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75" r:id="rId3"/>
    <p:sldId id="291" r:id="rId4"/>
    <p:sldId id="293" r:id="rId5"/>
    <p:sldId id="288" r:id="rId6"/>
    <p:sldId id="286" r:id="rId7"/>
    <p:sldId id="289" r:id="rId8"/>
    <p:sldId id="287" r:id="rId9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9" autoAdjust="0"/>
    <p:restoredTop sz="90559" autoAdjust="0"/>
  </p:normalViewPr>
  <p:slideViewPr>
    <p:cSldViewPr>
      <p:cViewPr varScale="1">
        <p:scale>
          <a:sx n="67" d="100"/>
          <a:sy n="67" d="100"/>
        </p:scale>
        <p:origin x="126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3/18/2015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304216"/>
            <a:ext cx="5286380" cy="769441"/>
          </a:xfrm>
        </p:spPr>
        <p:txBody>
          <a:bodyPr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Noise Adoption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004048" y="3645024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 smtClean="0">
                <a:solidFill>
                  <a:schemeClr val="bg1"/>
                </a:solidFill>
              </a:rPr>
              <a:t>19</a:t>
            </a:r>
            <a:r>
              <a:rPr lang="en-ZA" baseline="30000" dirty="0" smtClean="0">
                <a:solidFill>
                  <a:schemeClr val="bg1"/>
                </a:solidFill>
              </a:rPr>
              <a:t>th</a:t>
            </a:r>
            <a:r>
              <a:rPr lang="en-ZA" dirty="0" smtClean="0">
                <a:solidFill>
                  <a:schemeClr val="bg1"/>
                </a:solidFill>
              </a:rPr>
              <a:t> March 2015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347252"/>
              </p:ext>
            </p:extLst>
          </p:nvPr>
        </p:nvGraphicFramePr>
        <p:xfrm>
          <a:off x="-404" y="-25789"/>
          <a:ext cx="9144000" cy="68837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894349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989440">
                <a:tc>
                  <a:txBody>
                    <a:bodyPr/>
                    <a:lstStyle/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ZA" sz="1800" b="1" dirty="0" smtClean="0"/>
                        <a:t>Key activities/highlights of the month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ZA" sz="1800" b="1" dirty="0" smtClean="0"/>
                        <a:t>Past &amp; Future activities 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ZA" sz="1800" b="1" dirty="0" smtClean="0"/>
                        <a:t>Lowlights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ZA" sz="1800" b="1" dirty="0" smtClean="0"/>
                        <a:t>Questions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85721" y="6332224"/>
            <a:ext cx="8516971" cy="426258"/>
            <a:chOff x="285721" y="6316984"/>
            <a:chExt cx="8516971" cy="426258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8" name="Straight Connector 7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35596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Months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(Feb’ 15 – Mar ‘15)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4961817"/>
              </p:ext>
            </p:extLst>
          </p:nvPr>
        </p:nvGraphicFramePr>
        <p:xfrm>
          <a:off x="-15240" y="723880"/>
          <a:ext cx="9144000" cy="613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0822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425895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HPD_TAS Adoption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Platinum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Self requested verification  (Mid April 2015) </a:t>
                      </a: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Marula Platinum -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Follow up meeting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Establishing  Mine Adoption  Team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PPC </a:t>
                      </a:r>
                      <a:r>
                        <a:rPr lang="en-GB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Mooiplaas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Interviewer training 20 March 15. 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par with action plan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BHP </a:t>
                      </a:r>
                      <a:r>
                        <a:rPr lang="en-GB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Becsa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Middelburg</a:t>
                      </a:r>
                      <a:r>
                        <a:rPr lang="en-GB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Colliery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March 2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nd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meeting Induction training done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Establishing  Mine Adoption  Team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roll out plan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Exxaro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Meeting 19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Feb 2015  Mosh Task Force members intervention.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Groote Geluk invite 9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April 2015.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Matla 1 Pilot shaft – Followed up March 2015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285721" y="6316984"/>
            <a:ext cx="8516971" cy="426258"/>
            <a:chOff x="285721" y="6316984"/>
            <a:chExt cx="8516971" cy="426258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3763713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Months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(Feb’ 15 – Mar ‘15)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3449648"/>
              </p:ext>
            </p:extLst>
          </p:nvPr>
        </p:nvGraphicFramePr>
        <p:xfrm>
          <a:off x="-15240" y="723880"/>
          <a:ext cx="9144000" cy="613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0822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425895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 (</a:t>
                      </a:r>
                      <a:r>
                        <a:rPr lang="en-US" sz="1800" b="1" u="sng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Cont</a:t>
                      </a: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)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 Coal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6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Impunzi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Mine 26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March 2015 VOHE introduction meeting.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Sasol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Restructuring slowing progress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. Intervention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meeting 27th March 2015.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3 Day internal workshop set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Aquarius Platinum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– Induction training postponed.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GB" sz="1600" b="1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ARM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TRP – HPD Case study input from LH. 25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February 2015. (Finalising report and brochure)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Black Rock Operations.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Restructuring slowing progress.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26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March 2015.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AGA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POE progress verification.  12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 March  2015.  (</a:t>
                      </a:r>
                      <a:r>
                        <a:rPr lang="en-US" sz="16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PoE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65%  completed).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Copa Meeting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 March 2015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Mining Houses attended (PPC, </a:t>
                      </a:r>
                      <a:r>
                        <a:rPr lang="en-US" sz="16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Exxaro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 AGA, ARM, Sasol, Anglo Platinum, Impala Platinum)</a:t>
                      </a:r>
                      <a:endParaRPr lang="en-GB" sz="1600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285721" y="6316984"/>
            <a:ext cx="8516971" cy="426258"/>
            <a:chOff x="285721" y="6316984"/>
            <a:chExt cx="8516971" cy="426258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867503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Months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(Feb’ 15 – Mar ‘15)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697123"/>
              </p:ext>
            </p:extLst>
          </p:nvPr>
        </p:nvGraphicFramePr>
        <p:xfrm>
          <a:off x="-404" y="749776"/>
          <a:ext cx="9144000" cy="6108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53061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355163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IBMQI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March 2015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Project charters  for different sub-working groups.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Feedback session to GEE’s on 13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March 2015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Feedback session with CM&amp;EE’s -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26th March 2015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Roadshows – AMMSA, Tri-partite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meetings</a:t>
                      </a: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1" u="sng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sng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Hearing Conservation Noise Presentation 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LHAC, North West Tri-partite, HPD Copa members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Free State Tri-partite 2</a:t>
                      </a:r>
                      <a:r>
                        <a:rPr lang="en-US" sz="1600" b="0" u="none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nd</a:t>
                      </a:r>
                      <a:r>
                        <a:rPr lang="en-US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April 2015.</a:t>
                      </a:r>
                      <a:r>
                        <a:rPr lang="en-ZA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</a:p>
                    <a:p>
                      <a:pPr marL="740664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600" b="0" u="none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740664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600" b="0" u="none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285721" y="6332224"/>
            <a:ext cx="8516971" cy="426258"/>
            <a:chOff x="285721" y="6316984"/>
            <a:chExt cx="8516971" cy="426258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07097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Key Team activities for the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Months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(Feb’ 15 – Mar ‘15)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4049842"/>
              </p:ext>
            </p:extLst>
          </p:nvPr>
        </p:nvGraphicFramePr>
        <p:xfrm>
          <a:off x="19040" y="1196752"/>
          <a:ext cx="9144000" cy="5661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41172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2495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Several meetings were held during 19 Feb 2015 &amp; 19 Mar 2015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Limpopo Noise Task team meeting 24 Feb 2015 next meeting 31st March 2015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North West Regional tri-partite meeting team meeting 05th March 2015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Free State Tri-partite meeting. 05th March 2015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IBMQI Meeting. 05th March 2015, next meeting 25th March 2015 at </a:t>
                      </a:r>
                      <a:r>
                        <a:rPr lang="en-GB" sz="16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Lonmin</a:t>
                      </a:r>
                      <a:endParaRPr lang="en-GB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GEE meeting. 13th March 2015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Mpumalanga Tri-partite meeting 24th March 2015. Quarries &amp; Surface mines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25th March Eastern limb Tri-partite meeting at Modikwa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Mpumalanga Tri-partite meeting 18th Feb 2015.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Reviewing Noise Expert Model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n-GB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b="1" u="sng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0" y="7402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000" b="1" dirty="0">
                <a:latin typeface="Arial" pitchFamily="34" charset="0"/>
                <a:cs typeface="Arial" pitchFamily="34" charset="0"/>
              </a:rPr>
              <a:t>P</a:t>
            </a:r>
            <a:r>
              <a:rPr lang="en-ZA" sz="2000" b="1" dirty="0" smtClean="0">
                <a:latin typeface="Arial" pitchFamily="34" charset="0"/>
                <a:cs typeface="Arial" pitchFamily="34" charset="0"/>
              </a:rPr>
              <a:t>ast &amp; future activities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85721" y="6332224"/>
            <a:ext cx="8516971" cy="426258"/>
            <a:chOff x="285721" y="6316984"/>
            <a:chExt cx="8516971" cy="426258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19" name="Straight Connector 18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095238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0413887"/>
              </p:ext>
            </p:extLst>
          </p:nvPr>
        </p:nvGraphicFramePr>
        <p:xfrm>
          <a:off x="-15012" y="723881"/>
          <a:ext cx="9159011" cy="5752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220834"/>
                <a:gridCol w="3048000"/>
                <a:gridCol w="3200399"/>
              </a:tblGrid>
              <a:tr h="918965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0198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Adoption</a:t>
                      </a:r>
                      <a:endParaRPr lang="en-US" sz="1600" b="1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Slow progress after several interventions</a:t>
                      </a:r>
                      <a:endParaRPr lang="en-US" sz="16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Escalate to Mosh Task Force</a:t>
                      </a:r>
                    </a:p>
                  </a:txBody>
                  <a:tcPr marL="36000" marR="36000" marT="36000" marB="36000" horzOverflow="overflow"/>
                </a:tc>
              </a:tr>
              <a:tr h="64261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223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ZA" sz="1600" b="1" dirty="0">
                        <a:latin typeface="+mn-lt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058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183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3427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001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096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096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  <p:sp>
        <p:nvSpPr>
          <p:cNvPr id="14" name="Title 3"/>
          <p:cNvSpPr txBox="1">
            <a:spLocks/>
          </p:cNvSpPr>
          <p:nvPr/>
        </p:nvSpPr>
        <p:spPr>
          <a:xfrm>
            <a:off x="183410" y="1015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438" y="108559"/>
            <a:ext cx="90416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Lowlights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– For the Month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(Feb’ 15 – Mar ‘15)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85721" y="6332224"/>
            <a:ext cx="8516971" cy="426258"/>
            <a:chOff x="285721" y="6316984"/>
            <a:chExt cx="8516971" cy="426258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19" name="Straight Connector 18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4061052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2953634"/>
              </p:ext>
            </p:extLst>
          </p:nvPr>
        </p:nvGraphicFramePr>
        <p:xfrm>
          <a:off x="45720" y="0"/>
          <a:ext cx="9026874" cy="6918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264"/>
                <a:gridCol w="8495610"/>
              </a:tblGrid>
              <a:tr h="762000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ZA" sz="2400" b="1" dirty="0" smtClean="0">
                          <a:latin typeface="Arial" pitchFamily="34" charset="0"/>
                          <a:cs typeface="Arial" pitchFamily="34" charset="0"/>
                        </a:rPr>
                        <a:t>(Feb’ 15 – Mar ‘15)</a:t>
                      </a: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1562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                         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6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Thank You.</a:t>
                      </a: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285721" y="6332224"/>
            <a:ext cx="8516971" cy="426258"/>
            <a:chOff x="285721" y="6316984"/>
            <a:chExt cx="8516971" cy="42625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22" name="Straight Connector 21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5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56128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7223</TotalTime>
  <Words>553</Words>
  <Application>Microsoft Office PowerPoint</Application>
  <PresentationFormat>On-screen Show (4:3)</PresentationFormat>
  <Paragraphs>174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Symbol</vt:lpstr>
      <vt:lpstr>Times New Roman</vt:lpstr>
      <vt:lpstr>Wingdings</vt:lpstr>
      <vt:lpstr>Theme3</vt:lpstr>
      <vt:lpstr>Noise Adoption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753</cp:revision>
  <dcterms:created xsi:type="dcterms:W3CDTF">2012-08-02T11:34:04Z</dcterms:created>
  <dcterms:modified xsi:type="dcterms:W3CDTF">2015-03-18T14:12:21Z</dcterms:modified>
</cp:coreProperties>
</file>