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38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92FA-A4CA-1440-9408-94CDED91FDEE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C910-CBEA-5A43-A8A6-995B98D73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24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92FA-A4CA-1440-9408-94CDED91FDEE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C910-CBEA-5A43-A8A6-995B98D73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77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92FA-A4CA-1440-9408-94CDED91FDEE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C910-CBEA-5A43-A8A6-995B98D73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178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92FA-A4CA-1440-9408-94CDED91FDEE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C910-CBEA-5A43-A8A6-995B98D73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8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92FA-A4CA-1440-9408-94CDED91FDEE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C910-CBEA-5A43-A8A6-995B98D73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2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92FA-A4CA-1440-9408-94CDED91FDEE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C910-CBEA-5A43-A8A6-995B98D73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15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92FA-A4CA-1440-9408-94CDED91FDEE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C910-CBEA-5A43-A8A6-995B98D73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9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92FA-A4CA-1440-9408-94CDED91FDEE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C910-CBEA-5A43-A8A6-995B98D73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07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92FA-A4CA-1440-9408-94CDED91FDEE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C910-CBEA-5A43-A8A6-995B98D73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97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92FA-A4CA-1440-9408-94CDED91FDEE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C910-CBEA-5A43-A8A6-995B98D73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304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92FA-A4CA-1440-9408-94CDED91FDEE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C910-CBEA-5A43-A8A6-995B98D73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793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F92FA-A4CA-1440-9408-94CDED91FDEE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3C910-CBEA-5A43-A8A6-995B98D73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4" y="-635041"/>
            <a:ext cx="8197443" cy="7387946"/>
          </a:xfrm>
          <a:prstGeom prst="rect">
            <a:avLst/>
          </a:prstGeom>
        </p:spPr>
      </p:pic>
      <p:pic>
        <p:nvPicPr>
          <p:cNvPr id="2" name="Picture 1" descr="Gre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81" y="5476083"/>
            <a:ext cx="1136523" cy="6110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56468" y="0"/>
            <a:ext cx="3031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WARMUP LAP – 6 Months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Proposal </a:t>
            </a:r>
            <a:r>
              <a:rPr lang="en-US" dirty="0"/>
              <a:t>to the CEOs and MOSH Taskforce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IBMQI (Industrywide Buy Maintain Quiet Initiative) awareness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Workshops </a:t>
            </a:r>
            <a:r>
              <a:rPr lang="en-US" dirty="0"/>
              <a:t>with relevant stakeholders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Presentations </a:t>
            </a:r>
            <a:r>
              <a:rPr lang="en-US" dirty="0"/>
              <a:t>e.g. Mine safe </a:t>
            </a:r>
            <a:r>
              <a:rPr lang="en-US" dirty="0" smtClean="0"/>
              <a:t>2013</a:t>
            </a:r>
            <a:r>
              <a:rPr lang="en-US" i="1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51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9451E-6 -3.54794E-6 C 0.00503 -0.00278 0.00972 -0.00648 0.01493 -0.00903 C 0.02309 -0.0132 0.03091 -0.01274 0.03855 -0.01969 C 0.03907 -0.02154 0.03959 -0.02339 0.04046 -0.02478 C 0.04115 -0.0264 0.04271 -0.02733 0.04341 -0.02872 C 0.04549 -0.03381 0.04393 -0.03798 0.0474 -0.04192 C 0.04827 -0.04609 0.05035 -0.05373 0.05035 -0.05373 C 0.04931 -0.06461 0.04879 -0.07226 0.04341 -0.08013 C 0.04028 -0.09148 0.03316 -0.10699 0.02674 -0.11556 C 0.02604 -0.11834 0.0257 -0.12112 0.02465 -0.12344 C 0.02327 -0.12622 0.02083 -0.13131 0.02083 -0.13131 C 0.01875 -0.14382 0.00868 -0.16003 0.00208 -0.16952 C -0.00104 -0.1811 -0.01007 -0.18365 -0.01476 -0.19315 C -0.01806 -0.19963 -0.02223 -0.21051 -0.02744 -0.21283 C -0.03056 -0.21862 -0.03299 -0.22487 -0.03733 -0.22858 C -0.04098 -0.23576 -0.04289 -0.24386 -0.04723 -0.24965 C -0.05018 -0.26077 -0.0606 -0.27351 -0.0679 -0.27976 C -0.06998 -0.28393 -0.07484 -0.29041 -0.07484 -0.29041 C -0.07745 -0.30222 -0.08474 -0.30778 -0.08856 -0.31797 C -0.09168 -0.32631 -0.09307 -0.33673 -0.09446 -0.34553 C -0.09394 -0.35688 -0.09585 -0.36892 -0.0896 -0.37703 C -0.08804 -0.38328 -0.0863 -0.39185 -0.08161 -0.39532 C -0.07311 -0.40204 -0.08561 -0.38976 -0.07484 -0.39926 C -0.06911 -0.40459 -0.06217 -0.40713 -0.05505 -0.40852 C -0.04081 -0.40736 -0.03733 -0.40435 -0.02449 -0.40065 C -0.02362 -0.39995 -0.02275 -0.3988 -0.02153 -0.3981 C -0.0198 -0.39718 -0.01754 -0.39694 -0.01563 -0.39532 C -0.01129 -0.39185 -0.00886 -0.38791 -0.00382 -0.38629 C -2.39451E-6 -0.38073 -0.00452 -0.38629 0.00312 -0.38235 C 0.00417 -0.38189 0.00486 -0.3805 0.00608 -0.37957 C 0.00955 -0.37726 0.01389 -0.3761 0.01788 -0.37448 C 0.02101 -0.37147 0.02396 -0.37101 0.02761 -0.36915 C 0.03125 -0.36475 0.03316 -0.36522 0.03855 -0.36522 " pathEditMode="relative" ptsTypes="ffffffffffffffffffffffff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4" y="-635041"/>
            <a:ext cx="8197443" cy="7387946"/>
          </a:xfrm>
          <a:prstGeom prst="rect">
            <a:avLst/>
          </a:prstGeom>
        </p:spPr>
      </p:pic>
      <p:pic>
        <p:nvPicPr>
          <p:cNvPr id="2" name="Picture 1" descr="Gre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27" y="2990044"/>
            <a:ext cx="1136523" cy="6110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5090" y="-81892"/>
            <a:ext cx="29752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RACE START – 6 Months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Establish an Industry-wide Buy and </a:t>
            </a:r>
            <a:r>
              <a:rPr lang="en-US" dirty="0" smtClean="0"/>
              <a:t>Maintain Quiet </a:t>
            </a:r>
            <a:r>
              <a:rPr lang="en-US" dirty="0"/>
              <a:t>Working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Operationalising</a:t>
            </a:r>
            <a:r>
              <a:rPr lang="en-US" dirty="0"/>
              <a:t> the Working Group (Detailed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Scoping, election </a:t>
            </a:r>
            <a:r>
              <a:rPr lang="en-US" dirty="0" smtClean="0"/>
              <a:t>of Chair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9230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552E-6 -1.12089E-6 C 0.00746 0.01088 0.03351 0.00139 0.03351 0.00139 C 0.05174 -0.00394 0.06963 -0.00996 0.08769 -0.01691 C 0.09029 -0.01946 0.09133 -0.02085 0.09463 -0.02223 C 0.09672 -0.02339 0.1014 -0.02478 0.1014 -0.02478 C 0.10436 -0.03057 0.10887 -0.03567 0.11339 -0.03937 C 0.11669 -0.04586 0.12189 -0.04725 0.12415 -0.05512 C 0.12849 -0.07179 0.1311 -0.08963 0.13492 -0.1063 C 0.13631 -0.11255 0.13631 -0.11626 0.13995 -0.12089 C 0.14082 -0.12645 0.14221 -0.13016 0.14377 -0.13525 C 0.14742 -0.14915 0.14933 -0.16698 0.15871 -0.17601 C 0.16287 -0.18481 0.17086 -0.19546 0.17815 -0.19824 C 0.18215 -0.20195 0.18614 -0.20172 0.19014 -0.20496 C 0.19274 -0.20751 0.19604 -0.20982 0.19899 -0.21144 C 0.20073 -0.2126 0.20298 -0.21283 0.20489 -0.21422 C 0.2134 -0.22186 0.22278 -0.22951 0.2325 -0.23391 C 0.23372 -0.239 0.23598 -0.24201 0.23737 -0.24688 C 0.23789 -0.24965 0.23945 -0.25475 0.23945 -0.25475 C 0.23858 -0.26517 0.23546 -0.28022 0.23841 -0.29041 C 0.2398 -0.29597 0.24657 -0.29806 0.25022 -0.29945 C 0.25091 -0.30037 0.2523 -0.30223 0.2523 -0.30223 " pathEditMode="relative" ptsTypes="ffffffffffff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4" y="-635041"/>
            <a:ext cx="8197443" cy="7387946"/>
          </a:xfrm>
          <a:prstGeom prst="rect">
            <a:avLst/>
          </a:prstGeom>
        </p:spPr>
      </p:pic>
      <p:pic>
        <p:nvPicPr>
          <p:cNvPr id="2" name="Picture 1" descr="Gre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782" y="927352"/>
            <a:ext cx="1136523" cy="6110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33325" y="-81888"/>
            <a:ext cx="46811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PIT </a:t>
            </a:r>
            <a:r>
              <a:rPr lang="en-US" b="1" dirty="0" smtClean="0"/>
              <a:t>STOP 1 </a:t>
            </a:r>
            <a:r>
              <a:rPr lang="en-US" b="1" dirty="0"/>
              <a:t>– 4 Months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Establishment </a:t>
            </a:r>
            <a:r>
              <a:rPr lang="en-US" dirty="0"/>
              <a:t>of Task Specific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Working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Detailed </a:t>
            </a:r>
            <a:r>
              <a:rPr lang="en-US" dirty="0"/>
              <a:t>Scoping with the Task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Specific Working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Data </a:t>
            </a:r>
            <a:r>
              <a:rPr lang="en-US" dirty="0"/>
              <a:t>gathering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consolidating of data by the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Task Specific Working Groups</a:t>
            </a:r>
          </a:p>
        </p:txBody>
      </p:sp>
    </p:spTree>
    <p:extLst>
      <p:ext uri="{BB962C8B-B14F-4D97-AF65-F5344CB8AC3E}">
        <p14:creationId xmlns:p14="http://schemas.microsoft.com/office/powerpoint/2010/main" val="235941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50686E-6 5.41918E-6 C 0.00834 0.0037 0.01424 0.01066 0.02171 0.01714 C 0.02449 0.02803 0.02779 0.04355 0.02067 0.05258 C 0.01945 0.05767 0.01806 0.05883 0.01475 0.06184 C 0.00903 0.08708 0.00903 0.10469 0.0257 0.11048 C 0.02987 0.11001 0.03421 0.11048 0.03838 0.10909 C 0.04255 0.10746 0.04671 0.10167 0.05123 0.10005 C 0.05366 0.09519 0.05557 0.09287 0.05922 0.0894 C 0.06182 0.08384 0.06182 0.08176 0.06599 0.07759 C 0.06738 0.07157 0.07311 0.06485 0.0778 0.06323 C 0.08092 0.06022 0.08457 0.0586 0.08769 0.05536 C 0.09169 0.05073 0.0962 0.0454 0.10159 0.04355 C 0.10905 0.0447 0.11739 0.05026 0.12312 0.0579 C 0.12867 0.05744 0.1344 0.0579 0.13996 0.05652 C 0.14083 0.05605 0.14691 0.05026 0.14882 0.04864 C 0.14968 0.04771 0.15177 0.04609 0.15177 0.04609 C 0.15576 0.03752 0.16618 0.02919 0.17347 0.02641 C 0.17538 0.02664 0.17729 0.02687 0.17938 0.02757 C 0.18129 0.02803 0.18528 0.03035 0.18528 0.03035 C 0.18841 0.03567 0.19188 0.03915 0.19518 0.0447 C 0.19622 0.0498 0.199 0.05165 0.20108 0.05652 C 0.20334 0.06184 0.20282 0.06462 0.20699 0.06833 C 0.20837 0.07458 0.21115 0.07828 0.21584 0.08014 C 0.22018 0.08407 0.22539 0.08593 0.2306 0.08801 C 0.23789 0.08639 0.24067 0.08778 0.24536 0.08292 C 0.24883 0.07898 0.25231 0.06786 0.25717 0.06717 C 0.26429 0.06601 0.27158 0.06624 0.27887 0.06578 C 0.28582 0.0623 0.28756 0.04702 0.28964 0.03822 C 0.29033 0.03104 0.28999 0.02479 0.29363 0.01969 C 0.29502 0.01367 0.29641 0.00811 0.29849 0.00279 C 0.29936 -0.00486 0.30145 -0.01806 0.30544 -0.02361 C 0.30683 -0.02917 0.30926 -0.03288 0.31239 -0.03682 C 0.31447 -0.04701 0.31951 -0.05465 0.32419 -0.06298 C 0.32524 -0.06808 0.32715 -0.07132 0.3301 -0.0748 C 0.33322 -0.08406 0.3393 -0.08591 0.34486 -0.09193 C 0.34816 -0.09587 0.35198 -0.10212 0.35562 -0.10513 C 0.35736 -0.10675 0.3591 -0.10814 0.36066 -0.11023 C 0.36517 -0.11787 0.35996 -0.11116 0.36448 -0.11694 C 0.36674 -0.12019 0.37003 -0.12181 0.37247 -0.12482 C 0.37906 -0.13385 0.37559 -0.13177 0.38132 -0.13385 C 0.38323 -0.13802 0.38479 -0.14103 0.38827 -0.14311 C 0.39243 -0.14613 0.39 -0.14311 0.39209 -0.14566 " pathEditMode="relative" ptsTypes="fffffffffffffffffffffffffffffffff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4" y="-635041"/>
            <a:ext cx="8197443" cy="7387946"/>
          </a:xfrm>
          <a:prstGeom prst="rect">
            <a:avLst/>
          </a:prstGeom>
        </p:spPr>
      </p:pic>
      <p:pic>
        <p:nvPicPr>
          <p:cNvPr id="2" name="Picture 1" descr="Gre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355" y="-90483"/>
            <a:ext cx="1136523" cy="6110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18913" y="3072580"/>
            <a:ext cx="31116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PIT </a:t>
            </a:r>
            <a:r>
              <a:rPr lang="en-US" b="1" dirty="0" smtClean="0"/>
              <a:t>STOP 2 </a:t>
            </a:r>
            <a:r>
              <a:rPr lang="en-US" b="1" dirty="0"/>
              <a:t>– 6 Months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Draft </a:t>
            </a:r>
            <a:r>
              <a:rPr lang="en-US" dirty="0"/>
              <a:t>Noise Reduction Targets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Framework </a:t>
            </a:r>
            <a:r>
              <a:rPr lang="en-US" dirty="0"/>
              <a:t>for a </a:t>
            </a:r>
            <a:r>
              <a:rPr lang="en-US" dirty="0" smtClean="0"/>
              <a:t>standardized way </a:t>
            </a:r>
            <a:r>
              <a:rPr lang="en-US" dirty="0"/>
              <a:t>of measuring noise at source</a:t>
            </a:r>
          </a:p>
        </p:txBody>
      </p:sp>
    </p:spTree>
    <p:extLst>
      <p:ext uri="{BB962C8B-B14F-4D97-AF65-F5344CB8AC3E}">
        <p14:creationId xmlns:p14="http://schemas.microsoft.com/office/powerpoint/2010/main" val="392911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8606E-6 6.35479E-6 C 0.00486 -0.0037 0.01007 -0.0037 0.01563 -0.00532 C 0.02483 -0.01203 0.0349 -0.00879 0.04532 -0.0081 C 0.05209 -0.00509 0.04914 -0.00624 0.05418 -0.00416 C 0.05678 -0.00046 0.05817 0.00348 0.06008 0.00788 C 0.06112 0.01043 0.0639 0.01576 0.0639 0.01576 C 0.06529 0.02317 0.06373 0.03266 0.06685 0.03938 C 0.0672 0.0403 0.06824 0.04077 0.06893 0.04193 C 0.06963 0.04308 0.07015 0.04424 0.07084 0.04586 C 0.07328 0.05258 0.0738 0.05929 0.07779 0.06555 C 0.07935 0.06786 0.08178 0.06948 0.08369 0.07203 C 0.0856 0.08361 0.08283 0.07018 0.08751 0.08269 C 0.08925 0.08732 0.09029 0.09311 0.09151 0.09843 C 0.09116 0.10445 0.09133 0.11071 0.09064 0.1165 C 0.09012 0.11951 0.08804 0.12182 0.08751 0.12483 C 0.08543 0.1341 0.0823 0.14244 0.08074 0.15216 C 0.08005 0.16235 0.07935 0.17138 0.07779 0.18134 C 0.07501 0.21539 0.07605 0.22233 0.07484 0.27189 C 0.07466 0.27583 0.07345 0.28417 0.07189 0.28764 C 0.06893 0.29366 0.0632 0.29436 0.05904 0.29806 C 0.05869 0.29945 0.058 0.30339 0.058 0.30339 " pathEditMode="relative" ptsTypes="ffffffffffff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4" y="-635041"/>
            <a:ext cx="8197443" cy="7387946"/>
          </a:xfrm>
          <a:prstGeom prst="rect">
            <a:avLst/>
          </a:prstGeom>
        </p:spPr>
      </p:pic>
      <p:pic>
        <p:nvPicPr>
          <p:cNvPr id="3" name="Picture 2" descr="R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446" y="1999639"/>
            <a:ext cx="1124316" cy="6327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08981" y="4150770"/>
            <a:ext cx="38759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PIT </a:t>
            </a:r>
            <a:r>
              <a:rPr lang="en-US" b="1" dirty="0" smtClean="0"/>
              <a:t>STOP 3 </a:t>
            </a:r>
            <a:r>
              <a:rPr lang="en-US" b="1" dirty="0"/>
              <a:t>– 6 Months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Draft </a:t>
            </a:r>
            <a:r>
              <a:rPr lang="en-US" dirty="0"/>
              <a:t>Framework for engaging OEMs and Suppliers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Round </a:t>
            </a:r>
            <a:r>
              <a:rPr lang="en-US" dirty="0"/>
              <a:t>table discussions with OEMS and Supplier executives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Consensus </a:t>
            </a:r>
            <a:r>
              <a:rPr lang="en-US" dirty="0"/>
              <a:t>with OEMs and Suppliers on the IBMQI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Consensus </a:t>
            </a:r>
            <a:r>
              <a:rPr lang="en-US" dirty="0"/>
              <a:t>with OEMs and Suppliers on the Noise Reduction Targets</a:t>
            </a:r>
          </a:p>
        </p:txBody>
      </p:sp>
    </p:spTree>
    <p:extLst>
      <p:ext uri="{BB962C8B-B14F-4D97-AF65-F5344CB8AC3E}">
        <p14:creationId xmlns:p14="http://schemas.microsoft.com/office/powerpoint/2010/main" val="188581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0354E-6 -9.35618E-7 C -0.00521 0.01042 0.00156 -0.00232 -0.00487 0.00648 C -0.00834 0.01088 -0.00643 0.01297 -0.01077 0.01714 C -0.01251 0.02547 -0.01928 0.03312 -0.02553 0.03543 C -0.03074 0.03983 -0.03821 0.04145 -0.04428 0.04331 C -0.05366 0.05118 -0.06564 0.0491 -0.07589 0.05373 C -0.07832 0.05465 -0.0804 0.05697 -0.08266 0.0579 C -0.0863 0.05905 -0.0936 0.06044 -0.0936 0.06044 C -0.09742 0.06415 -0.10002 0.06508 -0.10436 0.06693 C -0.10818 0.0704 -0.11027 0.07735 -0.11426 0.08013 C -0.12069 0.08407 -0.12642 0.08939 -0.13301 0.09194 C -0.13614 0.09588 -0.13927 0.09657 -0.14187 0.1012 C -0.1509 0.11556 -0.16253 0.13131 -0.17625 0.13803 C -0.17695 0.13872 -0.17764 0.13988 -0.17833 0.14057 C -0.17938 0.14127 -0.18059 0.14104 -0.18129 0.14196 C -0.18337 0.14405 -0.18459 0.14706 -0.18615 0.14984 C -0.18945 0.15516 -0.19188 0.1642 -0.19605 0.16813 C -0.19882 0.17346 -0.19882 0.17948 -0.20091 0.18527 C -0.20317 0.19083 -0.20525 0.19708 -0.20785 0.20241 C -0.20976 0.21051 -0.21254 0.217 -0.21775 0.22209 C -0.21879 0.22672 -0.22018 0.2302 -0.22261 0.2339 C -0.224 0.239 -0.22348 0.24108 -0.22747 0.24317 C -0.2339 0.25451 -0.24015 0.26563 -0.25109 0.26795 C -0.25578 0.27003 -0.26047 0.27003 -0.26498 0.27188 C -0.27627 0.28671 -0.25908 0.26447 -0.27193 0.2786 C -0.27714 0.28416 -0.28217 0.29273 -0.2886 0.29551 C -0.28999 0.29713 -0.29172 0.29852 -0.29259 0.30083 C -0.29328 0.30199 -0.29311 0.30338 -0.29346 0.30477 C -0.29467 0.30709 -0.29745 0.31149 -0.29745 0.31149 " pathEditMode="relative" ptsTypes="ffffffffffffffffffffffffffff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4" y="-635041"/>
            <a:ext cx="8197443" cy="7387946"/>
          </a:xfrm>
          <a:prstGeom prst="rect">
            <a:avLst/>
          </a:prstGeom>
        </p:spPr>
      </p:pic>
      <p:pic>
        <p:nvPicPr>
          <p:cNvPr id="3" name="Picture 2" descr="R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451" y="4080346"/>
            <a:ext cx="1124316" cy="6327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44686" y="5884167"/>
            <a:ext cx="5022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PIT STOP </a:t>
            </a:r>
            <a:r>
              <a:rPr lang="en-US" b="1" dirty="0" smtClean="0"/>
              <a:t>4 – </a:t>
            </a:r>
            <a:r>
              <a:rPr lang="en-US" b="1" dirty="0"/>
              <a:t>6 Months</a:t>
            </a:r>
          </a:p>
          <a:p>
            <a:r>
              <a:rPr lang="en-US" dirty="0" smtClean="0"/>
              <a:t>Industry</a:t>
            </a:r>
            <a:r>
              <a:rPr lang="en-US" dirty="0"/>
              <a:t>, OEMs and Suppliers </a:t>
            </a:r>
            <a:r>
              <a:rPr lang="en-US" dirty="0" smtClean="0"/>
              <a:t>commit to </a:t>
            </a:r>
            <a:r>
              <a:rPr lang="en-US" dirty="0"/>
              <a:t>the implementation of IBMQI</a:t>
            </a:r>
          </a:p>
        </p:txBody>
      </p:sp>
    </p:spTree>
    <p:extLst>
      <p:ext uri="{BB962C8B-B14F-4D97-AF65-F5344CB8AC3E}">
        <p14:creationId xmlns:p14="http://schemas.microsoft.com/office/powerpoint/2010/main" val="352274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112E-6 -3.45994E-6 C -0.00122 0.0044 -0.00261 0.00602 -0.00504 0.00927 C -0.0066 0.01598 -0.01007 0.02316 -0.01389 0.02756 C -0.01476 0.02826 -0.01702 0.03242 -0.01789 0.03289 C -0.0198 0.03358 -0.02188 0.03381 -0.02379 0.03428 C -0.03056 0.04308 -0.02709 0.04099 -0.03265 0.04331 C -0.03699 0.04725 -0.04185 0.04702 -0.04636 0.05003 C -0.05817 0.05744 -0.06911 0.05952 -0.08179 0.06184 C -0.08786 0.06462 -0.09221 0.07156 -0.09655 0.07758 C -0.09828 0.08361 -0.09707 0.08476 -0.09359 0.0894 C -0.09134 0.10028 -0.08769 0.11765 -0.09464 0.12622 C -0.09828 0.13039 -0.10245 0.13317 -0.10644 0.13664 C -0.11131 0.14035 -0.11565 0.14289 -0.1212 0.14451 C -0.1252 0.14544 -0.13301 0.14729 -0.13301 0.14729 C -0.14499 0.15748 -0.1601 0.1591 -0.17347 0.16304 C -0.17885 0.16628 -0.1825 0.16698 -0.18823 0.16814 C -0.19795 0.17138 -0.20716 0.17624 -0.21688 0.17879 C -0.22313 0.18018 -0.23546 0.18273 -0.23546 0.18273 C -0.24779 0.18875 -0.2589 0.17647 -0.27106 0.17485 C -0.28234 0.17508 -0.29363 0.17416 -0.30457 0.17601 C -0.30787 0.17647 -0.30387 0.18759 -0.30249 0.18921 C -0.30023 0.1957 -0.29658 0.19917 -0.29172 0.20241 C -0.29137 0.20311 -0.28182 0.22256 -0.27887 0.22349 C -0.27019 0.22603 -0.26116 0.22673 -0.2523 0.22997 C -0.25126 0.23229 -0.24432 0.24109 -0.24432 0.24178 " pathEditMode="relative" ptsTypes="ffffffffffffffffffffffff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4" y="-635041"/>
            <a:ext cx="8197443" cy="7387946"/>
          </a:xfrm>
          <a:prstGeom prst="rect">
            <a:avLst/>
          </a:prstGeom>
        </p:spPr>
      </p:pic>
      <p:pic>
        <p:nvPicPr>
          <p:cNvPr id="3" name="Picture 2" descr="R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788" y="5701676"/>
            <a:ext cx="1124316" cy="632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752" y="5291947"/>
            <a:ext cx="750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2016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1436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65029E-6 4.58082E-6 C -0.00244 0.00324 -0.00504 0.00394 -0.00782 0.00671 C -0.01546 0.02107 -0.03404 0.01644 -0.04428 0.01714 C -0.05418 0.01667 -0.06408 0.01644 -0.0738 0.01575 C -0.07849 0.01528 -0.08318 0.01135 -0.08769 0.01065 C -0.09933 0.01158 -0.09863 0.0088 -0.10332 0.01853 C -0.10402 0.02501 -0.10488 0.03427 -0.10645 0.04076 C -0.10732 0.044 -0.1094 0.04655 -0.11027 0.05002 C -0.11183 0.05442 -0.11253 0.05952 -0.11322 0.06438 C -0.11444 0.07086 -0.11496 0.08152 -0.11826 0.08684 C -0.12086 0.09078 -0.12659 0.09148 -0.13006 0.09333 C -0.13527 0.09194 -0.14135 0.09124 -0.14482 0.08545 C -0.14777 0.08059 -0.14743 0.07503 -0.15073 0.0711 C -0.15264 0.0623 -0.15802 0.05373 -0.16253 0.04724 C -0.16496 0.03821 -0.16983 0.03752 -0.17538 0.03427 C -0.1924 0.02431 -0.19709 0.02709 -0.2207 0.0264 C -0.23025 0.02293 -0.23998 0.02107 -0.24918 0.01714 C -0.25283 0.01042 -0.2504 0.01598 -0.25213 0.00787 C -0.25283 0.00509 -0.25422 4.58082E-6 -0.25422 4.58082E-6 C -0.25248 -0.00695 -0.25352 -0.00788 -0.24918 -0.01042 C -0.24744 -0.01158 -0.24328 -0.0132 -0.24328 -0.0132 C -0.24241 -0.01459 -0.24171 -0.01668 -0.24032 -0.01714 C -0.23789 -0.01853 -0.23512 -0.01783 -0.23251 -0.0183 C -0.22921 -0.01922 -0.22609 -0.02131 -0.22261 -0.02223 C -0.21949 -0.02339 -0.21272 -0.02501 -0.21272 -0.02501 C -0.20872 -0.02872 -0.20455 -0.02988 -0.19987 -0.0315 C -0.19674 -0.03451 -0.19691 -0.03266 -0.19691 -0.03543 " pathEditMode="relative" ptsTypes="ffffffffffffffffffffffffff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5696</TotalTime>
  <Words>168</Words>
  <Application>Microsoft Office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docci.me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 Oosthuizen</dc:creator>
  <cp:lastModifiedBy>lmasilo</cp:lastModifiedBy>
  <cp:revision>16</cp:revision>
  <dcterms:created xsi:type="dcterms:W3CDTF">2015-04-10T08:59:26Z</dcterms:created>
  <dcterms:modified xsi:type="dcterms:W3CDTF">2015-04-14T09:47:52Z</dcterms:modified>
</cp:coreProperties>
</file>