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9" r:id="rId3"/>
    <p:sldId id="260" r:id="rId4"/>
    <p:sldId id="266" r:id="rId5"/>
    <p:sldId id="280" r:id="rId6"/>
    <p:sldId id="297" r:id="rId7"/>
    <p:sldId id="298" r:id="rId8"/>
    <p:sldId id="299" r:id="rId9"/>
    <p:sldId id="268" r:id="rId10"/>
    <p:sldId id="276" r:id="rId11"/>
    <p:sldId id="278" r:id="rId12"/>
    <p:sldId id="279" r:id="rId13"/>
    <p:sldId id="264" r:id="rId14"/>
    <p:sldId id="275" r:id="rId15"/>
    <p:sldId id="295" r:id="rId16"/>
    <p:sldId id="296" r:id="rId17"/>
    <p:sldId id="293" r:id="rId18"/>
    <p:sldId id="294" r:id="rId19"/>
    <p:sldId id="300" r:id="rId20"/>
    <p:sldId id="285" r:id="rId2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300"/>
    <a:srgbClr val="FFFFC5"/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344" y="-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osh.co.za/" TargetMode="External"/><Relationship Id="rId3" Type="http://schemas.openxmlformats.org/officeDocument/2006/relationships/image" Target="../media/image11.png"/><Relationship Id="rId7" Type="http://schemas.openxmlformats.org/officeDocument/2006/relationships/hyperlink" Target="mailto:johan.c.vanrensburg@angloamerican.co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erriepienaar69@gmail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628800"/>
            <a:ext cx="5328592" cy="2232248"/>
          </a:xfrm>
        </p:spPr>
        <p:txBody>
          <a:bodyPr>
            <a:noAutofit/>
          </a:bodyPr>
          <a:lstStyle/>
          <a:p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March 2015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17 April 2015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070646"/>
            <a:ext cx="9144000" cy="941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2" name="Group 1"/>
          <p:cNvGrpSpPr/>
          <p:nvPr/>
        </p:nvGrpSpPr>
        <p:grpSpPr>
          <a:xfrm>
            <a:off x="4431074" y="6178620"/>
            <a:ext cx="4677430" cy="692696"/>
            <a:chOff x="4431074" y="6178620"/>
            <a:chExt cx="4677430" cy="692696"/>
          </a:xfrm>
        </p:grpSpPr>
        <p:sp>
          <p:nvSpPr>
            <p:cNvPr id="15" name="TextBox 14"/>
            <p:cNvSpPr txBox="1"/>
            <p:nvPr/>
          </p:nvSpPr>
          <p:spPr>
            <a:xfrm>
              <a:off x="5173377" y="6306247"/>
              <a:ext cx="32150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ZA" sz="1200" b="1" u="sng" dirty="0" smtClean="0">
                  <a:latin typeface="Arial" pitchFamily="34" charset="0"/>
                  <a:cs typeface="Arial" pitchFamily="34" charset="0"/>
                </a:rPr>
                <a:t>CHAMBER OF MINES OF SOUTH AFRICA</a:t>
              </a:r>
            </a:p>
            <a:p>
              <a:pPr algn="ctr"/>
              <a:r>
                <a:rPr lang="en-ZA" sz="1200" i="1" dirty="0" smtClean="0">
                  <a:solidFill>
                    <a:srgbClr val="FF0000"/>
                  </a:solidFill>
                </a:rPr>
                <a:t>Putting South Africa First</a:t>
              </a:r>
              <a:endParaRPr lang="en-ZA" sz="1200" i="1" dirty="0">
                <a:solidFill>
                  <a:srgbClr val="FF0000"/>
                </a:solidFill>
              </a:endParaRP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31074" y="624220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2" descr="http://www.pbmr.co.za/contenthtml/files/Image/aboutus7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0855" y="6178620"/>
              <a:ext cx="797649" cy="692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148316"/>
              </p:ext>
            </p:extLst>
          </p:nvPr>
        </p:nvGraphicFramePr>
        <p:xfrm>
          <a:off x="586986" y="914400"/>
          <a:ext cx="7805426" cy="3968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35"/>
                <a:gridCol w="711239"/>
                <a:gridCol w="461620"/>
                <a:gridCol w="2240243"/>
                <a:gridCol w="775643"/>
                <a:gridCol w="705130"/>
                <a:gridCol w="705130"/>
                <a:gridCol w="696429"/>
                <a:gridCol w="116345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monitoring of airborne pollutants at a point source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HoLH</a:t>
                      </a:r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to</a:t>
                      </a:r>
                      <a:r>
                        <a:rPr lang="en-ZA" sz="11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advice</a:t>
                      </a:r>
                      <a:endParaRPr lang="en-ZA" sz="11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02-04-15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(Done)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6166056" y="4941168"/>
            <a:ext cx="2582408" cy="807026"/>
            <a:chOff x="6166056" y="5229200"/>
            <a:chExt cx="2582408" cy="807026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6166056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814128" y="5229200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6166056" y="5517232"/>
              <a:ext cx="648072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436484" y="5574561"/>
              <a:ext cx="23119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200" dirty="0" smtClean="0"/>
                <a:t>Planned for 1</a:t>
              </a:r>
              <a:r>
                <a:rPr lang="en-ZA" sz="1200" baseline="30000" dirty="0" smtClean="0"/>
                <a:t>st</a:t>
              </a:r>
              <a:r>
                <a:rPr lang="en-ZA" sz="1200" dirty="0" smtClean="0"/>
                <a:t> QTR 2015??</a:t>
              </a:r>
            </a:p>
            <a:p>
              <a:r>
                <a:rPr lang="en-ZA" sz="1200" i="1" dirty="0" smtClean="0"/>
                <a:t>Way forward needs to be finalised</a:t>
              </a:r>
              <a:endParaRPr lang="en-ZA" sz="1200" i="1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490092" y="5517232"/>
              <a:ext cx="0" cy="288032"/>
            </a:xfrm>
            <a:prstGeom prst="line">
              <a:avLst/>
            </a:prstGeom>
            <a:ln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66056" y="2852936"/>
            <a:ext cx="2226357" cy="1728192"/>
            <a:chOff x="6166056" y="2780928"/>
            <a:chExt cx="2226357" cy="1728192"/>
          </a:xfrm>
        </p:grpSpPr>
        <p:sp>
          <p:nvSpPr>
            <p:cNvPr id="8" name="Rounded Rectangle 7"/>
            <p:cNvSpPr/>
            <p:nvPr/>
          </p:nvSpPr>
          <p:spPr>
            <a:xfrm>
              <a:off x="6166056" y="3140968"/>
              <a:ext cx="2226357" cy="1368152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99114" y="3224879"/>
              <a:ext cx="21602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200" dirty="0"/>
                <a:t>It was decided that this practice does not qualify as a SLP and will form part of the  </a:t>
              </a:r>
              <a:r>
                <a:rPr lang="en-ZA" sz="1200" dirty="0" err="1"/>
                <a:t>Continious</a:t>
              </a:r>
              <a:r>
                <a:rPr lang="en-ZA" sz="1200" dirty="0"/>
                <a:t> Real-time Monitoring of Airborne Pollutant Engineering Controls  leading </a:t>
              </a:r>
              <a:r>
                <a:rPr lang="en-ZA" sz="1200" dirty="0" smtClean="0"/>
                <a:t>practice</a:t>
              </a:r>
              <a:endParaRPr lang="en-ZA" sz="1200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12360" y="2780928"/>
              <a:ext cx="0" cy="360040"/>
            </a:xfrm>
            <a:prstGeom prst="line">
              <a:avLst/>
            </a:prstGeom>
            <a:ln w="127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23"/>
          <p:cNvSpPr/>
          <p:nvPr/>
        </p:nvSpPr>
        <p:spPr>
          <a:xfrm>
            <a:off x="7279234" y="2204864"/>
            <a:ext cx="1031305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34" name="Straight Connector 33"/>
          <p:cNvCxnSpPr/>
          <p:nvPr/>
        </p:nvCxnSpPr>
        <p:spPr>
          <a:xfrm>
            <a:off x="6490092" y="5514290"/>
            <a:ext cx="21143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677136"/>
              </p:ext>
            </p:extLst>
          </p:nvPr>
        </p:nvGraphicFramePr>
        <p:xfrm>
          <a:off x="228595" y="914400"/>
          <a:ext cx="8159828" cy="5176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08"/>
                <a:gridCol w="730271"/>
                <a:gridCol w="473971"/>
                <a:gridCol w="2300185"/>
                <a:gridCol w="815476"/>
                <a:gridCol w="850468"/>
                <a:gridCol w="723997"/>
                <a:gridCol w="613509"/>
                <a:gridCol w="129614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900" dirty="0" smtClean="0"/>
                        <a:t>KPA No</a:t>
                      </a:r>
                      <a:endParaRPr lang="en-ZA" sz="9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</a:p>
                    <a:p>
                      <a:pPr algn="ctr"/>
                      <a:r>
                        <a:rPr lang="en-ZA" sz="1000" dirty="0" smtClean="0"/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/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Winch </a:t>
                      </a:r>
                      <a:r>
                        <a:rPr lang="en-ZA" sz="1000" b="0" baseline="0" dirty="0" smtClean="0"/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/>
                        <a:t>Water</a:t>
                      </a:r>
                      <a:r>
                        <a:rPr lang="en-ZA" sz="1000" b="0" baseline="0" dirty="0" smtClean="0"/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/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monitoring of airborne pollutants at a point source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8">
                  <a:txBody>
                    <a:bodyPr/>
                    <a:lstStyle/>
                    <a:p>
                      <a:pPr algn="ctr"/>
                      <a:r>
                        <a:rPr lang="en-ZA" sz="1400" dirty="0" smtClean="0"/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T128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T129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key contact persons at potential</a:t>
                      </a:r>
                      <a:r>
                        <a:rPr lang="en-ZA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T130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T131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T132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marL="0" algn="ctr" defTabSz="914400" rtl="0" eaLnBrk="1" latinLnBrk="0" hangingPunct="1"/>
                      <a:r>
                        <a:rPr lang="en-ZA" sz="1100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kern="1200" dirty="0">
                        <a:solidFill>
                          <a:srgbClr val="FF000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99589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T134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370367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T135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545698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T136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T137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Scheduled meetings finalised</a:t>
                      </a: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/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  <p:sp>
        <p:nvSpPr>
          <p:cNvPr id="5" name="Left-Up Arrow 4"/>
          <p:cNvSpPr/>
          <p:nvPr/>
        </p:nvSpPr>
        <p:spPr>
          <a:xfrm rot="10800000">
            <a:off x="683568" y="4437112"/>
            <a:ext cx="432048" cy="1291106"/>
          </a:xfrm>
          <a:prstGeom prst="leftUpArrow">
            <a:avLst/>
          </a:prstGeom>
          <a:solidFill>
            <a:schemeClr val="accent5">
              <a:lumMod val="75000"/>
            </a:schemeClr>
          </a:solidFill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213033"/>
              </p:ext>
            </p:extLst>
          </p:nvPr>
        </p:nvGraphicFramePr>
        <p:xfrm>
          <a:off x="457200" y="908720"/>
          <a:ext cx="8435280" cy="4262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Committee meeting: 03-03-15</a:t>
                      </a:r>
                      <a:endParaRPr lang="en-ZA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Strategic meeting: 04-03-15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Rustenburg Tri-partite Forum: 05-03-15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2nd Dust Indaba: 11-03-15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GEE meeting: 13-03-15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Kopanang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underground visit with Terence </a:t>
                      </a:r>
                      <a:r>
                        <a:rPr lang="en-Z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Goodlace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17-03-15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Monthly MOSH meeting: 19-03-15</a:t>
                      </a: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Planning of the </a:t>
                      </a:r>
                      <a:r>
                        <a:rPr lang="en-Z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Continious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Real-time Monitoring of Airborne Pollutant Engineering Controls 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LP workshop (20th April 2015): 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on-going and work in </a:t>
                      </a:r>
                      <a:r>
                        <a:rPr lang="en-Z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progress</a:t>
                      </a:r>
                      <a:endParaRPr lang="en-ZA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77112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4314125"/>
              </p:ext>
            </p:extLst>
          </p:nvPr>
        </p:nvGraphicFramePr>
        <p:xfrm>
          <a:off x="457200" y="908720"/>
          <a:ext cx="8507290" cy="115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7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None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to report on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8362888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None to report on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06" y="1387922"/>
            <a:ext cx="8385642" cy="381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1523" y="5623562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56.7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  <p:sp>
        <p:nvSpPr>
          <p:cNvPr id="24" name="Up Arrow 23"/>
          <p:cNvSpPr/>
          <p:nvPr/>
        </p:nvSpPr>
        <p:spPr>
          <a:xfrm>
            <a:off x="3351632" y="5202147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3274107" y="4917883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80042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7" y="955658"/>
            <a:ext cx="7029424" cy="5076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88320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1" y="1288830"/>
            <a:ext cx="8496944" cy="379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3331013" y="5121525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Oval 18"/>
          <p:cNvSpPr/>
          <p:nvPr/>
        </p:nvSpPr>
        <p:spPr>
          <a:xfrm>
            <a:off x="3253488" y="4837261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TextBox 17"/>
          <p:cNvSpPr txBox="1"/>
          <p:nvPr/>
        </p:nvSpPr>
        <p:spPr>
          <a:xfrm>
            <a:off x="2920890" y="5549131"/>
            <a:ext cx="1045963" cy="4767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86.6</a:t>
            </a:r>
          </a:p>
          <a:p>
            <a:pPr algn="ctr"/>
            <a:r>
              <a:rPr lang="en-ZA" sz="1000" dirty="0" smtClean="0"/>
              <a:t>Previous month</a:t>
            </a:r>
            <a:endParaRPr lang="en-ZA" sz="1000" dirty="0"/>
          </a:p>
        </p:txBody>
      </p:sp>
    </p:spTree>
    <p:extLst>
      <p:ext uri="{BB962C8B-B14F-4D97-AF65-F5344CB8AC3E}">
        <p14:creationId xmlns:p14="http://schemas.microsoft.com/office/powerpoint/2010/main" val="24310212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06720"/>
            <a:ext cx="6920747" cy="4847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04827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39" name="Straight Connector 38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LP Workshop </a:t>
            </a:r>
            <a:r>
              <a:rPr lang="en-ZA" dirty="0" smtClean="0">
                <a:latin typeface="Arial" pitchFamily="34" charset="0"/>
                <a:ea typeface="+mj-ea"/>
                <a:cs typeface="Arial" pitchFamily="34" charset="0"/>
              </a:rPr>
              <a:t>(20-04-15)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Programme</a:t>
            </a:r>
            <a:endParaRPr lang="en-US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631440"/>
            <a:ext cx="6115934" cy="551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93019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SLP progress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0" name="Straight Connector 19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-4680" y="1124744"/>
            <a:ext cx="9148680" cy="4176464"/>
            <a:chOff x="-4680" y="1124744"/>
            <a:chExt cx="9148680" cy="4176464"/>
          </a:xfrm>
        </p:grpSpPr>
        <p:grpSp>
          <p:nvGrpSpPr>
            <p:cNvPr id="18" name="Group 17"/>
            <p:cNvGrpSpPr/>
            <p:nvPr/>
          </p:nvGrpSpPr>
          <p:grpSpPr>
            <a:xfrm>
              <a:off x="-4680" y="1124744"/>
              <a:ext cx="9148680" cy="4176464"/>
              <a:chOff x="-4680" y="1124744"/>
              <a:chExt cx="9148680" cy="417646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-4680" y="4365104"/>
                <a:ext cx="9148680" cy="936104"/>
              </a:xfrm>
              <a:prstGeom prst="rect">
                <a:avLst/>
              </a:prstGeom>
              <a:solidFill>
                <a:srgbClr val="3D6A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-4680" y="1124744"/>
                <a:ext cx="9148680" cy="3096344"/>
                <a:chOff x="-4680" y="1340768"/>
                <a:chExt cx="9148680" cy="3096344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-4680" y="1340768"/>
                  <a:ext cx="9148680" cy="309634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263461" y="1674674"/>
                  <a:ext cx="8609140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2000" dirty="0" smtClean="0"/>
                    <a:t>L E A R N I N G   H U B</a:t>
                  </a:r>
                </a:p>
                <a:p>
                  <a:pPr algn="ctr"/>
                  <a:r>
                    <a:rPr lang="en-US" sz="40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DUST TEAM</a:t>
                  </a:r>
                </a:p>
                <a:p>
                  <a:pPr algn="ctr"/>
                  <a:r>
                    <a:rPr lang="en-US" sz="3600" b="1" dirty="0" smtClean="0"/>
                    <a:t>011 498 7100</a:t>
                  </a:r>
                </a:p>
              </p:txBody>
            </p:sp>
          </p:grpSp>
          <p:sp>
            <p:nvSpPr>
              <p:cNvPr id="27" name="Rounded Rectangle 26"/>
              <p:cNvSpPr/>
              <p:nvPr/>
            </p:nvSpPr>
            <p:spPr>
              <a:xfrm>
                <a:off x="395536" y="3894151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Dr Audrey </a:t>
                </a:r>
                <a:r>
                  <a:rPr lang="en-ZA" sz="1600" dirty="0" err="1" smtClean="0"/>
                  <a:t>Banyini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5"/>
                  </a:rPr>
                  <a:t>ABanyini@chamberofmines.org.za</a:t>
                </a:r>
                <a:endParaRPr lang="en-ZA" sz="1200" dirty="0"/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3309520" y="3894152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err="1" smtClean="0"/>
                  <a:t>Gerrie</a:t>
                </a:r>
                <a:r>
                  <a:rPr lang="en-ZA" sz="1600" dirty="0" smtClean="0"/>
                  <a:t> </a:t>
                </a:r>
                <a:r>
                  <a:rPr lang="en-ZA" sz="1600" dirty="0" err="1" smtClean="0"/>
                  <a:t>Pienaar</a:t>
                </a:r>
                <a:endParaRPr lang="en-ZA" sz="1600" dirty="0" smtClean="0"/>
              </a:p>
              <a:p>
                <a:pPr algn="ctr"/>
                <a:r>
                  <a:rPr lang="en-ZA" sz="1000" dirty="0" smtClean="0">
                    <a:hlinkClick r:id="rId6"/>
                  </a:rPr>
                  <a:t>gerriepienaar69@gmail.com</a:t>
                </a:r>
                <a:r>
                  <a:rPr lang="en-ZA" sz="1000" dirty="0" smtClean="0"/>
                  <a:t>  </a:t>
                </a:r>
                <a:endParaRPr lang="en-ZA" sz="1000" dirty="0"/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6228184" y="3894153"/>
                <a:ext cx="2520280" cy="90299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ZA" sz="1600" dirty="0" smtClean="0"/>
                  <a:t>Johan van Rensburg</a:t>
                </a:r>
              </a:p>
              <a:p>
                <a:pPr algn="ctr"/>
                <a:r>
                  <a:rPr lang="en-ZA" sz="1000" dirty="0">
                    <a:hlinkClick r:id="rId7"/>
                  </a:rPr>
                  <a:t>johan.c.vanrensburg@angloamerican.com</a:t>
                </a:r>
                <a:r>
                  <a:rPr lang="en-ZA" sz="1000" dirty="0"/>
                  <a:t> </a:t>
                </a:r>
              </a:p>
              <a:p>
                <a:pPr algn="ctr"/>
                <a:r>
                  <a:rPr lang="en-ZA" sz="1000" dirty="0" smtClean="0"/>
                  <a:t> </a:t>
                </a:r>
                <a:endParaRPr lang="en-ZA" sz="10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2689600" y="3356992"/>
              <a:ext cx="37568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b="1" dirty="0"/>
                <a:t>Or visit our website: </a:t>
              </a:r>
              <a:r>
                <a:rPr lang="en-ZA" u="sng" dirty="0">
                  <a:solidFill>
                    <a:schemeClr val="bg1"/>
                  </a:solidFill>
                  <a:hlinkClick r:id="rId8"/>
                </a:rPr>
                <a:t>www.mosh.co.za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Picture 16" descr="interrogacon 4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0" t="5101" r="34065" b="19978"/>
          <a:stretch/>
        </p:blipFill>
        <p:spPr bwMode="auto">
          <a:xfrm>
            <a:off x="6906141" y="5171"/>
            <a:ext cx="2237859" cy="3855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651644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algn="just"/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and/or simple leading practices through a people oriented process to significantly improve occupational health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493131"/>
              </p:ext>
            </p:extLst>
          </p:nvPr>
        </p:nvGraphicFramePr>
        <p:xfrm>
          <a:off x="228598" y="836712"/>
          <a:ext cx="8531453" cy="5344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94305"/>
                <a:gridCol w="1955803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  <a:endParaRPr lang="en-ZA" sz="11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persons to select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Approved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Appropriate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plans for planning workshop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HOH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 of risk story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</a:t>
                      </a: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with greatest OHS impact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Credibility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Adoption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 and key people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Prioritised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list of mines and key people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protocol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</a:t>
                      </a: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Interview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Moab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Khutsong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Beatrix: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Phakisa</a:t>
                      </a: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ZA" sz="11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Mamatwan</a:t>
                      </a:r>
                      <a:r>
                        <a:rPr lang="en-ZA" sz="1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: Completed</a:t>
                      </a:r>
                    </a:p>
                    <a:p>
                      <a:pPr algn="l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Impala Platinum: Completed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Detailed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Mental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models report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Identification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implications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40371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488268"/>
              </p:ext>
            </p:extLst>
          </p:nvPr>
        </p:nvGraphicFramePr>
        <p:xfrm>
          <a:off x="228599" y="836712"/>
          <a:ext cx="8531454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744"/>
                <a:gridCol w="2743701"/>
                <a:gridCol w="424057"/>
                <a:gridCol w="2577115"/>
                <a:gridCol w="2243837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deciders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BC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Generic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LB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LB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 for adoption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reviewed value case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reviewed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Implementation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Decider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Final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Summary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behavioural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work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Source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</a:t>
                      </a: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 - 25-02-15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</a:t>
                      </a: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Draft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 for use at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 - 27-02-15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</a:t>
                      </a:r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%)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Peer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Awaiting comments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03689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384310"/>
              </p:ext>
            </p:extLst>
          </p:nvPr>
        </p:nvGraphicFramePr>
        <p:xfrm>
          <a:off x="228596" y="836712"/>
          <a:ext cx="8531455" cy="529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4"/>
                <a:gridCol w="455011"/>
                <a:gridCol w="2330657"/>
                <a:gridCol w="2219452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Leading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practice industry workshop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Workshop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programme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Completed and distributed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Effective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key presentations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Planned for: 20-04-2015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Establishment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effective COPA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Updated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LPAG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r>
                        <a:rPr lang="en-ZA" sz="1100" baseline="30000" dirty="0" smtClean="0"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 or 27</a:t>
                      </a:r>
                      <a:r>
                        <a:rPr lang="en-ZA" sz="1100" baseline="30000" dirty="0" smtClean="0"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lang="en-ZA" sz="11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membership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attendance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COPA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effectiveness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Working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relationship with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with Mine Manager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Report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on adoption at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Agreed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Direct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Monitoring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and evaluation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95315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Leading Practice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- key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indicators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85721" y="6215656"/>
            <a:ext cx="8606759" cy="597720"/>
            <a:chOff x="285721" y="6215656"/>
            <a:chExt cx="8606759" cy="597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187624" y="674513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215656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63168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1187624" y="6225026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303510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515732"/>
              </p:ext>
            </p:extLst>
          </p:nvPr>
        </p:nvGraphicFramePr>
        <p:xfrm>
          <a:off x="228598" y="836712"/>
          <a:ext cx="8531453" cy="3147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011"/>
                <a:gridCol w="3071323"/>
                <a:gridCol w="455011"/>
                <a:gridCol w="2522297"/>
                <a:gridCol w="202781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1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Continuous real-time monitoring of airborne pollutant engineering controls </a:t>
                      </a: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Effectiveness of 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Documented findings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Signed off report on first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96035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384587"/>
              </p:ext>
            </p:extLst>
          </p:nvPr>
        </p:nvGraphicFramePr>
        <p:xfrm>
          <a:off x="608449" y="873475"/>
          <a:ext cx="8068006" cy="5266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698"/>
                <a:gridCol w="738850"/>
                <a:gridCol w="492567"/>
                <a:gridCol w="2135999"/>
                <a:gridCol w="801736"/>
                <a:gridCol w="728851"/>
                <a:gridCol w="728851"/>
                <a:gridCol w="801736"/>
                <a:gridCol w="1120718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="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900" b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9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000" b="0" i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Real-time monitoring of airborne pollutants at a point source</a:t>
                      </a:r>
                      <a:endParaRPr lang="en-ZA" sz="1000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</a:p>
                    <a:p>
                      <a:pPr algn="ctr"/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4694</TotalTime>
  <Words>1712</Words>
  <Application>Microsoft Office PowerPoint</Application>
  <PresentationFormat>On-screen Show (4:3)</PresentationFormat>
  <Paragraphs>586</Paragraphs>
  <Slides>20</Slides>
  <Notes>11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Theme3</vt:lpstr>
      <vt:lpstr>DUST TEAM u p  -  d a t e March 2015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Janse van Rensburg, Johan</cp:lastModifiedBy>
  <cp:revision>455</cp:revision>
  <cp:lastPrinted>2013-02-19T08:59:32Z</cp:lastPrinted>
  <dcterms:created xsi:type="dcterms:W3CDTF">2012-08-02T11:34:04Z</dcterms:created>
  <dcterms:modified xsi:type="dcterms:W3CDTF">2015-04-15T08:44:19Z</dcterms:modified>
</cp:coreProperties>
</file>