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handoutMasterIdLst>
    <p:handoutMasterId r:id="rId14"/>
  </p:handoutMasterIdLst>
  <p:sldIdLst>
    <p:sldId id="256" r:id="rId3"/>
    <p:sldId id="260" r:id="rId4"/>
    <p:sldId id="261" r:id="rId5"/>
    <p:sldId id="289" r:id="rId6"/>
    <p:sldId id="300" r:id="rId7"/>
    <p:sldId id="290" r:id="rId8"/>
    <p:sldId id="293" r:id="rId9"/>
    <p:sldId id="304" r:id="rId10"/>
    <p:sldId id="307" r:id="rId11"/>
    <p:sldId id="298" r:id="rId12"/>
  </p:sldIdLst>
  <p:sldSz cx="9144000" cy="6858000" type="screen4x3"/>
  <p:notesSz cx="685800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057" autoAdjust="0"/>
  </p:normalViewPr>
  <p:slideViewPr>
    <p:cSldViewPr>
      <p:cViewPr>
        <p:scale>
          <a:sx n="66" d="100"/>
          <a:sy n="66" d="100"/>
        </p:scale>
        <p:origin x="-630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ECC4C0B-059F-41D6-A07A-8BC82D7F9D39}" type="datetimeFigureOut">
              <a:rPr lang="en-ZA"/>
              <a:pPr>
                <a:defRPr/>
              </a:pPr>
              <a:t>2015/04/07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5E80E24-1168-4294-86D8-786D64132ACF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343131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788CA7E-CA95-4746-9640-1572F39C6C06}" type="datetimeFigureOut">
              <a:rPr lang="en-US"/>
              <a:pPr>
                <a:defRPr/>
              </a:pPr>
              <a:t>4/7/2015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AB3614F-E772-45AD-898E-5C19A46693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0494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B695A7E-36C3-4D0B-B2E8-7954E91E81B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069110D-4F84-4F10-A36A-BB07064D1CF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5C94E-D74B-4A9B-8697-707A3FFAE63B}" type="datetimeFigureOut">
              <a:rPr lang="en-US"/>
              <a:pPr>
                <a:defRPr/>
              </a:pPr>
              <a:t>4/7/2015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48F72-AE78-47F7-AE57-D99FFFE78F0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5C41D-E539-4E17-A774-08ACDEDFE1D1}" type="datetimeFigureOut">
              <a:rPr lang="en-US"/>
              <a:pPr>
                <a:defRPr/>
              </a:pPr>
              <a:t>4/7/2015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6B4E6-FB62-4E4A-8B11-107D5FC9BA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CAEEA-1F7B-48FC-BF03-1E3137C3FC7B}" type="datetimeFigureOut">
              <a:rPr lang="en-US"/>
              <a:pPr>
                <a:defRPr/>
              </a:pPr>
              <a:t>4/7/2015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FAC11-E72A-495B-88AD-996D0E788E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84F9-43A0-4FD5-8C1A-B3BE88C32E15}" type="datetimeFigureOut">
              <a:rPr lang="en-US"/>
              <a:pPr>
                <a:defRPr/>
              </a:pPr>
              <a:t>4/7/2015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41708-6045-45CF-8080-F7F5B358D2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F9E77-4FD7-4DB0-9502-44AC6F34A932}" type="datetimeFigureOut">
              <a:rPr lang="en-US"/>
              <a:pPr>
                <a:defRPr/>
              </a:pPr>
              <a:t>4/7/2015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B7A80-2C1D-4248-9144-2B45AAD025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37EF1-FF36-41FB-B088-EB70CD2464A7}" type="datetimeFigureOut">
              <a:rPr lang="en-US"/>
              <a:pPr>
                <a:defRPr/>
              </a:pPr>
              <a:t>4/7/2015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BC909-6B26-45CC-964C-DD599CE946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FEFFC-0B37-453D-B0BD-29EDE66CD588}" type="datetimeFigureOut">
              <a:rPr lang="en-US"/>
              <a:pPr>
                <a:defRPr/>
              </a:pPr>
              <a:t>4/7/2015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D3960-51E7-42EC-9DD1-C312E7C8C4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F54AB-4B7C-4B63-8896-49D0802944AB}" type="datetimeFigureOut">
              <a:rPr lang="en-US"/>
              <a:pPr>
                <a:defRPr/>
              </a:pPr>
              <a:t>4/7/2015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9A1ED-933A-436A-947E-76A9E3AC22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768A2-D512-41F2-98C3-21EF843EEF8B}" type="datetimeFigureOut">
              <a:rPr lang="en-US"/>
              <a:pPr>
                <a:defRPr/>
              </a:pPr>
              <a:t>4/7/2015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5BE29-F6D8-4716-B2F8-18A691CC16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D75E0-9143-4297-8426-23A6E09DD098}" type="datetimeFigureOut">
              <a:rPr lang="en-US"/>
              <a:pPr>
                <a:defRPr/>
              </a:pPr>
              <a:t>4/7/2015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400FF-6565-472B-8B22-1F08B6396F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8073F-DD57-4E27-B32B-F29A65685585}" type="datetimeFigureOut">
              <a:rPr lang="en-US"/>
              <a:pPr>
                <a:defRPr/>
              </a:pPr>
              <a:t>4/7/2015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B5DA4-F851-4EA4-BBD7-6282B6FFB1C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2D5F3-6BB7-4D5C-BBAA-7B769FBA100B}" type="datetimeFigureOut">
              <a:rPr lang="en-US"/>
              <a:pPr>
                <a:defRPr/>
              </a:pPr>
              <a:t>4/7/2015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27920-B41E-410E-AF74-F442B83585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0C5A1-543C-4258-9229-1B9A9EE182C1}" type="datetimeFigureOut">
              <a:rPr lang="en-US"/>
              <a:pPr>
                <a:defRPr/>
              </a:pPr>
              <a:t>4/7/2015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77F07-2819-4BBD-9E5A-04378824E3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6F7CC7F-2B7A-4F1D-BB51-3660F10D57A9}" type="datetimeFigureOut">
              <a:rPr lang="en-US"/>
              <a:pPr>
                <a:defRPr/>
              </a:pPr>
              <a:t>4/7/2015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1C204ED-78EA-4A0F-8061-E72240EAB7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95CB3D5-3087-48EE-857A-BEEBE6E2DE49}" type="datetimeFigureOut">
              <a:rPr lang="en-US"/>
              <a:pPr>
                <a:defRPr/>
              </a:pPr>
              <a:t>4/7/2015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8547B66-1E63-4F95-B1D3-EA6AD54B51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5600" y="1371600"/>
            <a:ext cx="6248400" cy="2819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MOSH Falls of Ground Team</a:t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Leading Practice </a:t>
            </a:r>
            <a:b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Adoption Team </a:t>
            </a:r>
            <a:b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Activity Report</a:t>
            </a:r>
            <a:endParaRPr lang="en-US" sz="36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6200" y="4800600"/>
            <a:ext cx="4419600" cy="8382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chemeClr val="bg1">
                    <a:lumMod val="85000"/>
                  </a:schemeClr>
                </a:solidFill>
              </a:rPr>
              <a:t>8 April 2015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3400" y="533400"/>
            <a:ext cx="815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5400" dirty="0" smtClean="0"/>
              <a:t>Questions or Discussion?</a:t>
            </a:r>
            <a:endParaRPr lang="en-ZA" sz="5400" dirty="0"/>
          </a:p>
        </p:txBody>
      </p:sp>
      <p:pic>
        <p:nvPicPr>
          <p:cNvPr id="14" name="Picture 2" descr="image0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" y="1676400"/>
            <a:ext cx="5638800" cy="4423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image00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34742" y="1676400"/>
            <a:ext cx="3175283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256588" y="6311900"/>
            <a:ext cx="693737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377950" y="6302375"/>
            <a:ext cx="6699250" cy="9525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4013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11900"/>
            <a:ext cx="857250" cy="39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214313" y="1219200"/>
            <a:ext cx="8929687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142875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ZA" sz="4800" b="1" dirty="0">
                <a:latin typeface="Arial" pitchFamily="34" charset="0"/>
                <a:ea typeface="+mj-ea"/>
                <a:cs typeface="Arial" pitchFamily="34" charset="0"/>
              </a:rPr>
              <a:t>Contents</a:t>
            </a:r>
          </a:p>
        </p:txBody>
      </p:sp>
      <p:sp>
        <p:nvSpPr>
          <p:cNvPr id="8200" name="TextBox 1"/>
          <p:cNvSpPr txBox="1">
            <a:spLocks noChangeArrowheads="1"/>
          </p:cNvSpPr>
          <p:nvPr/>
        </p:nvSpPr>
        <p:spPr bwMode="auto">
          <a:xfrm>
            <a:off x="609600" y="1447800"/>
            <a:ext cx="7889875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>
                <a:latin typeface="Calibri" pitchFamily="34" charset="0"/>
              </a:rPr>
              <a:t>Mission and Values reminder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Progress January February 2015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Leading Practice Adoption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Activities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Challenges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Positives</a:t>
            </a:r>
            <a:endParaRPr lang="en-ZA" sz="3600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089900" y="63134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sp>
        <p:nvSpPr>
          <p:cNvPr id="7" name="Text Placeholder 4"/>
          <p:cNvSpPr txBox="1">
            <a:spLocks/>
          </p:cNvSpPr>
          <p:nvPr/>
        </p:nvSpPr>
        <p:spPr>
          <a:xfrm>
            <a:off x="1335088" y="6330950"/>
            <a:ext cx="6572250" cy="357188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000125" y="6307138"/>
            <a:ext cx="6924675" cy="635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05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813" y="6307138"/>
            <a:ext cx="857250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ZA" sz="2400" b="1" dirty="0">
                <a:latin typeface="Arial" pitchFamily="34" charset="0"/>
                <a:ea typeface="+mj-ea"/>
                <a:cs typeface="Arial" pitchFamily="34" charset="0"/>
              </a:rPr>
              <a:t>Mission and Values - MOSH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038" y="527050"/>
            <a:ext cx="8929687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9463" y="661988"/>
            <a:ext cx="6854825" cy="15367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3600" dirty="0">
                <a:cs typeface="Calibri" pitchFamily="34" charset="0"/>
              </a:rPr>
              <a:t>Values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0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dirty="0" smtClean="0">
                <a:latin typeface="Arial" pitchFamily="34" charset="0"/>
                <a:cs typeface="Arial" pitchFamily="34" charset="0"/>
              </a:rPr>
              <a:t>Leading Practice Adoption</a:t>
            </a:r>
            <a:br>
              <a:rPr lang="en-ZA" b="1" dirty="0" smtClean="0">
                <a:latin typeface="Arial" pitchFamily="34" charset="0"/>
                <a:cs typeface="Arial" pitchFamily="34" charset="0"/>
              </a:rPr>
            </a:br>
            <a:endParaRPr lang="en-ZA" dirty="0"/>
          </a:p>
        </p:txBody>
      </p:sp>
      <p:graphicFrame>
        <p:nvGraphicFramePr>
          <p:cNvPr id="17" name="Content Placeholder 1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6783864"/>
              </p:ext>
            </p:extLst>
          </p:nvPr>
        </p:nvGraphicFramePr>
        <p:xfrm>
          <a:off x="152400" y="914400"/>
          <a:ext cx="8763000" cy="541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1190978"/>
                <a:gridCol w="1399822"/>
                <a:gridCol w="1143000"/>
                <a:gridCol w="1092200"/>
                <a:gridCol w="1651000"/>
              </a:tblGrid>
              <a:tr h="87630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Leading Practice</a:t>
                      </a:r>
                      <a:endParaRPr lang="en-Z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dirty="0" smtClean="0"/>
                        <a:t>Mines</a:t>
                      </a:r>
                      <a:endParaRPr lang="en-Z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%  Adoption</a:t>
                      </a:r>
                    </a:p>
                    <a:p>
                      <a:pPr algn="ctr"/>
                      <a:r>
                        <a:rPr lang="en-ZA" sz="1600" dirty="0" smtClean="0"/>
                        <a:t>(Documents)</a:t>
                      </a:r>
                      <a:endParaRPr lang="en-ZA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Portfolios of Adoption</a:t>
                      </a:r>
                      <a:endParaRPr lang="en-Z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No of Crews Trained</a:t>
                      </a:r>
                      <a:endParaRPr lang="en-Z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No of Persons Influenced</a:t>
                      </a:r>
                      <a:endParaRPr lang="en-ZA" dirty="0"/>
                    </a:p>
                  </a:txBody>
                  <a:tcPr anchor="ctr"/>
                </a:tc>
              </a:tr>
              <a:tr h="876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Entry Examination and Making Safe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Central 74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E/Limb 16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N/Cape 6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98%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95%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72%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ZA" sz="1800" dirty="0" smtClean="0">
                        <a:latin typeface="+mn-lt"/>
                        <a:ea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 smtClean="0">
                          <a:latin typeface="+mn-lt"/>
                          <a:ea typeface="Calibri"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 smtClean="0">
                          <a:latin typeface="+mn-lt"/>
                          <a:ea typeface="Calibri"/>
                        </a:rPr>
                        <a:t>2</a:t>
                      </a:r>
                      <a:endParaRPr lang="en-ZA" sz="1800" dirty="0">
                        <a:latin typeface="+mn-lt"/>
                        <a:ea typeface="Calibr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6990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694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160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71000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13880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3200 </a:t>
                      </a:r>
                    </a:p>
                  </a:txBody>
                  <a:tcPr anchor="ctr"/>
                </a:tc>
              </a:tr>
              <a:tr h="876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Bolts with Nets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Central 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 smtClean="0">
                          <a:latin typeface="+mn-lt"/>
                          <a:ea typeface="Calibri"/>
                        </a:rPr>
                        <a:t>97% </a:t>
                      </a:r>
                      <a:r>
                        <a:rPr lang="en-ZA" sz="1800" dirty="0">
                          <a:latin typeface="+mn-lt"/>
                          <a:ea typeface="Calibri"/>
                        </a:rPr>
                        <a:t>  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ZA" sz="1800" dirty="0">
                        <a:latin typeface="+mn-lt"/>
                        <a:ea typeface="Calibr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2531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30000</a:t>
                      </a:r>
                    </a:p>
                  </a:txBody>
                  <a:tcPr anchor="ctr"/>
                </a:tc>
              </a:tr>
              <a:tr h="8763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TARP (FoG)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Central 41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E/Limb 16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N/Cape 6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71%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66%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72%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ZA" sz="1800" dirty="0" smtClean="0">
                        <a:latin typeface="+mn-lt"/>
                        <a:ea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 smtClean="0">
                          <a:latin typeface="+mn-lt"/>
                          <a:ea typeface="Calibri"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 smtClean="0">
                          <a:latin typeface="+mn-lt"/>
                          <a:ea typeface="Calibri"/>
                        </a:rPr>
                        <a:t>1</a:t>
                      </a:r>
                      <a:endParaRPr lang="en-ZA" sz="1800" dirty="0">
                        <a:latin typeface="+mn-lt"/>
                        <a:ea typeface="Calibri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1444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395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280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27000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7900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ZA" sz="1800" dirty="0">
                          <a:latin typeface="+mn-lt"/>
                          <a:ea typeface="Calibri"/>
                        </a:rPr>
                        <a:t>560 </a:t>
                      </a:r>
                    </a:p>
                  </a:txBody>
                  <a:tcPr anchor="ctr"/>
                </a:tc>
              </a:tr>
              <a:tr h="876300">
                <a:tc>
                  <a:txBody>
                    <a:bodyPr/>
                    <a:lstStyle/>
                    <a:p>
                      <a:r>
                        <a:rPr lang="en-ZA" dirty="0" smtClean="0"/>
                        <a:t>Value Added Drilling and Blasting (Investigation Phase)</a:t>
                      </a:r>
                      <a:endParaRPr lang="en-ZA" dirty="0"/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Position Paper drawn up and circulated to experts</a:t>
                      </a:r>
                      <a:endParaRPr lang="en-Z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 anchor="ctr"/>
                </a:tc>
              </a:tr>
              <a:tr h="876300">
                <a:tc>
                  <a:txBody>
                    <a:bodyPr/>
                    <a:lstStyle/>
                    <a:p>
                      <a:r>
                        <a:rPr lang="en-ZA" dirty="0" smtClean="0"/>
                        <a:t>“Ledging”</a:t>
                      </a:r>
                    </a:p>
                    <a:p>
                      <a:r>
                        <a:rPr lang="en-ZA" dirty="0" smtClean="0"/>
                        <a:t>(Investigation Phase)</a:t>
                      </a:r>
                      <a:endParaRPr lang="en-ZA" dirty="0"/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Final meeting of expert team and meeting with Sponsor planned</a:t>
                      </a:r>
                    </a:p>
                    <a:p>
                      <a:pPr algn="ctr"/>
                      <a:r>
                        <a:rPr lang="en-ZA" dirty="0" smtClean="0"/>
                        <a:t>(15 April </a:t>
                      </a:r>
                      <a:r>
                        <a:rPr lang="en-ZA" dirty="0" smtClean="0"/>
                        <a:t>2015</a:t>
                      </a:r>
                      <a:r>
                        <a:rPr lang="en-ZA" baseline="0" dirty="0" smtClean="0"/>
                        <a:t> </a:t>
                      </a:r>
                      <a:r>
                        <a:rPr lang="en-ZA" baseline="0" dirty="0" smtClean="0"/>
                        <a:t>and 21 April 2015)</a:t>
                      </a:r>
                      <a:endParaRPr lang="en-Z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378122"/>
              </p:ext>
            </p:extLst>
          </p:nvPr>
        </p:nvGraphicFramePr>
        <p:xfrm>
          <a:off x="304800" y="533400"/>
          <a:ext cx="8686800" cy="5793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249"/>
                <a:gridCol w="8175551"/>
              </a:tblGrid>
              <a:tr h="52051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No`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Activities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9496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Tripartite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 forums</a:t>
                      </a:r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 visited and positively participated .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 (North West, Rustenburg). 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Engaged with Limpopo OH&amp;H Working Group – MOSH Process and Emergency Preparedness</a:t>
                      </a:r>
                      <a:endParaRPr lang="en-US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42436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MOSH FOG Industry Adoption Team – poor attendance at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 March meeting, DMR involvement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Analysis of the Influence Diagram for FoG and its implications for future Leading practices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Working on stimulation programmes for COPA’s and Adoption team meetings</a:t>
                      </a:r>
                      <a:endParaRPr lang="en-US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43960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Special assistance to South Deep, Tau Tona,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 Kopanang, de Beers and Black Mountain with various FoG Leading Practices and assessments of progress with MOSH Leading Practices.</a:t>
                      </a:r>
                    </a:p>
                  </a:txBody>
                  <a:tcPr/>
                </a:tc>
              </a:tr>
              <a:tr h="36131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COPA Meetings held in the Northern Cape.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 The next COPA in this region will be held at Wessels mine with an underground visit on 22 April. A next quarterly COPA meeting of the Eastern Limb will be held on 8 May at Twickenham Mine (with inclusion of AMMSA representatives).</a:t>
                      </a:r>
                      <a:endParaRPr lang="en-US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116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Position Paper on Value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 Added Drilling and Blasting processes finalised and circulated for expert comment</a:t>
                      </a:r>
                      <a:endParaRPr lang="en-US" sz="1600" dirty="0" smtClean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56423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>
                          <a:solidFill>
                            <a:srgbClr val="002060"/>
                          </a:solidFill>
                        </a:rPr>
                        <a:t>Conducting investigative interviews</a:t>
                      </a: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 on “Ledging”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Lonmin to be interviewed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Expert committee to meet on 15 April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Meeting with P Turner on 21 April to finalise preparation for feed back to CEO Elimination of Fatalities committee on 15 May 2015</a:t>
                      </a:r>
                      <a:endParaRPr lang="en-US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564232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aseline="0" dirty="0" smtClean="0">
                          <a:solidFill>
                            <a:srgbClr val="002060"/>
                          </a:solidFill>
                        </a:rPr>
                        <a:t>Help given to MHSC on running a day of learning on gas outbursts in Platinum mines – completed SIMRAC project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0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ZA" sz="2400" b="1" dirty="0">
                <a:latin typeface="Arial" pitchFamily="34" charset="0"/>
                <a:ea typeface="+mj-ea"/>
                <a:cs typeface="Arial" pitchFamily="34" charset="0"/>
              </a:rPr>
              <a:t>Progress for the Month of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March / April 2015</a:t>
            </a: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089900" y="6348413"/>
            <a:ext cx="693738" cy="393700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285875" y="6338888"/>
            <a:ext cx="6715125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285875" y="6708775"/>
            <a:ext cx="6715125" cy="33338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3095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184150" y="722313"/>
            <a:ext cx="8929688" cy="158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40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ZA" sz="2400" b="1" dirty="0">
                <a:latin typeface="Arial" pitchFamily="34" charset="0"/>
                <a:ea typeface="+mj-ea"/>
                <a:cs typeface="Arial" pitchFamily="34" charset="0"/>
              </a:rPr>
              <a:t>Progress for the Month of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March / April 20154</a:t>
            </a: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2626252"/>
              </p:ext>
            </p:extLst>
          </p:nvPr>
        </p:nvGraphicFramePr>
        <p:xfrm>
          <a:off x="228600" y="1143000"/>
          <a:ext cx="8763000" cy="4541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"/>
                <a:gridCol w="2438400"/>
                <a:gridCol w="4191000"/>
                <a:gridCol w="968992"/>
                <a:gridCol w="783608"/>
              </a:tblGrid>
              <a:tr h="96067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No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Challenge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8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630124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Maintaining value in COPA’s</a:t>
                      </a:r>
                      <a:endParaRPr 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Get Host Mine Managers to do Mine Presentations and overviews</a:t>
                      </a:r>
                      <a:r>
                        <a:rPr lang="en-US" sz="1400" baseline="0" dirty="0" smtClean="0">
                          <a:latin typeface="+mn-lt"/>
                          <a:cs typeface="Arial" pitchFamily="34" charset="0"/>
                        </a:rPr>
                        <a:t> at COPA Meetings</a:t>
                      </a:r>
                    </a:p>
                    <a:p>
                      <a:r>
                        <a:rPr lang="en-US" sz="1400" baseline="0" dirty="0" smtClean="0">
                          <a:latin typeface="+mn-lt"/>
                          <a:cs typeface="Arial" pitchFamily="34" charset="0"/>
                        </a:rPr>
                        <a:t>Underground visits to areas of successful Adoption</a:t>
                      </a:r>
                    </a:p>
                    <a:p>
                      <a:r>
                        <a:rPr lang="en-US" sz="1400" baseline="0" dirty="0" smtClean="0">
                          <a:latin typeface="+mn-lt"/>
                          <a:cs typeface="Arial" pitchFamily="34" charset="0"/>
                        </a:rPr>
                        <a:t>Presentation of “Certificate of Adoption” by HoLH at TPF Meetings or AMMSA Meetings??</a:t>
                      </a:r>
                    </a:p>
                    <a:p>
                      <a:r>
                        <a:rPr lang="en-US" sz="1400" baseline="0" dirty="0" smtClean="0">
                          <a:latin typeface="+mn-lt"/>
                          <a:cs typeface="Arial" pitchFamily="34" charset="0"/>
                        </a:rPr>
                        <a:t>Following up on FoG related Section 54 Instruction s</a:t>
                      </a:r>
                      <a:endParaRPr 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aseline="0" dirty="0" smtClean="0">
                          <a:latin typeface="+mn-lt"/>
                          <a:cs typeface="Arial" pitchFamily="34" charset="0"/>
                        </a:rPr>
                        <a:t>On-Going</a:t>
                      </a:r>
                      <a:endParaRPr 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Team</a:t>
                      </a:r>
                      <a:endParaRPr 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928886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</a:t>
                      </a:r>
                      <a:endParaRPr lang="en-US" sz="12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Generating “New Leading Practices” for adoption</a:t>
                      </a:r>
                      <a:endParaRPr 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Working on Value Added Drilling and Blasting and Ledging with the view to rolling out to industry by</a:t>
                      </a:r>
                      <a:r>
                        <a:rPr lang="en-US" sz="1400" baseline="0" dirty="0" smtClean="0">
                          <a:latin typeface="+mn-lt"/>
                          <a:cs typeface="Arial" pitchFamily="34" charset="0"/>
                        </a:rPr>
                        <a:t> way of “Day of Learning “/ Principles of Good Practice etc..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On-going</a:t>
                      </a:r>
                      <a:endParaRPr 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Team</a:t>
                      </a:r>
                      <a:endParaRPr 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1021776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Working with “Lagging Mines”</a:t>
                      </a:r>
                      <a:endParaRPr 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Improve communications with MOSH Task Force</a:t>
                      </a:r>
                    </a:p>
                    <a:p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Conducting visits</a:t>
                      </a:r>
                      <a:r>
                        <a:rPr lang="en-US" sz="1400" baseline="0" dirty="0" smtClean="0">
                          <a:latin typeface="+mn-lt"/>
                          <a:cs typeface="Arial" pitchFamily="34" charset="0"/>
                        </a:rPr>
                        <a:t> to individual mines </a:t>
                      </a:r>
                      <a:endParaRPr 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On-going</a:t>
                      </a:r>
                      <a:endParaRPr 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DJA</a:t>
                      </a:r>
                    </a:p>
                    <a:p>
                      <a:pPr algn="ctr"/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AvZ</a:t>
                      </a:r>
                    </a:p>
                    <a:p>
                      <a:pPr algn="ctr"/>
                      <a:r>
                        <a:rPr lang="en-US" sz="1400" dirty="0" smtClean="0">
                          <a:latin typeface="+mn-lt"/>
                          <a:cs typeface="Arial" pitchFamily="34" charset="0"/>
                        </a:rPr>
                        <a:t>CL</a:t>
                      </a:r>
                      <a:endParaRPr lang="en-US" sz="1400" dirty="0"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214312" y="1143000"/>
            <a:ext cx="8929688" cy="158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42875" y="15240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Developments</a:t>
            </a: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0870015"/>
              </p:ext>
            </p:extLst>
          </p:nvPr>
        </p:nvGraphicFramePr>
        <p:xfrm>
          <a:off x="108858" y="1036320"/>
          <a:ext cx="8915400" cy="5684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0"/>
                <a:gridCol w="2971800"/>
                <a:gridCol w="2971800"/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Issue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Action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TimeLine</a:t>
                      </a:r>
                      <a:endParaRPr lang="en-ZA" dirty="0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Include Ledging in the MOSH FOG Adoption Team Scope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Information gathering almost complete</a:t>
                      </a:r>
                    </a:p>
                    <a:p>
                      <a:pPr algn="l"/>
                      <a:r>
                        <a:rPr lang="en-ZA" baseline="0" dirty="0" smtClean="0"/>
                        <a:t>Need data on fatalities per square metre of hanging wall exposed</a:t>
                      </a:r>
                    </a:p>
                    <a:p>
                      <a:pPr algn="l"/>
                      <a:r>
                        <a:rPr lang="en-ZA" baseline="0" dirty="0" smtClean="0"/>
                        <a:t>Meetings with experts and sponsor planned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Preliminary Report scheduled for end 2</a:t>
                      </a:r>
                      <a:r>
                        <a:rPr lang="en-ZA" baseline="30000" dirty="0" smtClean="0"/>
                        <a:t>nd</a:t>
                      </a:r>
                      <a:r>
                        <a:rPr lang="en-ZA" baseline="0" dirty="0" smtClean="0"/>
                        <a:t> Quarter 2015</a:t>
                      </a:r>
                      <a:endParaRPr lang="en-ZA" baseline="0" dirty="0"/>
                    </a:p>
                  </a:txBody>
                  <a:tcPr anchor="ctr"/>
                </a:tc>
              </a:tr>
              <a:tr h="1143000"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Team to conduct Mine Visits following FOG Fatalities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Fatalities and Learning Points are discussed at the MOSH FOG Industry Adoption Team Level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On-going</a:t>
                      </a:r>
                      <a:endParaRPr lang="en-ZA" baseline="0" dirty="0"/>
                    </a:p>
                  </a:txBody>
                  <a:tcPr anchor="ctr"/>
                </a:tc>
              </a:tr>
              <a:tr h="1173480"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Tracking Documents should include No. Of People Influenced by Adopted Practice/s 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Tracking Documents updated to include these figures, currently being updated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In progress</a:t>
                      </a:r>
                      <a:endParaRPr lang="en-ZA" baseline="0" dirty="0"/>
                    </a:p>
                  </a:txBody>
                  <a:tcPr anchor="ctr"/>
                </a:tc>
              </a:tr>
              <a:tr h="415906"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Analysis to show impact on Hierarchy of Control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EE&amp;MS – Admin Control</a:t>
                      </a:r>
                    </a:p>
                    <a:p>
                      <a:pPr algn="l"/>
                      <a:r>
                        <a:rPr lang="en-ZA" baseline="0" dirty="0" smtClean="0"/>
                        <a:t>TARP – Admin Control</a:t>
                      </a:r>
                    </a:p>
                    <a:p>
                      <a:pPr algn="l"/>
                      <a:r>
                        <a:rPr lang="en-ZA" baseline="0" dirty="0" smtClean="0"/>
                        <a:t>NwB – Engineering Control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On-going</a:t>
                      </a:r>
                      <a:endParaRPr lang="en-ZA" baseline="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214312" y="1143000"/>
            <a:ext cx="8929688" cy="158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42875" y="15240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Work that still needs to be done</a:t>
            </a: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3526856"/>
              </p:ext>
            </p:extLst>
          </p:nvPr>
        </p:nvGraphicFramePr>
        <p:xfrm>
          <a:off x="228600" y="1371600"/>
          <a:ext cx="8763000" cy="220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  <a:gridCol w="2667000"/>
              </a:tblGrid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Issue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Action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TimeLine</a:t>
                      </a:r>
                      <a:endParaRPr lang="en-ZA" dirty="0"/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Conduct a comparative analysis of impact of adoption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Information gathering in progress.  Analysis framework being drafted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Not yet defined</a:t>
                      </a:r>
                      <a:endParaRPr lang="en-ZA" baseline="0" dirty="0"/>
                    </a:p>
                  </a:txBody>
                  <a:tcPr anchor="ctr"/>
                </a:tc>
              </a:tr>
              <a:tr h="822960"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Tracking document to include % of mines experiencing FOG Problems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baseline="0" dirty="0" smtClean="0"/>
                        <a:t>Research currently underway to quantify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Not yet defined</a:t>
                      </a:r>
                      <a:endParaRPr lang="en-ZA" baseline="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81180"/>
              </p:ext>
            </p:extLst>
          </p:nvPr>
        </p:nvGraphicFramePr>
        <p:xfrm>
          <a:off x="457200" y="457200"/>
          <a:ext cx="8229602" cy="6122537"/>
        </p:xfrm>
        <a:graphic>
          <a:graphicData uri="http://schemas.openxmlformats.org/drawingml/2006/table">
            <a:tbl>
              <a:tblPr/>
              <a:tblGrid>
                <a:gridCol w="2096814"/>
                <a:gridCol w="362607"/>
                <a:gridCol w="362607"/>
                <a:gridCol w="362607"/>
                <a:gridCol w="362607"/>
                <a:gridCol w="362607"/>
                <a:gridCol w="362607"/>
                <a:gridCol w="362607"/>
                <a:gridCol w="362607"/>
                <a:gridCol w="362607"/>
                <a:gridCol w="362607"/>
                <a:gridCol w="362607"/>
                <a:gridCol w="362607"/>
                <a:gridCol w="362607"/>
                <a:gridCol w="362607"/>
                <a:gridCol w="362607"/>
                <a:gridCol w="362607"/>
                <a:gridCol w="331076"/>
              </a:tblGrid>
              <a:tr h="2181553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Parameters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Level of Compliance to designs and standards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State of Mining Economics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Quality of Planning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Quality of Leadership at all levels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Amount of Face Time 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Availability of human resources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Availability of other resources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Geological complexity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Change Management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Competence of people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Quality of Design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Quality and frequency  of monitoring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Quality of drilling and blasting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Quality of Hazard identification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Extent of rock mass fracturing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Geopolitical  influence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Count</a:t>
                      </a:r>
                    </a:p>
                  </a:txBody>
                  <a:tcPr marL="5912" marR="5912" marT="5912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Level of Compliance to designs and standards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State of Mining Economics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Quality of Planning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Quality of Leadership at all levels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Amount of Face Time 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Availability of human resources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Availability of other resources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Geological complexity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Change Management(Behaviour)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Competence of people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Quality of Design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Quality and frequency  of monitoring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Quality of drilling and blasting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Quality of Hazard identification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Extent of rock mass fracturing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r>
                        <a:rPr lang="en-ZA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Geopolitical  influence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5912" marR="5912" marT="591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5912" marR="5912" marT="591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24153">
                <a:tc>
                  <a:txBody>
                    <a:bodyPr/>
                    <a:lstStyle/>
                    <a:p>
                      <a:pPr algn="l" fontAlgn="b"/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ZA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ZA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912" marR="5912" marT="591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514600" y="14514"/>
            <a:ext cx="49712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400" b="1" dirty="0" smtClean="0"/>
              <a:t>Results of the Influence Diagram</a:t>
            </a:r>
            <a:endParaRPr lang="en-ZA" sz="2400" b="1" dirty="0"/>
          </a:p>
        </p:txBody>
      </p:sp>
    </p:spTree>
    <p:extLst>
      <p:ext uri="{BB962C8B-B14F-4D97-AF65-F5344CB8AC3E}">
        <p14:creationId xmlns:p14="http://schemas.microsoft.com/office/powerpoint/2010/main" val="5812372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5924</TotalTime>
  <Words>1068</Words>
  <Application>Microsoft Office PowerPoint</Application>
  <PresentationFormat>On-screen Show (4:3)</PresentationFormat>
  <Paragraphs>484</Paragraphs>
  <Slides>10</Slides>
  <Notes>7</Notes>
  <HiddenSlides>2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Theme3</vt:lpstr>
      <vt:lpstr>MOSH Falls of Ground Team  Leading Practice  Adoption Team  Activity Report</vt:lpstr>
      <vt:lpstr>PowerPoint Presentation</vt:lpstr>
      <vt:lpstr>PowerPoint Presentation</vt:lpstr>
      <vt:lpstr>Leading Practice Adoption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FALLS OF GROUND</dc:title>
  <dc:creator>Chris  Legodi</dc:creator>
  <cp:lastModifiedBy>Duncan Laptop</cp:lastModifiedBy>
  <cp:revision>140</cp:revision>
  <dcterms:created xsi:type="dcterms:W3CDTF">2012-10-17T09:06:01Z</dcterms:created>
  <dcterms:modified xsi:type="dcterms:W3CDTF">2015-04-07T13:58:07Z</dcterms:modified>
</cp:coreProperties>
</file>