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1"/>
  </p:notesMasterIdLst>
  <p:handoutMasterIdLst>
    <p:handoutMasterId r:id="rId42"/>
  </p:handoutMasterIdLst>
  <p:sldIdLst>
    <p:sldId id="351" r:id="rId3"/>
    <p:sldId id="363" r:id="rId4"/>
    <p:sldId id="352" r:id="rId5"/>
    <p:sldId id="353" r:id="rId6"/>
    <p:sldId id="364" r:id="rId7"/>
    <p:sldId id="366" r:id="rId8"/>
    <p:sldId id="367" r:id="rId9"/>
    <p:sldId id="354" r:id="rId10"/>
    <p:sldId id="355" r:id="rId11"/>
    <p:sldId id="356" r:id="rId12"/>
    <p:sldId id="357" r:id="rId13"/>
    <p:sldId id="358" r:id="rId14"/>
    <p:sldId id="359" r:id="rId15"/>
    <p:sldId id="360" r:id="rId16"/>
    <p:sldId id="361" r:id="rId17"/>
    <p:sldId id="362" r:id="rId18"/>
    <p:sldId id="256" r:id="rId19"/>
    <p:sldId id="295" r:id="rId20"/>
    <p:sldId id="299" r:id="rId21"/>
    <p:sldId id="301" r:id="rId22"/>
    <p:sldId id="368" r:id="rId23"/>
    <p:sldId id="304" r:id="rId24"/>
    <p:sldId id="302" r:id="rId25"/>
    <p:sldId id="260" r:id="rId26"/>
    <p:sldId id="257" r:id="rId27"/>
    <p:sldId id="259" r:id="rId28"/>
    <p:sldId id="346" r:id="rId29"/>
    <p:sldId id="303" r:id="rId30"/>
    <p:sldId id="315" r:id="rId31"/>
    <p:sldId id="316" r:id="rId32"/>
    <p:sldId id="341" r:id="rId33"/>
    <p:sldId id="318" r:id="rId34"/>
    <p:sldId id="342" r:id="rId35"/>
    <p:sldId id="343" r:id="rId36"/>
    <p:sldId id="344" r:id="rId37"/>
    <p:sldId id="345" r:id="rId38"/>
    <p:sldId id="333" r:id="rId39"/>
    <p:sldId id="338" r:id="rId40"/>
  </p:sldIdLst>
  <p:sldSz cx="9144000" cy="6858000" type="screen4x3"/>
  <p:notesSz cx="7086600" cy="9372600"/>
  <p:defaultTextStyle>
    <a:defPPr>
      <a:defRPr lang="en-ZA"/>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1" autoAdjust="0"/>
    <p:restoredTop sz="94660"/>
  </p:normalViewPr>
  <p:slideViewPr>
    <p:cSldViewPr>
      <p:cViewPr varScale="1">
        <p:scale>
          <a:sx n="71" d="100"/>
          <a:sy n="71" d="100"/>
        </p:scale>
        <p:origin x="130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A6D566-D7B2-4F43-B526-28CC42608A80}" type="doc">
      <dgm:prSet loTypeId="urn:microsoft.com/office/officeart/2005/8/layout/process1" loCatId="process" qsTypeId="urn:microsoft.com/office/officeart/2005/8/quickstyle/simple1" qsCatId="simple" csTypeId="urn:microsoft.com/office/officeart/2005/8/colors/accent1_2" csCatId="accent1" phldr="1"/>
      <dgm:spPr/>
    </dgm:pt>
    <dgm:pt modelId="{39D235D7-071D-4E99-B954-71121FB0146C}">
      <dgm:prSet phldrT="[Text]"/>
      <dgm:spPr/>
      <dgm:t>
        <a:bodyPr/>
        <a:lstStyle/>
        <a:p>
          <a:r>
            <a:rPr lang="en-ZA" dirty="0" smtClean="0"/>
            <a:t>Practice</a:t>
          </a:r>
        </a:p>
        <a:p>
          <a:endParaRPr lang="en-ZA" dirty="0"/>
        </a:p>
      </dgm:t>
    </dgm:pt>
    <dgm:pt modelId="{43FACA44-B583-4FB1-9BF1-07972F19DF16}" type="parTrans" cxnId="{1F619811-63D3-4B9E-968A-BD0F35D8AC1A}">
      <dgm:prSet/>
      <dgm:spPr/>
      <dgm:t>
        <a:bodyPr/>
        <a:lstStyle/>
        <a:p>
          <a:endParaRPr lang="en-ZA"/>
        </a:p>
      </dgm:t>
    </dgm:pt>
    <dgm:pt modelId="{9E5DBEC4-0868-4523-9E5E-660D0E440B7D}" type="sibTrans" cxnId="{1F619811-63D3-4B9E-968A-BD0F35D8AC1A}">
      <dgm:prSet/>
      <dgm:spPr/>
      <dgm:t>
        <a:bodyPr/>
        <a:lstStyle/>
        <a:p>
          <a:endParaRPr lang="en-ZA"/>
        </a:p>
      </dgm:t>
    </dgm:pt>
    <dgm:pt modelId="{E84F6FDE-75D7-425D-9CBC-8FBA8F176402}">
      <dgm:prSet phldrT="[Text]"/>
      <dgm:spPr/>
      <dgm:t>
        <a:bodyPr/>
        <a:lstStyle/>
        <a:p>
          <a:r>
            <a:rPr lang="en-ZA" dirty="0" smtClean="0"/>
            <a:t>Position</a:t>
          </a:r>
        </a:p>
        <a:p>
          <a:endParaRPr lang="en-ZA" dirty="0"/>
        </a:p>
      </dgm:t>
    </dgm:pt>
    <dgm:pt modelId="{FA3073E8-9DDC-4F83-A0C1-7785872BA323}" type="parTrans" cxnId="{4C3F3D6E-9004-490C-95A7-44E0BCAFE2B6}">
      <dgm:prSet/>
      <dgm:spPr/>
      <dgm:t>
        <a:bodyPr/>
        <a:lstStyle/>
        <a:p>
          <a:endParaRPr lang="en-ZA"/>
        </a:p>
      </dgm:t>
    </dgm:pt>
    <dgm:pt modelId="{6DEC7638-5AD6-48DC-87CC-066487F6B7F6}" type="sibTrans" cxnId="{4C3F3D6E-9004-490C-95A7-44E0BCAFE2B6}">
      <dgm:prSet/>
      <dgm:spPr/>
      <dgm:t>
        <a:bodyPr/>
        <a:lstStyle/>
        <a:p>
          <a:endParaRPr lang="en-ZA"/>
        </a:p>
      </dgm:t>
    </dgm:pt>
    <dgm:pt modelId="{F932D6FD-C399-442C-8982-52E20A91B048}">
      <dgm:prSet phldrT="[Text]"/>
      <dgm:spPr/>
      <dgm:t>
        <a:bodyPr/>
        <a:lstStyle/>
        <a:p>
          <a:r>
            <a:rPr lang="en-ZA" dirty="0" smtClean="0"/>
            <a:t>Plans</a:t>
          </a:r>
        </a:p>
        <a:p>
          <a:endParaRPr lang="en-ZA" dirty="0"/>
        </a:p>
      </dgm:t>
    </dgm:pt>
    <dgm:pt modelId="{F71AB7EE-2813-429D-82AE-0838988260C7}" type="parTrans" cxnId="{EFA822C8-C776-4DFF-A76E-756818CD085F}">
      <dgm:prSet/>
      <dgm:spPr/>
      <dgm:t>
        <a:bodyPr/>
        <a:lstStyle/>
        <a:p>
          <a:endParaRPr lang="en-ZA"/>
        </a:p>
      </dgm:t>
    </dgm:pt>
    <dgm:pt modelId="{1E388BB5-1649-46E4-9CE6-34BD772F4CE6}" type="sibTrans" cxnId="{EFA822C8-C776-4DFF-A76E-756818CD085F}">
      <dgm:prSet/>
      <dgm:spPr/>
      <dgm:t>
        <a:bodyPr/>
        <a:lstStyle/>
        <a:p>
          <a:endParaRPr lang="en-ZA"/>
        </a:p>
      </dgm:t>
    </dgm:pt>
    <dgm:pt modelId="{EDD3D1FF-8018-44DC-8C12-E0F5D1EBA96B}">
      <dgm:prSet/>
      <dgm:spPr/>
      <dgm:t>
        <a:bodyPr/>
        <a:lstStyle/>
        <a:p>
          <a:r>
            <a:rPr lang="en-ZA" dirty="0" smtClean="0"/>
            <a:t>People</a:t>
          </a:r>
        </a:p>
        <a:p>
          <a:endParaRPr lang="en-ZA" dirty="0"/>
        </a:p>
      </dgm:t>
    </dgm:pt>
    <dgm:pt modelId="{A2E2DF03-2A3A-4C84-A6B7-F323F8DC0D28}" type="parTrans" cxnId="{4AFBD987-C3ED-4605-AC19-7E8AAA7DDDCA}">
      <dgm:prSet/>
      <dgm:spPr/>
      <dgm:t>
        <a:bodyPr/>
        <a:lstStyle/>
        <a:p>
          <a:endParaRPr lang="en-ZA"/>
        </a:p>
      </dgm:t>
    </dgm:pt>
    <dgm:pt modelId="{033BCD9C-80C2-4C82-A05A-8CB8B84028A4}" type="sibTrans" cxnId="{4AFBD987-C3ED-4605-AC19-7E8AAA7DDDCA}">
      <dgm:prSet/>
      <dgm:spPr/>
      <dgm:t>
        <a:bodyPr/>
        <a:lstStyle/>
        <a:p>
          <a:endParaRPr lang="en-ZA"/>
        </a:p>
      </dgm:t>
    </dgm:pt>
    <dgm:pt modelId="{A920E5F0-B028-4FB5-8000-BF392EE2FD14}">
      <dgm:prSet/>
      <dgm:spPr/>
      <dgm:t>
        <a:bodyPr/>
        <a:lstStyle/>
        <a:p>
          <a:r>
            <a:rPr lang="en-ZA" dirty="0" smtClean="0"/>
            <a:t>Purpose</a:t>
          </a:r>
        </a:p>
        <a:p>
          <a:r>
            <a:rPr lang="en-ZA" dirty="0" smtClean="0"/>
            <a:t>Achieved</a:t>
          </a:r>
          <a:endParaRPr lang="en-ZA" dirty="0"/>
        </a:p>
      </dgm:t>
    </dgm:pt>
    <dgm:pt modelId="{8D4540BA-16BB-46FE-8EB1-1673259C55F4}" type="parTrans" cxnId="{7D0E73E8-2238-41A4-8C63-9B82C2204261}">
      <dgm:prSet/>
      <dgm:spPr/>
      <dgm:t>
        <a:bodyPr/>
        <a:lstStyle/>
        <a:p>
          <a:endParaRPr lang="en-ZA"/>
        </a:p>
      </dgm:t>
    </dgm:pt>
    <dgm:pt modelId="{9F8C8737-BF52-4CD5-8E06-33115B958AB8}" type="sibTrans" cxnId="{7D0E73E8-2238-41A4-8C63-9B82C2204261}">
      <dgm:prSet/>
      <dgm:spPr/>
      <dgm:t>
        <a:bodyPr/>
        <a:lstStyle/>
        <a:p>
          <a:endParaRPr lang="en-ZA"/>
        </a:p>
      </dgm:t>
    </dgm:pt>
    <dgm:pt modelId="{1043A88F-8808-46C7-AA3A-1A3065A2D5A4}" type="pres">
      <dgm:prSet presAssocID="{21A6D566-D7B2-4F43-B526-28CC42608A80}" presName="Name0" presStyleCnt="0">
        <dgm:presLayoutVars>
          <dgm:dir/>
          <dgm:resizeHandles val="exact"/>
        </dgm:presLayoutVars>
      </dgm:prSet>
      <dgm:spPr/>
    </dgm:pt>
    <dgm:pt modelId="{739FB949-DD33-4DBD-A49A-DB45BABEA72E}" type="pres">
      <dgm:prSet presAssocID="{39D235D7-071D-4E99-B954-71121FB0146C}" presName="node" presStyleLbl="node1" presStyleIdx="0" presStyleCnt="5">
        <dgm:presLayoutVars>
          <dgm:bulletEnabled val="1"/>
        </dgm:presLayoutVars>
      </dgm:prSet>
      <dgm:spPr/>
      <dgm:t>
        <a:bodyPr/>
        <a:lstStyle/>
        <a:p>
          <a:endParaRPr lang="en-ZA"/>
        </a:p>
      </dgm:t>
    </dgm:pt>
    <dgm:pt modelId="{388DCD8E-04CA-47A9-B2F1-EAB0EB5F1036}" type="pres">
      <dgm:prSet presAssocID="{9E5DBEC4-0868-4523-9E5E-660D0E440B7D}" presName="sibTrans" presStyleLbl="sibTrans2D1" presStyleIdx="0" presStyleCnt="4"/>
      <dgm:spPr/>
      <dgm:t>
        <a:bodyPr/>
        <a:lstStyle/>
        <a:p>
          <a:endParaRPr lang="en-ZA"/>
        </a:p>
      </dgm:t>
    </dgm:pt>
    <dgm:pt modelId="{EEA6346F-1CCD-44CC-B966-D260B614E83F}" type="pres">
      <dgm:prSet presAssocID="{9E5DBEC4-0868-4523-9E5E-660D0E440B7D}" presName="connectorText" presStyleLbl="sibTrans2D1" presStyleIdx="0" presStyleCnt="4"/>
      <dgm:spPr/>
      <dgm:t>
        <a:bodyPr/>
        <a:lstStyle/>
        <a:p>
          <a:endParaRPr lang="en-ZA"/>
        </a:p>
      </dgm:t>
    </dgm:pt>
    <dgm:pt modelId="{A4311142-24C5-4BE0-93DE-EB223D8A348E}" type="pres">
      <dgm:prSet presAssocID="{E84F6FDE-75D7-425D-9CBC-8FBA8F176402}" presName="node" presStyleLbl="node1" presStyleIdx="1" presStyleCnt="5">
        <dgm:presLayoutVars>
          <dgm:bulletEnabled val="1"/>
        </dgm:presLayoutVars>
      </dgm:prSet>
      <dgm:spPr/>
      <dgm:t>
        <a:bodyPr/>
        <a:lstStyle/>
        <a:p>
          <a:endParaRPr lang="en-ZA"/>
        </a:p>
      </dgm:t>
    </dgm:pt>
    <dgm:pt modelId="{24B22B80-EBB4-41ED-B203-B23D8FC83C18}" type="pres">
      <dgm:prSet presAssocID="{6DEC7638-5AD6-48DC-87CC-066487F6B7F6}" presName="sibTrans" presStyleLbl="sibTrans2D1" presStyleIdx="1" presStyleCnt="4"/>
      <dgm:spPr/>
      <dgm:t>
        <a:bodyPr/>
        <a:lstStyle/>
        <a:p>
          <a:endParaRPr lang="en-ZA"/>
        </a:p>
      </dgm:t>
    </dgm:pt>
    <dgm:pt modelId="{BE94C4C4-D428-42F5-A97B-CA07A671B73B}" type="pres">
      <dgm:prSet presAssocID="{6DEC7638-5AD6-48DC-87CC-066487F6B7F6}" presName="connectorText" presStyleLbl="sibTrans2D1" presStyleIdx="1" presStyleCnt="4"/>
      <dgm:spPr/>
      <dgm:t>
        <a:bodyPr/>
        <a:lstStyle/>
        <a:p>
          <a:endParaRPr lang="en-ZA"/>
        </a:p>
      </dgm:t>
    </dgm:pt>
    <dgm:pt modelId="{D750FF52-DE04-46C8-819E-F8BAF319BF8E}" type="pres">
      <dgm:prSet presAssocID="{F932D6FD-C399-442C-8982-52E20A91B048}" presName="node" presStyleLbl="node1" presStyleIdx="2" presStyleCnt="5">
        <dgm:presLayoutVars>
          <dgm:bulletEnabled val="1"/>
        </dgm:presLayoutVars>
      </dgm:prSet>
      <dgm:spPr/>
      <dgm:t>
        <a:bodyPr/>
        <a:lstStyle/>
        <a:p>
          <a:endParaRPr lang="en-ZA"/>
        </a:p>
      </dgm:t>
    </dgm:pt>
    <dgm:pt modelId="{D3A785A4-7135-4E05-81DC-12B17C217E6F}" type="pres">
      <dgm:prSet presAssocID="{1E388BB5-1649-46E4-9CE6-34BD772F4CE6}" presName="sibTrans" presStyleLbl="sibTrans2D1" presStyleIdx="2" presStyleCnt="4"/>
      <dgm:spPr/>
      <dgm:t>
        <a:bodyPr/>
        <a:lstStyle/>
        <a:p>
          <a:endParaRPr lang="en-ZA"/>
        </a:p>
      </dgm:t>
    </dgm:pt>
    <dgm:pt modelId="{A5CE08C6-0F8E-4E6C-861D-C555C69BCF05}" type="pres">
      <dgm:prSet presAssocID="{1E388BB5-1649-46E4-9CE6-34BD772F4CE6}" presName="connectorText" presStyleLbl="sibTrans2D1" presStyleIdx="2" presStyleCnt="4"/>
      <dgm:spPr/>
      <dgm:t>
        <a:bodyPr/>
        <a:lstStyle/>
        <a:p>
          <a:endParaRPr lang="en-ZA"/>
        </a:p>
      </dgm:t>
    </dgm:pt>
    <dgm:pt modelId="{FEE6654F-03B9-415C-9BCD-ABFA81559D03}" type="pres">
      <dgm:prSet presAssocID="{EDD3D1FF-8018-44DC-8C12-E0F5D1EBA96B}" presName="node" presStyleLbl="node1" presStyleIdx="3" presStyleCnt="5">
        <dgm:presLayoutVars>
          <dgm:bulletEnabled val="1"/>
        </dgm:presLayoutVars>
      </dgm:prSet>
      <dgm:spPr/>
      <dgm:t>
        <a:bodyPr/>
        <a:lstStyle/>
        <a:p>
          <a:endParaRPr lang="en-ZA"/>
        </a:p>
      </dgm:t>
    </dgm:pt>
    <dgm:pt modelId="{01E90496-C66C-4C66-BA9E-E52D44C84A2E}" type="pres">
      <dgm:prSet presAssocID="{033BCD9C-80C2-4C82-A05A-8CB8B84028A4}" presName="sibTrans" presStyleLbl="sibTrans2D1" presStyleIdx="3" presStyleCnt="4"/>
      <dgm:spPr/>
      <dgm:t>
        <a:bodyPr/>
        <a:lstStyle/>
        <a:p>
          <a:endParaRPr lang="en-ZA"/>
        </a:p>
      </dgm:t>
    </dgm:pt>
    <dgm:pt modelId="{601D6816-84FD-484F-AB45-DE327AF1E616}" type="pres">
      <dgm:prSet presAssocID="{033BCD9C-80C2-4C82-A05A-8CB8B84028A4}" presName="connectorText" presStyleLbl="sibTrans2D1" presStyleIdx="3" presStyleCnt="4"/>
      <dgm:spPr/>
      <dgm:t>
        <a:bodyPr/>
        <a:lstStyle/>
        <a:p>
          <a:endParaRPr lang="en-ZA"/>
        </a:p>
      </dgm:t>
    </dgm:pt>
    <dgm:pt modelId="{0308C1F6-3EF8-4E15-A3D0-5A899EB299E9}" type="pres">
      <dgm:prSet presAssocID="{A920E5F0-B028-4FB5-8000-BF392EE2FD14}" presName="node" presStyleLbl="node1" presStyleIdx="4" presStyleCnt="5">
        <dgm:presLayoutVars>
          <dgm:bulletEnabled val="1"/>
        </dgm:presLayoutVars>
      </dgm:prSet>
      <dgm:spPr/>
      <dgm:t>
        <a:bodyPr/>
        <a:lstStyle/>
        <a:p>
          <a:endParaRPr lang="en-ZA"/>
        </a:p>
      </dgm:t>
    </dgm:pt>
  </dgm:ptLst>
  <dgm:cxnLst>
    <dgm:cxn modelId="{875A0D11-416F-452D-BA60-9D7DA93D3808}" type="presOf" srcId="{033BCD9C-80C2-4C82-A05A-8CB8B84028A4}" destId="{601D6816-84FD-484F-AB45-DE327AF1E616}" srcOrd="1" destOrd="0" presId="urn:microsoft.com/office/officeart/2005/8/layout/process1"/>
    <dgm:cxn modelId="{2E853473-9E16-41BD-A291-0F04E3BAA059}" type="presOf" srcId="{F932D6FD-C399-442C-8982-52E20A91B048}" destId="{D750FF52-DE04-46C8-819E-F8BAF319BF8E}" srcOrd="0" destOrd="0" presId="urn:microsoft.com/office/officeart/2005/8/layout/process1"/>
    <dgm:cxn modelId="{7D0E73E8-2238-41A4-8C63-9B82C2204261}" srcId="{21A6D566-D7B2-4F43-B526-28CC42608A80}" destId="{A920E5F0-B028-4FB5-8000-BF392EE2FD14}" srcOrd="4" destOrd="0" parTransId="{8D4540BA-16BB-46FE-8EB1-1673259C55F4}" sibTransId="{9F8C8737-BF52-4CD5-8E06-33115B958AB8}"/>
    <dgm:cxn modelId="{EFA822C8-C776-4DFF-A76E-756818CD085F}" srcId="{21A6D566-D7B2-4F43-B526-28CC42608A80}" destId="{F932D6FD-C399-442C-8982-52E20A91B048}" srcOrd="2" destOrd="0" parTransId="{F71AB7EE-2813-429D-82AE-0838988260C7}" sibTransId="{1E388BB5-1649-46E4-9CE6-34BD772F4CE6}"/>
    <dgm:cxn modelId="{4C3F3D6E-9004-490C-95A7-44E0BCAFE2B6}" srcId="{21A6D566-D7B2-4F43-B526-28CC42608A80}" destId="{E84F6FDE-75D7-425D-9CBC-8FBA8F176402}" srcOrd="1" destOrd="0" parTransId="{FA3073E8-9DDC-4F83-A0C1-7785872BA323}" sibTransId="{6DEC7638-5AD6-48DC-87CC-066487F6B7F6}"/>
    <dgm:cxn modelId="{BBD2D13F-8096-474F-A7F0-59354FC53E81}" type="presOf" srcId="{21A6D566-D7B2-4F43-B526-28CC42608A80}" destId="{1043A88F-8808-46C7-AA3A-1A3065A2D5A4}" srcOrd="0" destOrd="0" presId="urn:microsoft.com/office/officeart/2005/8/layout/process1"/>
    <dgm:cxn modelId="{0270A5E0-B5FD-45CB-9A3D-772966D0F733}" type="presOf" srcId="{033BCD9C-80C2-4C82-A05A-8CB8B84028A4}" destId="{01E90496-C66C-4C66-BA9E-E52D44C84A2E}" srcOrd="0" destOrd="0" presId="urn:microsoft.com/office/officeart/2005/8/layout/process1"/>
    <dgm:cxn modelId="{1F619811-63D3-4B9E-968A-BD0F35D8AC1A}" srcId="{21A6D566-D7B2-4F43-B526-28CC42608A80}" destId="{39D235D7-071D-4E99-B954-71121FB0146C}" srcOrd="0" destOrd="0" parTransId="{43FACA44-B583-4FB1-9BF1-07972F19DF16}" sibTransId="{9E5DBEC4-0868-4523-9E5E-660D0E440B7D}"/>
    <dgm:cxn modelId="{4AFBD987-C3ED-4605-AC19-7E8AAA7DDDCA}" srcId="{21A6D566-D7B2-4F43-B526-28CC42608A80}" destId="{EDD3D1FF-8018-44DC-8C12-E0F5D1EBA96B}" srcOrd="3" destOrd="0" parTransId="{A2E2DF03-2A3A-4C84-A6B7-F323F8DC0D28}" sibTransId="{033BCD9C-80C2-4C82-A05A-8CB8B84028A4}"/>
    <dgm:cxn modelId="{4AC1660A-9ED9-4F39-8890-F1A19DD9D185}" type="presOf" srcId="{E84F6FDE-75D7-425D-9CBC-8FBA8F176402}" destId="{A4311142-24C5-4BE0-93DE-EB223D8A348E}" srcOrd="0" destOrd="0" presId="urn:microsoft.com/office/officeart/2005/8/layout/process1"/>
    <dgm:cxn modelId="{AFBFECC2-4B0F-41A5-9967-C1904552DB7A}" type="presOf" srcId="{6DEC7638-5AD6-48DC-87CC-066487F6B7F6}" destId="{24B22B80-EBB4-41ED-B203-B23D8FC83C18}" srcOrd="0" destOrd="0" presId="urn:microsoft.com/office/officeart/2005/8/layout/process1"/>
    <dgm:cxn modelId="{C4AAED3F-E67B-4236-9C23-4DF502613385}" type="presOf" srcId="{A920E5F0-B028-4FB5-8000-BF392EE2FD14}" destId="{0308C1F6-3EF8-4E15-A3D0-5A899EB299E9}" srcOrd="0" destOrd="0" presId="urn:microsoft.com/office/officeart/2005/8/layout/process1"/>
    <dgm:cxn modelId="{3BB58DC1-8E62-44A2-801A-5F4EEA0FA8E4}" type="presOf" srcId="{1E388BB5-1649-46E4-9CE6-34BD772F4CE6}" destId="{D3A785A4-7135-4E05-81DC-12B17C217E6F}" srcOrd="0" destOrd="0" presId="urn:microsoft.com/office/officeart/2005/8/layout/process1"/>
    <dgm:cxn modelId="{CA62C91A-BE2E-4891-8963-0EC41D05B87E}" type="presOf" srcId="{9E5DBEC4-0868-4523-9E5E-660D0E440B7D}" destId="{388DCD8E-04CA-47A9-B2F1-EAB0EB5F1036}" srcOrd="0" destOrd="0" presId="urn:microsoft.com/office/officeart/2005/8/layout/process1"/>
    <dgm:cxn modelId="{A1EAC9E6-59EF-4780-A16A-BA447567FEDA}" type="presOf" srcId="{39D235D7-071D-4E99-B954-71121FB0146C}" destId="{739FB949-DD33-4DBD-A49A-DB45BABEA72E}" srcOrd="0" destOrd="0" presId="urn:microsoft.com/office/officeart/2005/8/layout/process1"/>
    <dgm:cxn modelId="{0373821F-0AEE-4C67-A322-34C5FC015EA1}" type="presOf" srcId="{1E388BB5-1649-46E4-9CE6-34BD772F4CE6}" destId="{A5CE08C6-0F8E-4E6C-861D-C555C69BCF05}" srcOrd="1" destOrd="0" presId="urn:microsoft.com/office/officeart/2005/8/layout/process1"/>
    <dgm:cxn modelId="{094917D2-17AB-442D-A656-0FE3E2622F16}" type="presOf" srcId="{9E5DBEC4-0868-4523-9E5E-660D0E440B7D}" destId="{EEA6346F-1CCD-44CC-B966-D260B614E83F}" srcOrd="1" destOrd="0" presId="urn:microsoft.com/office/officeart/2005/8/layout/process1"/>
    <dgm:cxn modelId="{D72CD9FF-DC95-4969-BF93-AC413DBA8A38}" type="presOf" srcId="{EDD3D1FF-8018-44DC-8C12-E0F5D1EBA96B}" destId="{FEE6654F-03B9-415C-9BCD-ABFA81559D03}" srcOrd="0" destOrd="0" presId="urn:microsoft.com/office/officeart/2005/8/layout/process1"/>
    <dgm:cxn modelId="{D59178CA-AEEF-431E-B1D5-8C72B8DC4B14}" type="presOf" srcId="{6DEC7638-5AD6-48DC-87CC-066487F6B7F6}" destId="{BE94C4C4-D428-42F5-A97B-CA07A671B73B}" srcOrd="1" destOrd="0" presId="urn:microsoft.com/office/officeart/2005/8/layout/process1"/>
    <dgm:cxn modelId="{F066506C-5835-4AAF-88E1-1CFC62603242}" type="presParOf" srcId="{1043A88F-8808-46C7-AA3A-1A3065A2D5A4}" destId="{739FB949-DD33-4DBD-A49A-DB45BABEA72E}" srcOrd="0" destOrd="0" presId="urn:microsoft.com/office/officeart/2005/8/layout/process1"/>
    <dgm:cxn modelId="{55D03734-B20B-4341-855B-C3B2A68D6F1E}" type="presParOf" srcId="{1043A88F-8808-46C7-AA3A-1A3065A2D5A4}" destId="{388DCD8E-04CA-47A9-B2F1-EAB0EB5F1036}" srcOrd="1" destOrd="0" presId="urn:microsoft.com/office/officeart/2005/8/layout/process1"/>
    <dgm:cxn modelId="{9B3DA053-6566-4C9D-862A-D50003DE570E}" type="presParOf" srcId="{388DCD8E-04CA-47A9-B2F1-EAB0EB5F1036}" destId="{EEA6346F-1CCD-44CC-B966-D260B614E83F}" srcOrd="0" destOrd="0" presId="urn:microsoft.com/office/officeart/2005/8/layout/process1"/>
    <dgm:cxn modelId="{45C1E598-F290-4340-BC09-72666349FDB4}" type="presParOf" srcId="{1043A88F-8808-46C7-AA3A-1A3065A2D5A4}" destId="{A4311142-24C5-4BE0-93DE-EB223D8A348E}" srcOrd="2" destOrd="0" presId="urn:microsoft.com/office/officeart/2005/8/layout/process1"/>
    <dgm:cxn modelId="{82B69B0A-409A-4836-925B-FE347CEA36B5}" type="presParOf" srcId="{1043A88F-8808-46C7-AA3A-1A3065A2D5A4}" destId="{24B22B80-EBB4-41ED-B203-B23D8FC83C18}" srcOrd="3" destOrd="0" presId="urn:microsoft.com/office/officeart/2005/8/layout/process1"/>
    <dgm:cxn modelId="{9E643A5B-A157-4ADF-AD99-2BB13FFB0814}" type="presParOf" srcId="{24B22B80-EBB4-41ED-B203-B23D8FC83C18}" destId="{BE94C4C4-D428-42F5-A97B-CA07A671B73B}" srcOrd="0" destOrd="0" presId="urn:microsoft.com/office/officeart/2005/8/layout/process1"/>
    <dgm:cxn modelId="{B3180C22-0233-4F27-A25B-DE39400FDA5E}" type="presParOf" srcId="{1043A88F-8808-46C7-AA3A-1A3065A2D5A4}" destId="{D750FF52-DE04-46C8-819E-F8BAF319BF8E}" srcOrd="4" destOrd="0" presId="urn:microsoft.com/office/officeart/2005/8/layout/process1"/>
    <dgm:cxn modelId="{F998BA35-484E-455D-9B7D-354455D2D0F2}" type="presParOf" srcId="{1043A88F-8808-46C7-AA3A-1A3065A2D5A4}" destId="{D3A785A4-7135-4E05-81DC-12B17C217E6F}" srcOrd="5" destOrd="0" presId="urn:microsoft.com/office/officeart/2005/8/layout/process1"/>
    <dgm:cxn modelId="{D5A12275-4408-456F-82F4-D2E29BE45871}" type="presParOf" srcId="{D3A785A4-7135-4E05-81DC-12B17C217E6F}" destId="{A5CE08C6-0F8E-4E6C-861D-C555C69BCF05}" srcOrd="0" destOrd="0" presId="urn:microsoft.com/office/officeart/2005/8/layout/process1"/>
    <dgm:cxn modelId="{1D0A1295-6896-4305-B238-6F59E9FC04E5}" type="presParOf" srcId="{1043A88F-8808-46C7-AA3A-1A3065A2D5A4}" destId="{FEE6654F-03B9-415C-9BCD-ABFA81559D03}" srcOrd="6" destOrd="0" presId="urn:microsoft.com/office/officeart/2005/8/layout/process1"/>
    <dgm:cxn modelId="{C0010607-838B-4FEB-A0EB-509710D5387F}" type="presParOf" srcId="{1043A88F-8808-46C7-AA3A-1A3065A2D5A4}" destId="{01E90496-C66C-4C66-BA9E-E52D44C84A2E}" srcOrd="7" destOrd="0" presId="urn:microsoft.com/office/officeart/2005/8/layout/process1"/>
    <dgm:cxn modelId="{C32576D8-B022-4F1C-8840-A01D98C1B09E}" type="presParOf" srcId="{01E90496-C66C-4C66-BA9E-E52D44C84A2E}" destId="{601D6816-84FD-484F-AB45-DE327AF1E616}" srcOrd="0" destOrd="0" presId="urn:microsoft.com/office/officeart/2005/8/layout/process1"/>
    <dgm:cxn modelId="{30BA05CC-C501-4C6A-8379-BC30179BDC14}" type="presParOf" srcId="{1043A88F-8808-46C7-AA3A-1A3065A2D5A4}" destId="{0308C1F6-3EF8-4E15-A3D0-5A899EB299E9}" srcOrd="8"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A6D566-D7B2-4F43-B526-28CC42608A80}" type="doc">
      <dgm:prSet loTypeId="urn:microsoft.com/office/officeart/2005/8/layout/process1" loCatId="process" qsTypeId="urn:microsoft.com/office/officeart/2005/8/quickstyle/simple1" qsCatId="simple" csTypeId="urn:microsoft.com/office/officeart/2005/8/colors/accent1_2" csCatId="accent1" phldr="1"/>
      <dgm:spPr/>
    </dgm:pt>
    <dgm:pt modelId="{39D235D7-071D-4E99-B954-71121FB0146C}">
      <dgm:prSet phldrT="[Text]"/>
      <dgm:spPr/>
      <dgm:t>
        <a:bodyPr/>
        <a:lstStyle/>
        <a:p>
          <a:r>
            <a:rPr lang="en-ZA" dirty="0" smtClean="0"/>
            <a:t>Practice</a:t>
          </a:r>
        </a:p>
        <a:p>
          <a:r>
            <a:rPr lang="en-ZA" dirty="0" smtClean="0"/>
            <a:t>P1</a:t>
          </a:r>
          <a:endParaRPr lang="en-ZA" dirty="0"/>
        </a:p>
      </dgm:t>
    </dgm:pt>
    <dgm:pt modelId="{43FACA44-B583-4FB1-9BF1-07972F19DF16}" type="parTrans" cxnId="{1F619811-63D3-4B9E-968A-BD0F35D8AC1A}">
      <dgm:prSet/>
      <dgm:spPr/>
      <dgm:t>
        <a:bodyPr/>
        <a:lstStyle/>
        <a:p>
          <a:endParaRPr lang="en-ZA"/>
        </a:p>
      </dgm:t>
    </dgm:pt>
    <dgm:pt modelId="{9E5DBEC4-0868-4523-9E5E-660D0E440B7D}" type="sibTrans" cxnId="{1F619811-63D3-4B9E-968A-BD0F35D8AC1A}">
      <dgm:prSet/>
      <dgm:spPr/>
      <dgm:t>
        <a:bodyPr/>
        <a:lstStyle/>
        <a:p>
          <a:endParaRPr lang="en-ZA"/>
        </a:p>
      </dgm:t>
    </dgm:pt>
    <dgm:pt modelId="{E84F6FDE-75D7-425D-9CBC-8FBA8F176402}">
      <dgm:prSet phldrT="[Text]"/>
      <dgm:spPr/>
      <dgm:t>
        <a:bodyPr/>
        <a:lstStyle/>
        <a:p>
          <a:r>
            <a:rPr lang="en-ZA" dirty="0" smtClean="0"/>
            <a:t>Position</a:t>
          </a:r>
        </a:p>
        <a:p>
          <a:r>
            <a:rPr lang="en-ZA" dirty="0" smtClean="0"/>
            <a:t>P2</a:t>
          </a:r>
          <a:endParaRPr lang="en-ZA" dirty="0"/>
        </a:p>
      </dgm:t>
    </dgm:pt>
    <dgm:pt modelId="{FA3073E8-9DDC-4F83-A0C1-7785872BA323}" type="parTrans" cxnId="{4C3F3D6E-9004-490C-95A7-44E0BCAFE2B6}">
      <dgm:prSet/>
      <dgm:spPr/>
      <dgm:t>
        <a:bodyPr/>
        <a:lstStyle/>
        <a:p>
          <a:endParaRPr lang="en-ZA"/>
        </a:p>
      </dgm:t>
    </dgm:pt>
    <dgm:pt modelId="{6DEC7638-5AD6-48DC-87CC-066487F6B7F6}" type="sibTrans" cxnId="{4C3F3D6E-9004-490C-95A7-44E0BCAFE2B6}">
      <dgm:prSet/>
      <dgm:spPr/>
      <dgm:t>
        <a:bodyPr/>
        <a:lstStyle/>
        <a:p>
          <a:endParaRPr lang="en-ZA"/>
        </a:p>
      </dgm:t>
    </dgm:pt>
    <dgm:pt modelId="{F932D6FD-C399-442C-8982-52E20A91B048}">
      <dgm:prSet phldrT="[Text]"/>
      <dgm:spPr/>
      <dgm:t>
        <a:bodyPr/>
        <a:lstStyle/>
        <a:p>
          <a:r>
            <a:rPr lang="en-ZA" dirty="0" smtClean="0"/>
            <a:t>Plans</a:t>
          </a:r>
        </a:p>
        <a:p>
          <a:r>
            <a:rPr lang="en-ZA" dirty="0" smtClean="0"/>
            <a:t>P3</a:t>
          </a:r>
          <a:endParaRPr lang="en-ZA" dirty="0"/>
        </a:p>
      </dgm:t>
    </dgm:pt>
    <dgm:pt modelId="{F71AB7EE-2813-429D-82AE-0838988260C7}" type="parTrans" cxnId="{EFA822C8-C776-4DFF-A76E-756818CD085F}">
      <dgm:prSet/>
      <dgm:spPr/>
      <dgm:t>
        <a:bodyPr/>
        <a:lstStyle/>
        <a:p>
          <a:endParaRPr lang="en-ZA"/>
        </a:p>
      </dgm:t>
    </dgm:pt>
    <dgm:pt modelId="{1E388BB5-1649-46E4-9CE6-34BD772F4CE6}" type="sibTrans" cxnId="{EFA822C8-C776-4DFF-A76E-756818CD085F}">
      <dgm:prSet/>
      <dgm:spPr/>
      <dgm:t>
        <a:bodyPr/>
        <a:lstStyle/>
        <a:p>
          <a:endParaRPr lang="en-ZA"/>
        </a:p>
      </dgm:t>
    </dgm:pt>
    <dgm:pt modelId="{EDD3D1FF-8018-44DC-8C12-E0F5D1EBA96B}">
      <dgm:prSet/>
      <dgm:spPr/>
      <dgm:t>
        <a:bodyPr/>
        <a:lstStyle/>
        <a:p>
          <a:r>
            <a:rPr lang="en-ZA" dirty="0" smtClean="0"/>
            <a:t>People</a:t>
          </a:r>
        </a:p>
        <a:p>
          <a:r>
            <a:rPr lang="en-ZA" dirty="0" smtClean="0"/>
            <a:t>P4</a:t>
          </a:r>
          <a:endParaRPr lang="en-ZA" dirty="0"/>
        </a:p>
      </dgm:t>
    </dgm:pt>
    <dgm:pt modelId="{A2E2DF03-2A3A-4C84-A6B7-F323F8DC0D28}" type="parTrans" cxnId="{4AFBD987-C3ED-4605-AC19-7E8AAA7DDDCA}">
      <dgm:prSet/>
      <dgm:spPr/>
      <dgm:t>
        <a:bodyPr/>
        <a:lstStyle/>
        <a:p>
          <a:endParaRPr lang="en-ZA"/>
        </a:p>
      </dgm:t>
    </dgm:pt>
    <dgm:pt modelId="{033BCD9C-80C2-4C82-A05A-8CB8B84028A4}" type="sibTrans" cxnId="{4AFBD987-C3ED-4605-AC19-7E8AAA7DDDCA}">
      <dgm:prSet/>
      <dgm:spPr/>
      <dgm:t>
        <a:bodyPr/>
        <a:lstStyle/>
        <a:p>
          <a:endParaRPr lang="en-ZA"/>
        </a:p>
      </dgm:t>
    </dgm:pt>
    <dgm:pt modelId="{A920E5F0-B028-4FB5-8000-BF392EE2FD14}">
      <dgm:prSet/>
      <dgm:spPr/>
      <dgm:t>
        <a:bodyPr/>
        <a:lstStyle/>
        <a:p>
          <a:r>
            <a:rPr lang="en-ZA" dirty="0" smtClean="0"/>
            <a:t>Purpose</a:t>
          </a:r>
        </a:p>
        <a:p>
          <a:r>
            <a:rPr lang="en-ZA" dirty="0" smtClean="0"/>
            <a:t>P5</a:t>
          </a:r>
        </a:p>
      </dgm:t>
    </dgm:pt>
    <dgm:pt modelId="{8D4540BA-16BB-46FE-8EB1-1673259C55F4}" type="parTrans" cxnId="{7D0E73E8-2238-41A4-8C63-9B82C2204261}">
      <dgm:prSet/>
      <dgm:spPr/>
      <dgm:t>
        <a:bodyPr/>
        <a:lstStyle/>
        <a:p>
          <a:endParaRPr lang="en-ZA"/>
        </a:p>
      </dgm:t>
    </dgm:pt>
    <dgm:pt modelId="{9F8C8737-BF52-4CD5-8E06-33115B958AB8}" type="sibTrans" cxnId="{7D0E73E8-2238-41A4-8C63-9B82C2204261}">
      <dgm:prSet/>
      <dgm:spPr/>
      <dgm:t>
        <a:bodyPr/>
        <a:lstStyle/>
        <a:p>
          <a:endParaRPr lang="en-ZA"/>
        </a:p>
      </dgm:t>
    </dgm:pt>
    <dgm:pt modelId="{1043A88F-8808-46C7-AA3A-1A3065A2D5A4}" type="pres">
      <dgm:prSet presAssocID="{21A6D566-D7B2-4F43-B526-28CC42608A80}" presName="Name0" presStyleCnt="0">
        <dgm:presLayoutVars>
          <dgm:dir/>
          <dgm:resizeHandles val="exact"/>
        </dgm:presLayoutVars>
      </dgm:prSet>
      <dgm:spPr/>
    </dgm:pt>
    <dgm:pt modelId="{739FB949-DD33-4DBD-A49A-DB45BABEA72E}" type="pres">
      <dgm:prSet presAssocID="{39D235D7-071D-4E99-B954-71121FB0146C}" presName="node" presStyleLbl="node1" presStyleIdx="0" presStyleCnt="5">
        <dgm:presLayoutVars>
          <dgm:bulletEnabled val="1"/>
        </dgm:presLayoutVars>
      </dgm:prSet>
      <dgm:spPr/>
      <dgm:t>
        <a:bodyPr/>
        <a:lstStyle/>
        <a:p>
          <a:endParaRPr lang="en-ZA"/>
        </a:p>
      </dgm:t>
    </dgm:pt>
    <dgm:pt modelId="{388DCD8E-04CA-47A9-B2F1-EAB0EB5F1036}" type="pres">
      <dgm:prSet presAssocID="{9E5DBEC4-0868-4523-9E5E-660D0E440B7D}" presName="sibTrans" presStyleLbl="sibTrans2D1" presStyleIdx="0" presStyleCnt="4"/>
      <dgm:spPr/>
      <dgm:t>
        <a:bodyPr/>
        <a:lstStyle/>
        <a:p>
          <a:endParaRPr lang="en-ZA"/>
        </a:p>
      </dgm:t>
    </dgm:pt>
    <dgm:pt modelId="{EEA6346F-1CCD-44CC-B966-D260B614E83F}" type="pres">
      <dgm:prSet presAssocID="{9E5DBEC4-0868-4523-9E5E-660D0E440B7D}" presName="connectorText" presStyleLbl="sibTrans2D1" presStyleIdx="0" presStyleCnt="4"/>
      <dgm:spPr/>
      <dgm:t>
        <a:bodyPr/>
        <a:lstStyle/>
        <a:p>
          <a:endParaRPr lang="en-ZA"/>
        </a:p>
      </dgm:t>
    </dgm:pt>
    <dgm:pt modelId="{A4311142-24C5-4BE0-93DE-EB223D8A348E}" type="pres">
      <dgm:prSet presAssocID="{E84F6FDE-75D7-425D-9CBC-8FBA8F176402}" presName="node" presStyleLbl="node1" presStyleIdx="1" presStyleCnt="5">
        <dgm:presLayoutVars>
          <dgm:bulletEnabled val="1"/>
        </dgm:presLayoutVars>
      </dgm:prSet>
      <dgm:spPr/>
      <dgm:t>
        <a:bodyPr/>
        <a:lstStyle/>
        <a:p>
          <a:endParaRPr lang="en-ZA"/>
        </a:p>
      </dgm:t>
    </dgm:pt>
    <dgm:pt modelId="{24B22B80-EBB4-41ED-B203-B23D8FC83C18}" type="pres">
      <dgm:prSet presAssocID="{6DEC7638-5AD6-48DC-87CC-066487F6B7F6}" presName="sibTrans" presStyleLbl="sibTrans2D1" presStyleIdx="1" presStyleCnt="4"/>
      <dgm:spPr/>
      <dgm:t>
        <a:bodyPr/>
        <a:lstStyle/>
        <a:p>
          <a:endParaRPr lang="en-ZA"/>
        </a:p>
      </dgm:t>
    </dgm:pt>
    <dgm:pt modelId="{BE94C4C4-D428-42F5-A97B-CA07A671B73B}" type="pres">
      <dgm:prSet presAssocID="{6DEC7638-5AD6-48DC-87CC-066487F6B7F6}" presName="connectorText" presStyleLbl="sibTrans2D1" presStyleIdx="1" presStyleCnt="4"/>
      <dgm:spPr/>
      <dgm:t>
        <a:bodyPr/>
        <a:lstStyle/>
        <a:p>
          <a:endParaRPr lang="en-ZA"/>
        </a:p>
      </dgm:t>
    </dgm:pt>
    <dgm:pt modelId="{D750FF52-DE04-46C8-819E-F8BAF319BF8E}" type="pres">
      <dgm:prSet presAssocID="{F932D6FD-C399-442C-8982-52E20A91B048}" presName="node" presStyleLbl="node1" presStyleIdx="2" presStyleCnt="5">
        <dgm:presLayoutVars>
          <dgm:bulletEnabled val="1"/>
        </dgm:presLayoutVars>
      </dgm:prSet>
      <dgm:spPr/>
      <dgm:t>
        <a:bodyPr/>
        <a:lstStyle/>
        <a:p>
          <a:endParaRPr lang="en-ZA"/>
        </a:p>
      </dgm:t>
    </dgm:pt>
    <dgm:pt modelId="{D3A785A4-7135-4E05-81DC-12B17C217E6F}" type="pres">
      <dgm:prSet presAssocID="{1E388BB5-1649-46E4-9CE6-34BD772F4CE6}" presName="sibTrans" presStyleLbl="sibTrans2D1" presStyleIdx="2" presStyleCnt="4"/>
      <dgm:spPr/>
      <dgm:t>
        <a:bodyPr/>
        <a:lstStyle/>
        <a:p>
          <a:endParaRPr lang="en-ZA"/>
        </a:p>
      </dgm:t>
    </dgm:pt>
    <dgm:pt modelId="{A5CE08C6-0F8E-4E6C-861D-C555C69BCF05}" type="pres">
      <dgm:prSet presAssocID="{1E388BB5-1649-46E4-9CE6-34BD772F4CE6}" presName="connectorText" presStyleLbl="sibTrans2D1" presStyleIdx="2" presStyleCnt="4"/>
      <dgm:spPr/>
      <dgm:t>
        <a:bodyPr/>
        <a:lstStyle/>
        <a:p>
          <a:endParaRPr lang="en-ZA"/>
        </a:p>
      </dgm:t>
    </dgm:pt>
    <dgm:pt modelId="{FEE6654F-03B9-415C-9BCD-ABFA81559D03}" type="pres">
      <dgm:prSet presAssocID="{EDD3D1FF-8018-44DC-8C12-E0F5D1EBA96B}" presName="node" presStyleLbl="node1" presStyleIdx="3" presStyleCnt="5">
        <dgm:presLayoutVars>
          <dgm:bulletEnabled val="1"/>
        </dgm:presLayoutVars>
      </dgm:prSet>
      <dgm:spPr/>
      <dgm:t>
        <a:bodyPr/>
        <a:lstStyle/>
        <a:p>
          <a:endParaRPr lang="en-ZA"/>
        </a:p>
      </dgm:t>
    </dgm:pt>
    <dgm:pt modelId="{01E90496-C66C-4C66-BA9E-E52D44C84A2E}" type="pres">
      <dgm:prSet presAssocID="{033BCD9C-80C2-4C82-A05A-8CB8B84028A4}" presName="sibTrans" presStyleLbl="sibTrans2D1" presStyleIdx="3" presStyleCnt="4"/>
      <dgm:spPr/>
      <dgm:t>
        <a:bodyPr/>
        <a:lstStyle/>
        <a:p>
          <a:endParaRPr lang="en-ZA"/>
        </a:p>
      </dgm:t>
    </dgm:pt>
    <dgm:pt modelId="{601D6816-84FD-484F-AB45-DE327AF1E616}" type="pres">
      <dgm:prSet presAssocID="{033BCD9C-80C2-4C82-A05A-8CB8B84028A4}" presName="connectorText" presStyleLbl="sibTrans2D1" presStyleIdx="3" presStyleCnt="4"/>
      <dgm:spPr/>
      <dgm:t>
        <a:bodyPr/>
        <a:lstStyle/>
        <a:p>
          <a:endParaRPr lang="en-ZA"/>
        </a:p>
      </dgm:t>
    </dgm:pt>
    <dgm:pt modelId="{0308C1F6-3EF8-4E15-A3D0-5A899EB299E9}" type="pres">
      <dgm:prSet presAssocID="{A920E5F0-B028-4FB5-8000-BF392EE2FD14}" presName="node" presStyleLbl="node1" presStyleIdx="4" presStyleCnt="5">
        <dgm:presLayoutVars>
          <dgm:bulletEnabled val="1"/>
        </dgm:presLayoutVars>
      </dgm:prSet>
      <dgm:spPr/>
      <dgm:t>
        <a:bodyPr/>
        <a:lstStyle/>
        <a:p>
          <a:endParaRPr lang="en-ZA"/>
        </a:p>
      </dgm:t>
    </dgm:pt>
  </dgm:ptLst>
  <dgm:cxnLst>
    <dgm:cxn modelId="{21919340-5B13-4F06-8146-894E56CA06E4}" type="presOf" srcId="{033BCD9C-80C2-4C82-A05A-8CB8B84028A4}" destId="{01E90496-C66C-4C66-BA9E-E52D44C84A2E}" srcOrd="0" destOrd="0" presId="urn:microsoft.com/office/officeart/2005/8/layout/process1"/>
    <dgm:cxn modelId="{1EE6C161-BBF5-4C93-A855-9EB22ED91A93}" type="presOf" srcId="{EDD3D1FF-8018-44DC-8C12-E0F5D1EBA96B}" destId="{FEE6654F-03B9-415C-9BCD-ABFA81559D03}" srcOrd="0" destOrd="0" presId="urn:microsoft.com/office/officeart/2005/8/layout/process1"/>
    <dgm:cxn modelId="{7D0E73E8-2238-41A4-8C63-9B82C2204261}" srcId="{21A6D566-D7B2-4F43-B526-28CC42608A80}" destId="{A920E5F0-B028-4FB5-8000-BF392EE2FD14}" srcOrd="4" destOrd="0" parTransId="{8D4540BA-16BB-46FE-8EB1-1673259C55F4}" sibTransId="{9F8C8737-BF52-4CD5-8E06-33115B958AB8}"/>
    <dgm:cxn modelId="{F5B790E9-8DE6-4BAE-A2E4-81502BA35FAC}" type="presOf" srcId="{21A6D566-D7B2-4F43-B526-28CC42608A80}" destId="{1043A88F-8808-46C7-AA3A-1A3065A2D5A4}" srcOrd="0" destOrd="0" presId="urn:microsoft.com/office/officeart/2005/8/layout/process1"/>
    <dgm:cxn modelId="{B33132E3-0F2F-4256-9D0D-B16D8E2D85D4}" type="presOf" srcId="{6DEC7638-5AD6-48DC-87CC-066487F6B7F6}" destId="{24B22B80-EBB4-41ED-B203-B23D8FC83C18}" srcOrd="0" destOrd="0" presId="urn:microsoft.com/office/officeart/2005/8/layout/process1"/>
    <dgm:cxn modelId="{33761C2D-EEDD-4D26-BDDD-55861449113F}" type="presOf" srcId="{A920E5F0-B028-4FB5-8000-BF392EE2FD14}" destId="{0308C1F6-3EF8-4E15-A3D0-5A899EB299E9}" srcOrd="0" destOrd="0" presId="urn:microsoft.com/office/officeart/2005/8/layout/process1"/>
    <dgm:cxn modelId="{EFA822C8-C776-4DFF-A76E-756818CD085F}" srcId="{21A6D566-D7B2-4F43-B526-28CC42608A80}" destId="{F932D6FD-C399-442C-8982-52E20A91B048}" srcOrd="2" destOrd="0" parTransId="{F71AB7EE-2813-429D-82AE-0838988260C7}" sibTransId="{1E388BB5-1649-46E4-9CE6-34BD772F4CE6}"/>
    <dgm:cxn modelId="{2AD27DE6-2898-4547-A738-3D0916B7A0DA}" type="presOf" srcId="{1E388BB5-1649-46E4-9CE6-34BD772F4CE6}" destId="{A5CE08C6-0F8E-4E6C-861D-C555C69BCF05}" srcOrd="1" destOrd="0" presId="urn:microsoft.com/office/officeart/2005/8/layout/process1"/>
    <dgm:cxn modelId="{4C3F3D6E-9004-490C-95A7-44E0BCAFE2B6}" srcId="{21A6D566-D7B2-4F43-B526-28CC42608A80}" destId="{E84F6FDE-75D7-425D-9CBC-8FBA8F176402}" srcOrd="1" destOrd="0" parTransId="{FA3073E8-9DDC-4F83-A0C1-7785872BA323}" sibTransId="{6DEC7638-5AD6-48DC-87CC-066487F6B7F6}"/>
    <dgm:cxn modelId="{CEE33153-6F30-4EFB-B997-7E3C563F6D86}" type="presOf" srcId="{39D235D7-071D-4E99-B954-71121FB0146C}" destId="{739FB949-DD33-4DBD-A49A-DB45BABEA72E}" srcOrd="0" destOrd="0" presId="urn:microsoft.com/office/officeart/2005/8/layout/process1"/>
    <dgm:cxn modelId="{1F619811-63D3-4B9E-968A-BD0F35D8AC1A}" srcId="{21A6D566-D7B2-4F43-B526-28CC42608A80}" destId="{39D235D7-071D-4E99-B954-71121FB0146C}" srcOrd="0" destOrd="0" parTransId="{43FACA44-B583-4FB1-9BF1-07972F19DF16}" sibTransId="{9E5DBEC4-0868-4523-9E5E-660D0E440B7D}"/>
    <dgm:cxn modelId="{4AFBD987-C3ED-4605-AC19-7E8AAA7DDDCA}" srcId="{21A6D566-D7B2-4F43-B526-28CC42608A80}" destId="{EDD3D1FF-8018-44DC-8C12-E0F5D1EBA96B}" srcOrd="3" destOrd="0" parTransId="{A2E2DF03-2A3A-4C84-A6B7-F323F8DC0D28}" sibTransId="{033BCD9C-80C2-4C82-A05A-8CB8B84028A4}"/>
    <dgm:cxn modelId="{D28412B9-EEBB-43F6-9890-59CB97F483FD}" type="presOf" srcId="{9E5DBEC4-0868-4523-9E5E-660D0E440B7D}" destId="{EEA6346F-1CCD-44CC-B966-D260B614E83F}" srcOrd="1" destOrd="0" presId="urn:microsoft.com/office/officeart/2005/8/layout/process1"/>
    <dgm:cxn modelId="{B18F4064-6D76-47C5-8DF1-03261B50FF0C}" type="presOf" srcId="{033BCD9C-80C2-4C82-A05A-8CB8B84028A4}" destId="{601D6816-84FD-484F-AB45-DE327AF1E616}" srcOrd="1" destOrd="0" presId="urn:microsoft.com/office/officeart/2005/8/layout/process1"/>
    <dgm:cxn modelId="{A28F37B2-5C72-458C-8F72-CD97CFFB37FF}" type="presOf" srcId="{6DEC7638-5AD6-48DC-87CC-066487F6B7F6}" destId="{BE94C4C4-D428-42F5-A97B-CA07A671B73B}" srcOrd="1" destOrd="0" presId="urn:microsoft.com/office/officeart/2005/8/layout/process1"/>
    <dgm:cxn modelId="{1D0FAA9E-AF42-4359-9DE9-C5591A0FA63C}" type="presOf" srcId="{F932D6FD-C399-442C-8982-52E20A91B048}" destId="{D750FF52-DE04-46C8-819E-F8BAF319BF8E}" srcOrd="0" destOrd="0" presId="urn:microsoft.com/office/officeart/2005/8/layout/process1"/>
    <dgm:cxn modelId="{BF7A95D5-23F1-4FB0-B28F-246297B3A93E}" type="presOf" srcId="{9E5DBEC4-0868-4523-9E5E-660D0E440B7D}" destId="{388DCD8E-04CA-47A9-B2F1-EAB0EB5F1036}" srcOrd="0" destOrd="0" presId="urn:microsoft.com/office/officeart/2005/8/layout/process1"/>
    <dgm:cxn modelId="{8C2DC278-76D7-4720-95F2-C09C4D000407}" type="presOf" srcId="{1E388BB5-1649-46E4-9CE6-34BD772F4CE6}" destId="{D3A785A4-7135-4E05-81DC-12B17C217E6F}" srcOrd="0" destOrd="0" presId="urn:microsoft.com/office/officeart/2005/8/layout/process1"/>
    <dgm:cxn modelId="{4BFF1506-AB9D-4A8C-B8AE-F795E1313E3C}" type="presOf" srcId="{E84F6FDE-75D7-425D-9CBC-8FBA8F176402}" destId="{A4311142-24C5-4BE0-93DE-EB223D8A348E}" srcOrd="0" destOrd="0" presId="urn:microsoft.com/office/officeart/2005/8/layout/process1"/>
    <dgm:cxn modelId="{18A61568-52A1-4AA6-AD8C-03F6612CA79E}" type="presParOf" srcId="{1043A88F-8808-46C7-AA3A-1A3065A2D5A4}" destId="{739FB949-DD33-4DBD-A49A-DB45BABEA72E}" srcOrd="0" destOrd="0" presId="urn:microsoft.com/office/officeart/2005/8/layout/process1"/>
    <dgm:cxn modelId="{275D5818-6626-4562-AC68-28B993961BF6}" type="presParOf" srcId="{1043A88F-8808-46C7-AA3A-1A3065A2D5A4}" destId="{388DCD8E-04CA-47A9-B2F1-EAB0EB5F1036}" srcOrd="1" destOrd="0" presId="urn:microsoft.com/office/officeart/2005/8/layout/process1"/>
    <dgm:cxn modelId="{15429AAF-729C-4F50-AFDC-9EBEFD35114D}" type="presParOf" srcId="{388DCD8E-04CA-47A9-B2F1-EAB0EB5F1036}" destId="{EEA6346F-1CCD-44CC-B966-D260B614E83F}" srcOrd="0" destOrd="0" presId="urn:microsoft.com/office/officeart/2005/8/layout/process1"/>
    <dgm:cxn modelId="{8504B4DD-A3CC-4FB3-8703-7338E714D7F1}" type="presParOf" srcId="{1043A88F-8808-46C7-AA3A-1A3065A2D5A4}" destId="{A4311142-24C5-4BE0-93DE-EB223D8A348E}" srcOrd="2" destOrd="0" presId="urn:microsoft.com/office/officeart/2005/8/layout/process1"/>
    <dgm:cxn modelId="{A856DEA2-078B-48A5-A09E-9FB09F4DCD21}" type="presParOf" srcId="{1043A88F-8808-46C7-AA3A-1A3065A2D5A4}" destId="{24B22B80-EBB4-41ED-B203-B23D8FC83C18}" srcOrd="3" destOrd="0" presId="urn:microsoft.com/office/officeart/2005/8/layout/process1"/>
    <dgm:cxn modelId="{13E87C8A-D93F-41EF-92DF-52A179C1144A}" type="presParOf" srcId="{24B22B80-EBB4-41ED-B203-B23D8FC83C18}" destId="{BE94C4C4-D428-42F5-A97B-CA07A671B73B}" srcOrd="0" destOrd="0" presId="urn:microsoft.com/office/officeart/2005/8/layout/process1"/>
    <dgm:cxn modelId="{5EBDB2B6-5EAE-4969-A96E-86C93E649816}" type="presParOf" srcId="{1043A88F-8808-46C7-AA3A-1A3065A2D5A4}" destId="{D750FF52-DE04-46C8-819E-F8BAF319BF8E}" srcOrd="4" destOrd="0" presId="urn:microsoft.com/office/officeart/2005/8/layout/process1"/>
    <dgm:cxn modelId="{72AE1974-C1D3-4E7E-A01F-8B77ED4A9CEF}" type="presParOf" srcId="{1043A88F-8808-46C7-AA3A-1A3065A2D5A4}" destId="{D3A785A4-7135-4E05-81DC-12B17C217E6F}" srcOrd="5" destOrd="0" presId="urn:microsoft.com/office/officeart/2005/8/layout/process1"/>
    <dgm:cxn modelId="{3089E506-8C14-408E-884E-7D1F46AA30F6}" type="presParOf" srcId="{D3A785A4-7135-4E05-81DC-12B17C217E6F}" destId="{A5CE08C6-0F8E-4E6C-861D-C555C69BCF05}" srcOrd="0" destOrd="0" presId="urn:microsoft.com/office/officeart/2005/8/layout/process1"/>
    <dgm:cxn modelId="{8605985E-5B87-4A57-88F1-DB94B92EABCD}" type="presParOf" srcId="{1043A88F-8808-46C7-AA3A-1A3065A2D5A4}" destId="{FEE6654F-03B9-415C-9BCD-ABFA81559D03}" srcOrd="6" destOrd="0" presId="urn:microsoft.com/office/officeart/2005/8/layout/process1"/>
    <dgm:cxn modelId="{AB250784-5767-4BBC-A614-A149AEA092CE}" type="presParOf" srcId="{1043A88F-8808-46C7-AA3A-1A3065A2D5A4}" destId="{01E90496-C66C-4C66-BA9E-E52D44C84A2E}" srcOrd="7" destOrd="0" presId="urn:microsoft.com/office/officeart/2005/8/layout/process1"/>
    <dgm:cxn modelId="{1EAAD07B-9D4B-4649-9A32-8FB8A1775E16}" type="presParOf" srcId="{01E90496-C66C-4C66-BA9E-E52D44C84A2E}" destId="{601D6816-84FD-484F-AB45-DE327AF1E616}" srcOrd="0" destOrd="0" presId="urn:microsoft.com/office/officeart/2005/8/layout/process1"/>
    <dgm:cxn modelId="{C34CE8EF-37D2-4534-B898-4D3AA2C124BD}" type="presParOf" srcId="{1043A88F-8808-46C7-AA3A-1A3065A2D5A4}" destId="{0308C1F6-3EF8-4E15-A3D0-5A899EB299E9}"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A6D566-D7B2-4F43-B526-28CC42608A80}" type="doc">
      <dgm:prSet loTypeId="urn:microsoft.com/office/officeart/2005/8/layout/process1" loCatId="process" qsTypeId="urn:microsoft.com/office/officeart/2005/8/quickstyle/simple1" qsCatId="simple" csTypeId="urn:microsoft.com/office/officeart/2005/8/colors/accent1_2" csCatId="accent1" phldr="1"/>
      <dgm:spPr/>
    </dgm:pt>
    <dgm:pt modelId="{39D235D7-071D-4E99-B954-71121FB0146C}">
      <dgm:prSet phldrT="[Text]"/>
      <dgm:spPr/>
      <dgm:t>
        <a:bodyPr/>
        <a:lstStyle/>
        <a:p>
          <a:r>
            <a:rPr lang="en-ZA" dirty="0" smtClean="0"/>
            <a:t>Practice</a:t>
          </a:r>
        </a:p>
        <a:p>
          <a:r>
            <a:rPr lang="en-ZA" dirty="0" smtClean="0"/>
            <a:t>P1</a:t>
          </a:r>
          <a:endParaRPr lang="en-ZA" dirty="0"/>
        </a:p>
      </dgm:t>
    </dgm:pt>
    <dgm:pt modelId="{43FACA44-B583-4FB1-9BF1-07972F19DF16}" type="parTrans" cxnId="{1F619811-63D3-4B9E-968A-BD0F35D8AC1A}">
      <dgm:prSet/>
      <dgm:spPr/>
      <dgm:t>
        <a:bodyPr/>
        <a:lstStyle/>
        <a:p>
          <a:endParaRPr lang="en-ZA"/>
        </a:p>
      </dgm:t>
    </dgm:pt>
    <dgm:pt modelId="{9E5DBEC4-0868-4523-9E5E-660D0E440B7D}" type="sibTrans" cxnId="{1F619811-63D3-4B9E-968A-BD0F35D8AC1A}">
      <dgm:prSet/>
      <dgm:spPr/>
      <dgm:t>
        <a:bodyPr/>
        <a:lstStyle/>
        <a:p>
          <a:endParaRPr lang="en-ZA"/>
        </a:p>
      </dgm:t>
    </dgm:pt>
    <dgm:pt modelId="{E84F6FDE-75D7-425D-9CBC-8FBA8F176402}">
      <dgm:prSet phldrT="[Text]"/>
      <dgm:spPr/>
      <dgm:t>
        <a:bodyPr/>
        <a:lstStyle/>
        <a:p>
          <a:r>
            <a:rPr lang="en-ZA" dirty="0" smtClean="0"/>
            <a:t>Position</a:t>
          </a:r>
        </a:p>
        <a:p>
          <a:r>
            <a:rPr lang="en-ZA" dirty="0" smtClean="0"/>
            <a:t>P2</a:t>
          </a:r>
          <a:endParaRPr lang="en-ZA" dirty="0"/>
        </a:p>
      </dgm:t>
    </dgm:pt>
    <dgm:pt modelId="{FA3073E8-9DDC-4F83-A0C1-7785872BA323}" type="parTrans" cxnId="{4C3F3D6E-9004-490C-95A7-44E0BCAFE2B6}">
      <dgm:prSet/>
      <dgm:spPr/>
      <dgm:t>
        <a:bodyPr/>
        <a:lstStyle/>
        <a:p>
          <a:endParaRPr lang="en-ZA"/>
        </a:p>
      </dgm:t>
    </dgm:pt>
    <dgm:pt modelId="{6DEC7638-5AD6-48DC-87CC-066487F6B7F6}" type="sibTrans" cxnId="{4C3F3D6E-9004-490C-95A7-44E0BCAFE2B6}">
      <dgm:prSet/>
      <dgm:spPr/>
      <dgm:t>
        <a:bodyPr/>
        <a:lstStyle/>
        <a:p>
          <a:endParaRPr lang="en-ZA"/>
        </a:p>
      </dgm:t>
    </dgm:pt>
    <dgm:pt modelId="{F932D6FD-C399-442C-8982-52E20A91B048}">
      <dgm:prSet phldrT="[Text]"/>
      <dgm:spPr/>
      <dgm:t>
        <a:bodyPr/>
        <a:lstStyle/>
        <a:p>
          <a:r>
            <a:rPr lang="en-ZA" dirty="0" smtClean="0"/>
            <a:t>Plans</a:t>
          </a:r>
        </a:p>
        <a:p>
          <a:r>
            <a:rPr lang="en-ZA" dirty="0" smtClean="0"/>
            <a:t>P3</a:t>
          </a:r>
          <a:endParaRPr lang="en-ZA" dirty="0"/>
        </a:p>
      </dgm:t>
    </dgm:pt>
    <dgm:pt modelId="{F71AB7EE-2813-429D-82AE-0838988260C7}" type="parTrans" cxnId="{EFA822C8-C776-4DFF-A76E-756818CD085F}">
      <dgm:prSet/>
      <dgm:spPr/>
      <dgm:t>
        <a:bodyPr/>
        <a:lstStyle/>
        <a:p>
          <a:endParaRPr lang="en-ZA"/>
        </a:p>
      </dgm:t>
    </dgm:pt>
    <dgm:pt modelId="{1E388BB5-1649-46E4-9CE6-34BD772F4CE6}" type="sibTrans" cxnId="{EFA822C8-C776-4DFF-A76E-756818CD085F}">
      <dgm:prSet/>
      <dgm:spPr/>
      <dgm:t>
        <a:bodyPr/>
        <a:lstStyle/>
        <a:p>
          <a:endParaRPr lang="en-ZA"/>
        </a:p>
      </dgm:t>
    </dgm:pt>
    <dgm:pt modelId="{EDD3D1FF-8018-44DC-8C12-E0F5D1EBA96B}">
      <dgm:prSet/>
      <dgm:spPr/>
      <dgm:t>
        <a:bodyPr/>
        <a:lstStyle/>
        <a:p>
          <a:r>
            <a:rPr lang="en-ZA" dirty="0" smtClean="0"/>
            <a:t>People</a:t>
          </a:r>
        </a:p>
        <a:p>
          <a:r>
            <a:rPr lang="en-ZA" dirty="0" smtClean="0"/>
            <a:t>P4</a:t>
          </a:r>
          <a:endParaRPr lang="en-ZA" dirty="0"/>
        </a:p>
      </dgm:t>
    </dgm:pt>
    <dgm:pt modelId="{A2E2DF03-2A3A-4C84-A6B7-F323F8DC0D28}" type="parTrans" cxnId="{4AFBD987-C3ED-4605-AC19-7E8AAA7DDDCA}">
      <dgm:prSet/>
      <dgm:spPr/>
      <dgm:t>
        <a:bodyPr/>
        <a:lstStyle/>
        <a:p>
          <a:endParaRPr lang="en-ZA"/>
        </a:p>
      </dgm:t>
    </dgm:pt>
    <dgm:pt modelId="{033BCD9C-80C2-4C82-A05A-8CB8B84028A4}" type="sibTrans" cxnId="{4AFBD987-C3ED-4605-AC19-7E8AAA7DDDCA}">
      <dgm:prSet/>
      <dgm:spPr/>
      <dgm:t>
        <a:bodyPr/>
        <a:lstStyle/>
        <a:p>
          <a:endParaRPr lang="en-ZA"/>
        </a:p>
      </dgm:t>
    </dgm:pt>
    <dgm:pt modelId="{A920E5F0-B028-4FB5-8000-BF392EE2FD14}">
      <dgm:prSet/>
      <dgm:spPr/>
      <dgm:t>
        <a:bodyPr/>
        <a:lstStyle/>
        <a:p>
          <a:r>
            <a:rPr lang="en-ZA" dirty="0" smtClean="0"/>
            <a:t>Purpose</a:t>
          </a:r>
        </a:p>
        <a:p>
          <a:r>
            <a:rPr lang="en-ZA" dirty="0" smtClean="0"/>
            <a:t>P5</a:t>
          </a:r>
        </a:p>
      </dgm:t>
    </dgm:pt>
    <dgm:pt modelId="{8D4540BA-16BB-46FE-8EB1-1673259C55F4}" type="parTrans" cxnId="{7D0E73E8-2238-41A4-8C63-9B82C2204261}">
      <dgm:prSet/>
      <dgm:spPr/>
      <dgm:t>
        <a:bodyPr/>
        <a:lstStyle/>
        <a:p>
          <a:endParaRPr lang="en-ZA"/>
        </a:p>
      </dgm:t>
    </dgm:pt>
    <dgm:pt modelId="{9F8C8737-BF52-4CD5-8E06-33115B958AB8}" type="sibTrans" cxnId="{7D0E73E8-2238-41A4-8C63-9B82C2204261}">
      <dgm:prSet/>
      <dgm:spPr/>
      <dgm:t>
        <a:bodyPr/>
        <a:lstStyle/>
        <a:p>
          <a:endParaRPr lang="en-ZA"/>
        </a:p>
      </dgm:t>
    </dgm:pt>
    <dgm:pt modelId="{1043A88F-8808-46C7-AA3A-1A3065A2D5A4}" type="pres">
      <dgm:prSet presAssocID="{21A6D566-D7B2-4F43-B526-28CC42608A80}" presName="Name0" presStyleCnt="0">
        <dgm:presLayoutVars>
          <dgm:dir/>
          <dgm:resizeHandles val="exact"/>
        </dgm:presLayoutVars>
      </dgm:prSet>
      <dgm:spPr/>
    </dgm:pt>
    <dgm:pt modelId="{739FB949-DD33-4DBD-A49A-DB45BABEA72E}" type="pres">
      <dgm:prSet presAssocID="{39D235D7-071D-4E99-B954-71121FB0146C}" presName="node" presStyleLbl="node1" presStyleIdx="0" presStyleCnt="5">
        <dgm:presLayoutVars>
          <dgm:bulletEnabled val="1"/>
        </dgm:presLayoutVars>
      </dgm:prSet>
      <dgm:spPr/>
      <dgm:t>
        <a:bodyPr/>
        <a:lstStyle/>
        <a:p>
          <a:endParaRPr lang="en-ZA"/>
        </a:p>
      </dgm:t>
    </dgm:pt>
    <dgm:pt modelId="{388DCD8E-04CA-47A9-B2F1-EAB0EB5F1036}" type="pres">
      <dgm:prSet presAssocID="{9E5DBEC4-0868-4523-9E5E-660D0E440B7D}" presName="sibTrans" presStyleLbl="sibTrans2D1" presStyleIdx="0" presStyleCnt="4"/>
      <dgm:spPr/>
      <dgm:t>
        <a:bodyPr/>
        <a:lstStyle/>
        <a:p>
          <a:endParaRPr lang="en-ZA"/>
        </a:p>
      </dgm:t>
    </dgm:pt>
    <dgm:pt modelId="{EEA6346F-1CCD-44CC-B966-D260B614E83F}" type="pres">
      <dgm:prSet presAssocID="{9E5DBEC4-0868-4523-9E5E-660D0E440B7D}" presName="connectorText" presStyleLbl="sibTrans2D1" presStyleIdx="0" presStyleCnt="4"/>
      <dgm:spPr/>
      <dgm:t>
        <a:bodyPr/>
        <a:lstStyle/>
        <a:p>
          <a:endParaRPr lang="en-ZA"/>
        </a:p>
      </dgm:t>
    </dgm:pt>
    <dgm:pt modelId="{A4311142-24C5-4BE0-93DE-EB223D8A348E}" type="pres">
      <dgm:prSet presAssocID="{E84F6FDE-75D7-425D-9CBC-8FBA8F176402}" presName="node" presStyleLbl="node1" presStyleIdx="1" presStyleCnt="5">
        <dgm:presLayoutVars>
          <dgm:bulletEnabled val="1"/>
        </dgm:presLayoutVars>
      </dgm:prSet>
      <dgm:spPr/>
      <dgm:t>
        <a:bodyPr/>
        <a:lstStyle/>
        <a:p>
          <a:endParaRPr lang="en-ZA"/>
        </a:p>
      </dgm:t>
    </dgm:pt>
    <dgm:pt modelId="{24B22B80-EBB4-41ED-B203-B23D8FC83C18}" type="pres">
      <dgm:prSet presAssocID="{6DEC7638-5AD6-48DC-87CC-066487F6B7F6}" presName="sibTrans" presStyleLbl="sibTrans2D1" presStyleIdx="1" presStyleCnt="4"/>
      <dgm:spPr/>
      <dgm:t>
        <a:bodyPr/>
        <a:lstStyle/>
        <a:p>
          <a:endParaRPr lang="en-ZA"/>
        </a:p>
      </dgm:t>
    </dgm:pt>
    <dgm:pt modelId="{BE94C4C4-D428-42F5-A97B-CA07A671B73B}" type="pres">
      <dgm:prSet presAssocID="{6DEC7638-5AD6-48DC-87CC-066487F6B7F6}" presName="connectorText" presStyleLbl="sibTrans2D1" presStyleIdx="1" presStyleCnt="4"/>
      <dgm:spPr/>
      <dgm:t>
        <a:bodyPr/>
        <a:lstStyle/>
        <a:p>
          <a:endParaRPr lang="en-ZA"/>
        </a:p>
      </dgm:t>
    </dgm:pt>
    <dgm:pt modelId="{D750FF52-DE04-46C8-819E-F8BAF319BF8E}" type="pres">
      <dgm:prSet presAssocID="{F932D6FD-C399-442C-8982-52E20A91B048}" presName="node" presStyleLbl="node1" presStyleIdx="2" presStyleCnt="5">
        <dgm:presLayoutVars>
          <dgm:bulletEnabled val="1"/>
        </dgm:presLayoutVars>
      </dgm:prSet>
      <dgm:spPr/>
      <dgm:t>
        <a:bodyPr/>
        <a:lstStyle/>
        <a:p>
          <a:endParaRPr lang="en-ZA"/>
        </a:p>
      </dgm:t>
    </dgm:pt>
    <dgm:pt modelId="{D3A785A4-7135-4E05-81DC-12B17C217E6F}" type="pres">
      <dgm:prSet presAssocID="{1E388BB5-1649-46E4-9CE6-34BD772F4CE6}" presName="sibTrans" presStyleLbl="sibTrans2D1" presStyleIdx="2" presStyleCnt="4"/>
      <dgm:spPr/>
      <dgm:t>
        <a:bodyPr/>
        <a:lstStyle/>
        <a:p>
          <a:endParaRPr lang="en-ZA"/>
        </a:p>
      </dgm:t>
    </dgm:pt>
    <dgm:pt modelId="{A5CE08C6-0F8E-4E6C-861D-C555C69BCF05}" type="pres">
      <dgm:prSet presAssocID="{1E388BB5-1649-46E4-9CE6-34BD772F4CE6}" presName="connectorText" presStyleLbl="sibTrans2D1" presStyleIdx="2" presStyleCnt="4"/>
      <dgm:spPr/>
      <dgm:t>
        <a:bodyPr/>
        <a:lstStyle/>
        <a:p>
          <a:endParaRPr lang="en-ZA"/>
        </a:p>
      </dgm:t>
    </dgm:pt>
    <dgm:pt modelId="{FEE6654F-03B9-415C-9BCD-ABFA81559D03}" type="pres">
      <dgm:prSet presAssocID="{EDD3D1FF-8018-44DC-8C12-E0F5D1EBA96B}" presName="node" presStyleLbl="node1" presStyleIdx="3" presStyleCnt="5">
        <dgm:presLayoutVars>
          <dgm:bulletEnabled val="1"/>
        </dgm:presLayoutVars>
      </dgm:prSet>
      <dgm:spPr/>
      <dgm:t>
        <a:bodyPr/>
        <a:lstStyle/>
        <a:p>
          <a:endParaRPr lang="en-ZA"/>
        </a:p>
      </dgm:t>
    </dgm:pt>
    <dgm:pt modelId="{01E90496-C66C-4C66-BA9E-E52D44C84A2E}" type="pres">
      <dgm:prSet presAssocID="{033BCD9C-80C2-4C82-A05A-8CB8B84028A4}" presName="sibTrans" presStyleLbl="sibTrans2D1" presStyleIdx="3" presStyleCnt="4"/>
      <dgm:spPr/>
      <dgm:t>
        <a:bodyPr/>
        <a:lstStyle/>
        <a:p>
          <a:endParaRPr lang="en-ZA"/>
        </a:p>
      </dgm:t>
    </dgm:pt>
    <dgm:pt modelId="{601D6816-84FD-484F-AB45-DE327AF1E616}" type="pres">
      <dgm:prSet presAssocID="{033BCD9C-80C2-4C82-A05A-8CB8B84028A4}" presName="connectorText" presStyleLbl="sibTrans2D1" presStyleIdx="3" presStyleCnt="4"/>
      <dgm:spPr/>
      <dgm:t>
        <a:bodyPr/>
        <a:lstStyle/>
        <a:p>
          <a:endParaRPr lang="en-ZA"/>
        </a:p>
      </dgm:t>
    </dgm:pt>
    <dgm:pt modelId="{0308C1F6-3EF8-4E15-A3D0-5A899EB299E9}" type="pres">
      <dgm:prSet presAssocID="{A920E5F0-B028-4FB5-8000-BF392EE2FD14}" presName="node" presStyleLbl="node1" presStyleIdx="4" presStyleCnt="5">
        <dgm:presLayoutVars>
          <dgm:bulletEnabled val="1"/>
        </dgm:presLayoutVars>
      </dgm:prSet>
      <dgm:spPr/>
      <dgm:t>
        <a:bodyPr/>
        <a:lstStyle/>
        <a:p>
          <a:endParaRPr lang="en-ZA"/>
        </a:p>
      </dgm:t>
    </dgm:pt>
  </dgm:ptLst>
  <dgm:cxnLst>
    <dgm:cxn modelId="{3A5EFCCD-22CA-4ACE-A18D-66208D98D91C}" type="presOf" srcId="{1E388BB5-1649-46E4-9CE6-34BD772F4CE6}" destId="{D3A785A4-7135-4E05-81DC-12B17C217E6F}" srcOrd="0" destOrd="0" presId="urn:microsoft.com/office/officeart/2005/8/layout/process1"/>
    <dgm:cxn modelId="{0973C7E1-061E-4AC5-94C7-821C4687D280}" type="presOf" srcId="{EDD3D1FF-8018-44DC-8C12-E0F5D1EBA96B}" destId="{FEE6654F-03B9-415C-9BCD-ABFA81559D03}" srcOrd="0" destOrd="0" presId="urn:microsoft.com/office/officeart/2005/8/layout/process1"/>
    <dgm:cxn modelId="{7D0E73E8-2238-41A4-8C63-9B82C2204261}" srcId="{21A6D566-D7B2-4F43-B526-28CC42608A80}" destId="{A920E5F0-B028-4FB5-8000-BF392EE2FD14}" srcOrd="4" destOrd="0" parTransId="{8D4540BA-16BB-46FE-8EB1-1673259C55F4}" sibTransId="{9F8C8737-BF52-4CD5-8E06-33115B958AB8}"/>
    <dgm:cxn modelId="{C334B125-AC05-4784-9652-7C6FB8931AA0}" type="presOf" srcId="{39D235D7-071D-4E99-B954-71121FB0146C}" destId="{739FB949-DD33-4DBD-A49A-DB45BABEA72E}" srcOrd="0" destOrd="0" presId="urn:microsoft.com/office/officeart/2005/8/layout/process1"/>
    <dgm:cxn modelId="{EFA822C8-C776-4DFF-A76E-756818CD085F}" srcId="{21A6D566-D7B2-4F43-B526-28CC42608A80}" destId="{F932D6FD-C399-442C-8982-52E20A91B048}" srcOrd="2" destOrd="0" parTransId="{F71AB7EE-2813-429D-82AE-0838988260C7}" sibTransId="{1E388BB5-1649-46E4-9CE6-34BD772F4CE6}"/>
    <dgm:cxn modelId="{708282B0-1CC5-41FF-B448-2F8C57A1F0AE}" type="presOf" srcId="{6DEC7638-5AD6-48DC-87CC-066487F6B7F6}" destId="{24B22B80-EBB4-41ED-B203-B23D8FC83C18}" srcOrd="0" destOrd="0" presId="urn:microsoft.com/office/officeart/2005/8/layout/process1"/>
    <dgm:cxn modelId="{B2987040-EFCF-4762-9190-4D29F633FF21}" type="presOf" srcId="{21A6D566-D7B2-4F43-B526-28CC42608A80}" destId="{1043A88F-8808-46C7-AA3A-1A3065A2D5A4}" srcOrd="0" destOrd="0" presId="urn:microsoft.com/office/officeart/2005/8/layout/process1"/>
    <dgm:cxn modelId="{83A51107-E672-43F1-AC81-44E03AF0F953}" type="presOf" srcId="{F932D6FD-C399-442C-8982-52E20A91B048}" destId="{D750FF52-DE04-46C8-819E-F8BAF319BF8E}" srcOrd="0" destOrd="0" presId="urn:microsoft.com/office/officeart/2005/8/layout/process1"/>
    <dgm:cxn modelId="{314DAAE3-16DB-4E58-BE28-8925FC1FC046}" type="presOf" srcId="{6DEC7638-5AD6-48DC-87CC-066487F6B7F6}" destId="{BE94C4C4-D428-42F5-A97B-CA07A671B73B}" srcOrd="1" destOrd="0" presId="urn:microsoft.com/office/officeart/2005/8/layout/process1"/>
    <dgm:cxn modelId="{4C3F3D6E-9004-490C-95A7-44E0BCAFE2B6}" srcId="{21A6D566-D7B2-4F43-B526-28CC42608A80}" destId="{E84F6FDE-75D7-425D-9CBC-8FBA8F176402}" srcOrd="1" destOrd="0" parTransId="{FA3073E8-9DDC-4F83-A0C1-7785872BA323}" sibTransId="{6DEC7638-5AD6-48DC-87CC-066487F6B7F6}"/>
    <dgm:cxn modelId="{1F619811-63D3-4B9E-968A-BD0F35D8AC1A}" srcId="{21A6D566-D7B2-4F43-B526-28CC42608A80}" destId="{39D235D7-071D-4E99-B954-71121FB0146C}" srcOrd="0" destOrd="0" parTransId="{43FACA44-B583-4FB1-9BF1-07972F19DF16}" sibTransId="{9E5DBEC4-0868-4523-9E5E-660D0E440B7D}"/>
    <dgm:cxn modelId="{4AFBD987-C3ED-4605-AC19-7E8AAA7DDDCA}" srcId="{21A6D566-D7B2-4F43-B526-28CC42608A80}" destId="{EDD3D1FF-8018-44DC-8C12-E0F5D1EBA96B}" srcOrd="3" destOrd="0" parTransId="{A2E2DF03-2A3A-4C84-A6B7-F323F8DC0D28}" sibTransId="{033BCD9C-80C2-4C82-A05A-8CB8B84028A4}"/>
    <dgm:cxn modelId="{18A388E7-8C4F-46CD-A2E6-422E163FEABE}" type="presOf" srcId="{033BCD9C-80C2-4C82-A05A-8CB8B84028A4}" destId="{601D6816-84FD-484F-AB45-DE327AF1E616}" srcOrd="1" destOrd="0" presId="urn:microsoft.com/office/officeart/2005/8/layout/process1"/>
    <dgm:cxn modelId="{F20CF254-D5AF-477C-8C5D-2F14713C4DED}" type="presOf" srcId="{E84F6FDE-75D7-425D-9CBC-8FBA8F176402}" destId="{A4311142-24C5-4BE0-93DE-EB223D8A348E}" srcOrd="0" destOrd="0" presId="urn:microsoft.com/office/officeart/2005/8/layout/process1"/>
    <dgm:cxn modelId="{E0DAF8CC-E4CE-4175-9289-42C56E7BEC47}" type="presOf" srcId="{1E388BB5-1649-46E4-9CE6-34BD772F4CE6}" destId="{A5CE08C6-0F8E-4E6C-861D-C555C69BCF05}" srcOrd="1" destOrd="0" presId="urn:microsoft.com/office/officeart/2005/8/layout/process1"/>
    <dgm:cxn modelId="{CB8E82BF-1FE6-4955-969F-844029357C9F}" type="presOf" srcId="{033BCD9C-80C2-4C82-A05A-8CB8B84028A4}" destId="{01E90496-C66C-4C66-BA9E-E52D44C84A2E}" srcOrd="0" destOrd="0" presId="urn:microsoft.com/office/officeart/2005/8/layout/process1"/>
    <dgm:cxn modelId="{F3076DEC-A456-4FC7-A81B-22F623D68C96}" type="presOf" srcId="{9E5DBEC4-0868-4523-9E5E-660D0E440B7D}" destId="{EEA6346F-1CCD-44CC-B966-D260B614E83F}" srcOrd="1" destOrd="0" presId="urn:microsoft.com/office/officeart/2005/8/layout/process1"/>
    <dgm:cxn modelId="{0198E1E9-2E0C-47B0-96C2-B9F93CA96C8C}" type="presOf" srcId="{9E5DBEC4-0868-4523-9E5E-660D0E440B7D}" destId="{388DCD8E-04CA-47A9-B2F1-EAB0EB5F1036}" srcOrd="0" destOrd="0" presId="urn:microsoft.com/office/officeart/2005/8/layout/process1"/>
    <dgm:cxn modelId="{6CC430DA-D05A-4F40-A343-B8DB3ABD514B}" type="presOf" srcId="{A920E5F0-B028-4FB5-8000-BF392EE2FD14}" destId="{0308C1F6-3EF8-4E15-A3D0-5A899EB299E9}" srcOrd="0" destOrd="0" presId="urn:microsoft.com/office/officeart/2005/8/layout/process1"/>
    <dgm:cxn modelId="{ED9C2145-9574-43E6-8127-9A4FE3556232}" type="presParOf" srcId="{1043A88F-8808-46C7-AA3A-1A3065A2D5A4}" destId="{739FB949-DD33-4DBD-A49A-DB45BABEA72E}" srcOrd="0" destOrd="0" presId="urn:microsoft.com/office/officeart/2005/8/layout/process1"/>
    <dgm:cxn modelId="{D616D14E-53FD-4281-BD25-E71857F9F7BD}" type="presParOf" srcId="{1043A88F-8808-46C7-AA3A-1A3065A2D5A4}" destId="{388DCD8E-04CA-47A9-B2F1-EAB0EB5F1036}" srcOrd="1" destOrd="0" presId="urn:microsoft.com/office/officeart/2005/8/layout/process1"/>
    <dgm:cxn modelId="{E71530AC-0246-4074-9E14-0CF686B2BCD3}" type="presParOf" srcId="{388DCD8E-04CA-47A9-B2F1-EAB0EB5F1036}" destId="{EEA6346F-1CCD-44CC-B966-D260B614E83F}" srcOrd="0" destOrd="0" presId="urn:microsoft.com/office/officeart/2005/8/layout/process1"/>
    <dgm:cxn modelId="{B6CA8540-BA5A-41AB-B388-F24265E85FE3}" type="presParOf" srcId="{1043A88F-8808-46C7-AA3A-1A3065A2D5A4}" destId="{A4311142-24C5-4BE0-93DE-EB223D8A348E}" srcOrd="2" destOrd="0" presId="urn:microsoft.com/office/officeart/2005/8/layout/process1"/>
    <dgm:cxn modelId="{DEECE370-9C19-4E18-828D-85C7CAD616D9}" type="presParOf" srcId="{1043A88F-8808-46C7-AA3A-1A3065A2D5A4}" destId="{24B22B80-EBB4-41ED-B203-B23D8FC83C18}" srcOrd="3" destOrd="0" presId="urn:microsoft.com/office/officeart/2005/8/layout/process1"/>
    <dgm:cxn modelId="{8EEDCA68-8AFD-4836-B68E-D7E0389B4D9A}" type="presParOf" srcId="{24B22B80-EBB4-41ED-B203-B23D8FC83C18}" destId="{BE94C4C4-D428-42F5-A97B-CA07A671B73B}" srcOrd="0" destOrd="0" presId="urn:microsoft.com/office/officeart/2005/8/layout/process1"/>
    <dgm:cxn modelId="{6FC6164E-E2AD-4E15-931A-74CAFBE1864D}" type="presParOf" srcId="{1043A88F-8808-46C7-AA3A-1A3065A2D5A4}" destId="{D750FF52-DE04-46C8-819E-F8BAF319BF8E}" srcOrd="4" destOrd="0" presId="urn:microsoft.com/office/officeart/2005/8/layout/process1"/>
    <dgm:cxn modelId="{9776C0FB-4BE8-4183-AF8D-B3FECDB45FC4}" type="presParOf" srcId="{1043A88F-8808-46C7-AA3A-1A3065A2D5A4}" destId="{D3A785A4-7135-4E05-81DC-12B17C217E6F}" srcOrd="5" destOrd="0" presId="urn:microsoft.com/office/officeart/2005/8/layout/process1"/>
    <dgm:cxn modelId="{B9B7A5C5-23A5-47C6-A80F-F72AC45801A9}" type="presParOf" srcId="{D3A785A4-7135-4E05-81DC-12B17C217E6F}" destId="{A5CE08C6-0F8E-4E6C-861D-C555C69BCF05}" srcOrd="0" destOrd="0" presId="urn:microsoft.com/office/officeart/2005/8/layout/process1"/>
    <dgm:cxn modelId="{10EE148A-90EA-4E12-A4FA-3EF186EE7B7A}" type="presParOf" srcId="{1043A88F-8808-46C7-AA3A-1A3065A2D5A4}" destId="{FEE6654F-03B9-415C-9BCD-ABFA81559D03}" srcOrd="6" destOrd="0" presId="urn:microsoft.com/office/officeart/2005/8/layout/process1"/>
    <dgm:cxn modelId="{A4B40F8A-5BA6-4E7D-9CE8-29DBD1459B0B}" type="presParOf" srcId="{1043A88F-8808-46C7-AA3A-1A3065A2D5A4}" destId="{01E90496-C66C-4C66-BA9E-E52D44C84A2E}" srcOrd="7" destOrd="0" presId="urn:microsoft.com/office/officeart/2005/8/layout/process1"/>
    <dgm:cxn modelId="{56F17D30-5799-42A2-8FB3-E988ED4D1FC6}" type="presParOf" srcId="{01E90496-C66C-4C66-BA9E-E52D44C84A2E}" destId="{601D6816-84FD-484F-AB45-DE327AF1E616}" srcOrd="0" destOrd="0" presId="urn:microsoft.com/office/officeart/2005/8/layout/process1"/>
    <dgm:cxn modelId="{F32DB96C-7411-47F2-BD9B-0E45E6A50E22}" type="presParOf" srcId="{1043A88F-8808-46C7-AA3A-1A3065A2D5A4}" destId="{0308C1F6-3EF8-4E15-A3D0-5A899EB299E9}"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1A6D566-D7B2-4F43-B526-28CC42608A80}" type="doc">
      <dgm:prSet loTypeId="urn:microsoft.com/office/officeart/2005/8/layout/process1" loCatId="process" qsTypeId="urn:microsoft.com/office/officeart/2005/8/quickstyle/simple1" qsCatId="simple" csTypeId="urn:microsoft.com/office/officeart/2005/8/colors/accent1_2" csCatId="accent1" phldr="1"/>
      <dgm:spPr/>
    </dgm:pt>
    <dgm:pt modelId="{39D235D7-071D-4E99-B954-71121FB0146C}">
      <dgm:prSet phldrT="[Text]"/>
      <dgm:spPr/>
      <dgm:t>
        <a:bodyPr/>
        <a:lstStyle/>
        <a:p>
          <a:r>
            <a:rPr lang="en-ZA" dirty="0" smtClean="0"/>
            <a:t>Practice</a:t>
          </a:r>
        </a:p>
        <a:p>
          <a:endParaRPr lang="en-ZA" dirty="0"/>
        </a:p>
      </dgm:t>
    </dgm:pt>
    <dgm:pt modelId="{43FACA44-B583-4FB1-9BF1-07972F19DF16}" type="parTrans" cxnId="{1F619811-63D3-4B9E-968A-BD0F35D8AC1A}">
      <dgm:prSet/>
      <dgm:spPr/>
      <dgm:t>
        <a:bodyPr/>
        <a:lstStyle/>
        <a:p>
          <a:endParaRPr lang="en-ZA"/>
        </a:p>
      </dgm:t>
    </dgm:pt>
    <dgm:pt modelId="{9E5DBEC4-0868-4523-9E5E-660D0E440B7D}" type="sibTrans" cxnId="{1F619811-63D3-4B9E-968A-BD0F35D8AC1A}">
      <dgm:prSet/>
      <dgm:spPr/>
      <dgm:t>
        <a:bodyPr/>
        <a:lstStyle/>
        <a:p>
          <a:endParaRPr lang="en-ZA"/>
        </a:p>
      </dgm:t>
    </dgm:pt>
    <dgm:pt modelId="{E84F6FDE-75D7-425D-9CBC-8FBA8F176402}">
      <dgm:prSet phldrT="[Text]"/>
      <dgm:spPr/>
      <dgm:t>
        <a:bodyPr/>
        <a:lstStyle/>
        <a:p>
          <a:r>
            <a:rPr lang="en-ZA" dirty="0" smtClean="0"/>
            <a:t>Position</a:t>
          </a:r>
        </a:p>
        <a:p>
          <a:endParaRPr lang="en-ZA" dirty="0"/>
        </a:p>
      </dgm:t>
    </dgm:pt>
    <dgm:pt modelId="{FA3073E8-9DDC-4F83-A0C1-7785872BA323}" type="parTrans" cxnId="{4C3F3D6E-9004-490C-95A7-44E0BCAFE2B6}">
      <dgm:prSet/>
      <dgm:spPr/>
      <dgm:t>
        <a:bodyPr/>
        <a:lstStyle/>
        <a:p>
          <a:endParaRPr lang="en-ZA"/>
        </a:p>
      </dgm:t>
    </dgm:pt>
    <dgm:pt modelId="{6DEC7638-5AD6-48DC-87CC-066487F6B7F6}" type="sibTrans" cxnId="{4C3F3D6E-9004-490C-95A7-44E0BCAFE2B6}">
      <dgm:prSet/>
      <dgm:spPr/>
      <dgm:t>
        <a:bodyPr/>
        <a:lstStyle/>
        <a:p>
          <a:endParaRPr lang="en-ZA"/>
        </a:p>
      </dgm:t>
    </dgm:pt>
    <dgm:pt modelId="{F932D6FD-C399-442C-8982-52E20A91B048}">
      <dgm:prSet phldrT="[Text]"/>
      <dgm:spPr/>
      <dgm:t>
        <a:bodyPr/>
        <a:lstStyle/>
        <a:p>
          <a:r>
            <a:rPr lang="en-ZA" dirty="0" smtClean="0"/>
            <a:t>Plans</a:t>
          </a:r>
        </a:p>
        <a:p>
          <a:endParaRPr lang="en-ZA" dirty="0"/>
        </a:p>
      </dgm:t>
    </dgm:pt>
    <dgm:pt modelId="{F71AB7EE-2813-429D-82AE-0838988260C7}" type="parTrans" cxnId="{EFA822C8-C776-4DFF-A76E-756818CD085F}">
      <dgm:prSet/>
      <dgm:spPr/>
      <dgm:t>
        <a:bodyPr/>
        <a:lstStyle/>
        <a:p>
          <a:endParaRPr lang="en-ZA"/>
        </a:p>
      </dgm:t>
    </dgm:pt>
    <dgm:pt modelId="{1E388BB5-1649-46E4-9CE6-34BD772F4CE6}" type="sibTrans" cxnId="{EFA822C8-C776-4DFF-A76E-756818CD085F}">
      <dgm:prSet/>
      <dgm:spPr/>
      <dgm:t>
        <a:bodyPr/>
        <a:lstStyle/>
        <a:p>
          <a:endParaRPr lang="en-ZA"/>
        </a:p>
      </dgm:t>
    </dgm:pt>
    <dgm:pt modelId="{EDD3D1FF-8018-44DC-8C12-E0F5D1EBA96B}">
      <dgm:prSet/>
      <dgm:spPr>
        <a:solidFill>
          <a:srgbClr val="FF0000"/>
        </a:solidFill>
      </dgm:spPr>
      <dgm:t>
        <a:bodyPr/>
        <a:lstStyle/>
        <a:p>
          <a:r>
            <a:rPr lang="en-ZA" dirty="0" smtClean="0">
              <a:solidFill>
                <a:schemeClr val="tx1"/>
              </a:solidFill>
            </a:rPr>
            <a:t>People</a:t>
          </a:r>
        </a:p>
        <a:p>
          <a:endParaRPr lang="en-ZA" dirty="0">
            <a:solidFill>
              <a:schemeClr val="tx1"/>
            </a:solidFill>
          </a:endParaRPr>
        </a:p>
      </dgm:t>
    </dgm:pt>
    <dgm:pt modelId="{A2E2DF03-2A3A-4C84-A6B7-F323F8DC0D28}" type="parTrans" cxnId="{4AFBD987-C3ED-4605-AC19-7E8AAA7DDDCA}">
      <dgm:prSet/>
      <dgm:spPr/>
      <dgm:t>
        <a:bodyPr/>
        <a:lstStyle/>
        <a:p>
          <a:endParaRPr lang="en-ZA"/>
        </a:p>
      </dgm:t>
    </dgm:pt>
    <dgm:pt modelId="{033BCD9C-80C2-4C82-A05A-8CB8B84028A4}" type="sibTrans" cxnId="{4AFBD987-C3ED-4605-AC19-7E8AAA7DDDCA}">
      <dgm:prSet/>
      <dgm:spPr/>
      <dgm:t>
        <a:bodyPr/>
        <a:lstStyle/>
        <a:p>
          <a:endParaRPr lang="en-ZA"/>
        </a:p>
      </dgm:t>
    </dgm:pt>
    <dgm:pt modelId="{A920E5F0-B028-4FB5-8000-BF392EE2FD14}">
      <dgm:prSet/>
      <dgm:spPr/>
      <dgm:t>
        <a:bodyPr/>
        <a:lstStyle/>
        <a:p>
          <a:r>
            <a:rPr lang="en-ZA" dirty="0" smtClean="0"/>
            <a:t>Purpose</a:t>
          </a:r>
        </a:p>
        <a:p>
          <a:r>
            <a:rPr lang="en-ZA" dirty="0" smtClean="0"/>
            <a:t>Achieved</a:t>
          </a:r>
          <a:endParaRPr lang="en-ZA" dirty="0"/>
        </a:p>
      </dgm:t>
    </dgm:pt>
    <dgm:pt modelId="{8D4540BA-16BB-46FE-8EB1-1673259C55F4}" type="parTrans" cxnId="{7D0E73E8-2238-41A4-8C63-9B82C2204261}">
      <dgm:prSet/>
      <dgm:spPr/>
      <dgm:t>
        <a:bodyPr/>
        <a:lstStyle/>
        <a:p>
          <a:endParaRPr lang="en-ZA"/>
        </a:p>
      </dgm:t>
    </dgm:pt>
    <dgm:pt modelId="{9F8C8737-BF52-4CD5-8E06-33115B958AB8}" type="sibTrans" cxnId="{7D0E73E8-2238-41A4-8C63-9B82C2204261}">
      <dgm:prSet/>
      <dgm:spPr/>
      <dgm:t>
        <a:bodyPr/>
        <a:lstStyle/>
        <a:p>
          <a:endParaRPr lang="en-ZA"/>
        </a:p>
      </dgm:t>
    </dgm:pt>
    <dgm:pt modelId="{1043A88F-8808-46C7-AA3A-1A3065A2D5A4}" type="pres">
      <dgm:prSet presAssocID="{21A6D566-D7B2-4F43-B526-28CC42608A80}" presName="Name0" presStyleCnt="0">
        <dgm:presLayoutVars>
          <dgm:dir/>
          <dgm:resizeHandles val="exact"/>
        </dgm:presLayoutVars>
      </dgm:prSet>
      <dgm:spPr/>
    </dgm:pt>
    <dgm:pt modelId="{739FB949-DD33-4DBD-A49A-DB45BABEA72E}" type="pres">
      <dgm:prSet presAssocID="{39D235D7-071D-4E99-B954-71121FB0146C}" presName="node" presStyleLbl="node1" presStyleIdx="0" presStyleCnt="5">
        <dgm:presLayoutVars>
          <dgm:bulletEnabled val="1"/>
        </dgm:presLayoutVars>
      </dgm:prSet>
      <dgm:spPr/>
      <dgm:t>
        <a:bodyPr/>
        <a:lstStyle/>
        <a:p>
          <a:endParaRPr lang="en-ZA"/>
        </a:p>
      </dgm:t>
    </dgm:pt>
    <dgm:pt modelId="{388DCD8E-04CA-47A9-B2F1-EAB0EB5F1036}" type="pres">
      <dgm:prSet presAssocID="{9E5DBEC4-0868-4523-9E5E-660D0E440B7D}" presName="sibTrans" presStyleLbl="sibTrans2D1" presStyleIdx="0" presStyleCnt="4"/>
      <dgm:spPr/>
      <dgm:t>
        <a:bodyPr/>
        <a:lstStyle/>
        <a:p>
          <a:endParaRPr lang="en-ZA"/>
        </a:p>
      </dgm:t>
    </dgm:pt>
    <dgm:pt modelId="{EEA6346F-1CCD-44CC-B966-D260B614E83F}" type="pres">
      <dgm:prSet presAssocID="{9E5DBEC4-0868-4523-9E5E-660D0E440B7D}" presName="connectorText" presStyleLbl="sibTrans2D1" presStyleIdx="0" presStyleCnt="4"/>
      <dgm:spPr/>
      <dgm:t>
        <a:bodyPr/>
        <a:lstStyle/>
        <a:p>
          <a:endParaRPr lang="en-ZA"/>
        </a:p>
      </dgm:t>
    </dgm:pt>
    <dgm:pt modelId="{A4311142-24C5-4BE0-93DE-EB223D8A348E}" type="pres">
      <dgm:prSet presAssocID="{E84F6FDE-75D7-425D-9CBC-8FBA8F176402}" presName="node" presStyleLbl="node1" presStyleIdx="1" presStyleCnt="5">
        <dgm:presLayoutVars>
          <dgm:bulletEnabled val="1"/>
        </dgm:presLayoutVars>
      </dgm:prSet>
      <dgm:spPr/>
      <dgm:t>
        <a:bodyPr/>
        <a:lstStyle/>
        <a:p>
          <a:endParaRPr lang="en-ZA"/>
        </a:p>
      </dgm:t>
    </dgm:pt>
    <dgm:pt modelId="{24B22B80-EBB4-41ED-B203-B23D8FC83C18}" type="pres">
      <dgm:prSet presAssocID="{6DEC7638-5AD6-48DC-87CC-066487F6B7F6}" presName="sibTrans" presStyleLbl="sibTrans2D1" presStyleIdx="1" presStyleCnt="4"/>
      <dgm:spPr/>
      <dgm:t>
        <a:bodyPr/>
        <a:lstStyle/>
        <a:p>
          <a:endParaRPr lang="en-ZA"/>
        </a:p>
      </dgm:t>
    </dgm:pt>
    <dgm:pt modelId="{BE94C4C4-D428-42F5-A97B-CA07A671B73B}" type="pres">
      <dgm:prSet presAssocID="{6DEC7638-5AD6-48DC-87CC-066487F6B7F6}" presName="connectorText" presStyleLbl="sibTrans2D1" presStyleIdx="1" presStyleCnt="4"/>
      <dgm:spPr/>
      <dgm:t>
        <a:bodyPr/>
        <a:lstStyle/>
        <a:p>
          <a:endParaRPr lang="en-ZA"/>
        </a:p>
      </dgm:t>
    </dgm:pt>
    <dgm:pt modelId="{D750FF52-DE04-46C8-819E-F8BAF319BF8E}" type="pres">
      <dgm:prSet presAssocID="{F932D6FD-C399-442C-8982-52E20A91B048}" presName="node" presStyleLbl="node1" presStyleIdx="2" presStyleCnt="5">
        <dgm:presLayoutVars>
          <dgm:bulletEnabled val="1"/>
        </dgm:presLayoutVars>
      </dgm:prSet>
      <dgm:spPr/>
      <dgm:t>
        <a:bodyPr/>
        <a:lstStyle/>
        <a:p>
          <a:endParaRPr lang="en-ZA"/>
        </a:p>
      </dgm:t>
    </dgm:pt>
    <dgm:pt modelId="{D3A785A4-7135-4E05-81DC-12B17C217E6F}" type="pres">
      <dgm:prSet presAssocID="{1E388BB5-1649-46E4-9CE6-34BD772F4CE6}" presName="sibTrans" presStyleLbl="sibTrans2D1" presStyleIdx="2" presStyleCnt="4"/>
      <dgm:spPr/>
      <dgm:t>
        <a:bodyPr/>
        <a:lstStyle/>
        <a:p>
          <a:endParaRPr lang="en-ZA"/>
        </a:p>
      </dgm:t>
    </dgm:pt>
    <dgm:pt modelId="{A5CE08C6-0F8E-4E6C-861D-C555C69BCF05}" type="pres">
      <dgm:prSet presAssocID="{1E388BB5-1649-46E4-9CE6-34BD772F4CE6}" presName="connectorText" presStyleLbl="sibTrans2D1" presStyleIdx="2" presStyleCnt="4"/>
      <dgm:spPr/>
      <dgm:t>
        <a:bodyPr/>
        <a:lstStyle/>
        <a:p>
          <a:endParaRPr lang="en-ZA"/>
        </a:p>
      </dgm:t>
    </dgm:pt>
    <dgm:pt modelId="{FEE6654F-03B9-415C-9BCD-ABFA81559D03}" type="pres">
      <dgm:prSet presAssocID="{EDD3D1FF-8018-44DC-8C12-E0F5D1EBA96B}" presName="node" presStyleLbl="node1" presStyleIdx="3" presStyleCnt="5">
        <dgm:presLayoutVars>
          <dgm:bulletEnabled val="1"/>
        </dgm:presLayoutVars>
      </dgm:prSet>
      <dgm:spPr/>
      <dgm:t>
        <a:bodyPr/>
        <a:lstStyle/>
        <a:p>
          <a:endParaRPr lang="en-ZA"/>
        </a:p>
      </dgm:t>
    </dgm:pt>
    <dgm:pt modelId="{01E90496-C66C-4C66-BA9E-E52D44C84A2E}" type="pres">
      <dgm:prSet presAssocID="{033BCD9C-80C2-4C82-A05A-8CB8B84028A4}" presName="sibTrans" presStyleLbl="sibTrans2D1" presStyleIdx="3" presStyleCnt="4"/>
      <dgm:spPr/>
      <dgm:t>
        <a:bodyPr/>
        <a:lstStyle/>
        <a:p>
          <a:endParaRPr lang="en-ZA"/>
        </a:p>
      </dgm:t>
    </dgm:pt>
    <dgm:pt modelId="{601D6816-84FD-484F-AB45-DE327AF1E616}" type="pres">
      <dgm:prSet presAssocID="{033BCD9C-80C2-4C82-A05A-8CB8B84028A4}" presName="connectorText" presStyleLbl="sibTrans2D1" presStyleIdx="3" presStyleCnt="4"/>
      <dgm:spPr/>
      <dgm:t>
        <a:bodyPr/>
        <a:lstStyle/>
        <a:p>
          <a:endParaRPr lang="en-ZA"/>
        </a:p>
      </dgm:t>
    </dgm:pt>
    <dgm:pt modelId="{0308C1F6-3EF8-4E15-A3D0-5A899EB299E9}" type="pres">
      <dgm:prSet presAssocID="{A920E5F0-B028-4FB5-8000-BF392EE2FD14}" presName="node" presStyleLbl="node1" presStyleIdx="4" presStyleCnt="5">
        <dgm:presLayoutVars>
          <dgm:bulletEnabled val="1"/>
        </dgm:presLayoutVars>
      </dgm:prSet>
      <dgm:spPr/>
      <dgm:t>
        <a:bodyPr/>
        <a:lstStyle/>
        <a:p>
          <a:endParaRPr lang="en-ZA"/>
        </a:p>
      </dgm:t>
    </dgm:pt>
  </dgm:ptLst>
  <dgm:cxnLst>
    <dgm:cxn modelId="{9621B3A8-F4A3-43CB-863D-03952DC0254C}" type="presOf" srcId="{9E5DBEC4-0868-4523-9E5E-660D0E440B7D}" destId="{EEA6346F-1CCD-44CC-B966-D260B614E83F}" srcOrd="1" destOrd="0" presId="urn:microsoft.com/office/officeart/2005/8/layout/process1"/>
    <dgm:cxn modelId="{0BE902C8-B17B-4F95-8CB1-A94DE1BB4E81}" type="presOf" srcId="{39D235D7-071D-4E99-B954-71121FB0146C}" destId="{739FB949-DD33-4DBD-A49A-DB45BABEA72E}" srcOrd="0" destOrd="0" presId="urn:microsoft.com/office/officeart/2005/8/layout/process1"/>
    <dgm:cxn modelId="{1646769A-4A5A-4D1D-95C7-61334DF43C42}" type="presOf" srcId="{1E388BB5-1649-46E4-9CE6-34BD772F4CE6}" destId="{A5CE08C6-0F8E-4E6C-861D-C555C69BCF05}" srcOrd="1" destOrd="0" presId="urn:microsoft.com/office/officeart/2005/8/layout/process1"/>
    <dgm:cxn modelId="{2FEB8858-5A06-42CA-8A47-F580A347597F}" type="presOf" srcId="{A920E5F0-B028-4FB5-8000-BF392EE2FD14}" destId="{0308C1F6-3EF8-4E15-A3D0-5A899EB299E9}" srcOrd="0" destOrd="0" presId="urn:microsoft.com/office/officeart/2005/8/layout/process1"/>
    <dgm:cxn modelId="{1F619811-63D3-4B9E-968A-BD0F35D8AC1A}" srcId="{21A6D566-D7B2-4F43-B526-28CC42608A80}" destId="{39D235D7-071D-4E99-B954-71121FB0146C}" srcOrd="0" destOrd="0" parTransId="{43FACA44-B583-4FB1-9BF1-07972F19DF16}" sibTransId="{9E5DBEC4-0868-4523-9E5E-660D0E440B7D}"/>
    <dgm:cxn modelId="{EFA822C8-C776-4DFF-A76E-756818CD085F}" srcId="{21A6D566-D7B2-4F43-B526-28CC42608A80}" destId="{F932D6FD-C399-442C-8982-52E20A91B048}" srcOrd="2" destOrd="0" parTransId="{F71AB7EE-2813-429D-82AE-0838988260C7}" sibTransId="{1E388BB5-1649-46E4-9CE6-34BD772F4CE6}"/>
    <dgm:cxn modelId="{4AFBD987-C3ED-4605-AC19-7E8AAA7DDDCA}" srcId="{21A6D566-D7B2-4F43-B526-28CC42608A80}" destId="{EDD3D1FF-8018-44DC-8C12-E0F5D1EBA96B}" srcOrd="3" destOrd="0" parTransId="{A2E2DF03-2A3A-4C84-A6B7-F323F8DC0D28}" sibTransId="{033BCD9C-80C2-4C82-A05A-8CB8B84028A4}"/>
    <dgm:cxn modelId="{9ACAEFF3-7ECD-4DE4-A179-D587F7D6751A}" type="presOf" srcId="{21A6D566-D7B2-4F43-B526-28CC42608A80}" destId="{1043A88F-8808-46C7-AA3A-1A3065A2D5A4}" srcOrd="0" destOrd="0" presId="urn:microsoft.com/office/officeart/2005/8/layout/process1"/>
    <dgm:cxn modelId="{D348DC05-B7EE-4945-B7A2-522640774B7C}" type="presOf" srcId="{F932D6FD-C399-442C-8982-52E20A91B048}" destId="{D750FF52-DE04-46C8-819E-F8BAF319BF8E}" srcOrd="0" destOrd="0" presId="urn:microsoft.com/office/officeart/2005/8/layout/process1"/>
    <dgm:cxn modelId="{4C3F3D6E-9004-490C-95A7-44E0BCAFE2B6}" srcId="{21A6D566-D7B2-4F43-B526-28CC42608A80}" destId="{E84F6FDE-75D7-425D-9CBC-8FBA8F176402}" srcOrd="1" destOrd="0" parTransId="{FA3073E8-9DDC-4F83-A0C1-7785872BA323}" sibTransId="{6DEC7638-5AD6-48DC-87CC-066487F6B7F6}"/>
    <dgm:cxn modelId="{C6C1EE1D-BA26-4DD9-A05A-B0C96171725B}" type="presOf" srcId="{033BCD9C-80C2-4C82-A05A-8CB8B84028A4}" destId="{601D6816-84FD-484F-AB45-DE327AF1E616}" srcOrd="1" destOrd="0" presId="urn:microsoft.com/office/officeart/2005/8/layout/process1"/>
    <dgm:cxn modelId="{FA9F4715-FFCD-4E63-B397-EAED73B3EDE0}" type="presOf" srcId="{033BCD9C-80C2-4C82-A05A-8CB8B84028A4}" destId="{01E90496-C66C-4C66-BA9E-E52D44C84A2E}" srcOrd="0" destOrd="0" presId="urn:microsoft.com/office/officeart/2005/8/layout/process1"/>
    <dgm:cxn modelId="{BA9AA381-E5BC-4EFF-958F-1578DA354371}" type="presOf" srcId="{E84F6FDE-75D7-425D-9CBC-8FBA8F176402}" destId="{A4311142-24C5-4BE0-93DE-EB223D8A348E}" srcOrd="0" destOrd="0" presId="urn:microsoft.com/office/officeart/2005/8/layout/process1"/>
    <dgm:cxn modelId="{0E82CDBB-CB61-4A05-ABF8-29CF2A249E93}" type="presOf" srcId="{6DEC7638-5AD6-48DC-87CC-066487F6B7F6}" destId="{BE94C4C4-D428-42F5-A97B-CA07A671B73B}" srcOrd="1" destOrd="0" presId="urn:microsoft.com/office/officeart/2005/8/layout/process1"/>
    <dgm:cxn modelId="{53C4133E-69FB-4948-BBDD-23D195EDBAAE}" type="presOf" srcId="{9E5DBEC4-0868-4523-9E5E-660D0E440B7D}" destId="{388DCD8E-04CA-47A9-B2F1-EAB0EB5F1036}" srcOrd="0" destOrd="0" presId="urn:microsoft.com/office/officeart/2005/8/layout/process1"/>
    <dgm:cxn modelId="{4A745A90-1CC6-444B-BDF6-FE4FDE14227C}" type="presOf" srcId="{6DEC7638-5AD6-48DC-87CC-066487F6B7F6}" destId="{24B22B80-EBB4-41ED-B203-B23D8FC83C18}" srcOrd="0" destOrd="0" presId="urn:microsoft.com/office/officeart/2005/8/layout/process1"/>
    <dgm:cxn modelId="{7D0E73E8-2238-41A4-8C63-9B82C2204261}" srcId="{21A6D566-D7B2-4F43-B526-28CC42608A80}" destId="{A920E5F0-B028-4FB5-8000-BF392EE2FD14}" srcOrd="4" destOrd="0" parTransId="{8D4540BA-16BB-46FE-8EB1-1673259C55F4}" sibTransId="{9F8C8737-BF52-4CD5-8E06-33115B958AB8}"/>
    <dgm:cxn modelId="{BB2F5808-D373-4E23-9ECC-D654369C24BF}" type="presOf" srcId="{1E388BB5-1649-46E4-9CE6-34BD772F4CE6}" destId="{D3A785A4-7135-4E05-81DC-12B17C217E6F}" srcOrd="0" destOrd="0" presId="urn:microsoft.com/office/officeart/2005/8/layout/process1"/>
    <dgm:cxn modelId="{AA614CD1-D961-4A59-A298-4869C9B5466A}" type="presOf" srcId="{EDD3D1FF-8018-44DC-8C12-E0F5D1EBA96B}" destId="{FEE6654F-03B9-415C-9BCD-ABFA81559D03}" srcOrd="0" destOrd="0" presId="urn:microsoft.com/office/officeart/2005/8/layout/process1"/>
    <dgm:cxn modelId="{8647616D-6FD2-4980-9FEB-AC94847AB6FA}" type="presParOf" srcId="{1043A88F-8808-46C7-AA3A-1A3065A2D5A4}" destId="{739FB949-DD33-4DBD-A49A-DB45BABEA72E}" srcOrd="0" destOrd="0" presId="urn:microsoft.com/office/officeart/2005/8/layout/process1"/>
    <dgm:cxn modelId="{6B043F8D-6D39-43C1-B8C5-11875D774E18}" type="presParOf" srcId="{1043A88F-8808-46C7-AA3A-1A3065A2D5A4}" destId="{388DCD8E-04CA-47A9-B2F1-EAB0EB5F1036}" srcOrd="1" destOrd="0" presId="urn:microsoft.com/office/officeart/2005/8/layout/process1"/>
    <dgm:cxn modelId="{417D8074-18BE-4A0B-A9DF-7347E193F6C6}" type="presParOf" srcId="{388DCD8E-04CA-47A9-B2F1-EAB0EB5F1036}" destId="{EEA6346F-1CCD-44CC-B966-D260B614E83F}" srcOrd="0" destOrd="0" presId="urn:microsoft.com/office/officeart/2005/8/layout/process1"/>
    <dgm:cxn modelId="{D76A0834-4EE0-48F0-ADCC-9C2C5D1B640C}" type="presParOf" srcId="{1043A88F-8808-46C7-AA3A-1A3065A2D5A4}" destId="{A4311142-24C5-4BE0-93DE-EB223D8A348E}" srcOrd="2" destOrd="0" presId="urn:microsoft.com/office/officeart/2005/8/layout/process1"/>
    <dgm:cxn modelId="{52ED2504-DB77-493B-99C5-1E30E1E201F3}" type="presParOf" srcId="{1043A88F-8808-46C7-AA3A-1A3065A2D5A4}" destId="{24B22B80-EBB4-41ED-B203-B23D8FC83C18}" srcOrd="3" destOrd="0" presId="urn:microsoft.com/office/officeart/2005/8/layout/process1"/>
    <dgm:cxn modelId="{AC8FFDD6-4DAC-499B-BB64-11555D6FBB2E}" type="presParOf" srcId="{24B22B80-EBB4-41ED-B203-B23D8FC83C18}" destId="{BE94C4C4-D428-42F5-A97B-CA07A671B73B}" srcOrd="0" destOrd="0" presId="urn:microsoft.com/office/officeart/2005/8/layout/process1"/>
    <dgm:cxn modelId="{4A610B1A-9154-46CA-868B-E2645333A6F2}" type="presParOf" srcId="{1043A88F-8808-46C7-AA3A-1A3065A2D5A4}" destId="{D750FF52-DE04-46C8-819E-F8BAF319BF8E}" srcOrd="4" destOrd="0" presId="urn:microsoft.com/office/officeart/2005/8/layout/process1"/>
    <dgm:cxn modelId="{0219F032-8662-49D6-9D8F-164C76F7DE97}" type="presParOf" srcId="{1043A88F-8808-46C7-AA3A-1A3065A2D5A4}" destId="{D3A785A4-7135-4E05-81DC-12B17C217E6F}" srcOrd="5" destOrd="0" presId="urn:microsoft.com/office/officeart/2005/8/layout/process1"/>
    <dgm:cxn modelId="{6EF80609-7354-4789-B6E2-A59CDD3D00FB}" type="presParOf" srcId="{D3A785A4-7135-4E05-81DC-12B17C217E6F}" destId="{A5CE08C6-0F8E-4E6C-861D-C555C69BCF05}" srcOrd="0" destOrd="0" presId="urn:microsoft.com/office/officeart/2005/8/layout/process1"/>
    <dgm:cxn modelId="{D7AFF53B-4116-4352-B741-7B5FAC0CC15F}" type="presParOf" srcId="{1043A88F-8808-46C7-AA3A-1A3065A2D5A4}" destId="{FEE6654F-03B9-415C-9BCD-ABFA81559D03}" srcOrd="6" destOrd="0" presId="urn:microsoft.com/office/officeart/2005/8/layout/process1"/>
    <dgm:cxn modelId="{B9C4618F-25D5-449B-9293-951AA5F1C0C9}" type="presParOf" srcId="{1043A88F-8808-46C7-AA3A-1A3065A2D5A4}" destId="{01E90496-C66C-4C66-BA9E-E52D44C84A2E}" srcOrd="7" destOrd="0" presId="urn:microsoft.com/office/officeart/2005/8/layout/process1"/>
    <dgm:cxn modelId="{35E812A9-6A08-4D4A-9107-4B3694BE81B1}" type="presParOf" srcId="{01E90496-C66C-4C66-BA9E-E52D44C84A2E}" destId="{601D6816-84FD-484F-AB45-DE327AF1E616}" srcOrd="0" destOrd="0" presId="urn:microsoft.com/office/officeart/2005/8/layout/process1"/>
    <dgm:cxn modelId="{956BE5DF-1E35-4C72-B9E8-244626FA8CFC}" type="presParOf" srcId="{1043A88F-8808-46C7-AA3A-1A3065A2D5A4}" destId="{0308C1F6-3EF8-4E15-A3D0-5A899EB299E9}" srcOrd="8"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FB949-DD33-4DBD-A49A-DB45BABEA72E}">
      <dsp:nvSpPr>
        <dsp:cNvPr id="0" name=""/>
        <dsp:cNvSpPr/>
      </dsp:nvSpPr>
      <dsp:spPr>
        <a:xfrm>
          <a:off x="4020" y="1557525"/>
          <a:ext cx="1246482" cy="8180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kern="1200" dirty="0" smtClean="0"/>
            <a:t>Practice</a:t>
          </a:r>
        </a:p>
        <a:p>
          <a:pPr lvl="0" algn="ctr" defTabSz="800100">
            <a:lnSpc>
              <a:spcPct val="90000"/>
            </a:lnSpc>
            <a:spcBef>
              <a:spcPct val="0"/>
            </a:spcBef>
            <a:spcAft>
              <a:spcPct val="35000"/>
            </a:spcAft>
          </a:pPr>
          <a:endParaRPr lang="en-ZA" sz="1800" kern="1200" dirty="0"/>
        </a:p>
      </dsp:txBody>
      <dsp:txXfrm>
        <a:off x="27979" y="1581484"/>
        <a:ext cx="1198564" cy="770086"/>
      </dsp:txXfrm>
    </dsp:sp>
    <dsp:sp modelId="{388DCD8E-04CA-47A9-B2F1-EAB0EB5F1036}">
      <dsp:nvSpPr>
        <dsp:cNvPr id="0" name=""/>
        <dsp:cNvSpPr/>
      </dsp:nvSpPr>
      <dsp:spPr>
        <a:xfrm>
          <a:off x="1375151" y="1811964"/>
          <a:ext cx="264254" cy="3091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ZA" sz="1300" kern="1200"/>
        </a:p>
      </dsp:txBody>
      <dsp:txXfrm>
        <a:off x="1375151" y="1873789"/>
        <a:ext cx="184978" cy="185477"/>
      </dsp:txXfrm>
    </dsp:sp>
    <dsp:sp modelId="{A4311142-24C5-4BE0-93DE-EB223D8A348E}">
      <dsp:nvSpPr>
        <dsp:cNvPr id="0" name=""/>
        <dsp:cNvSpPr/>
      </dsp:nvSpPr>
      <dsp:spPr>
        <a:xfrm>
          <a:off x="1749096" y="1557525"/>
          <a:ext cx="1246482" cy="8180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kern="1200" dirty="0" smtClean="0"/>
            <a:t>Position</a:t>
          </a:r>
        </a:p>
        <a:p>
          <a:pPr lvl="0" algn="ctr" defTabSz="800100">
            <a:lnSpc>
              <a:spcPct val="90000"/>
            </a:lnSpc>
            <a:spcBef>
              <a:spcPct val="0"/>
            </a:spcBef>
            <a:spcAft>
              <a:spcPct val="35000"/>
            </a:spcAft>
          </a:pPr>
          <a:endParaRPr lang="en-ZA" sz="1800" kern="1200" dirty="0"/>
        </a:p>
      </dsp:txBody>
      <dsp:txXfrm>
        <a:off x="1773055" y="1581484"/>
        <a:ext cx="1198564" cy="770086"/>
      </dsp:txXfrm>
    </dsp:sp>
    <dsp:sp modelId="{24B22B80-EBB4-41ED-B203-B23D8FC83C18}">
      <dsp:nvSpPr>
        <dsp:cNvPr id="0" name=""/>
        <dsp:cNvSpPr/>
      </dsp:nvSpPr>
      <dsp:spPr>
        <a:xfrm>
          <a:off x="3120227" y="1811964"/>
          <a:ext cx="264254" cy="3091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ZA" sz="1300" kern="1200"/>
        </a:p>
      </dsp:txBody>
      <dsp:txXfrm>
        <a:off x="3120227" y="1873789"/>
        <a:ext cx="184978" cy="185477"/>
      </dsp:txXfrm>
    </dsp:sp>
    <dsp:sp modelId="{D750FF52-DE04-46C8-819E-F8BAF319BF8E}">
      <dsp:nvSpPr>
        <dsp:cNvPr id="0" name=""/>
        <dsp:cNvSpPr/>
      </dsp:nvSpPr>
      <dsp:spPr>
        <a:xfrm>
          <a:off x="3494171" y="1557525"/>
          <a:ext cx="1246482" cy="8180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kern="1200" dirty="0" smtClean="0"/>
            <a:t>Plans</a:t>
          </a:r>
        </a:p>
        <a:p>
          <a:pPr lvl="0" algn="ctr" defTabSz="800100">
            <a:lnSpc>
              <a:spcPct val="90000"/>
            </a:lnSpc>
            <a:spcBef>
              <a:spcPct val="0"/>
            </a:spcBef>
            <a:spcAft>
              <a:spcPct val="35000"/>
            </a:spcAft>
          </a:pPr>
          <a:endParaRPr lang="en-ZA" sz="1800" kern="1200" dirty="0"/>
        </a:p>
      </dsp:txBody>
      <dsp:txXfrm>
        <a:off x="3518130" y="1581484"/>
        <a:ext cx="1198564" cy="770086"/>
      </dsp:txXfrm>
    </dsp:sp>
    <dsp:sp modelId="{D3A785A4-7135-4E05-81DC-12B17C217E6F}">
      <dsp:nvSpPr>
        <dsp:cNvPr id="0" name=""/>
        <dsp:cNvSpPr/>
      </dsp:nvSpPr>
      <dsp:spPr>
        <a:xfrm>
          <a:off x="4865302" y="1811964"/>
          <a:ext cx="264254" cy="3091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ZA" sz="1300" kern="1200"/>
        </a:p>
      </dsp:txBody>
      <dsp:txXfrm>
        <a:off x="4865302" y="1873789"/>
        <a:ext cx="184978" cy="185477"/>
      </dsp:txXfrm>
    </dsp:sp>
    <dsp:sp modelId="{FEE6654F-03B9-415C-9BCD-ABFA81559D03}">
      <dsp:nvSpPr>
        <dsp:cNvPr id="0" name=""/>
        <dsp:cNvSpPr/>
      </dsp:nvSpPr>
      <dsp:spPr>
        <a:xfrm>
          <a:off x="5239247" y="1557525"/>
          <a:ext cx="1246482" cy="8180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kern="1200" dirty="0" smtClean="0"/>
            <a:t>People</a:t>
          </a:r>
        </a:p>
        <a:p>
          <a:pPr lvl="0" algn="ctr" defTabSz="800100">
            <a:lnSpc>
              <a:spcPct val="90000"/>
            </a:lnSpc>
            <a:spcBef>
              <a:spcPct val="0"/>
            </a:spcBef>
            <a:spcAft>
              <a:spcPct val="35000"/>
            </a:spcAft>
          </a:pPr>
          <a:endParaRPr lang="en-ZA" sz="1800" kern="1200" dirty="0"/>
        </a:p>
      </dsp:txBody>
      <dsp:txXfrm>
        <a:off x="5263206" y="1581484"/>
        <a:ext cx="1198564" cy="770086"/>
      </dsp:txXfrm>
    </dsp:sp>
    <dsp:sp modelId="{01E90496-C66C-4C66-BA9E-E52D44C84A2E}">
      <dsp:nvSpPr>
        <dsp:cNvPr id="0" name=""/>
        <dsp:cNvSpPr/>
      </dsp:nvSpPr>
      <dsp:spPr>
        <a:xfrm>
          <a:off x="6610377" y="1811964"/>
          <a:ext cx="264254" cy="3091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ZA" sz="1300" kern="1200"/>
        </a:p>
      </dsp:txBody>
      <dsp:txXfrm>
        <a:off x="6610377" y="1873789"/>
        <a:ext cx="184978" cy="185477"/>
      </dsp:txXfrm>
    </dsp:sp>
    <dsp:sp modelId="{0308C1F6-3EF8-4E15-A3D0-5A899EB299E9}">
      <dsp:nvSpPr>
        <dsp:cNvPr id="0" name=""/>
        <dsp:cNvSpPr/>
      </dsp:nvSpPr>
      <dsp:spPr>
        <a:xfrm>
          <a:off x="6984322" y="1557525"/>
          <a:ext cx="1246482" cy="8180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kern="1200" dirty="0" smtClean="0"/>
            <a:t>Purpose</a:t>
          </a:r>
        </a:p>
        <a:p>
          <a:pPr lvl="0" algn="ctr" defTabSz="800100">
            <a:lnSpc>
              <a:spcPct val="90000"/>
            </a:lnSpc>
            <a:spcBef>
              <a:spcPct val="0"/>
            </a:spcBef>
            <a:spcAft>
              <a:spcPct val="35000"/>
            </a:spcAft>
          </a:pPr>
          <a:r>
            <a:rPr lang="en-ZA" sz="1800" kern="1200" dirty="0" smtClean="0"/>
            <a:t>Achieved</a:t>
          </a:r>
          <a:endParaRPr lang="en-ZA" sz="1800" kern="1200" dirty="0"/>
        </a:p>
      </dsp:txBody>
      <dsp:txXfrm>
        <a:off x="7008281" y="1581484"/>
        <a:ext cx="1198564" cy="7700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FB949-DD33-4DBD-A49A-DB45BABEA72E}">
      <dsp:nvSpPr>
        <dsp:cNvPr id="0" name=""/>
        <dsp:cNvSpPr/>
      </dsp:nvSpPr>
      <dsp:spPr>
        <a:xfrm>
          <a:off x="4020" y="1557525"/>
          <a:ext cx="1246482" cy="8180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kern="1200" dirty="0" smtClean="0"/>
            <a:t>Practice</a:t>
          </a:r>
        </a:p>
        <a:p>
          <a:pPr lvl="0" algn="ctr" defTabSz="800100">
            <a:lnSpc>
              <a:spcPct val="90000"/>
            </a:lnSpc>
            <a:spcBef>
              <a:spcPct val="0"/>
            </a:spcBef>
            <a:spcAft>
              <a:spcPct val="35000"/>
            </a:spcAft>
          </a:pPr>
          <a:r>
            <a:rPr lang="en-ZA" sz="1800" kern="1200" dirty="0" smtClean="0"/>
            <a:t>P1</a:t>
          </a:r>
          <a:endParaRPr lang="en-ZA" sz="1800" kern="1200" dirty="0"/>
        </a:p>
      </dsp:txBody>
      <dsp:txXfrm>
        <a:off x="27979" y="1581484"/>
        <a:ext cx="1198564" cy="770086"/>
      </dsp:txXfrm>
    </dsp:sp>
    <dsp:sp modelId="{388DCD8E-04CA-47A9-B2F1-EAB0EB5F1036}">
      <dsp:nvSpPr>
        <dsp:cNvPr id="0" name=""/>
        <dsp:cNvSpPr/>
      </dsp:nvSpPr>
      <dsp:spPr>
        <a:xfrm>
          <a:off x="1375151" y="1811964"/>
          <a:ext cx="264254" cy="3091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ZA" sz="1300" kern="1200"/>
        </a:p>
      </dsp:txBody>
      <dsp:txXfrm>
        <a:off x="1375151" y="1873789"/>
        <a:ext cx="184978" cy="185477"/>
      </dsp:txXfrm>
    </dsp:sp>
    <dsp:sp modelId="{A4311142-24C5-4BE0-93DE-EB223D8A348E}">
      <dsp:nvSpPr>
        <dsp:cNvPr id="0" name=""/>
        <dsp:cNvSpPr/>
      </dsp:nvSpPr>
      <dsp:spPr>
        <a:xfrm>
          <a:off x="1749096" y="1557525"/>
          <a:ext cx="1246482" cy="8180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kern="1200" dirty="0" smtClean="0"/>
            <a:t>Position</a:t>
          </a:r>
        </a:p>
        <a:p>
          <a:pPr lvl="0" algn="ctr" defTabSz="800100">
            <a:lnSpc>
              <a:spcPct val="90000"/>
            </a:lnSpc>
            <a:spcBef>
              <a:spcPct val="0"/>
            </a:spcBef>
            <a:spcAft>
              <a:spcPct val="35000"/>
            </a:spcAft>
          </a:pPr>
          <a:r>
            <a:rPr lang="en-ZA" sz="1800" kern="1200" dirty="0" smtClean="0"/>
            <a:t>P2</a:t>
          </a:r>
          <a:endParaRPr lang="en-ZA" sz="1800" kern="1200" dirty="0"/>
        </a:p>
      </dsp:txBody>
      <dsp:txXfrm>
        <a:off x="1773055" y="1581484"/>
        <a:ext cx="1198564" cy="770086"/>
      </dsp:txXfrm>
    </dsp:sp>
    <dsp:sp modelId="{24B22B80-EBB4-41ED-B203-B23D8FC83C18}">
      <dsp:nvSpPr>
        <dsp:cNvPr id="0" name=""/>
        <dsp:cNvSpPr/>
      </dsp:nvSpPr>
      <dsp:spPr>
        <a:xfrm>
          <a:off x="3120227" y="1811964"/>
          <a:ext cx="264254" cy="3091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ZA" sz="1300" kern="1200"/>
        </a:p>
      </dsp:txBody>
      <dsp:txXfrm>
        <a:off x="3120227" y="1873789"/>
        <a:ext cx="184978" cy="185477"/>
      </dsp:txXfrm>
    </dsp:sp>
    <dsp:sp modelId="{D750FF52-DE04-46C8-819E-F8BAF319BF8E}">
      <dsp:nvSpPr>
        <dsp:cNvPr id="0" name=""/>
        <dsp:cNvSpPr/>
      </dsp:nvSpPr>
      <dsp:spPr>
        <a:xfrm>
          <a:off x="3494171" y="1557525"/>
          <a:ext cx="1246482" cy="8180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kern="1200" dirty="0" smtClean="0"/>
            <a:t>Plans</a:t>
          </a:r>
        </a:p>
        <a:p>
          <a:pPr lvl="0" algn="ctr" defTabSz="800100">
            <a:lnSpc>
              <a:spcPct val="90000"/>
            </a:lnSpc>
            <a:spcBef>
              <a:spcPct val="0"/>
            </a:spcBef>
            <a:spcAft>
              <a:spcPct val="35000"/>
            </a:spcAft>
          </a:pPr>
          <a:r>
            <a:rPr lang="en-ZA" sz="1800" kern="1200" dirty="0" smtClean="0"/>
            <a:t>P3</a:t>
          </a:r>
          <a:endParaRPr lang="en-ZA" sz="1800" kern="1200" dirty="0"/>
        </a:p>
      </dsp:txBody>
      <dsp:txXfrm>
        <a:off x="3518130" y="1581484"/>
        <a:ext cx="1198564" cy="770086"/>
      </dsp:txXfrm>
    </dsp:sp>
    <dsp:sp modelId="{D3A785A4-7135-4E05-81DC-12B17C217E6F}">
      <dsp:nvSpPr>
        <dsp:cNvPr id="0" name=""/>
        <dsp:cNvSpPr/>
      </dsp:nvSpPr>
      <dsp:spPr>
        <a:xfrm>
          <a:off x="4865302" y="1811964"/>
          <a:ext cx="264254" cy="3091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ZA" sz="1300" kern="1200"/>
        </a:p>
      </dsp:txBody>
      <dsp:txXfrm>
        <a:off x="4865302" y="1873789"/>
        <a:ext cx="184978" cy="185477"/>
      </dsp:txXfrm>
    </dsp:sp>
    <dsp:sp modelId="{FEE6654F-03B9-415C-9BCD-ABFA81559D03}">
      <dsp:nvSpPr>
        <dsp:cNvPr id="0" name=""/>
        <dsp:cNvSpPr/>
      </dsp:nvSpPr>
      <dsp:spPr>
        <a:xfrm>
          <a:off x="5239247" y="1557525"/>
          <a:ext cx="1246482" cy="8180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kern="1200" dirty="0" smtClean="0"/>
            <a:t>People</a:t>
          </a:r>
        </a:p>
        <a:p>
          <a:pPr lvl="0" algn="ctr" defTabSz="800100">
            <a:lnSpc>
              <a:spcPct val="90000"/>
            </a:lnSpc>
            <a:spcBef>
              <a:spcPct val="0"/>
            </a:spcBef>
            <a:spcAft>
              <a:spcPct val="35000"/>
            </a:spcAft>
          </a:pPr>
          <a:r>
            <a:rPr lang="en-ZA" sz="1800" kern="1200" dirty="0" smtClean="0"/>
            <a:t>P4</a:t>
          </a:r>
          <a:endParaRPr lang="en-ZA" sz="1800" kern="1200" dirty="0"/>
        </a:p>
      </dsp:txBody>
      <dsp:txXfrm>
        <a:off x="5263206" y="1581484"/>
        <a:ext cx="1198564" cy="770086"/>
      </dsp:txXfrm>
    </dsp:sp>
    <dsp:sp modelId="{01E90496-C66C-4C66-BA9E-E52D44C84A2E}">
      <dsp:nvSpPr>
        <dsp:cNvPr id="0" name=""/>
        <dsp:cNvSpPr/>
      </dsp:nvSpPr>
      <dsp:spPr>
        <a:xfrm>
          <a:off x="6610377" y="1811964"/>
          <a:ext cx="264254" cy="3091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ZA" sz="1300" kern="1200"/>
        </a:p>
      </dsp:txBody>
      <dsp:txXfrm>
        <a:off x="6610377" y="1873789"/>
        <a:ext cx="184978" cy="185477"/>
      </dsp:txXfrm>
    </dsp:sp>
    <dsp:sp modelId="{0308C1F6-3EF8-4E15-A3D0-5A899EB299E9}">
      <dsp:nvSpPr>
        <dsp:cNvPr id="0" name=""/>
        <dsp:cNvSpPr/>
      </dsp:nvSpPr>
      <dsp:spPr>
        <a:xfrm>
          <a:off x="6984322" y="1557525"/>
          <a:ext cx="1246482" cy="8180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kern="1200" dirty="0" smtClean="0"/>
            <a:t>Purpose</a:t>
          </a:r>
        </a:p>
        <a:p>
          <a:pPr lvl="0" algn="ctr" defTabSz="800100">
            <a:lnSpc>
              <a:spcPct val="90000"/>
            </a:lnSpc>
            <a:spcBef>
              <a:spcPct val="0"/>
            </a:spcBef>
            <a:spcAft>
              <a:spcPct val="35000"/>
            </a:spcAft>
          </a:pPr>
          <a:r>
            <a:rPr lang="en-ZA" sz="1800" kern="1200" dirty="0" smtClean="0"/>
            <a:t>P5</a:t>
          </a:r>
        </a:p>
      </dsp:txBody>
      <dsp:txXfrm>
        <a:off x="7008281" y="1581484"/>
        <a:ext cx="1198564" cy="7700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FB949-DD33-4DBD-A49A-DB45BABEA72E}">
      <dsp:nvSpPr>
        <dsp:cNvPr id="0" name=""/>
        <dsp:cNvSpPr/>
      </dsp:nvSpPr>
      <dsp:spPr>
        <a:xfrm>
          <a:off x="4020" y="1557525"/>
          <a:ext cx="1246482" cy="8180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kern="1200" dirty="0" smtClean="0"/>
            <a:t>Practice</a:t>
          </a:r>
        </a:p>
        <a:p>
          <a:pPr lvl="0" algn="ctr" defTabSz="800100">
            <a:lnSpc>
              <a:spcPct val="90000"/>
            </a:lnSpc>
            <a:spcBef>
              <a:spcPct val="0"/>
            </a:spcBef>
            <a:spcAft>
              <a:spcPct val="35000"/>
            </a:spcAft>
          </a:pPr>
          <a:r>
            <a:rPr lang="en-ZA" sz="1800" kern="1200" dirty="0" smtClean="0"/>
            <a:t>P1</a:t>
          </a:r>
          <a:endParaRPr lang="en-ZA" sz="1800" kern="1200" dirty="0"/>
        </a:p>
      </dsp:txBody>
      <dsp:txXfrm>
        <a:off x="27979" y="1581484"/>
        <a:ext cx="1198564" cy="770086"/>
      </dsp:txXfrm>
    </dsp:sp>
    <dsp:sp modelId="{388DCD8E-04CA-47A9-B2F1-EAB0EB5F1036}">
      <dsp:nvSpPr>
        <dsp:cNvPr id="0" name=""/>
        <dsp:cNvSpPr/>
      </dsp:nvSpPr>
      <dsp:spPr>
        <a:xfrm>
          <a:off x="1375151" y="1811964"/>
          <a:ext cx="264254" cy="3091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ZA" sz="1300" kern="1200"/>
        </a:p>
      </dsp:txBody>
      <dsp:txXfrm>
        <a:off x="1375151" y="1873789"/>
        <a:ext cx="184978" cy="185477"/>
      </dsp:txXfrm>
    </dsp:sp>
    <dsp:sp modelId="{A4311142-24C5-4BE0-93DE-EB223D8A348E}">
      <dsp:nvSpPr>
        <dsp:cNvPr id="0" name=""/>
        <dsp:cNvSpPr/>
      </dsp:nvSpPr>
      <dsp:spPr>
        <a:xfrm>
          <a:off x="1749096" y="1557525"/>
          <a:ext cx="1246482" cy="8180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kern="1200" dirty="0" smtClean="0"/>
            <a:t>Position</a:t>
          </a:r>
        </a:p>
        <a:p>
          <a:pPr lvl="0" algn="ctr" defTabSz="800100">
            <a:lnSpc>
              <a:spcPct val="90000"/>
            </a:lnSpc>
            <a:spcBef>
              <a:spcPct val="0"/>
            </a:spcBef>
            <a:spcAft>
              <a:spcPct val="35000"/>
            </a:spcAft>
          </a:pPr>
          <a:r>
            <a:rPr lang="en-ZA" sz="1800" kern="1200" dirty="0" smtClean="0"/>
            <a:t>P2</a:t>
          </a:r>
          <a:endParaRPr lang="en-ZA" sz="1800" kern="1200" dirty="0"/>
        </a:p>
      </dsp:txBody>
      <dsp:txXfrm>
        <a:off x="1773055" y="1581484"/>
        <a:ext cx="1198564" cy="770086"/>
      </dsp:txXfrm>
    </dsp:sp>
    <dsp:sp modelId="{24B22B80-EBB4-41ED-B203-B23D8FC83C18}">
      <dsp:nvSpPr>
        <dsp:cNvPr id="0" name=""/>
        <dsp:cNvSpPr/>
      </dsp:nvSpPr>
      <dsp:spPr>
        <a:xfrm>
          <a:off x="3120227" y="1811964"/>
          <a:ext cx="264254" cy="3091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ZA" sz="1300" kern="1200"/>
        </a:p>
      </dsp:txBody>
      <dsp:txXfrm>
        <a:off x="3120227" y="1873789"/>
        <a:ext cx="184978" cy="185477"/>
      </dsp:txXfrm>
    </dsp:sp>
    <dsp:sp modelId="{D750FF52-DE04-46C8-819E-F8BAF319BF8E}">
      <dsp:nvSpPr>
        <dsp:cNvPr id="0" name=""/>
        <dsp:cNvSpPr/>
      </dsp:nvSpPr>
      <dsp:spPr>
        <a:xfrm>
          <a:off x="3494171" y="1557525"/>
          <a:ext cx="1246482" cy="8180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kern="1200" dirty="0" smtClean="0"/>
            <a:t>Plans</a:t>
          </a:r>
        </a:p>
        <a:p>
          <a:pPr lvl="0" algn="ctr" defTabSz="800100">
            <a:lnSpc>
              <a:spcPct val="90000"/>
            </a:lnSpc>
            <a:spcBef>
              <a:spcPct val="0"/>
            </a:spcBef>
            <a:spcAft>
              <a:spcPct val="35000"/>
            </a:spcAft>
          </a:pPr>
          <a:r>
            <a:rPr lang="en-ZA" sz="1800" kern="1200" dirty="0" smtClean="0"/>
            <a:t>P3</a:t>
          </a:r>
          <a:endParaRPr lang="en-ZA" sz="1800" kern="1200" dirty="0"/>
        </a:p>
      </dsp:txBody>
      <dsp:txXfrm>
        <a:off x="3518130" y="1581484"/>
        <a:ext cx="1198564" cy="770086"/>
      </dsp:txXfrm>
    </dsp:sp>
    <dsp:sp modelId="{D3A785A4-7135-4E05-81DC-12B17C217E6F}">
      <dsp:nvSpPr>
        <dsp:cNvPr id="0" name=""/>
        <dsp:cNvSpPr/>
      </dsp:nvSpPr>
      <dsp:spPr>
        <a:xfrm>
          <a:off x="4865302" y="1811964"/>
          <a:ext cx="264254" cy="3091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ZA" sz="1300" kern="1200"/>
        </a:p>
      </dsp:txBody>
      <dsp:txXfrm>
        <a:off x="4865302" y="1873789"/>
        <a:ext cx="184978" cy="185477"/>
      </dsp:txXfrm>
    </dsp:sp>
    <dsp:sp modelId="{FEE6654F-03B9-415C-9BCD-ABFA81559D03}">
      <dsp:nvSpPr>
        <dsp:cNvPr id="0" name=""/>
        <dsp:cNvSpPr/>
      </dsp:nvSpPr>
      <dsp:spPr>
        <a:xfrm>
          <a:off x="5239247" y="1557525"/>
          <a:ext cx="1246482" cy="8180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kern="1200" dirty="0" smtClean="0"/>
            <a:t>People</a:t>
          </a:r>
        </a:p>
        <a:p>
          <a:pPr lvl="0" algn="ctr" defTabSz="800100">
            <a:lnSpc>
              <a:spcPct val="90000"/>
            </a:lnSpc>
            <a:spcBef>
              <a:spcPct val="0"/>
            </a:spcBef>
            <a:spcAft>
              <a:spcPct val="35000"/>
            </a:spcAft>
          </a:pPr>
          <a:r>
            <a:rPr lang="en-ZA" sz="1800" kern="1200" dirty="0" smtClean="0"/>
            <a:t>P4</a:t>
          </a:r>
          <a:endParaRPr lang="en-ZA" sz="1800" kern="1200" dirty="0"/>
        </a:p>
      </dsp:txBody>
      <dsp:txXfrm>
        <a:off x="5263206" y="1581484"/>
        <a:ext cx="1198564" cy="770086"/>
      </dsp:txXfrm>
    </dsp:sp>
    <dsp:sp modelId="{01E90496-C66C-4C66-BA9E-E52D44C84A2E}">
      <dsp:nvSpPr>
        <dsp:cNvPr id="0" name=""/>
        <dsp:cNvSpPr/>
      </dsp:nvSpPr>
      <dsp:spPr>
        <a:xfrm>
          <a:off x="6610377" y="1811964"/>
          <a:ext cx="264254" cy="3091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ZA" sz="1300" kern="1200"/>
        </a:p>
      </dsp:txBody>
      <dsp:txXfrm>
        <a:off x="6610377" y="1873789"/>
        <a:ext cx="184978" cy="185477"/>
      </dsp:txXfrm>
    </dsp:sp>
    <dsp:sp modelId="{0308C1F6-3EF8-4E15-A3D0-5A899EB299E9}">
      <dsp:nvSpPr>
        <dsp:cNvPr id="0" name=""/>
        <dsp:cNvSpPr/>
      </dsp:nvSpPr>
      <dsp:spPr>
        <a:xfrm>
          <a:off x="6984322" y="1557525"/>
          <a:ext cx="1246482" cy="8180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ZA" sz="1800" kern="1200" dirty="0" smtClean="0"/>
            <a:t>Purpose</a:t>
          </a:r>
        </a:p>
        <a:p>
          <a:pPr lvl="0" algn="ctr" defTabSz="800100">
            <a:lnSpc>
              <a:spcPct val="90000"/>
            </a:lnSpc>
            <a:spcBef>
              <a:spcPct val="0"/>
            </a:spcBef>
            <a:spcAft>
              <a:spcPct val="35000"/>
            </a:spcAft>
          </a:pPr>
          <a:r>
            <a:rPr lang="en-ZA" sz="1800" kern="1200" dirty="0" smtClean="0"/>
            <a:t>P5</a:t>
          </a:r>
        </a:p>
      </dsp:txBody>
      <dsp:txXfrm>
        <a:off x="7008281" y="1581484"/>
        <a:ext cx="1198564" cy="7700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225" cy="468313"/>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4014788" y="0"/>
            <a:ext cx="3070225" cy="468313"/>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C887B88A-FF2A-4D7F-8C05-238F9FA21FE2}" type="datetimeFigureOut">
              <a:rPr lang="en-US"/>
              <a:pPr>
                <a:defRPr/>
              </a:pPr>
              <a:t>4/16/2015</a:t>
            </a:fld>
            <a:endParaRPr lang="en-US"/>
          </a:p>
        </p:txBody>
      </p:sp>
      <p:sp>
        <p:nvSpPr>
          <p:cNvPr id="4" name="Footer Placeholder 3"/>
          <p:cNvSpPr>
            <a:spLocks noGrp="1"/>
          </p:cNvSpPr>
          <p:nvPr>
            <p:ph type="ftr" sz="quarter" idx="2"/>
          </p:nvPr>
        </p:nvSpPr>
        <p:spPr>
          <a:xfrm>
            <a:off x="0" y="8902700"/>
            <a:ext cx="3070225" cy="468313"/>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4014788" y="8902700"/>
            <a:ext cx="3070225" cy="468313"/>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453AA19-97E6-4988-8CC4-390E5A27199B}" type="slidenum">
              <a:rPr lang="en-ZA" altLang="en-US"/>
              <a:pPr/>
              <a:t>‹#›</a:t>
            </a:fld>
            <a:endParaRPr lang="en-ZA" altLang="en-US"/>
          </a:p>
        </p:txBody>
      </p:sp>
    </p:spTree>
    <p:extLst>
      <p:ext uri="{BB962C8B-B14F-4D97-AF65-F5344CB8AC3E}">
        <p14:creationId xmlns:p14="http://schemas.microsoft.com/office/powerpoint/2010/main" val="14861018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225" cy="468313"/>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4014788" y="0"/>
            <a:ext cx="3070225" cy="468313"/>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385B4607-B246-488A-84B3-258AA54905F1}" type="datetimeFigureOut">
              <a:rPr lang="en-US"/>
              <a:pPr>
                <a:defRPr/>
              </a:pPr>
              <a:t>4/16/2015</a:t>
            </a:fld>
            <a:endParaRPr lang="en-US"/>
          </a:p>
        </p:txBody>
      </p:sp>
      <p:sp>
        <p:nvSpPr>
          <p:cNvPr id="4" name="Slide Image Placeholder 3"/>
          <p:cNvSpPr>
            <a:spLocks noGrp="1" noRot="1" noChangeAspect="1"/>
          </p:cNvSpPr>
          <p:nvPr>
            <p:ph type="sldImg" idx="2"/>
          </p:nvPr>
        </p:nvSpPr>
        <p:spPr>
          <a:xfrm>
            <a:off x="1200150" y="703263"/>
            <a:ext cx="4686300" cy="351472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8025" y="4451350"/>
            <a:ext cx="5670550" cy="421798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902700"/>
            <a:ext cx="3070225" cy="468313"/>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4014788" y="8902700"/>
            <a:ext cx="3070225" cy="468313"/>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BE40C89-2F6D-401E-9853-A7BAE353B676}" type="slidenum">
              <a:rPr lang="en-ZA" altLang="en-US"/>
              <a:pPr/>
              <a:t>‹#›</a:t>
            </a:fld>
            <a:endParaRPr lang="en-ZA" altLang="en-US"/>
          </a:p>
        </p:txBody>
      </p:sp>
    </p:spTree>
    <p:extLst>
      <p:ext uri="{BB962C8B-B14F-4D97-AF65-F5344CB8AC3E}">
        <p14:creationId xmlns:p14="http://schemas.microsoft.com/office/powerpoint/2010/main" val="143756945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p:spPr>
        <p:txBody>
          <a:bodyPr/>
          <a:lstStyle/>
          <a:p>
            <a:endParaRPr lang="en-US" dirty="0" smtClean="0"/>
          </a:p>
        </p:txBody>
      </p:sp>
      <p:sp>
        <p:nvSpPr>
          <p:cNvPr id="129028" name="Slide Number Placeholder 3"/>
          <p:cNvSpPr>
            <a:spLocks noGrp="1"/>
          </p:cNvSpPr>
          <p:nvPr>
            <p:ph type="sldNum" sz="quarter" idx="5"/>
          </p:nvPr>
        </p:nvSpPr>
        <p:spPr>
          <a:noFill/>
        </p:spPr>
        <p:txBody>
          <a:bodyPr/>
          <a:lstStyle/>
          <a:p>
            <a:fld id="{4F15E84B-4266-4B6A-9A19-FE4056E346D9}" type="slidenum">
              <a:rPr lang="en-US" smtClean="0"/>
              <a:pPr/>
              <a:t>2</a:t>
            </a:fld>
            <a:endParaRPr lang="en-US" dirty="0" smtClean="0"/>
          </a:p>
        </p:txBody>
      </p:sp>
    </p:spTree>
    <p:extLst>
      <p:ext uri="{BB962C8B-B14F-4D97-AF65-F5344CB8AC3E}">
        <p14:creationId xmlns:p14="http://schemas.microsoft.com/office/powerpoint/2010/main" val="2688201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7"/>
          <p:cNvSpPr>
            <a:spLocks noGrp="1" noChangeArrowheads="1"/>
          </p:cNvSpPr>
          <p:nvPr>
            <p:ph type="sldNum" sz="quarter" idx="5"/>
          </p:nvPr>
        </p:nvSpPr>
        <p:spPr>
          <a:noFill/>
        </p:spPr>
        <p:txBody>
          <a:bodyPr/>
          <a:lstStyle/>
          <a:p>
            <a:fld id="{375AA402-DFA3-415A-BC8F-1349AD0FA53D}" type="slidenum">
              <a:rPr lang="en-US" smtClean="0"/>
              <a:pPr/>
              <a:t>5</a:t>
            </a:fld>
            <a:endParaRPr lang="en-US" dirty="0" smtClean="0"/>
          </a:p>
        </p:txBody>
      </p:sp>
      <p:sp>
        <p:nvSpPr>
          <p:cNvPr id="357379" name="Rectangle 2"/>
          <p:cNvSpPr>
            <a:spLocks noGrp="1" noRot="1" noChangeAspect="1" noChangeArrowheads="1" noTextEdit="1"/>
          </p:cNvSpPr>
          <p:nvPr>
            <p:ph type="sldImg"/>
          </p:nvPr>
        </p:nvSpPr>
        <p:spPr>
          <a:ln/>
        </p:spPr>
      </p:sp>
      <p:sp>
        <p:nvSpPr>
          <p:cNvPr id="357380"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3745167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p>
            <a:fld id="{BA9E8B65-4C30-4EC1-9B72-FDEF3D1A611C}" type="slidenum">
              <a:rPr lang="en-US" smtClean="0"/>
              <a:pPr/>
              <a:t>6</a:t>
            </a:fld>
            <a:endParaRPr lang="en-US" dirty="0" smtClean="0"/>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1211026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7"/>
          <p:cNvSpPr>
            <a:spLocks noGrp="1" noChangeArrowheads="1"/>
          </p:cNvSpPr>
          <p:nvPr>
            <p:ph type="sldNum" sz="quarter" idx="5"/>
          </p:nvPr>
        </p:nvSpPr>
        <p:spPr>
          <a:noFill/>
        </p:spPr>
        <p:txBody>
          <a:bodyPr/>
          <a:lstStyle/>
          <a:p>
            <a:fld id="{50081EB6-7B25-44C7-93D6-789E9C24C701}" type="slidenum">
              <a:rPr lang="en-US" smtClean="0"/>
              <a:pPr/>
              <a:t>7</a:t>
            </a:fld>
            <a:endParaRPr lang="en-US" dirty="0" smtClean="0"/>
          </a:p>
        </p:txBody>
      </p:sp>
      <p:sp>
        <p:nvSpPr>
          <p:cNvPr id="355331" name="Rectangle 2"/>
          <p:cNvSpPr>
            <a:spLocks noGrp="1" noRot="1" noChangeAspect="1" noChangeArrowheads="1" noTextEdit="1"/>
          </p:cNvSpPr>
          <p:nvPr>
            <p:ph type="sldImg"/>
          </p:nvPr>
        </p:nvSpPr>
        <p:spPr>
          <a:ln/>
        </p:spPr>
      </p:sp>
      <p:sp>
        <p:nvSpPr>
          <p:cNvPr id="355332"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131897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1D9E1018-A631-47C8-A3FF-94FDD6327E0C}" type="slidenum">
              <a:rPr lang="en-ZA" smtClean="0"/>
              <a:t>22</a:t>
            </a:fld>
            <a:endParaRPr lang="en-ZA"/>
          </a:p>
        </p:txBody>
      </p:sp>
    </p:spTree>
    <p:extLst>
      <p:ext uri="{BB962C8B-B14F-4D97-AF65-F5344CB8AC3E}">
        <p14:creationId xmlns:p14="http://schemas.microsoft.com/office/powerpoint/2010/main" val="3035703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B6C9FA5-EEC8-4285-BC11-AF48EA79E085}" type="datetimeFigureOut">
              <a:rPr lang="en-US"/>
              <a:pPr>
                <a:defRPr/>
              </a:pPr>
              <a:t>4/16/2015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0A9C4FD-3587-48AE-896B-DC55901DE1F4}" type="slidenum">
              <a:rPr lang="en-ZA" altLang="en-US"/>
              <a:pPr/>
              <a:t>‹#›</a:t>
            </a:fld>
            <a:endParaRPr lang="en-ZA" altLang="en-US"/>
          </a:p>
        </p:txBody>
      </p:sp>
    </p:spTree>
    <p:extLst>
      <p:ext uri="{BB962C8B-B14F-4D97-AF65-F5344CB8AC3E}">
        <p14:creationId xmlns:p14="http://schemas.microsoft.com/office/powerpoint/2010/main" val="2951453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5990C06-3FB4-407E-BCEC-447519877448}" type="datetimeFigureOut">
              <a:rPr lang="en-US"/>
              <a:pPr>
                <a:defRPr/>
              </a:pPr>
              <a:t>4/16/2015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E7C7B06-C061-4445-8C22-0BF6C09425D9}" type="slidenum">
              <a:rPr lang="en-ZA" altLang="en-US"/>
              <a:pPr/>
              <a:t>‹#›</a:t>
            </a:fld>
            <a:endParaRPr lang="en-ZA" altLang="en-US"/>
          </a:p>
        </p:txBody>
      </p:sp>
    </p:spTree>
    <p:extLst>
      <p:ext uri="{BB962C8B-B14F-4D97-AF65-F5344CB8AC3E}">
        <p14:creationId xmlns:p14="http://schemas.microsoft.com/office/powerpoint/2010/main" val="4030670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3FF5A65-86A8-4F3E-8E48-563C1EB794D8}" type="datetimeFigureOut">
              <a:rPr lang="en-US"/>
              <a:pPr>
                <a:defRPr/>
              </a:pPr>
              <a:t>4/16/2015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91F98E0-6DA0-4C5D-9AAF-C1D1E5760B4C}" type="slidenum">
              <a:rPr lang="en-ZA" altLang="en-US"/>
              <a:pPr/>
              <a:t>‹#›</a:t>
            </a:fld>
            <a:endParaRPr lang="en-ZA" altLang="en-US"/>
          </a:p>
        </p:txBody>
      </p:sp>
    </p:spTree>
    <p:extLst>
      <p:ext uri="{BB962C8B-B14F-4D97-AF65-F5344CB8AC3E}">
        <p14:creationId xmlns:p14="http://schemas.microsoft.com/office/powerpoint/2010/main" val="8364980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ZA"/>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5CF3935-3BD3-4F68-AB59-0E154E0B10B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8657220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FB1593-E374-46CF-87EC-7BE7FFC257E3}"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7577864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ZA"/>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89129D5-DB36-431A-B7E1-8C58A3498F7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8555915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74E9E6D-9016-428C-9736-827CA34DD983}"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4269721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ZA"/>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D255C775-E8D6-4FCF-90DD-1E3AE60DCCC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118768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3F66374-F495-457A-9DBD-175575EFF20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5583512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82E79AB-F906-4258-BA5D-E406F3DEB23B}"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2958475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ZA"/>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DA32CB5-7AF9-4F30-8E25-66B5CC91AC7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686033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A42C9B5-43CD-486C-B390-5F783A4ACE52}" type="datetimeFigureOut">
              <a:rPr lang="en-US"/>
              <a:pPr>
                <a:defRPr/>
              </a:pPr>
              <a:t>4/16/2015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FB363F0-DA66-4D25-BE68-8F50E90784D5}" type="slidenum">
              <a:rPr lang="en-ZA" altLang="en-US"/>
              <a:pPr/>
              <a:t>‹#›</a:t>
            </a:fld>
            <a:endParaRPr lang="en-ZA" altLang="en-US"/>
          </a:p>
        </p:txBody>
      </p:sp>
    </p:spTree>
    <p:extLst>
      <p:ext uri="{BB962C8B-B14F-4D97-AF65-F5344CB8AC3E}">
        <p14:creationId xmlns:p14="http://schemas.microsoft.com/office/powerpoint/2010/main" val="20895929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ZA"/>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514A0BB-974A-47F6-BA94-1C7331F259C3}"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24710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EE7C7F3-A63C-4748-941D-E7A8E2A206FC}"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6758876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AC3ECDD-734C-4A27-B389-0CD621C5B285}"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3614256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ZA"/>
          </a:p>
        </p:txBody>
      </p:sp>
      <p:sp>
        <p:nvSpPr>
          <p:cNvPr id="3" name="Table Placeholder 2"/>
          <p:cNvSpPr>
            <a:spLocks noGrp="1"/>
          </p:cNvSpPr>
          <p:nvPr>
            <p:ph type="tbl" idx="1"/>
          </p:nvPr>
        </p:nvSpPr>
        <p:spPr>
          <a:xfrm>
            <a:off x="457200" y="1600200"/>
            <a:ext cx="8229600" cy="4525963"/>
          </a:xfrm>
        </p:spPr>
        <p:txBody>
          <a:bodyPr/>
          <a:lstStyle/>
          <a:p>
            <a:pPr lvl="0"/>
            <a:endParaRPr lang="en-ZA"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9F49DB0-437B-4702-9997-A9C7199B2093}"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3016132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Z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45E8E5D3-A7B0-4CC8-85DF-A9D18A63E25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1470186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1D06290-DB56-411D-B503-54828E78537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601227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8D41233-424D-438C-8865-348AC128DE02}" type="datetimeFigureOut">
              <a:rPr lang="en-US"/>
              <a:pPr>
                <a:defRPr/>
              </a:pPr>
              <a:t>4/16/2015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DC1A06F-4809-4A61-8DF2-3655D7A42122}" type="slidenum">
              <a:rPr lang="en-ZA" altLang="en-US"/>
              <a:pPr/>
              <a:t>‹#›</a:t>
            </a:fld>
            <a:endParaRPr lang="en-ZA" altLang="en-US"/>
          </a:p>
        </p:txBody>
      </p:sp>
    </p:spTree>
    <p:extLst>
      <p:ext uri="{BB962C8B-B14F-4D97-AF65-F5344CB8AC3E}">
        <p14:creationId xmlns:p14="http://schemas.microsoft.com/office/powerpoint/2010/main" val="1839898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F90624D-98E6-44E2-B1D6-C0624757AE28}" type="datetimeFigureOut">
              <a:rPr lang="en-US"/>
              <a:pPr>
                <a:defRPr/>
              </a:pPr>
              <a:t>4/16/2015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66F784C-FF68-4F84-897A-BB13EA53B7EA}" type="slidenum">
              <a:rPr lang="en-ZA" altLang="en-US"/>
              <a:pPr/>
              <a:t>‹#›</a:t>
            </a:fld>
            <a:endParaRPr lang="en-ZA" altLang="en-US"/>
          </a:p>
        </p:txBody>
      </p:sp>
    </p:spTree>
    <p:extLst>
      <p:ext uri="{BB962C8B-B14F-4D97-AF65-F5344CB8AC3E}">
        <p14:creationId xmlns:p14="http://schemas.microsoft.com/office/powerpoint/2010/main" val="1065191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D8D8362-CA98-46F1-96F7-87DAFCA8EB0A}" type="datetimeFigureOut">
              <a:rPr lang="en-US"/>
              <a:pPr>
                <a:defRPr/>
              </a:pPr>
              <a:t>4/16/2015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0896F909-C079-46DA-8A17-EEBF144348CA}" type="slidenum">
              <a:rPr lang="en-ZA" altLang="en-US"/>
              <a:pPr/>
              <a:t>‹#›</a:t>
            </a:fld>
            <a:endParaRPr lang="en-ZA" altLang="en-US"/>
          </a:p>
        </p:txBody>
      </p:sp>
    </p:spTree>
    <p:extLst>
      <p:ext uri="{BB962C8B-B14F-4D97-AF65-F5344CB8AC3E}">
        <p14:creationId xmlns:p14="http://schemas.microsoft.com/office/powerpoint/2010/main" val="2167773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05804325-F52E-4D9F-84A4-7C7B77FEFE23}" type="datetimeFigureOut">
              <a:rPr lang="en-US"/>
              <a:pPr>
                <a:defRPr/>
              </a:pPr>
              <a:t>4/16/2015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42C04E93-D25D-448F-82D8-E5498166050A}" type="slidenum">
              <a:rPr lang="en-ZA" altLang="en-US"/>
              <a:pPr/>
              <a:t>‹#›</a:t>
            </a:fld>
            <a:endParaRPr lang="en-ZA" altLang="en-US"/>
          </a:p>
        </p:txBody>
      </p:sp>
    </p:spTree>
    <p:extLst>
      <p:ext uri="{BB962C8B-B14F-4D97-AF65-F5344CB8AC3E}">
        <p14:creationId xmlns:p14="http://schemas.microsoft.com/office/powerpoint/2010/main" val="2202443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2128E44-4DC8-4658-8402-E40AED29FF5A}" type="datetimeFigureOut">
              <a:rPr lang="en-US"/>
              <a:pPr>
                <a:defRPr/>
              </a:pPr>
              <a:t>4/16/2015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9D654DA0-CFAF-4DFB-911B-FA8F41E3D1A7}" type="slidenum">
              <a:rPr lang="en-ZA" altLang="en-US"/>
              <a:pPr/>
              <a:t>‹#›</a:t>
            </a:fld>
            <a:endParaRPr lang="en-ZA" altLang="en-US"/>
          </a:p>
        </p:txBody>
      </p:sp>
    </p:spTree>
    <p:extLst>
      <p:ext uri="{BB962C8B-B14F-4D97-AF65-F5344CB8AC3E}">
        <p14:creationId xmlns:p14="http://schemas.microsoft.com/office/powerpoint/2010/main" val="1363215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98FB78E-330A-40F2-9C97-65A91F6752C1}" type="datetimeFigureOut">
              <a:rPr lang="en-US"/>
              <a:pPr>
                <a:defRPr/>
              </a:pPr>
              <a:t>4/16/2015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CAD1D96-5F71-44B0-9EBE-318D411A19A1}" type="slidenum">
              <a:rPr lang="en-ZA" altLang="en-US"/>
              <a:pPr/>
              <a:t>‹#›</a:t>
            </a:fld>
            <a:endParaRPr lang="en-ZA" altLang="en-US"/>
          </a:p>
        </p:txBody>
      </p:sp>
    </p:spTree>
    <p:extLst>
      <p:ext uri="{BB962C8B-B14F-4D97-AF65-F5344CB8AC3E}">
        <p14:creationId xmlns:p14="http://schemas.microsoft.com/office/powerpoint/2010/main" val="1075995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DCE03F6-3AA3-477E-A569-4CE3D58197FD}" type="datetimeFigureOut">
              <a:rPr lang="en-US"/>
              <a:pPr>
                <a:defRPr/>
              </a:pPr>
              <a:t>4/16/2015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1C27D64-DA83-4FC5-9F55-EE2297154221}" type="slidenum">
              <a:rPr lang="en-ZA" altLang="en-US"/>
              <a:pPr/>
              <a:t>‹#›</a:t>
            </a:fld>
            <a:endParaRPr lang="en-ZA" altLang="en-US"/>
          </a:p>
        </p:txBody>
      </p:sp>
    </p:spTree>
    <p:extLst>
      <p:ext uri="{BB962C8B-B14F-4D97-AF65-F5344CB8AC3E}">
        <p14:creationId xmlns:p14="http://schemas.microsoft.com/office/powerpoint/2010/main" val="3224144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ZA"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ZA"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363B18B2-6DA2-4809-B871-70FAB1049344}" type="datetimeFigureOut">
              <a:rPr lang="en-US"/>
              <a:pPr>
                <a:defRPr/>
              </a:pPr>
              <a:t>4/16/2015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745F7C30-61CB-4F02-8C47-92A0A82AFAD8}" type="slidenum">
              <a:rPr lang="en-ZA" altLang="en-US"/>
              <a:pPr/>
              <a:t>‹#›</a:t>
            </a:fld>
            <a:endParaRPr lang="en-ZA"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smtClean="0"/>
            </a:lvl1pPr>
          </a:lstStyle>
          <a:p>
            <a:pPr>
              <a:defRPr/>
            </a:pPr>
            <a:endParaRPr lang="en-US" altLang="en-US">
              <a:solidFill>
                <a:srgbClr val="000000"/>
              </a:solidFill>
              <a:latin typeface="Arial" panose="020B0604020202020204" pitchFamily="34" charset="0"/>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smtClean="0"/>
            </a:lvl1pPr>
          </a:lstStyle>
          <a:p>
            <a:pPr>
              <a:defRPr/>
            </a:pPr>
            <a:endParaRPr lang="en-US" altLang="en-US">
              <a:solidFill>
                <a:srgbClr val="000000"/>
              </a:solidFill>
              <a:latin typeface="Arial" panose="020B0604020202020204" pitchFamily="34" charset="0"/>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smtClean="0"/>
            </a:lvl1pPr>
          </a:lstStyle>
          <a:p>
            <a:pPr>
              <a:defRPr/>
            </a:pPr>
            <a:fld id="{9795E862-14F6-4848-942E-23DF2D6B23AB}" type="slidenum">
              <a:rPr lang="en-US" altLang="en-US">
                <a:solidFill>
                  <a:srgbClr val="000000"/>
                </a:solidFill>
                <a:latin typeface="Arial" panose="020B0604020202020204" pitchFamily="34" charset="0"/>
                <a:cs typeface="+mn-cs"/>
              </a:rPr>
              <a:pPr>
                <a:defRPr/>
              </a:pPr>
              <a:t>‹#›</a:t>
            </a:fld>
            <a:endParaRPr lang="en-US" altLang="en-US">
              <a:solidFill>
                <a:srgbClr val="000000"/>
              </a:solidFill>
              <a:latin typeface="Arial" panose="020B0604020202020204" pitchFamily="34" charset="0"/>
              <a:cs typeface="+mn-cs"/>
            </a:endParaRPr>
          </a:p>
        </p:txBody>
      </p:sp>
    </p:spTree>
    <p:extLst>
      <p:ext uri="{BB962C8B-B14F-4D97-AF65-F5344CB8AC3E}">
        <p14:creationId xmlns:p14="http://schemas.microsoft.com/office/powerpoint/2010/main" val="4433170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SzPct val="50000"/>
        <a:buChar char="o"/>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SzPct val="50000"/>
        <a:buChar char="o"/>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6.png"/><Relationship Id="rId7" Type="http://schemas.openxmlformats.org/officeDocument/2006/relationships/diagramColors" Target="../diagrams/colors4.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57625" y="1425575"/>
            <a:ext cx="5286375" cy="1470025"/>
          </a:xfrm>
        </p:spPr>
        <p:txBody>
          <a:bodyPr>
            <a:normAutofit fontScale="90000"/>
          </a:bodyPr>
          <a:lstStyle/>
          <a:p>
            <a:r>
              <a:rPr lang="en-ZA" altLang="en-US" sz="4000" dirty="0" smtClean="0">
                <a:solidFill>
                  <a:schemeClr val="bg1"/>
                </a:solidFill>
              </a:rPr>
              <a:t>MOSH Behavioural Perspective</a:t>
            </a:r>
            <a:br>
              <a:rPr lang="en-ZA" altLang="en-US" sz="4000" dirty="0" smtClean="0">
                <a:solidFill>
                  <a:schemeClr val="bg1"/>
                </a:solidFill>
              </a:rPr>
            </a:br>
            <a:r>
              <a:rPr lang="en-ZA" altLang="en-US" sz="3100" dirty="0" smtClean="0">
                <a:solidFill>
                  <a:srgbClr val="FFFF00"/>
                </a:solidFill>
              </a:rPr>
              <a:t>Change Management International Practice</a:t>
            </a:r>
          </a:p>
        </p:txBody>
      </p:sp>
      <p:sp>
        <p:nvSpPr>
          <p:cNvPr id="2051" name="TextBox 2"/>
          <p:cNvSpPr txBox="1">
            <a:spLocks noChangeArrowheads="1"/>
          </p:cNvSpPr>
          <p:nvPr/>
        </p:nvSpPr>
        <p:spPr bwMode="auto">
          <a:xfrm>
            <a:off x="5220072" y="3886200"/>
            <a:ext cx="331432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ZA" altLang="en-US" sz="1600" dirty="0" smtClean="0">
                <a:solidFill>
                  <a:srgbClr val="FFFF00"/>
                </a:solidFill>
              </a:rPr>
              <a:t>April 2015</a:t>
            </a:r>
          </a:p>
          <a:p>
            <a:pPr algn="ctr"/>
            <a:r>
              <a:rPr lang="en-ZA" altLang="en-US" sz="1600" dirty="0" smtClean="0">
                <a:solidFill>
                  <a:srgbClr val="FFFF00"/>
                </a:solidFill>
              </a:rPr>
              <a:t>Rina Müller</a:t>
            </a:r>
          </a:p>
          <a:p>
            <a:pPr algn="ctr"/>
            <a:r>
              <a:rPr lang="en-ZA" altLang="en-US" sz="1600" dirty="0" smtClean="0">
                <a:solidFill>
                  <a:srgbClr val="FFFF00"/>
                </a:solidFill>
              </a:rPr>
              <a:t>rinamuller@outlook.com</a:t>
            </a:r>
            <a:endParaRPr lang="en-ZA" altLang="en-US" sz="1600" dirty="0">
              <a:solidFill>
                <a:srgbClr val="FFFF00"/>
              </a:solidFill>
            </a:endParaRPr>
          </a:p>
        </p:txBody>
      </p:sp>
    </p:spTree>
    <p:extLst>
      <p:ext uri="{BB962C8B-B14F-4D97-AF65-F5344CB8AC3E}">
        <p14:creationId xmlns:p14="http://schemas.microsoft.com/office/powerpoint/2010/main" val="16758813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18900"/>
            <a:ext cx="9144000" cy="1116972"/>
          </a:xfrm>
          <a:prstGeom prst="rect">
            <a:avLst/>
          </a:prstGeom>
          <a:solidFill>
            <a:schemeClr val="bg1"/>
          </a:solidFill>
        </p:spPr>
        <p:txBody>
          <a:bodyPr wrap="square">
            <a:spAutoFit/>
          </a:bodyPr>
          <a:lstStyle/>
          <a:p>
            <a:pPr>
              <a:lnSpc>
                <a:spcPct val="107000"/>
              </a:lnSpc>
              <a:spcAft>
                <a:spcPts val="800"/>
              </a:spcAft>
            </a:pPr>
            <a:r>
              <a:rPr lang="en-ZA" sz="1400" b="1" dirty="0">
                <a:latin typeface="Arial" panose="020B0604020202020204" pitchFamily="34" charset="0"/>
                <a:ea typeface="Times New Roman" panose="02020603050405020304" pitchFamily="18" charset="0"/>
                <a:cs typeface="Times New Roman" panose="02020603050405020304" pitchFamily="18" charset="0"/>
              </a:rPr>
              <a:t>Preferred senders of change messages</a:t>
            </a:r>
            <a:endParaRPr lang="en-ZA" sz="2000" dirty="0">
              <a:ea typeface="Calibri" panose="020F0502020204030204" pitchFamily="34" charset="0"/>
              <a:cs typeface="Times New Roman" panose="02020603050405020304" pitchFamily="18" charset="0"/>
            </a:endParaRPr>
          </a:p>
          <a:p>
            <a:pPr>
              <a:lnSpc>
                <a:spcPct val="107000"/>
              </a:lnSpc>
              <a:spcAft>
                <a:spcPts val="800"/>
              </a:spcAft>
            </a:pPr>
            <a:r>
              <a:rPr lang="en-ZA" sz="1400" dirty="0">
                <a:latin typeface="Arial" panose="020B0604020202020204" pitchFamily="34" charset="0"/>
                <a:ea typeface="Times New Roman" panose="02020603050405020304" pitchFamily="18" charset="0"/>
                <a:cs typeface="Times New Roman" panose="02020603050405020304" pitchFamily="18" charset="0"/>
              </a:rPr>
              <a:t>As in previous studies, an employee’s supervisor was identified as the preferred sender of personal messages, while senior leaders were identified as the preferred senders of business-level or organizational-level messages about why the change was needed and how the change aligned with the organization’s direction. </a:t>
            </a:r>
            <a:endParaRPr lang="en-ZA" sz="2000" dirty="0">
              <a:ea typeface="Calibri" panose="020F0502020204030204" pitchFamily="34" charset="0"/>
              <a:cs typeface="Times New Roman" panose="02020603050405020304" pitchFamily="18" charset="0"/>
            </a:endParaRPr>
          </a:p>
        </p:txBody>
      </p:sp>
      <p:sp>
        <p:nvSpPr>
          <p:cNvPr id="5" name="Rectangle 4"/>
          <p:cNvSpPr/>
          <p:nvPr/>
        </p:nvSpPr>
        <p:spPr>
          <a:xfrm>
            <a:off x="-21740" y="2937134"/>
            <a:ext cx="9144000" cy="1116972"/>
          </a:xfrm>
          <a:prstGeom prst="rect">
            <a:avLst/>
          </a:prstGeom>
          <a:solidFill>
            <a:schemeClr val="bg1"/>
          </a:solidFill>
        </p:spPr>
        <p:txBody>
          <a:bodyPr wrap="square">
            <a:spAutoFit/>
          </a:bodyPr>
          <a:lstStyle/>
          <a:p>
            <a:pPr>
              <a:lnSpc>
                <a:spcPct val="107000"/>
              </a:lnSpc>
              <a:spcAft>
                <a:spcPts val="800"/>
              </a:spcAft>
            </a:pPr>
            <a:r>
              <a:rPr lang="en-ZA" sz="1400" b="1" dirty="0">
                <a:latin typeface="Arial" panose="020B0604020202020204" pitchFamily="34" charset="0"/>
                <a:ea typeface="Times New Roman" panose="02020603050405020304" pitchFamily="18" charset="0"/>
                <a:cs typeface="Times New Roman" panose="02020603050405020304" pitchFamily="18" charset="0"/>
              </a:rPr>
              <a:t>Communication messages</a:t>
            </a:r>
            <a:endParaRPr lang="en-ZA" sz="1400" dirty="0">
              <a:ea typeface="Calibri" panose="020F0502020204030204" pitchFamily="34" charset="0"/>
              <a:cs typeface="Times New Roman" panose="02020603050405020304" pitchFamily="18" charset="0"/>
            </a:endParaRPr>
          </a:p>
          <a:p>
            <a:pPr>
              <a:lnSpc>
                <a:spcPct val="107000"/>
              </a:lnSpc>
              <a:spcAft>
                <a:spcPts val="800"/>
              </a:spcAft>
            </a:pPr>
            <a:r>
              <a:rPr lang="en-ZA" sz="1400" dirty="0">
                <a:latin typeface="Arial" panose="020B0604020202020204" pitchFamily="34" charset="0"/>
                <a:ea typeface="Times New Roman" panose="02020603050405020304" pitchFamily="18" charset="0"/>
                <a:cs typeface="Times New Roman" panose="02020603050405020304" pitchFamily="18" charset="0"/>
              </a:rPr>
              <a:t>The business reasons for the change were identified as the most important messages for employees and the second most important for managers and senior leaders, behind expectations and their role in the change. Change details were often low on the list relative to the reasons for change.</a:t>
            </a:r>
            <a:endParaRPr lang="en-ZA" sz="1400" dirty="0">
              <a:ea typeface="Calibri" panose="020F0502020204030204" pitchFamily="34" charset="0"/>
              <a:cs typeface="Times New Roman" panose="02020603050405020304" pitchFamily="18" charset="0"/>
            </a:endParaRPr>
          </a:p>
        </p:txBody>
      </p:sp>
      <p:sp>
        <p:nvSpPr>
          <p:cNvPr id="7" name="Rectangle 6"/>
          <p:cNvSpPr/>
          <p:nvPr/>
        </p:nvSpPr>
        <p:spPr>
          <a:xfrm>
            <a:off x="0" y="4285068"/>
            <a:ext cx="9144000" cy="1116972"/>
          </a:xfrm>
          <a:prstGeom prst="rect">
            <a:avLst/>
          </a:prstGeom>
          <a:solidFill>
            <a:schemeClr val="bg1"/>
          </a:solidFill>
        </p:spPr>
        <p:txBody>
          <a:bodyPr wrap="square">
            <a:spAutoFit/>
          </a:bodyPr>
          <a:lstStyle/>
          <a:p>
            <a:pPr>
              <a:lnSpc>
                <a:spcPct val="107000"/>
              </a:lnSpc>
              <a:spcAft>
                <a:spcPts val="800"/>
              </a:spcAft>
            </a:pPr>
            <a:r>
              <a:rPr lang="en-ZA" sz="1400" b="1" dirty="0" smtClean="0">
                <a:latin typeface="Arial" panose="020B0604020202020204" pitchFamily="34" charset="0"/>
                <a:ea typeface="Times New Roman" panose="02020603050405020304" pitchFamily="18" charset="0"/>
                <a:cs typeface="Times New Roman" panose="02020603050405020304" pitchFamily="18" charset="0"/>
              </a:rPr>
              <a:t>Resistance</a:t>
            </a:r>
            <a:endParaRPr lang="en-ZA" sz="2000" dirty="0">
              <a:ea typeface="Calibri" panose="020F0502020204030204" pitchFamily="34" charset="0"/>
              <a:cs typeface="Times New Roman" panose="02020603050405020304" pitchFamily="18" charset="0"/>
            </a:endParaRPr>
          </a:p>
          <a:p>
            <a:pPr>
              <a:lnSpc>
                <a:spcPct val="107000"/>
              </a:lnSpc>
              <a:spcAft>
                <a:spcPts val="800"/>
              </a:spcAft>
            </a:pPr>
            <a:r>
              <a:rPr lang="en-ZA" sz="1400" dirty="0">
                <a:latin typeface="Arial" panose="020B0604020202020204" pitchFamily="34" charset="0"/>
                <a:ea typeface="Times New Roman" panose="02020603050405020304" pitchFamily="18" charset="0"/>
                <a:cs typeface="Times New Roman" panose="02020603050405020304" pitchFamily="18" charset="0"/>
              </a:rPr>
              <a:t>Participants provided five tactics for identifying resistance, led by observing </a:t>
            </a:r>
            <a:r>
              <a:rPr lang="en-ZA" sz="1400" dirty="0" err="1">
                <a:latin typeface="Arial" panose="020B0604020202020204" pitchFamily="34" charset="0"/>
                <a:ea typeface="Times New Roman" panose="02020603050405020304" pitchFamily="18" charset="0"/>
                <a:cs typeface="Times New Roman" panose="02020603050405020304" pitchFamily="18" charset="0"/>
              </a:rPr>
              <a:t>behavior</a:t>
            </a:r>
            <a:r>
              <a:rPr lang="en-ZA" sz="1400" dirty="0">
                <a:latin typeface="Arial" panose="020B0604020202020204" pitchFamily="34" charset="0"/>
                <a:ea typeface="Times New Roman" panose="02020603050405020304" pitchFamily="18" charset="0"/>
                <a:cs typeface="Times New Roman" panose="02020603050405020304" pitchFamily="18" charset="0"/>
              </a:rPr>
              <a:t> and using feedback tools. Resistance was most severe during project implementation. The top reasons for employee resistance and manager resistance paralleled previous studies, led by a </a:t>
            </a:r>
            <a:r>
              <a:rPr lang="en-ZA" sz="1400" b="1" dirty="0">
                <a:solidFill>
                  <a:srgbClr val="FF0000"/>
                </a:solidFill>
                <a:latin typeface="Arial" panose="020B0604020202020204" pitchFamily="34" charset="0"/>
                <a:ea typeface="Times New Roman" panose="02020603050405020304" pitchFamily="18" charset="0"/>
                <a:cs typeface="Times New Roman" panose="02020603050405020304" pitchFamily="18" charset="0"/>
              </a:rPr>
              <a:t>lack of awareness of the need for change.</a:t>
            </a:r>
            <a:endParaRPr lang="en-ZA" sz="2000" b="1" dirty="0">
              <a:solidFill>
                <a:srgbClr val="FF0000"/>
              </a:solidFill>
              <a:ea typeface="Calibri" panose="020F0502020204030204" pitchFamily="34" charset="0"/>
              <a:cs typeface="Times New Roman" panose="02020603050405020304" pitchFamily="18" charset="0"/>
            </a:endParaRPr>
          </a:p>
        </p:txBody>
      </p:sp>
      <p:sp>
        <p:nvSpPr>
          <p:cNvPr id="9"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2013/4 Study Highlights</a:t>
            </a:r>
            <a:endParaRPr lang="en-US" dirty="0">
              <a:solidFill>
                <a:schemeClr val="bg1"/>
              </a:solidFill>
            </a:endParaRPr>
          </a:p>
        </p:txBody>
      </p:sp>
    </p:spTree>
    <p:extLst>
      <p:ext uri="{BB962C8B-B14F-4D97-AF65-F5344CB8AC3E}">
        <p14:creationId xmlns:p14="http://schemas.microsoft.com/office/powerpoint/2010/main" val="13754927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1653784"/>
            <a:ext cx="9144000" cy="2039020"/>
          </a:xfrm>
          <a:prstGeom prst="rect">
            <a:avLst/>
          </a:prstGeom>
          <a:solidFill>
            <a:schemeClr val="bg1"/>
          </a:solidFill>
        </p:spPr>
        <p:txBody>
          <a:bodyPr wrap="square">
            <a:spAutoFit/>
          </a:bodyPr>
          <a:lstStyle/>
          <a:p>
            <a:pPr>
              <a:lnSpc>
                <a:spcPct val="107000"/>
              </a:lnSpc>
              <a:spcAft>
                <a:spcPts val="800"/>
              </a:spcAft>
            </a:pPr>
            <a:r>
              <a:rPr lang="en-ZA" sz="1400" b="1" dirty="0">
                <a:latin typeface="Arial" panose="020B0604020202020204" pitchFamily="34" charset="0"/>
                <a:ea typeface="Times New Roman" panose="02020603050405020304" pitchFamily="18" charset="0"/>
                <a:cs typeface="Times New Roman" panose="02020603050405020304" pitchFamily="18" charset="0"/>
              </a:rPr>
              <a:t>Change saturation and portfolio management </a:t>
            </a:r>
            <a:endParaRPr lang="en-ZA" sz="1400" dirty="0">
              <a:ea typeface="Calibri" panose="020F0502020204030204" pitchFamily="34" charset="0"/>
              <a:cs typeface="Times New Roman" panose="02020603050405020304" pitchFamily="18" charset="0"/>
            </a:endParaRPr>
          </a:p>
          <a:p>
            <a:pPr>
              <a:lnSpc>
                <a:spcPct val="107000"/>
              </a:lnSpc>
              <a:spcAft>
                <a:spcPts val="800"/>
              </a:spcAft>
            </a:pPr>
            <a:r>
              <a:rPr lang="en-ZA" sz="1400" dirty="0">
                <a:latin typeface="Arial" panose="020B0604020202020204" pitchFamily="34" charset="0"/>
                <a:ea typeface="Times New Roman" panose="02020603050405020304" pitchFamily="18" charset="0"/>
                <a:cs typeface="Times New Roman" panose="02020603050405020304" pitchFamily="18" charset="0"/>
              </a:rPr>
              <a:t>More participants reported being near, at or past the point of saturation than in previous studies (77% of participants in 2013, 73% in 2011, 66% in 2009 and 59% in 2007). Forty-eight percent reported saturation universal across the organization while 37% reported localized saturation. Participants outlined several specific change management tactics for their particular project to address the organizational level of saturation. Less than one-third (32%) reported that they were actively managing the portfolio of change and only 20% reported that there was a high or extremely high interest in addressing the portfolio of change. The top motivator for those managing the portfolio of change was to mitigate and alleviate change saturation. </a:t>
            </a:r>
            <a:endParaRPr lang="en-ZA" sz="1400" dirty="0">
              <a:ea typeface="Calibri" panose="020F0502020204030204" pitchFamily="34" charset="0"/>
              <a:cs typeface="Times New Roman" panose="02020603050405020304" pitchFamily="18" charset="0"/>
            </a:endParaRPr>
          </a:p>
        </p:txBody>
      </p:sp>
      <p:sp>
        <p:nvSpPr>
          <p:cNvPr id="9" name="Rectangle 8"/>
          <p:cNvSpPr/>
          <p:nvPr/>
        </p:nvSpPr>
        <p:spPr>
          <a:xfrm>
            <a:off x="3865" y="3894848"/>
            <a:ext cx="9144000" cy="1302280"/>
          </a:xfrm>
          <a:prstGeom prst="rect">
            <a:avLst/>
          </a:prstGeom>
          <a:solidFill>
            <a:schemeClr val="bg1"/>
          </a:solidFill>
        </p:spPr>
        <p:txBody>
          <a:bodyPr wrap="square">
            <a:spAutoFit/>
          </a:bodyPr>
          <a:lstStyle/>
          <a:p>
            <a:pPr>
              <a:lnSpc>
                <a:spcPct val="107000"/>
              </a:lnSpc>
              <a:spcAft>
                <a:spcPts val="800"/>
              </a:spcAft>
            </a:pPr>
            <a:r>
              <a:rPr lang="en-ZA" sz="1400" b="1" dirty="0">
                <a:latin typeface="Arial" panose="020B0604020202020204" pitchFamily="34" charset="0"/>
                <a:ea typeface="Times New Roman" panose="02020603050405020304" pitchFamily="18" charset="0"/>
                <a:cs typeface="Times New Roman" panose="02020603050405020304" pitchFamily="18" charset="0"/>
              </a:rPr>
              <a:t/>
            </a:r>
            <a:br>
              <a:rPr lang="en-ZA" sz="1400" b="1" dirty="0">
                <a:latin typeface="Arial" panose="020B0604020202020204" pitchFamily="34" charset="0"/>
                <a:ea typeface="Times New Roman" panose="02020603050405020304" pitchFamily="18" charset="0"/>
                <a:cs typeface="Times New Roman" panose="02020603050405020304" pitchFamily="18" charset="0"/>
              </a:rPr>
            </a:br>
            <a:r>
              <a:rPr lang="en-ZA" sz="1400" b="1" dirty="0">
                <a:latin typeface="Arial" panose="020B0604020202020204" pitchFamily="34" charset="0"/>
                <a:ea typeface="Times New Roman" panose="02020603050405020304" pitchFamily="18" charset="0"/>
                <a:cs typeface="Times New Roman" panose="02020603050405020304" pitchFamily="18" charset="0"/>
              </a:rPr>
              <a:t>Percent of projects applying change management</a:t>
            </a:r>
            <a:endParaRPr lang="en-ZA" sz="2000" dirty="0">
              <a:ea typeface="Calibri" panose="020F0502020204030204" pitchFamily="34" charset="0"/>
              <a:cs typeface="Times New Roman" panose="02020603050405020304" pitchFamily="18" charset="0"/>
            </a:endParaRPr>
          </a:p>
          <a:p>
            <a:r>
              <a:rPr lang="en-ZA" sz="1400" dirty="0">
                <a:latin typeface="Arial" panose="020B0604020202020204" pitchFamily="34" charset="0"/>
                <a:ea typeface="Times New Roman" panose="02020603050405020304" pitchFamily="18" charset="0"/>
              </a:rPr>
              <a:t>Overall, participants reported that 39% of projects in their organization were applying change management; however, nearly half of participants (49%) stated that less than one in four projects in their organization applied change management. Compared to the 2011 results, more projects were applying change management</a:t>
            </a:r>
            <a:endParaRPr lang="en-ZA" sz="1400" dirty="0">
              <a:ea typeface="Calibri" panose="020F0502020204030204" pitchFamily="34" charset="0"/>
              <a:cs typeface="Times New Roman" panose="02020603050405020304" pitchFamily="18" charset="0"/>
            </a:endParaRPr>
          </a:p>
        </p:txBody>
      </p:sp>
      <p:sp>
        <p:nvSpPr>
          <p:cNvPr id="10" name="Rectangle 9"/>
          <p:cNvSpPr/>
          <p:nvPr/>
        </p:nvSpPr>
        <p:spPr>
          <a:xfrm>
            <a:off x="0" y="5399172"/>
            <a:ext cx="9144000" cy="1347485"/>
          </a:xfrm>
          <a:prstGeom prst="rect">
            <a:avLst/>
          </a:prstGeom>
          <a:solidFill>
            <a:schemeClr val="bg1"/>
          </a:solidFill>
        </p:spPr>
        <p:txBody>
          <a:bodyPr wrap="square">
            <a:spAutoFit/>
          </a:bodyPr>
          <a:lstStyle/>
          <a:p>
            <a:pPr>
              <a:lnSpc>
                <a:spcPct val="107000"/>
              </a:lnSpc>
              <a:spcAft>
                <a:spcPts val="800"/>
              </a:spcAft>
            </a:pPr>
            <a:r>
              <a:rPr lang="en-ZA" sz="1400" b="1">
                <a:latin typeface="Arial" panose="020B0604020202020204" pitchFamily="34" charset="0"/>
                <a:ea typeface="Times New Roman" panose="02020603050405020304" pitchFamily="18" charset="0"/>
                <a:cs typeface="Times New Roman" panose="02020603050405020304" pitchFamily="18" charset="0"/>
              </a:rPr>
              <a:t>Change management capability and competency building</a:t>
            </a:r>
            <a:endParaRPr lang="en-ZA" sz="2000">
              <a:ea typeface="Calibri" panose="020F0502020204030204" pitchFamily="34" charset="0"/>
              <a:cs typeface="Times New Roman" panose="02020603050405020304" pitchFamily="18" charset="0"/>
            </a:endParaRPr>
          </a:p>
          <a:p>
            <a:pPr>
              <a:lnSpc>
                <a:spcPct val="107000"/>
              </a:lnSpc>
              <a:spcAft>
                <a:spcPts val="800"/>
              </a:spcAft>
            </a:pPr>
            <a:r>
              <a:rPr lang="en-ZA" sz="1400">
                <a:latin typeface="Arial" panose="020B0604020202020204" pitchFamily="34" charset="0"/>
                <a:ea typeface="Times New Roman" panose="02020603050405020304" pitchFamily="18" charset="0"/>
                <a:cs typeface="Times New Roman" panose="02020603050405020304" pitchFamily="18" charset="0"/>
              </a:rPr>
              <a:t>Overall, participants in the 2013 study identified that their level of organizational maturity in change management had increased in the past two years. Over half of participants (53%) reported that they were actively working to deploy change management, up from 46% in 2011. Leadership commitment to and support of change management were critical factors for building change management capabilities and competencies. </a:t>
            </a:r>
            <a:endParaRPr lang="en-ZA" sz="2000">
              <a:ea typeface="Calibri" panose="020F0502020204030204" pitchFamily="34" charset="0"/>
              <a:cs typeface="Times New Roman" panose="02020603050405020304" pitchFamily="18" charset="0"/>
            </a:endParaRPr>
          </a:p>
        </p:txBody>
      </p:sp>
      <p:sp>
        <p:nvSpPr>
          <p:cNvPr id="11"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2013/4 Study Highlights</a:t>
            </a:r>
            <a:endParaRPr lang="en-US" dirty="0">
              <a:solidFill>
                <a:schemeClr val="bg1"/>
              </a:solidFill>
            </a:endParaRPr>
          </a:p>
        </p:txBody>
      </p:sp>
    </p:spTree>
    <p:extLst>
      <p:ext uri="{BB962C8B-B14F-4D97-AF65-F5344CB8AC3E}">
        <p14:creationId xmlns:p14="http://schemas.microsoft.com/office/powerpoint/2010/main" val="14392410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1653784"/>
            <a:ext cx="9144000" cy="2554545"/>
          </a:xfrm>
          <a:prstGeom prst="rect">
            <a:avLst/>
          </a:prstGeom>
          <a:solidFill>
            <a:schemeClr val="bg1"/>
          </a:solidFill>
        </p:spPr>
        <p:txBody>
          <a:bodyPr wrap="square">
            <a:spAutoFit/>
          </a:bodyPr>
          <a:lstStyle/>
          <a:p>
            <a:pPr lvl="0" algn="just"/>
            <a:r>
              <a:rPr lang="en-ZA" sz="1600" b="1" i="1" dirty="0"/>
              <a:t>Aids to successful adoption</a:t>
            </a:r>
            <a:r>
              <a:rPr lang="en-ZA" sz="1600" b="1" dirty="0"/>
              <a:t>: </a:t>
            </a:r>
            <a:r>
              <a:rPr lang="en-ZA" sz="1600" dirty="0">
                <a:solidFill>
                  <a:srgbClr val="FF0000"/>
                </a:solidFill>
              </a:rPr>
              <a:t>Communicating</a:t>
            </a:r>
            <a:r>
              <a:rPr lang="en-ZA" sz="1600" dirty="0"/>
              <a:t> with management and the workforce, and demonstrating </a:t>
            </a:r>
            <a:r>
              <a:rPr lang="en-ZA" sz="1600" dirty="0">
                <a:solidFill>
                  <a:srgbClr val="FF0000"/>
                </a:solidFill>
              </a:rPr>
              <a:t>personal commitment </a:t>
            </a:r>
            <a:r>
              <a:rPr lang="en-ZA" sz="1600" dirty="0"/>
              <a:t>were identified most often as aids to successful adoption of technology and best practice. This was followed by the provision of active support to implementation activity and ensuring that appropriate technology was being adopted.</a:t>
            </a:r>
          </a:p>
          <a:p>
            <a:pPr lvl="0" algn="just"/>
            <a:r>
              <a:rPr lang="en-ZA" sz="1600" b="1" i="1" dirty="0"/>
              <a:t>Barriers to successful adoption</a:t>
            </a:r>
            <a:r>
              <a:rPr lang="en-ZA" sz="1600" b="1" dirty="0"/>
              <a:t>: </a:t>
            </a:r>
            <a:r>
              <a:rPr lang="en-ZA" sz="1600" dirty="0"/>
              <a:t>The barriers to successful adoption identified most often were the resistance to change factor, cost constraints, the workforce not seeing the benefit of the of the technology or best practice, the technological challenge involved and a lack of management buy-in.</a:t>
            </a:r>
          </a:p>
          <a:p>
            <a:pPr lvl="0" algn="just"/>
            <a:r>
              <a:rPr lang="en-ZA" sz="1600" b="1" i="1" dirty="0"/>
              <a:t>Effective communication</a:t>
            </a:r>
            <a:r>
              <a:rPr lang="en-ZA" sz="1600" b="1" dirty="0"/>
              <a:t>: </a:t>
            </a:r>
            <a:r>
              <a:rPr lang="en-ZA" sz="1600" dirty="0"/>
              <a:t>Effective communication was identified by 95% of those interviewed as the key to successful implementation of technology or best practice. The means of effective communication most often identified was personal interaction, meetings and workshops, and underground site visits. </a:t>
            </a:r>
          </a:p>
        </p:txBody>
      </p:sp>
      <p:sp>
        <p:nvSpPr>
          <p:cNvPr id="11"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2007 Study Highlights</a:t>
            </a:r>
            <a:endParaRPr lang="en-US" dirty="0">
              <a:solidFill>
                <a:schemeClr val="bg1"/>
              </a:solidFill>
            </a:endParaRPr>
          </a:p>
        </p:txBody>
      </p:sp>
      <p:sp>
        <p:nvSpPr>
          <p:cNvPr id="2" name="Rectangle 2"/>
          <p:cNvSpPr>
            <a:spLocks noChangeArrowheads="1"/>
          </p:cNvSpPr>
          <p:nvPr/>
        </p:nvSpPr>
        <p:spPr bwMode="auto">
          <a:xfrm>
            <a:off x="2699793" y="4922406"/>
            <a:ext cx="612068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tabLst>
                <a:tab pos="2636838" algn="ctr"/>
                <a:tab pos="5273675" algn="r"/>
              </a:tabLst>
              <a:defRPr>
                <a:solidFill>
                  <a:schemeClr val="tx1"/>
                </a:solidFill>
                <a:latin typeface="Arial" panose="020B0604020202020204" pitchFamily="34" charset="0"/>
              </a:defRPr>
            </a:lvl1pPr>
            <a:lvl2pPr eaLnBrk="0" hangingPunct="0">
              <a:tabLst>
                <a:tab pos="2636838" algn="ctr"/>
                <a:tab pos="5273675" algn="r"/>
              </a:tabLst>
              <a:defRPr>
                <a:solidFill>
                  <a:schemeClr val="tx1"/>
                </a:solidFill>
                <a:latin typeface="Arial" panose="020B0604020202020204" pitchFamily="34" charset="0"/>
              </a:defRPr>
            </a:lvl2pPr>
            <a:lvl3pPr eaLnBrk="0" hangingPunct="0">
              <a:tabLst>
                <a:tab pos="2636838" algn="ctr"/>
                <a:tab pos="5273675" algn="r"/>
              </a:tabLst>
              <a:defRPr>
                <a:solidFill>
                  <a:schemeClr val="tx1"/>
                </a:solidFill>
                <a:latin typeface="Arial" panose="020B0604020202020204" pitchFamily="34" charset="0"/>
              </a:defRPr>
            </a:lvl3pPr>
            <a:lvl4pPr eaLnBrk="0" hangingPunct="0">
              <a:tabLst>
                <a:tab pos="2636838" algn="ctr"/>
                <a:tab pos="5273675" algn="r"/>
              </a:tabLst>
              <a:defRPr>
                <a:solidFill>
                  <a:schemeClr val="tx1"/>
                </a:solidFill>
                <a:latin typeface="Arial" panose="020B0604020202020204" pitchFamily="34" charset="0"/>
              </a:defRPr>
            </a:lvl4pPr>
            <a:lvl5pPr eaLnBrk="0" hangingPunct="0">
              <a:tabLst>
                <a:tab pos="2636838" algn="ctr"/>
                <a:tab pos="5273675" algn="r"/>
              </a:tabLst>
              <a:defRPr>
                <a:solidFill>
                  <a:schemeClr val="tx1"/>
                </a:solidFill>
                <a:latin typeface="Arial" panose="020B0604020202020204" pitchFamily="34" charset="0"/>
              </a:defRPr>
            </a:lvl5pPr>
            <a:lvl6pPr eaLnBrk="0" fontAlgn="base" hangingPunct="0">
              <a:spcBef>
                <a:spcPct val="0"/>
              </a:spcBef>
              <a:spcAft>
                <a:spcPct val="0"/>
              </a:spcAft>
              <a:tabLst>
                <a:tab pos="2636838" algn="ctr"/>
                <a:tab pos="5273675" algn="r"/>
              </a:tabLst>
              <a:defRPr>
                <a:solidFill>
                  <a:schemeClr val="tx1"/>
                </a:solidFill>
                <a:latin typeface="Arial" panose="020B0604020202020204" pitchFamily="34" charset="0"/>
              </a:defRPr>
            </a:lvl6pPr>
            <a:lvl7pPr eaLnBrk="0" fontAlgn="base" hangingPunct="0">
              <a:spcBef>
                <a:spcPct val="0"/>
              </a:spcBef>
              <a:spcAft>
                <a:spcPct val="0"/>
              </a:spcAft>
              <a:tabLst>
                <a:tab pos="2636838" algn="ctr"/>
                <a:tab pos="5273675" algn="r"/>
              </a:tabLst>
              <a:defRPr>
                <a:solidFill>
                  <a:schemeClr val="tx1"/>
                </a:solidFill>
                <a:latin typeface="Arial" panose="020B0604020202020204" pitchFamily="34" charset="0"/>
              </a:defRPr>
            </a:lvl7pPr>
            <a:lvl8pPr eaLnBrk="0" fontAlgn="base" hangingPunct="0">
              <a:spcBef>
                <a:spcPct val="0"/>
              </a:spcBef>
              <a:spcAft>
                <a:spcPct val="0"/>
              </a:spcAft>
              <a:tabLst>
                <a:tab pos="2636838" algn="ctr"/>
                <a:tab pos="5273675" algn="r"/>
              </a:tabLst>
              <a:defRPr>
                <a:solidFill>
                  <a:schemeClr val="tx1"/>
                </a:solidFill>
                <a:latin typeface="Arial" panose="020B0604020202020204" pitchFamily="34" charset="0"/>
              </a:defRPr>
            </a:lvl8pPr>
            <a:lvl9pPr eaLnBrk="0" fontAlgn="base" hangingPunct="0">
              <a:spcBef>
                <a:spcPct val="0"/>
              </a:spcBef>
              <a:spcAft>
                <a:spcPct val="0"/>
              </a:spcAft>
              <a:tabLst>
                <a:tab pos="2636838" algn="ctr"/>
                <a:tab pos="52736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r>
              <a:rPr kumimoji="0" lang="en-GB" altLang="en-US" sz="1600" b="1" i="0" u="none" strike="noStrike" cap="none" normalizeH="0" baseline="0" dirty="0" smtClean="0">
                <a:ln>
                  <a:noFill/>
                </a:ln>
                <a:solidFill>
                  <a:schemeClr val="bg1"/>
                </a:solidFill>
                <a:effectLst/>
                <a:latin typeface="Arial" panose="020B0604020202020204" pitchFamily="34" charset="0"/>
                <a:ea typeface="Times New Roman" panose="02020603050405020304" pitchFamily="18" charset="0"/>
                <a:cs typeface="Arial" panose="020B0604020202020204" pitchFamily="34" charset="0"/>
              </a:rPr>
              <a:t>From sharing to widespread adoption of technology and best practice to </a:t>
            </a:r>
          </a:p>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r>
              <a:rPr kumimoji="0" lang="en-GB" altLang="en-US" sz="1600" b="1" i="0" u="none" strike="noStrike" cap="none" normalizeH="0" baseline="0" dirty="0" smtClean="0">
                <a:ln>
                  <a:noFill/>
                </a:ln>
                <a:solidFill>
                  <a:schemeClr val="bg1"/>
                </a:solidFill>
                <a:effectLst/>
                <a:ea typeface="Times New Roman" panose="02020603050405020304" pitchFamily="18" charset="0"/>
              </a:rPr>
              <a:t>improve occupational health and safety in mines </a:t>
            </a:r>
            <a:endParaRPr kumimoji="0" lang="en-ZA" altLang="en-US" sz="8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636838" algn="ctr"/>
                <a:tab pos="5273675" algn="r"/>
              </a:tabLst>
            </a:pPr>
            <a:endParaRPr kumimoji="0" lang="en-ZA" altLang="en-US" sz="1800" b="0" i="0" u="none" strike="noStrike" cap="none" normalizeH="0" baseline="0" dirty="0" smtClean="0">
              <a:ln>
                <a:noFill/>
              </a:ln>
              <a:solidFill>
                <a:schemeClr val="bg1"/>
              </a:solidFill>
              <a:effectLst/>
              <a:latin typeface="Arial" panose="020B0604020202020204" pitchFamily="34" charset="0"/>
            </a:endParaRPr>
          </a:p>
        </p:txBody>
      </p:sp>
      <p:sp>
        <p:nvSpPr>
          <p:cNvPr id="3" name="Line 1"/>
          <p:cNvSpPr>
            <a:spLocks noChangeShapeType="1"/>
          </p:cNvSpPr>
          <p:nvPr/>
        </p:nvSpPr>
        <p:spPr bwMode="auto">
          <a:xfrm>
            <a:off x="251520" y="5476404"/>
            <a:ext cx="5791200" cy="0"/>
          </a:xfrm>
          <a:prstGeom prst="line">
            <a:avLst/>
          </a:prstGeom>
          <a:noFill/>
          <a:ln w="38100" cmpd="thinThick">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a:p>
        </p:txBody>
      </p:sp>
      <p:sp>
        <p:nvSpPr>
          <p:cNvPr id="4" name="Rectangle 3"/>
          <p:cNvSpPr>
            <a:spLocks noChangeArrowheads="1"/>
          </p:cNvSpPr>
          <p:nvPr/>
        </p:nvSpPr>
        <p:spPr bwMode="auto">
          <a:xfrm>
            <a:off x="2708849" y="5301208"/>
            <a:ext cx="1600118"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1800" b="0" i="0" u="none" strike="noStrike" cap="none" normalizeH="0" baseline="0" dirty="0" smtClean="0">
                <a:ln>
                  <a:noFill/>
                </a:ln>
                <a:solidFill>
                  <a:schemeClr val="tx1"/>
                </a:solidFill>
                <a:effectLst/>
                <a:latin typeface="Arial" panose="020B0604020202020204" pitchFamily="34" charset="0"/>
              </a:rPr>
              <a:t/>
            </a:r>
            <a:br>
              <a:rPr kumimoji="0" lang="en-ZA" altLang="en-US" sz="1800" b="0" i="0" u="none" strike="noStrike" cap="none" normalizeH="0" baseline="0" dirty="0" smtClean="0">
                <a:ln>
                  <a:noFill/>
                </a:ln>
                <a:solidFill>
                  <a:schemeClr val="tx1"/>
                </a:solidFill>
                <a:effectLst/>
                <a:latin typeface="Arial" panose="020B0604020202020204" pitchFamily="34" charset="0"/>
              </a:rPr>
            </a:br>
            <a:endParaRPr kumimoji="0" lang="en-ZA"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1200" b="1" i="0" u="none" strike="noStrike" cap="none" normalizeH="0" baseline="0" dirty="0" smtClean="0">
                <a:ln>
                  <a:noFill/>
                </a:ln>
                <a:solidFill>
                  <a:schemeClr val="bg1"/>
                </a:solidFill>
                <a:effectLst>
                  <a:outerShdw blurRad="38100" dist="38100" dir="2700000" algn="tl">
                    <a:srgbClr val="C0C0C0"/>
                  </a:outerShdw>
                </a:effectLst>
                <a:latin typeface="Arial" panose="020B0604020202020204" pitchFamily="34" charset="0"/>
                <a:ea typeface="Times New Roman" panose="02020603050405020304" pitchFamily="18" charset="0"/>
              </a:rPr>
              <a:t>Final Report</a:t>
            </a:r>
            <a:endParaRPr kumimoji="0" lang="en-ZA" altLang="en-US" sz="8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1000" b="1" i="0" u="none" strike="noStrike" cap="none" normalizeH="0" baseline="0" dirty="0" smtClean="0">
                <a:ln>
                  <a:noFill/>
                </a:ln>
                <a:solidFill>
                  <a:schemeClr val="bg1"/>
                </a:solidFill>
                <a:effectLst/>
                <a:latin typeface="Arial" panose="020B0604020202020204" pitchFamily="34" charset="0"/>
                <a:ea typeface="Times New Roman" panose="02020603050405020304" pitchFamily="18" charset="0"/>
              </a:rPr>
              <a:t>J M Stewart Consulting</a:t>
            </a:r>
            <a:endParaRPr kumimoji="0" lang="en-ZA" altLang="en-US" sz="800" b="0"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1000" b="1" i="0" u="none" strike="noStrike" cap="none" normalizeH="0" baseline="0" dirty="0" smtClean="0">
                <a:ln>
                  <a:noFill/>
                </a:ln>
                <a:solidFill>
                  <a:schemeClr val="bg1"/>
                </a:solidFill>
                <a:effectLst/>
                <a:latin typeface="Arial" panose="020B0604020202020204" pitchFamily="34" charset="0"/>
                <a:ea typeface="Times New Roman" panose="02020603050405020304" pitchFamily="18" charset="0"/>
              </a:rPr>
              <a:t>June 2007</a:t>
            </a:r>
            <a:endParaRPr kumimoji="0" lang="en-ZA" altLang="en-US" sz="1800" b="0" i="0" u="none" strike="noStrike" cap="none" normalizeH="0" baseline="0" dirty="0" smtClean="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4591893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2007 Study Highlights</a:t>
            </a:r>
            <a:endParaRPr lang="en-US" dirty="0">
              <a:solidFill>
                <a:schemeClr val="bg1"/>
              </a:solidFill>
            </a:endParaRPr>
          </a:p>
        </p:txBody>
      </p:sp>
      <p:pic>
        <p:nvPicPr>
          <p:cNvPr id="5" name="Picture 4"/>
          <p:cNvPicPr>
            <a:picLocks noChangeAspect="1"/>
          </p:cNvPicPr>
          <p:nvPr/>
        </p:nvPicPr>
        <p:blipFill>
          <a:blip r:embed="rId2"/>
          <a:stretch>
            <a:fillRect/>
          </a:stretch>
        </p:blipFill>
        <p:spPr>
          <a:xfrm>
            <a:off x="1171575" y="1628800"/>
            <a:ext cx="6800850" cy="4953000"/>
          </a:xfrm>
          <a:prstGeom prst="rect">
            <a:avLst/>
          </a:prstGeom>
        </p:spPr>
      </p:pic>
    </p:spTree>
    <p:extLst>
      <p:ext uri="{BB962C8B-B14F-4D97-AF65-F5344CB8AC3E}">
        <p14:creationId xmlns:p14="http://schemas.microsoft.com/office/powerpoint/2010/main" val="6062108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2007 Study Highlights</a:t>
            </a:r>
            <a:endParaRPr lang="en-US" dirty="0">
              <a:solidFill>
                <a:schemeClr val="bg1"/>
              </a:solidFill>
            </a:endParaRPr>
          </a:p>
        </p:txBody>
      </p:sp>
      <p:pic>
        <p:nvPicPr>
          <p:cNvPr id="2" name="Picture 1"/>
          <p:cNvPicPr>
            <a:picLocks noChangeAspect="1"/>
          </p:cNvPicPr>
          <p:nvPr/>
        </p:nvPicPr>
        <p:blipFill>
          <a:blip r:embed="rId2"/>
          <a:stretch>
            <a:fillRect/>
          </a:stretch>
        </p:blipFill>
        <p:spPr>
          <a:xfrm>
            <a:off x="1090612" y="1700808"/>
            <a:ext cx="6962775" cy="4638675"/>
          </a:xfrm>
          <a:prstGeom prst="rect">
            <a:avLst/>
          </a:prstGeom>
        </p:spPr>
      </p:pic>
    </p:spTree>
    <p:extLst>
      <p:ext uri="{BB962C8B-B14F-4D97-AF65-F5344CB8AC3E}">
        <p14:creationId xmlns:p14="http://schemas.microsoft.com/office/powerpoint/2010/main" val="12595341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2007 Study Highlights</a:t>
            </a:r>
            <a:endParaRPr lang="en-US" dirty="0">
              <a:solidFill>
                <a:schemeClr val="bg1"/>
              </a:solidFill>
            </a:endParaRPr>
          </a:p>
        </p:txBody>
      </p:sp>
      <p:sp>
        <p:nvSpPr>
          <p:cNvPr id="3" name="Rectangle 2"/>
          <p:cNvSpPr/>
          <p:nvPr/>
        </p:nvSpPr>
        <p:spPr>
          <a:xfrm>
            <a:off x="89756" y="1556792"/>
            <a:ext cx="8964488" cy="4899803"/>
          </a:xfrm>
          <a:prstGeom prst="rect">
            <a:avLst/>
          </a:prstGeom>
          <a:solidFill>
            <a:schemeClr val="bg1"/>
          </a:solidFill>
        </p:spPr>
        <p:txBody>
          <a:bodyPr wrap="square">
            <a:spAutoFit/>
          </a:bodyPr>
          <a:lstStyle/>
          <a:p>
            <a:pPr algn="just">
              <a:lnSpc>
                <a:spcPct val="120000"/>
              </a:lnSpc>
              <a:spcBef>
                <a:spcPts val="600"/>
              </a:spcBef>
              <a:spcAft>
                <a:spcPts val="0"/>
              </a:spcAft>
            </a:pPr>
            <a:r>
              <a:rPr lang="en-US" dirty="0">
                <a:latin typeface="Arial" panose="020B0604020202020204" pitchFamily="34" charset="0"/>
                <a:ea typeface="Times New Roman" panose="02020603050405020304" pitchFamily="18" charset="0"/>
              </a:rPr>
              <a:t>As research and experience show, communications is the most powerful influence on people’s decision-making and behaviour.  Effective communications – leaders’ deeds plus their messages – supported by appropriate formal and informal communications will be critical to encouraging, supporting, and reinforcing adoption behaviour at all levels of the organization.  </a:t>
            </a:r>
            <a:endParaRPr lang="en-ZA" dirty="0">
              <a:latin typeface="Arial" panose="020B0604020202020204" pitchFamily="34" charset="0"/>
              <a:ea typeface="Times New Roman" panose="02020603050405020304" pitchFamily="18" charset="0"/>
              <a:cs typeface="Times New Roman" panose="02020603050405020304" pitchFamily="18" charset="0"/>
            </a:endParaRPr>
          </a:p>
          <a:p>
            <a:pPr algn="just">
              <a:lnSpc>
                <a:spcPct val="120000"/>
              </a:lnSpc>
              <a:spcBef>
                <a:spcPts val="600"/>
              </a:spcBef>
              <a:spcAft>
                <a:spcPts val="0"/>
              </a:spcAft>
            </a:pPr>
            <a:r>
              <a:rPr lang="en-US" dirty="0">
                <a:latin typeface="Arial" panose="020B0604020202020204" pitchFamily="34" charset="0"/>
                <a:ea typeface="Times New Roman" panose="02020603050405020304" pitchFamily="18" charset="0"/>
              </a:rPr>
              <a:t>Behaviour-focused communications processes, methods and tools could be deployed by the industry as a best practice. The purpose of such communications is to build shared understanding that enables individuals to make well-informed decisions and take appropriate actions. Behaviour-focused communications would include all communications messages and interactions that can influence behaviour.   </a:t>
            </a:r>
            <a:endParaRPr lang="en-ZA" dirty="0">
              <a:latin typeface="Arial" panose="020B0604020202020204" pitchFamily="34" charset="0"/>
              <a:ea typeface="Times New Roman" panose="02020603050405020304" pitchFamily="18" charset="0"/>
              <a:cs typeface="Times New Roman" panose="02020603050405020304" pitchFamily="18" charset="0"/>
            </a:endParaRPr>
          </a:p>
          <a:p>
            <a:pPr marL="179705" algn="just">
              <a:lnSpc>
                <a:spcPct val="120000"/>
              </a:lnSpc>
              <a:spcBef>
                <a:spcPts val="600"/>
              </a:spcBef>
              <a:spcAft>
                <a:spcPts val="600"/>
              </a:spcAft>
            </a:pPr>
            <a:r>
              <a:rPr lang="en-ZA" dirty="0">
                <a:latin typeface="Arial" panose="020B0604020202020204" pitchFamily="34" charset="0"/>
                <a:ea typeface="Times New Roman" panose="02020603050405020304" pitchFamily="18" charset="0"/>
                <a:cs typeface="Times New Roman" panose="02020603050405020304" pitchFamily="18" charset="0"/>
              </a:rPr>
              <a:t>The industry could draw on relevant disciplines, such as psychology, decision science, risk communications and risk management, along with over 40 years of research in risk perception to develop a state-of-the-science approach tailored to the specific needs of the industry.</a:t>
            </a:r>
            <a:endParaRPr lang="en-ZA"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9499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2007 Study Highlights</a:t>
            </a:r>
            <a:endParaRPr lang="en-US" dirty="0">
              <a:solidFill>
                <a:schemeClr val="bg1"/>
              </a:solidFill>
            </a:endParaRPr>
          </a:p>
        </p:txBody>
      </p:sp>
      <p:sp>
        <p:nvSpPr>
          <p:cNvPr id="3" name="Rectangle 2"/>
          <p:cNvSpPr/>
          <p:nvPr/>
        </p:nvSpPr>
        <p:spPr>
          <a:xfrm>
            <a:off x="89756" y="1700808"/>
            <a:ext cx="8964488" cy="830997"/>
          </a:xfrm>
          <a:prstGeom prst="rect">
            <a:avLst/>
          </a:prstGeom>
          <a:solidFill>
            <a:schemeClr val="bg1"/>
          </a:solidFill>
        </p:spPr>
        <p:txBody>
          <a:bodyPr wrap="square">
            <a:spAutoFit/>
          </a:bodyPr>
          <a:lstStyle/>
          <a:p>
            <a:r>
              <a:rPr lang="en-ZA" sz="2400" baseline="30000" dirty="0">
                <a:latin typeface="+mj-lt"/>
              </a:rPr>
              <a:t>Chamber of Mines: </a:t>
            </a:r>
            <a:r>
              <a:rPr lang="en-ZA" sz="2400" i="1" baseline="30000" dirty="0">
                <a:latin typeface="+mj-lt"/>
              </a:rPr>
              <a:t>Key concepts and insights from past work on technology transfer, </a:t>
            </a:r>
            <a:r>
              <a:rPr lang="en-ZA" sz="2400" baseline="30000" dirty="0">
                <a:latin typeface="+mj-lt"/>
              </a:rPr>
              <a:t>March 2007</a:t>
            </a:r>
            <a:r>
              <a:rPr lang="en-ZA" sz="2400" i="1" baseline="30000" dirty="0">
                <a:latin typeface="+mj-lt"/>
              </a:rPr>
              <a:t>.</a:t>
            </a:r>
            <a:endParaRPr lang="en-ZA" sz="2400" baseline="30000" dirty="0">
              <a:latin typeface="+mj-lt"/>
            </a:endParaRPr>
          </a:p>
          <a:p>
            <a:r>
              <a:rPr lang="en-ZA" sz="1600" dirty="0">
                <a:latin typeface="+mj-lt"/>
              </a:rPr>
              <a:t>Chamber of Mines: </a:t>
            </a:r>
            <a:r>
              <a:rPr lang="en-ZA" sz="1600" i="1" dirty="0">
                <a:latin typeface="+mj-lt"/>
              </a:rPr>
              <a:t>Current processes and mechanisms for technology and best practice transfer</a:t>
            </a:r>
            <a:r>
              <a:rPr lang="en-ZA" sz="1600" dirty="0">
                <a:latin typeface="+mj-lt"/>
              </a:rPr>
              <a:t>, May 2007.</a:t>
            </a:r>
            <a:endParaRPr lang="en-ZA" sz="1600" dirty="0">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955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57625" y="1425575"/>
            <a:ext cx="5286375" cy="1470025"/>
          </a:xfrm>
        </p:spPr>
        <p:txBody>
          <a:bodyPr>
            <a:normAutofit/>
          </a:bodyPr>
          <a:lstStyle/>
          <a:p>
            <a:r>
              <a:rPr lang="en-ZA" altLang="en-US" sz="4000" dirty="0" smtClean="0">
                <a:solidFill>
                  <a:schemeClr val="bg1"/>
                </a:solidFill>
              </a:rPr>
              <a:t>MOSH Behavioural Perspective</a:t>
            </a:r>
          </a:p>
        </p:txBody>
      </p:sp>
      <p:sp>
        <p:nvSpPr>
          <p:cNvPr id="2051" name="TextBox 2"/>
          <p:cNvSpPr txBox="1">
            <a:spLocks noChangeArrowheads="1"/>
          </p:cNvSpPr>
          <p:nvPr/>
        </p:nvSpPr>
        <p:spPr bwMode="auto">
          <a:xfrm>
            <a:off x="5220072" y="3886200"/>
            <a:ext cx="331432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ZA" altLang="en-US" sz="1600" dirty="0" smtClean="0">
                <a:solidFill>
                  <a:srgbClr val="FFFF00"/>
                </a:solidFill>
              </a:rPr>
              <a:t>April 2015</a:t>
            </a:r>
          </a:p>
          <a:p>
            <a:pPr algn="ctr"/>
            <a:r>
              <a:rPr lang="en-ZA" altLang="en-US" sz="1600" dirty="0" smtClean="0">
                <a:solidFill>
                  <a:srgbClr val="FFFF00"/>
                </a:solidFill>
              </a:rPr>
              <a:t>Rina Müller</a:t>
            </a:r>
          </a:p>
          <a:p>
            <a:pPr algn="ctr"/>
            <a:r>
              <a:rPr lang="en-ZA" altLang="en-US" sz="1600" dirty="0" smtClean="0">
                <a:solidFill>
                  <a:srgbClr val="FFFF00"/>
                </a:solidFill>
              </a:rPr>
              <a:t>rinamuller@outlook.com</a:t>
            </a:r>
            <a:endParaRPr lang="en-ZA" altLang="en-US" sz="1600" dirty="0">
              <a:solidFill>
                <a:srgbClr val="FFFF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Leading Practice Adoption</a:t>
            </a:r>
            <a:endParaRPr lang="en-US" dirty="0">
              <a:solidFill>
                <a:schemeClr val="bg1"/>
              </a:solidFill>
            </a:endParaRPr>
          </a:p>
        </p:txBody>
      </p:sp>
      <p:pic>
        <p:nvPicPr>
          <p:cNvPr id="2" name="Picture 1"/>
          <p:cNvPicPr>
            <a:picLocks noChangeAspect="1"/>
          </p:cNvPicPr>
          <p:nvPr/>
        </p:nvPicPr>
        <p:blipFill>
          <a:blip r:embed="rId3"/>
          <a:stretch>
            <a:fillRect/>
          </a:stretch>
        </p:blipFill>
        <p:spPr>
          <a:xfrm>
            <a:off x="1835696" y="1988840"/>
            <a:ext cx="5646693" cy="4235020"/>
          </a:xfrm>
          <a:prstGeom prst="rect">
            <a:avLst/>
          </a:prstGeom>
        </p:spPr>
      </p:pic>
    </p:spTree>
    <p:extLst>
      <p:ext uri="{BB962C8B-B14F-4D97-AF65-F5344CB8AC3E}">
        <p14:creationId xmlns:p14="http://schemas.microsoft.com/office/powerpoint/2010/main" val="31647505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Leading Practice Adoption</a:t>
            </a:r>
            <a:endParaRPr lang="en-US" dirty="0">
              <a:solidFill>
                <a:schemeClr val="bg1"/>
              </a:solidFill>
            </a:endParaRPr>
          </a:p>
        </p:txBody>
      </p:sp>
      <p:pic>
        <p:nvPicPr>
          <p:cNvPr id="2" name="Picture 1"/>
          <p:cNvPicPr>
            <a:picLocks noChangeAspect="1"/>
          </p:cNvPicPr>
          <p:nvPr/>
        </p:nvPicPr>
        <p:blipFill>
          <a:blip r:embed="rId3"/>
          <a:stretch>
            <a:fillRect/>
          </a:stretch>
        </p:blipFill>
        <p:spPr>
          <a:xfrm>
            <a:off x="1835696" y="2622980"/>
            <a:ext cx="5646693" cy="4235020"/>
          </a:xfrm>
          <a:prstGeom prst="rect">
            <a:avLst/>
          </a:prstGeom>
        </p:spPr>
      </p:pic>
      <p:graphicFrame>
        <p:nvGraphicFramePr>
          <p:cNvPr id="3" name="Diagram 2"/>
          <p:cNvGraphicFramePr/>
          <p:nvPr>
            <p:extLst>
              <p:ext uri="{D42A27DB-BD31-4B8C-83A1-F6EECF244321}">
                <p14:modId xmlns:p14="http://schemas.microsoft.com/office/powerpoint/2010/main" val="2450065787"/>
              </p:ext>
            </p:extLst>
          </p:nvPr>
        </p:nvGraphicFramePr>
        <p:xfrm>
          <a:off x="451974" y="116632"/>
          <a:ext cx="8234826" cy="3933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655770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76200"/>
            <a:ext cx="8229600" cy="1143000"/>
          </a:xfrm>
        </p:spPr>
        <p:txBody>
          <a:bodyPr/>
          <a:lstStyle/>
          <a:p>
            <a:r>
              <a:rPr lang="en-US" dirty="0" smtClean="0">
                <a:solidFill>
                  <a:schemeClr val="bg1"/>
                </a:solidFill>
              </a:rPr>
              <a:t>Prosci Research History</a:t>
            </a:r>
          </a:p>
        </p:txBody>
      </p:sp>
      <p:sp>
        <p:nvSpPr>
          <p:cNvPr id="7" name="Slide Number Placeholder 6"/>
          <p:cNvSpPr>
            <a:spLocks noGrp="1"/>
          </p:cNvSpPr>
          <p:nvPr>
            <p:ph type="sldNum" sz="quarter" idx="12"/>
          </p:nvPr>
        </p:nvSpPr>
        <p:spPr/>
        <p:txBody>
          <a:bodyPr/>
          <a:lstStyle/>
          <a:p>
            <a:pPr>
              <a:defRPr/>
            </a:pPr>
            <a:fld id="{30D972F3-25DB-475A-BE6C-D9062E4E31B9}" type="slidenum">
              <a:rPr lang="en-US" smtClean="0">
                <a:solidFill>
                  <a:schemeClr val="bg1"/>
                </a:solidFill>
              </a:rPr>
              <a:pPr>
                <a:defRPr/>
              </a:pPr>
              <a:t>2</a:t>
            </a:fld>
            <a:r>
              <a:rPr lang="en-US" smtClean="0">
                <a:solidFill>
                  <a:schemeClr val="bg1"/>
                </a:solidFill>
              </a:rPr>
              <a:t> </a:t>
            </a:r>
            <a:fld id="{5D9AF35D-CC3E-4F91-9D00-97672EB4D228}" type="slidenum">
              <a:rPr lang="en-US" smtClean="0"/>
              <a:pPr>
                <a:defRPr/>
              </a:pPr>
              <a:t>2</a:t>
            </a:fld>
            <a:endParaRPr lang="en-US" dirty="0"/>
          </a:p>
        </p:txBody>
      </p:sp>
      <p:sp>
        <p:nvSpPr>
          <p:cNvPr id="2" name="TextBox 1"/>
          <p:cNvSpPr txBox="1"/>
          <p:nvPr/>
        </p:nvSpPr>
        <p:spPr>
          <a:xfrm>
            <a:off x="582769" y="1219200"/>
            <a:ext cx="8382000" cy="5016758"/>
          </a:xfrm>
          <a:prstGeom prst="rect">
            <a:avLst/>
          </a:prstGeom>
          <a:solidFill>
            <a:schemeClr val="bg1"/>
          </a:solidFill>
        </p:spPr>
        <p:txBody>
          <a:bodyPr wrap="square" rtlCol="0">
            <a:spAutoFit/>
          </a:bodyPr>
          <a:lstStyle/>
          <a:p>
            <a:pPr>
              <a:lnSpc>
                <a:spcPct val="200000"/>
              </a:lnSpc>
            </a:pPr>
            <a:r>
              <a:rPr lang="en-US" sz="2000" b="1" dirty="0" smtClean="0">
                <a:latin typeface="+mn-lt"/>
              </a:rPr>
              <a:t>1998	</a:t>
            </a:r>
            <a:r>
              <a:rPr lang="en-US" sz="2000" dirty="0" smtClean="0">
                <a:latin typeface="+mn-lt"/>
              </a:rPr>
              <a:t>First </a:t>
            </a:r>
            <a:r>
              <a:rPr lang="en-US" sz="2000" dirty="0">
                <a:latin typeface="+mn-lt"/>
              </a:rPr>
              <a:t>Change Management Study – 102 </a:t>
            </a:r>
            <a:r>
              <a:rPr lang="en-US" sz="2000" dirty="0" smtClean="0">
                <a:latin typeface="+mn-lt"/>
              </a:rPr>
              <a:t>participants</a:t>
            </a:r>
          </a:p>
          <a:p>
            <a:pPr>
              <a:lnSpc>
                <a:spcPct val="200000"/>
              </a:lnSpc>
            </a:pPr>
            <a:r>
              <a:rPr lang="en-US" sz="2000" b="1" dirty="0" smtClean="0">
                <a:latin typeface="+mn-lt"/>
              </a:rPr>
              <a:t>2000	</a:t>
            </a:r>
            <a:r>
              <a:rPr lang="en-US" sz="2000" dirty="0" smtClean="0">
                <a:latin typeface="+mn-lt"/>
              </a:rPr>
              <a:t>Second </a:t>
            </a:r>
            <a:r>
              <a:rPr lang="en-US" sz="2000" dirty="0">
                <a:latin typeface="+mn-lt"/>
              </a:rPr>
              <a:t>Change Management Study – 152 participants</a:t>
            </a:r>
            <a:endParaRPr lang="en-US" sz="2000" dirty="0" smtClean="0">
              <a:latin typeface="+mn-lt"/>
            </a:endParaRPr>
          </a:p>
          <a:p>
            <a:pPr>
              <a:lnSpc>
                <a:spcPct val="200000"/>
              </a:lnSpc>
            </a:pPr>
            <a:r>
              <a:rPr lang="en-US" sz="2000" b="1" dirty="0" smtClean="0">
                <a:latin typeface="+mn-lt"/>
              </a:rPr>
              <a:t>2003 	</a:t>
            </a:r>
            <a:r>
              <a:rPr lang="en-US" sz="2000" dirty="0" smtClean="0">
                <a:latin typeface="+mn-lt"/>
              </a:rPr>
              <a:t>Third </a:t>
            </a:r>
            <a:r>
              <a:rPr lang="en-US" sz="2000" dirty="0">
                <a:latin typeface="+mn-lt"/>
              </a:rPr>
              <a:t>Change Management Study – 288 participants</a:t>
            </a:r>
            <a:endParaRPr lang="en-US" sz="2000" dirty="0" smtClean="0">
              <a:latin typeface="+mn-lt"/>
            </a:endParaRPr>
          </a:p>
          <a:p>
            <a:pPr>
              <a:lnSpc>
                <a:spcPct val="200000"/>
              </a:lnSpc>
            </a:pPr>
            <a:r>
              <a:rPr lang="en-US" sz="2000" b="1" dirty="0" smtClean="0">
                <a:latin typeface="+mn-lt"/>
              </a:rPr>
              <a:t>2005</a:t>
            </a:r>
            <a:r>
              <a:rPr lang="en-US" sz="2000" dirty="0" smtClean="0">
                <a:latin typeface="+mn-lt"/>
              </a:rPr>
              <a:t> 	Fourth </a:t>
            </a:r>
            <a:r>
              <a:rPr lang="en-US" sz="2000" dirty="0">
                <a:latin typeface="+mn-lt"/>
              </a:rPr>
              <a:t>Change Management Study – 411 participants</a:t>
            </a:r>
            <a:endParaRPr lang="en-US" sz="2000" dirty="0" smtClean="0">
              <a:latin typeface="+mn-lt"/>
            </a:endParaRPr>
          </a:p>
          <a:p>
            <a:pPr>
              <a:lnSpc>
                <a:spcPct val="200000"/>
              </a:lnSpc>
            </a:pPr>
            <a:r>
              <a:rPr lang="en-US" sz="2000" b="1" dirty="0" smtClean="0">
                <a:latin typeface="+mn-lt"/>
              </a:rPr>
              <a:t>2007	</a:t>
            </a:r>
            <a:r>
              <a:rPr lang="en-US" sz="2000" dirty="0" smtClean="0">
                <a:latin typeface="+mn-lt"/>
              </a:rPr>
              <a:t>Fifth </a:t>
            </a:r>
            <a:r>
              <a:rPr lang="en-US" sz="2000" dirty="0">
                <a:latin typeface="+mn-lt"/>
              </a:rPr>
              <a:t>Change Management Study – 426 participants</a:t>
            </a:r>
            <a:endParaRPr lang="en-US" sz="2000" dirty="0" smtClean="0">
              <a:latin typeface="+mn-lt"/>
            </a:endParaRPr>
          </a:p>
          <a:p>
            <a:pPr>
              <a:lnSpc>
                <a:spcPct val="200000"/>
              </a:lnSpc>
            </a:pPr>
            <a:r>
              <a:rPr lang="en-US" sz="2000" b="1" dirty="0" smtClean="0">
                <a:latin typeface="+mn-lt"/>
              </a:rPr>
              <a:t>2009	</a:t>
            </a:r>
            <a:r>
              <a:rPr lang="en-US" sz="2000" dirty="0" smtClean="0">
                <a:latin typeface="+mn-lt"/>
              </a:rPr>
              <a:t>Sixth </a:t>
            </a:r>
            <a:r>
              <a:rPr lang="en-US" sz="2000" dirty="0">
                <a:latin typeface="+mn-lt"/>
              </a:rPr>
              <a:t>Change Management Study – 575 participants</a:t>
            </a:r>
            <a:endParaRPr lang="en-US" sz="2000" dirty="0" smtClean="0">
              <a:latin typeface="+mn-lt"/>
            </a:endParaRPr>
          </a:p>
          <a:p>
            <a:pPr>
              <a:lnSpc>
                <a:spcPct val="200000"/>
              </a:lnSpc>
            </a:pPr>
            <a:r>
              <a:rPr lang="en-US" sz="2000" b="1" dirty="0" smtClean="0">
                <a:latin typeface="+mn-lt"/>
              </a:rPr>
              <a:t>2011	</a:t>
            </a:r>
            <a:r>
              <a:rPr lang="en-US" sz="2000" dirty="0" smtClean="0">
                <a:latin typeface="+mn-lt"/>
              </a:rPr>
              <a:t>Seventh Change Management Study – 650 participants</a:t>
            </a:r>
          </a:p>
          <a:p>
            <a:pPr>
              <a:lnSpc>
                <a:spcPct val="200000"/>
              </a:lnSpc>
            </a:pPr>
            <a:r>
              <a:rPr lang="en-US" sz="2000" b="1" dirty="0" smtClean="0">
                <a:latin typeface="+mn-lt"/>
              </a:rPr>
              <a:t>2013</a:t>
            </a:r>
            <a:r>
              <a:rPr lang="en-US" sz="2000" dirty="0" smtClean="0">
                <a:latin typeface="+mn-lt"/>
              </a:rPr>
              <a:t>	Eighth Change Management Study – 822 participants</a:t>
            </a:r>
            <a:endParaRPr lang="en-US" sz="2000" dirty="0">
              <a:latin typeface="+mn-lt"/>
            </a:endParaRPr>
          </a:p>
        </p:txBody>
      </p:sp>
    </p:spTree>
    <p:extLst>
      <p:ext uri="{BB962C8B-B14F-4D97-AF65-F5344CB8AC3E}">
        <p14:creationId xmlns:p14="http://schemas.microsoft.com/office/powerpoint/2010/main" val="22287186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Leading Practice Adoption</a:t>
            </a:r>
            <a:endParaRPr lang="en-US" dirty="0">
              <a:solidFill>
                <a:schemeClr val="bg1"/>
              </a:solidFill>
            </a:endParaRPr>
          </a:p>
        </p:txBody>
      </p:sp>
      <p:graphicFrame>
        <p:nvGraphicFramePr>
          <p:cNvPr id="3" name="Diagram 2"/>
          <p:cNvGraphicFramePr/>
          <p:nvPr>
            <p:extLst>
              <p:ext uri="{D42A27DB-BD31-4B8C-83A1-F6EECF244321}">
                <p14:modId xmlns:p14="http://schemas.microsoft.com/office/powerpoint/2010/main" val="2453607743"/>
              </p:ext>
            </p:extLst>
          </p:nvPr>
        </p:nvGraphicFramePr>
        <p:xfrm>
          <a:off x="451974" y="116632"/>
          <a:ext cx="8234826" cy="3933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457200" y="2726305"/>
            <a:ext cx="1306488" cy="3168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dirty="0" smtClean="0"/>
              <a:t>Well constructed Practice </a:t>
            </a:r>
          </a:p>
          <a:p>
            <a:pPr algn="ctr"/>
            <a:endParaRPr lang="en-ZA" dirty="0"/>
          </a:p>
        </p:txBody>
      </p:sp>
      <p:sp>
        <p:nvSpPr>
          <p:cNvPr id="7" name="Rectangle 6"/>
          <p:cNvSpPr/>
          <p:nvPr/>
        </p:nvSpPr>
        <p:spPr>
          <a:xfrm>
            <a:off x="2187978" y="2726305"/>
            <a:ext cx="1306488" cy="3168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400" dirty="0" smtClean="0"/>
              <a:t>Clear Understanding of the Organisation and Mental Models</a:t>
            </a:r>
          </a:p>
          <a:p>
            <a:endParaRPr lang="en-ZA" sz="1400" dirty="0"/>
          </a:p>
          <a:p>
            <a:r>
              <a:rPr lang="en-ZA" sz="1400" dirty="0" smtClean="0"/>
              <a:t>Interviews and Survey</a:t>
            </a:r>
            <a:endParaRPr lang="en-ZA" sz="1400" dirty="0"/>
          </a:p>
        </p:txBody>
      </p:sp>
      <p:sp>
        <p:nvSpPr>
          <p:cNvPr id="8" name="Rectangle 7"/>
          <p:cNvSpPr/>
          <p:nvPr/>
        </p:nvSpPr>
        <p:spPr>
          <a:xfrm>
            <a:off x="3918756" y="2726305"/>
            <a:ext cx="1306488" cy="3168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400" dirty="0" smtClean="0"/>
              <a:t>Plans to deal with Mental Models and Resistance</a:t>
            </a:r>
          </a:p>
          <a:p>
            <a:endParaRPr lang="en-ZA" sz="1400" dirty="0"/>
          </a:p>
          <a:p>
            <a:r>
              <a:rPr lang="en-ZA" sz="1400" dirty="0" smtClean="0"/>
              <a:t>Leader Behaviour Plans</a:t>
            </a:r>
          </a:p>
          <a:p>
            <a:endParaRPr lang="en-ZA" sz="1400" dirty="0" smtClean="0"/>
          </a:p>
          <a:p>
            <a:r>
              <a:rPr lang="en-ZA" sz="1400" dirty="0" smtClean="0"/>
              <a:t>Behaviour </a:t>
            </a:r>
            <a:r>
              <a:rPr lang="en-ZA" sz="1400" dirty="0" err="1" smtClean="0"/>
              <a:t>Comm</a:t>
            </a:r>
            <a:r>
              <a:rPr lang="en-ZA" sz="1400" dirty="0" smtClean="0"/>
              <a:t> Plans</a:t>
            </a:r>
          </a:p>
          <a:p>
            <a:endParaRPr lang="en-ZA" sz="1400" dirty="0" smtClean="0"/>
          </a:p>
          <a:p>
            <a:r>
              <a:rPr lang="en-ZA" sz="1400" dirty="0" smtClean="0"/>
              <a:t>Training Plans</a:t>
            </a:r>
            <a:endParaRPr lang="en-ZA" sz="1400" dirty="0"/>
          </a:p>
        </p:txBody>
      </p:sp>
      <p:sp>
        <p:nvSpPr>
          <p:cNvPr id="9" name="Rectangle 8"/>
          <p:cNvSpPr/>
          <p:nvPr/>
        </p:nvSpPr>
        <p:spPr>
          <a:xfrm>
            <a:off x="5649534" y="2726305"/>
            <a:ext cx="1306488" cy="3168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400" b="1" dirty="0" smtClean="0"/>
              <a:t>A</a:t>
            </a:r>
            <a:r>
              <a:rPr lang="en-ZA" sz="1400" dirty="0" smtClean="0"/>
              <a:t>ware or Risks</a:t>
            </a:r>
          </a:p>
          <a:p>
            <a:endParaRPr lang="en-ZA" sz="1400" dirty="0"/>
          </a:p>
          <a:p>
            <a:r>
              <a:rPr lang="en-ZA" sz="1400" b="1" dirty="0" smtClean="0"/>
              <a:t>I</a:t>
            </a:r>
            <a:r>
              <a:rPr lang="en-ZA" sz="1400" dirty="0" smtClean="0"/>
              <a:t>deal Situation Accepted</a:t>
            </a:r>
          </a:p>
          <a:p>
            <a:endParaRPr lang="en-ZA" sz="1400" dirty="0"/>
          </a:p>
          <a:p>
            <a:r>
              <a:rPr lang="en-ZA" sz="1400" b="1" dirty="0" smtClean="0"/>
              <a:t>D</a:t>
            </a:r>
            <a:r>
              <a:rPr lang="en-ZA" sz="1400" dirty="0" smtClean="0"/>
              <a:t>esire to Make to make it work</a:t>
            </a:r>
          </a:p>
          <a:p>
            <a:endParaRPr lang="en-ZA" sz="1400" dirty="0"/>
          </a:p>
          <a:p>
            <a:r>
              <a:rPr lang="en-ZA" sz="1400" b="1" dirty="0" smtClean="0"/>
              <a:t>A</a:t>
            </a:r>
            <a:r>
              <a:rPr lang="en-ZA" sz="1400" dirty="0" smtClean="0"/>
              <a:t>ttitude</a:t>
            </a:r>
          </a:p>
          <a:p>
            <a:r>
              <a:rPr lang="en-ZA" sz="1400" b="1" dirty="0"/>
              <a:t>S</a:t>
            </a:r>
            <a:r>
              <a:rPr lang="en-ZA" sz="1400" dirty="0"/>
              <a:t>kills</a:t>
            </a:r>
          </a:p>
          <a:p>
            <a:r>
              <a:rPr lang="en-ZA" sz="1400" b="1" dirty="0" smtClean="0"/>
              <a:t>K</a:t>
            </a:r>
            <a:r>
              <a:rPr lang="en-ZA" sz="1400" dirty="0" smtClean="0"/>
              <a:t>nowledge</a:t>
            </a:r>
          </a:p>
        </p:txBody>
      </p:sp>
      <p:sp>
        <p:nvSpPr>
          <p:cNvPr id="10" name="Rectangle 9"/>
          <p:cNvSpPr/>
          <p:nvPr/>
        </p:nvSpPr>
        <p:spPr>
          <a:xfrm>
            <a:off x="7380312" y="2726305"/>
            <a:ext cx="1306488" cy="3168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t>Practice Adopted</a:t>
            </a:r>
          </a:p>
          <a:p>
            <a:pPr algn="ctr"/>
            <a:endParaRPr lang="en-ZA" dirty="0"/>
          </a:p>
          <a:p>
            <a:pPr algn="ctr"/>
            <a:r>
              <a:rPr lang="en-ZA" dirty="0" smtClean="0"/>
              <a:t>Zero Harm Achieved</a:t>
            </a:r>
          </a:p>
          <a:p>
            <a:pPr algn="ctr"/>
            <a:endParaRPr lang="en-ZA" dirty="0"/>
          </a:p>
          <a:p>
            <a:pPr algn="ctr"/>
            <a:r>
              <a:rPr lang="en-ZA" dirty="0" smtClean="0">
                <a:solidFill>
                  <a:srgbClr val="FFFF00"/>
                </a:solidFill>
              </a:rPr>
              <a:t>Speed</a:t>
            </a:r>
          </a:p>
          <a:p>
            <a:pPr algn="ctr"/>
            <a:r>
              <a:rPr lang="en-ZA" dirty="0" smtClean="0">
                <a:solidFill>
                  <a:srgbClr val="FFFF00"/>
                </a:solidFill>
              </a:rPr>
              <a:t>Utilization</a:t>
            </a:r>
          </a:p>
          <a:p>
            <a:pPr algn="ctr"/>
            <a:r>
              <a:rPr lang="en-ZA" dirty="0" smtClean="0">
                <a:solidFill>
                  <a:srgbClr val="FFFF00"/>
                </a:solidFill>
              </a:rPr>
              <a:t>Project Cost</a:t>
            </a:r>
            <a:endParaRPr lang="en-ZA" dirty="0">
              <a:solidFill>
                <a:srgbClr val="FFFF00"/>
              </a:solidFill>
            </a:endParaRPr>
          </a:p>
        </p:txBody>
      </p:sp>
      <p:pic>
        <p:nvPicPr>
          <p:cNvPr id="5" name="Picture 4"/>
          <p:cNvPicPr>
            <a:picLocks noChangeAspect="1"/>
          </p:cNvPicPr>
          <p:nvPr/>
        </p:nvPicPr>
        <p:blipFill>
          <a:blip r:embed="rId8"/>
          <a:stretch>
            <a:fillRect/>
          </a:stretch>
        </p:blipFill>
        <p:spPr>
          <a:xfrm>
            <a:off x="2237132" y="5922422"/>
            <a:ext cx="1257334" cy="943000"/>
          </a:xfrm>
          <a:prstGeom prst="rect">
            <a:avLst/>
          </a:prstGeom>
        </p:spPr>
      </p:pic>
      <p:pic>
        <p:nvPicPr>
          <p:cNvPr id="11" name="Picture 10"/>
          <p:cNvPicPr>
            <a:picLocks noChangeAspect="1"/>
          </p:cNvPicPr>
          <p:nvPr/>
        </p:nvPicPr>
        <p:blipFill rotWithShape="1">
          <a:blip r:embed="rId9"/>
          <a:srcRect l="2304" t="21323"/>
          <a:stretch/>
        </p:blipFill>
        <p:spPr>
          <a:xfrm>
            <a:off x="7380311" y="5894657"/>
            <a:ext cx="1306489" cy="878719"/>
          </a:xfrm>
          <a:prstGeom prst="rect">
            <a:avLst/>
          </a:prstGeom>
        </p:spPr>
      </p:pic>
      <p:pic>
        <p:nvPicPr>
          <p:cNvPr id="12" name="Picture 11"/>
          <p:cNvPicPr>
            <a:picLocks noChangeAspect="1"/>
          </p:cNvPicPr>
          <p:nvPr/>
        </p:nvPicPr>
        <p:blipFill rotWithShape="1">
          <a:blip r:embed="rId9"/>
          <a:srcRect t="20733" r="8927"/>
          <a:stretch/>
        </p:blipFill>
        <p:spPr>
          <a:xfrm flipH="1">
            <a:off x="5587040" y="5879737"/>
            <a:ext cx="1368982" cy="893639"/>
          </a:xfrm>
          <a:prstGeom prst="rect">
            <a:avLst/>
          </a:prstGeom>
        </p:spPr>
      </p:pic>
      <p:sp>
        <p:nvSpPr>
          <p:cNvPr id="2" name="Oval 1"/>
          <p:cNvSpPr/>
          <p:nvPr/>
        </p:nvSpPr>
        <p:spPr>
          <a:xfrm>
            <a:off x="5649534" y="6255824"/>
            <a:ext cx="434634" cy="34152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aphicFrame>
        <p:nvGraphicFramePr>
          <p:cNvPr id="13" name="Table 12"/>
          <p:cNvGraphicFramePr>
            <a:graphicFrameLocks noGrp="1"/>
          </p:cNvGraphicFramePr>
          <p:nvPr>
            <p:extLst>
              <p:ext uri="{D42A27DB-BD31-4B8C-83A1-F6EECF244321}">
                <p14:modId xmlns:p14="http://schemas.microsoft.com/office/powerpoint/2010/main" val="599884828"/>
              </p:ext>
            </p:extLst>
          </p:nvPr>
        </p:nvGraphicFramePr>
        <p:xfrm>
          <a:off x="4067944" y="6041856"/>
          <a:ext cx="973428" cy="731520"/>
        </p:xfrm>
        <a:graphic>
          <a:graphicData uri="http://schemas.openxmlformats.org/drawingml/2006/table">
            <a:tbl>
              <a:tblPr firstRow="1" bandRow="1">
                <a:tableStyleId>{5C22544A-7EE6-4342-B048-85BDC9FD1C3A}</a:tableStyleId>
              </a:tblPr>
              <a:tblGrid>
                <a:gridCol w="324476"/>
                <a:gridCol w="324476"/>
                <a:gridCol w="324476"/>
              </a:tblGrid>
              <a:tr h="262587">
                <a:tc>
                  <a:txBody>
                    <a:bodyPr/>
                    <a:lstStyle/>
                    <a:p>
                      <a:endParaRPr lang="en-ZA" dirty="0"/>
                    </a:p>
                  </a:txBody>
                  <a:tcPr/>
                </a:tc>
                <a:tc>
                  <a:txBody>
                    <a:bodyPr/>
                    <a:lstStyle/>
                    <a:p>
                      <a:endParaRPr lang="en-ZA"/>
                    </a:p>
                  </a:txBody>
                  <a:tcPr/>
                </a:tc>
                <a:tc>
                  <a:txBody>
                    <a:bodyPr/>
                    <a:lstStyle/>
                    <a:p>
                      <a:endParaRPr lang="en-ZA"/>
                    </a:p>
                  </a:txBody>
                  <a:tcPr/>
                </a:tc>
              </a:tr>
              <a:tr h="262587">
                <a:tc>
                  <a:txBody>
                    <a:bodyPr/>
                    <a:lstStyle/>
                    <a:p>
                      <a:endParaRPr lang="en-ZA"/>
                    </a:p>
                  </a:txBody>
                  <a:tcPr/>
                </a:tc>
                <a:tc>
                  <a:txBody>
                    <a:bodyPr/>
                    <a:lstStyle/>
                    <a:p>
                      <a:endParaRPr lang="en-ZA"/>
                    </a:p>
                  </a:txBody>
                  <a:tcPr/>
                </a:tc>
                <a:tc>
                  <a:txBody>
                    <a:bodyPr/>
                    <a:lstStyle/>
                    <a:p>
                      <a:endParaRPr lang="en-ZA" dirty="0"/>
                    </a:p>
                  </a:txBody>
                  <a:tcPr/>
                </a:tc>
              </a:tr>
            </a:tbl>
          </a:graphicData>
        </a:graphic>
      </p:graphicFrame>
    </p:spTree>
    <p:extLst>
      <p:ext uri="{BB962C8B-B14F-4D97-AF65-F5344CB8AC3E}">
        <p14:creationId xmlns:p14="http://schemas.microsoft.com/office/powerpoint/2010/main" val="377872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Leading Practice Adoption</a:t>
            </a:r>
            <a:endParaRPr lang="en-US" dirty="0">
              <a:solidFill>
                <a:schemeClr val="bg1"/>
              </a:solidFill>
            </a:endParaRPr>
          </a:p>
        </p:txBody>
      </p:sp>
      <p:graphicFrame>
        <p:nvGraphicFramePr>
          <p:cNvPr id="3" name="Diagram 2"/>
          <p:cNvGraphicFramePr/>
          <p:nvPr>
            <p:extLst>
              <p:ext uri="{D42A27DB-BD31-4B8C-83A1-F6EECF244321}">
                <p14:modId xmlns:p14="http://schemas.microsoft.com/office/powerpoint/2010/main" val="2453607743"/>
              </p:ext>
            </p:extLst>
          </p:nvPr>
        </p:nvGraphicFramePr>
        <p:xfrm>
          <a:off x="451974" y="116632"/>
          <a:ext cx="8234826" cy="3933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457200" y="2726305"/>
            <a:ext cx="1306488" cy="3168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dirty="0" smtClean="0"/>
              <a:t>Well constructed Practice </a:t>
            </a:r>
          </a:p>
          <a:p>
            <a:pPr algn="ctr"/>
            <a:endParaRPr lang="en-ZA" dirty="0"/>
          </a:p>
        </p:txBody>
      </p:sp>
      <p:graphicFrame>
        <p:nvGraphicFramePr>
          <p:cNvPr id="14" name="Table 13"/>
          <p:cNvGraphicFramePr>
            <a:graphicFrameLocks noGrp="1"/>
          </p:cNvGraphicFramePr>
          <p:nvPr>
            <p:extLst>
              <p:ext uri="{D42A27DB-BD31-4B8C-83A1-F6EECF244321}">
                <p14:modId xmlns:p14="http://schemas.microsoft.com/office/powerpoint/2010/main" val="4243436713"/>
              </p:ext>
            </p:extLst>
          </p:nvPr>
        </p:nvGraphicFramePr>
        <p:xfrm>
          <a:off x="1979712" y="2716760"/>
          <a:ext cx="6851104" cy="3618537"/>
        </p:xfrm>
        <a:graphic>
          <a:graphicData uri="http://schemas.openxmlformats.org/drawingml/2006/table">
            <a:tbl>
              <a:tblPr firstRow="1" bandRow="1">
                <a:tableStyleId>{5C22544A-7EE6-4342-B048-85BDC9FD1C3A}</a:tableStyleId>
              </a:tblPr>
              <a:tblGrid>
                <a:gridCol w="1712776"/>
                <a:gridCol w="1712776"/>
                <a:gridCol w="1712776"/>
                <a:gridCol w="1712776"/>
              </a:tblGrid>
              <a:tr h="741327">
                <a:tc>
                  <a:txBody>
                    <a:bodyPr/>
                    <a:lstStyle/>
                    <a:p>
                      <a:pPr algn="ctr"/>
                      <a:r>
                        <a:rPr lang="en-ZA" sz="1400" dirty="0" smtClean="0">
                          <a:solidFill>
                            <a:schemeClr val="tx1"/>
                          </a:solidFill>
                        </a:rPr>
                        <a:t>Position</a:t>
                      </a:r>
                    </a:p>
                    <a:p>
                      <a:pPr algn="ctr"/>
                      <a:r>
                        <a:rPr lang="en-ZA" sz="1400" dirty="0" smtClean="0">
                          <a:solidFill>
                            <a:schemeClr val="tx1"/>
                          </a:solidFill>
                        </a:rPr>
                        <a:t>Leadership Strategy</a:t>
                      </a:r>
                      <a:endParaRPr lang="en-ZA" sz="1400" dirty="0">
                        <a:solidFill>
                          <a:schemeClr val="tx1"/>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400" dirty="0" smtClean="0">
                          <a:solidFill>
                            <a:schemeClr val="tx1"/>
                          </a:solidFill>
                        </a:rPr>
                        <a:t>Plan</a:t>
                      </a:r>
                    </a:p>
                    <a:p>
                      <a:pPr algn="ctr"/>
                      <a:r>
                        <a:rPr lang="en-ZA" sz="1400" dirty="0" smtClean="0">
                          <a:solidFill>
                            <a:schemeClr val="tx1"/>
                          </a:solidFill>
                        </a:rPr>
                        <a:t>Leadership Activities</a:t>
                      </a:r>
                      <a:endParaRPr lang="en-ZA" sz="1400" dirty="0">
                        <a:solidFill>
                          <a:schemeClr val="tx1"/>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400" dirty="0" smtClean="0">
                          <a:solidFill>
                            <a:schemeClr val="tx1"/>
                          </a:solidFill>
                        </a:rPr>
                        <a:t>People</a:t>
                      </a:r>
                    </a:p>
                    <a:p>
                      <a:pPr algn="ctr"/>
                      <a:r>
                        <a:rPr lang="en-ZA" sz="1400" dirty="0" smtClean="0">
                          <a:solidFill>
                            <a:schemeClr val="tx1"/>
                          </a:solidFill>
                        </a:rPr>
                        <a:t>Outcomes</a:t>
                      </a:r>
                      <a:endParaRPr lang="en-ZA" sz="1400" dirty="0">
                        <a:solidFill>
                          <a:schemeClr val="tx1"/>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400" dirty="0" smtClean="0">
                          <a:solidFill>
                            <a:schemeClr val="tx1"/>
                          </a:solidFill>
                        </a:rPr>
                        <a:t>Purpose Achieved</a:t>
                      </a:r>
                      <a:endParaRPr lang="en-ZA" sz="1400" dirty="0">
                        <a:solidFill>
                          <a:schemeClr val="tx1"/>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277701">
                <a:tc>
                  <a:txBody>
                    <a:bodyPr/>
                    <a:lstStyle/>
                    <a:p>
                      <a:r>
                        <a:rPr lang="en-ZA" sz="1200" dirty="0" smtClean="0"/>
                        <a:t>#Scope</a:t>
                      </a:r>
                      <a:r>
                        <a:rPr lang="en-ZA" sz="1200" baseline="0" dirty="0" smtClean="0"/>
                        <a:t> the Change</a:t>
                      </a:r>
                    </a:p>
                    <a:p>
                      <a:r>
                        <a:rPr lang="en-ZA" sz="1200" baseline="0" dirty="0" smtClean="0"/>
                        <a:t>#Scope the Organisation</a:t>
                      </a:r>
                    </a:p>
                    <a:p>
                      <a:r>
                        <a:rPr lang="en-ZA" sz="1200" baseline="0" dirty="0" smtClean="0"/>
                        <a:t>#Scope the Mental Models</a:t>
                      </a:r>
                    </a:p>
                    <a:p>
                      <a:r>
                        <a:rPr lang="en-ZA" sz="1200" baseline="0" dirty="0" smtClean="0"/>
                        <a:t>#Scope Risk and Challenges</a:t>
                      </a:r>
                    </a:p>
                    <a:p>
                      <a:r>
                        <a:rPr lang="en-ZA" sz="1200" baseline="0" dirty="0" smtClean="0"/>
                        <a:t>#Prepare the Adoption Team</a:t>
                      </a:r>
                    </a:p>
                    <a:p>
                      <a:r>
                        <a:rPr lang="en-ZA" sz="1200" baseline="0" dirty="0" smtClean="0"/>
                        <a:t>#Prepare the Sponsor</a:t>
                      </a:r>
                    </a:p>
                    <a:p>
                      <a:endParaRPr lang="en-ZA" sz="1400" baseline="0" dirty="0" smtClean="0"/>
                    </a:p>
                    <a:p>
                      <a:endParaRPr lang="en-ZA" sz="1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200" dirty="0" smtClean="0"/>
                        <a:t>#Leadership Behavioural Plans</a:t>
                      </a:r>
                    </a:p>
                    <a:p>
                      <a:r>
                        <a:rPr lang="en-ZA" sz="1200" dirty="0" smtClean="0"/>
                        <a:t>#Behavioural</a:t>
                      </a:r>
                      <a:r>
                        <a:rPr lang="en-ZA" sz="1200" baseline="0" dirty="0" smtClean="0"/>
                        <a:t> </a:t>
                      </a:r>
                      <a:r>
                        <a:rPr lang="en-ZA" sz="1200" baseline="0" dirty="0" err="1" smtClean="0"/>
                        <a:t>Comm</a:t>
                      </a:r>
                      <a:r>
                        <a:rPr lang="en-ZA" sz="1200" baseline="0" dirty="0" smtClean="0"/>
                        <a:t> Plans</a:t>
                      </a:r>
                    </a:p>
                    <a:p>
                      <a:r>
                        <a:rPr lang="en-ZA" sz="1200" baseline="0" dirty="0" smtClean="0"/>
                        <a:t>#Training Plans</a:t>
                      </a:r>
                    </a:p>
                    <a:p>
                      <a:r>
                        <a:rPr lang="en-ZA" sz="1200" baseline="0" dirty="0" smtClean="0"/>
                        <a:t>#Coaching Plans</a:t>
                      </a:r>
                    </a:p>
                    <a:p>
                      <a:r>
                        <a:rPr lang="en-ZA" sz="1200" baseline="0" dirty="0" smtClean="0"/>
                        <a:t>#Resistance Management Plans</a:t>
                      </a:r>
                    </a:p>
                    <a:p>
                      <a:r>
                        <a:rPr lang="en-ZA" sz="1200" baseline="0" dirty="0" smtClean="0"/>
                        <a:t>#Sponsorship Roadmap</a:t>
                      </a:r>
                      <a:endParaRPr lang="en-ZA"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400" b="1" dirty="0" smtClean="0"/>
                        <a:t>A</a:t>
                      </a:r>
                      <a:r>
                        <a:rPr lang="en-ZA" sz="1400" dirty="0" smtClean="0"/>
                        <a:t>wareness</a:t>
                      </a:r>
                    </a:p>
                    <a:p>
                      <a:r>
                        <a:rPr lang="en-ZA" sz="1400" b="1" dirty="0" smtClean="0"/>
                        <a:t>I</a:t>
                      </a:r>
                      <a:r>
                        <a:rPr lang="en-ZA" sz="1400" dirty="0" smtClean="0"/>
                        <a:t>deal</a:t>
                      </a:r>
                      <a:r>
                        <a:rPr lang="en-ZA" sz="1400" baseline="0" dirty="0" smtClean="0"/>
                        <a:t> State</a:t>
                      </a:r>
                      <a:endParaRPr lang="en-ZA" sz="1400" dirty="0" smtClean="0"/>
                    </a:p>
                    <a:p>
                      <a:r>
                        <a:rPr lang="en-ZA" sz="1400" b="1" dirty="0" smtClean="0"/>
                        <a:t>D</a:t>
                      </a:r>
                      <a:r>
                        <a:rPr lang="en-ZA" sz="1400" dirty="0" smtClean="0"/>
                        <a:t>esire</a:t>
                      </a:r>
                      <a:r>
                        <a:rPr lang="en-ZA" sz="1400" baseline="0" dirty="0" smtClean="0"/>
                        <a:t> </a:t>
                      </a:r>
                    </a:p>
                    <a:p>
                      <a:endParaRPr lang="en-ZA" sz="1400" baseline="0" dirty="0" smtClean="0"/>
                    </a:p>
                    <a:p>
                      <a:r>
                        <a:rPr lang="en-ZA" sz="1400" b="1" baseline="0" dirty="0" smtClean="0"/>
                        <a:t>A</a:t>
                      </a:r>
                      <a:r>
                        <a:rPr lang="en-ZA" sz="1400" baseline="0" dirty="0" smtClean="0"/>
                        <a:t>ttitude</a:t>
                      </a:r>
                    </a:p>
                    <a:p>
                      <a:r>
                        <a:rPr lang="en-ZA" sz="1400" b="1" baseline="0" dirty="0" smtClean="0"/>
                        <a:t>S</a:t>
                      </a:r>
                      <a:r>
                        <a:rPr lang="en-ZA" sz="1400" baseline="0" dirty="0" smtClean="0"/>
                        <a:t>kills</a:t>
                      </a:r>
                    </a:p>
                    <a:p>
                      <a:r>
                        <a:rPr lang="en-ZA" sz="1400" b="1" baseline="0" dirty="0" smtClean="0"/>
                        <a:t>K</a:t>
                      </a:r>
                      <a:r>
                        <a:rPr lang="en-ZA" sz="1400" baseline="0" dirty="0" smtClean="0"/>
                        <a:t>nowledge</a:t>
                      </a:r>
                      <a:endParaRPr lang="en-ZA" sz="1400" dirty="0" smtClean="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400" dirty="0" smtClean="0"/>
                        <a:t>Adoption of Practice</a:t>
                      </a:r>
                    </a:p>
                    <a:p>
                      <a:endParaRPr lang="en-ZA" sz="1400" dirty="0" smtClean="0"/>
                    </a:p>
                    <a:p>
                      <a:endParaRPr lang="en-ZA" sz="1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99509">
                <a:tc>
                  <a:txBody>
                    <a:bodyPr/>
                    <a:lstStyle/>
                    <a:p>
                      <a:pPr algn="ctr"/>
                      <a:r>
                        <a:rPr lang="en-ZA" sz="1100" dirty="0" smtClean="0"/>
                        <a:t>INTERNAL ANALYSIS</a:t>
                      </a:r>
                      <a:endParaRPr lang="en-ZA"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100" dirty="0" smtClean="0">
                          <a:solidFill>
                            <a:schemeClr val="tx1"/>
                          </a:solidFill>
                        </a:rPr>
                        <a:t>VISIBLE</a:t>
                      </a:r>
                      <a:r>
                        <a:rPr lang="en-ZA" sz="1100" baseline="0" dirty="0" smtClean="0">
                          <a:solidFill>
                            <a:schemeClr val="tx1"/>
                          </a:solidFill>
                        </a:rPr>
                        <a:t> ACTIVITIES</a:t>
                      </a:r>
                      <a:endParaRPr lang="en-ZA" sz="1100" dirty="0">
                        <a:solidFill>
                          <a:schemeClr val="tx1"/>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100" dirty="0" smtClean="0"/>
                        <a:t>EACH PERSON HAS A JOURNEY</a:t>
                      </a:r>
                      <a:endParaRPr lang="en-ZA"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100" dirty="0" smtClean="0"/>
                        <a:t>BUSINESS IMPERATIVES</a:t>
                      </a:r>
                      <a:endParaRPr lang="en-ZA"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5" name="TextBox 14"/>
          <p:cNvSpPr txBox="1"/>
          <p:nvPr/>
        </p:nvSpPr>
        <p:spPr>
          <a:xfrm>
            <a:off x="6012160" y="5085184"/>
            <a:ext cx="962186" cy="523220"/>
          </a:xfrm>
          <a:prstGeom prst="rect">
            <a:avLst/>
          </a:prstGeom>
          <a:solidFill>
            <a:srgbClr val="FFFF00"/>
          </a:solidFill>
        </p:spPr>
        <p:txBody>
          <a:bodyPr wrap="none" rtlCol="0">
            <a:spAutoFit/>
          </a:bodyPr>
          <a:lstStyle/>
          <a:p>
            <a:r>
              <a:rPr lang="en-ZA" sz="1400" dirty="0" smtClean="0"/>
              <a:t>Solution/</a:t>
            </a:r>
          </a:p>
          <a:p>
            <a:r>
              <a:rPr lang="en-ZA" sz="1400" dirty="0" smtClean="0"/>
              <a:t>Resolution</a:t>
            </a:r>
            <a:endParaRPr lang="en-ZA" sz="1400" dirty="0"/>
          </a:p>
        </p:txBody>
      </p:sp>
      <p:sp>
        <p:nvSpPr>
          <p:cNvPr id="16" name="TextBox 15"/>
          <p:cNvSpPr txBox="1"/>
          <p:nvPr/>
        </p:nvSpPr>
        <p:spPr>
          <a:xfrm>
            <a:off x="6078669" y="3933056"/>
            <a:ext cx="909160" cy="523220"/>
          </a:xfrm>
          <a:prstGeom prst="rect">
            <a:avLst/>
          </a:prstGeom>
          <a:solidFill>
            <a:srgbClr val="FFFF00"/>
          </a:solidFill>
        </p:spPr>
        <p:txBody>
          <a:bodyPr wrap="none" rtlCol="0">
            <a:spAutoFit/>
          </a:bodyPr>
          <a:lstStyle/>
          <a:p>
            <a:r>
              <a:rPr lang="en-ZA" sz="1400" dirty="0" smtClean="0"/>
              <a:t>Situation/</a:t>
            </a:r>
          </a:p>
          <a:p>
            <a:r>
              <a:rPr lang="en-ZA" sz="1400" dirty="0" smtClean="0"/>
              <a:t>Risk</a:t>
            </a:r>
            <a:endParaRPr lang="en-ZA" sz="1400" dirty="0"/>
          </a:p>
        </p:txBody>
      </p:sp>
    </p:spTree>
    <p:extLst>
      <p:ext uri="{BB962C8B-B14F-4D97-AF65-F5344CB8AC3E}">
        <p14:creationId xmlns:p14="http://schemas.microsoft.com/office/powerpoint/2010/main" val="39359823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88121828"/>
              </p:ext>
            </p:extLst>
          </p:nvPr>
        </p:nvGraphicFramePr>
        <p:xfrm>
          <a:off x="-1" y="1610662"/>
          <a:ext cx="9144000" cy="3618537"/>
        </p:xfrm>
        <a:graphic>
          <a:graphicData uri="http://schemas.openxmlformats.org/drawingml/2006/table">
            <a:tbl>
              <a:tblPr firstRow="1" bandRow="1">
                <a:tableStyleId>{5C22544A-7EE6-4342-B048-85BDC9FD1C3A}</a:tableStyleId>
              </a:tblPr>
              <a:tblGrid>
                <a:gridCol w="2286000"/>
                <a:gridCol w="2286000"/>
                <a:gridCol w="2286000"/>
                <a:gridCol w="2286000"/>
              </a:tblGrid>
              <a:tr h="741327">
                <a:tc>
                  <a:txBody>
                    <a:bodyPr/>
                    <a:lstStyle/>
                    <a:p>
                      <a:pPr algn="ctr"/>
                      <a:r>
                        <a:rPr lang="en-ZA" sz="1400" dirty="0" smtClean="0">
                          <a:solidFill>
                            <a:schemeClr val="tx1"/>
                          </a:solidFill>
                        </a:rPr>
                        <a:t>Position</a:t>
                      </a:r>
                    </a:p>
                    <a:p>
                      <a:pPr algn="ctr"/>
                      <a:r>
                        <a:rPr lang="en-ZA" sz="1400" dirty="0" smtClean="0">
                          <a:solidFill>
                            <a:schemeClr val="tx1"/>
                          </a:solidFill>
                        </a:rPr>
                        <a:t>Leadership Strategy</a:t>
                      </a:r>
                      <a:endParaRPr lang="en-ZA" sz="1400" dirty="0">
                        <a:solidFill>
                          <a:schemeClr val="tx1"/>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400" dirty="0" smtClean="0">
                          <a:solidFill>
                            <a:schemeClr val="tx1"/>
                          </a:solidFill>
                        </a:rPr>
                        <a:t>Plan</a:t>
                      </a:r>
                    </a:p>
                    <a:p>
                      <a:pPr algn="ctr"/>
                      <a:r>
                        <a:rPr lang="en-ZA" sz="1400" dirty="0" smtClean="0">
                          <a:solidFill>
                            <a:schemeClr val="tx1"/>
                          </a:solidFill>
                        </a:rPr>
                        <a:t>Leadership Activities</a:t>
                      </a:r>
                      <a:endParaRPr lang="en-ZA" sz="1400" dirty="0">
                        <a:solidFill>
                          <a:schemeClr val="tx1"/>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400" dirty="0" smtClean="0">
                          <a:solidFill>
                            <a:schemeClr val="tx1"/>
                          </a:solidFill>
                        </a:rPr>
                        <a:t>People</a:t>
                      </a:r>
                    </a:p>
                    <a:p>
                      <a:pPr algn="ctr"/>
                      <a:r>
                        <a:rPr lang="en-ZA" sz="1400" dirty="0" smtClean="0">
                          <a:solidFill>
                            <a:schemeClr val="tx1"/>
                          </a:solidFill>
                        </a:rPr>
                        <a:t>Outcomes</a:t>
                      </a:r>
                      <a:endParaRPr lang="en-ZA" sz="1400" dirty="0">
                        <a:solidFill>
                          <a:schemeClr val="tx1"/>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400" dirty="0" smtClean="0">
                          <a:solidFill>
                            <a:schemeClr val="tx1"/>
                          </a:solidFill>
                        </a:rPr>
                        <a:t>Purpose Achieved</a:t>
                      </a:r>
                      <a:endParaRPr lang="en-ZA" sz="1400" dirty="0">
                        <a:solidFill>
                          <a:schemeClr val="tx1"/>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277701">
                <a:tc>
                  <a:txBody>
                    <a:bodyPr/>
                    <a:lstStyle/>
                    <a:p>
                      <a:r>
                        <a:rPr lang="en-ZA" sz="1200" dirty="0" smtClean="0"/>
                        <a:t>#Scope</a:t>
                      </a:r>
                      <a:r>
                        <a:rPr lang="en-ZA" sz="1200" baseline="0" dirty="0" smtClean="0"/>
                        <a:t> the Change</a:t>
                      </a:r>
                    </a:p>
                    <a:p>
                      <a:r>
                        <a:rPr lang="en-ZA" sz="1200" baseline="0" dirty="0" smtClean="0"/>
                        <a:t>#Scope the Organisation</a:t>
                      </a:r>
                    </a:p>
                    <a:p>
                      <a:r>
                        <a:rPr lang="en-ZA" sz="1200" baseline="0" dirty="0" smtClean="0"/>
                        <a:t>#Scope the Mental Models</a:t>
                      </a:r>
                    </a:p>
                    <a:p>
                      <a:r>
                        <a:rPr lang="en-ZA" sz="1200" baseline="0" dirty="0" smtClean="0"/>
                        <a:t>#Scope Risk and Challenges</a:t>
                      </a:r>
                    </a:p>
                    <a:p>
                      <a:r>
                        <a:rPr lang="en-ZA" sz="1200" baseline="0" dirty="0" smtClean="0"/>
                        <a:t>#Prepare the Adoption Team</a:t>
                      </a:r>
                    </a:p>
                    <a:p>
                      <a:r>
                        <a:rPr lang="en-ZA" sz="1200" baseline="0" dirty="0" smtClean="0"/>
                        <a:t>#Prepare the Sponsor</a:t>
                      </a:r>
                    </a:p>
                    <a:p>
                      <a:endParaRPr lang="en-ZA" sz="1400" baseline="0" dirty="0" smtClean="0"/>
                    </a:p>
                    <a:p>
                      <a:endParaRPr lang="en-ZA" sz="1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200" dirty="0" smtClean="0"/>
                        <a:t>#Leadership Behavioural Plans</a:t>
                      </a:r>
                    </a:p>
                    <a:p>
                      <a:r>
                        <a:rPr lang="en-ZA" sz="1200" dirty="0" smtClean="0"/>
                        <a:t>#Behavioural</a:t>
                      </a:r>
                      <a:r>
                        <a:rPr lang="en-ZA" sz="1200" baseline="0" dirty="0" smtClean="0"/>
                        <a:t> </a:t>
                      </a:r>
                      <a:r>
                        <a:rPr lang="en-ZA" sz="1200" baseline="0" dirty="0" err="1" smtClean="0"/>
                        <a:t>Comm</a:t>
                      </a:r>
                      <a:r>
                        <a:rPr lang="en-ZA" sz="1200" baseline="0" dirty="0" smtClean="0"/>
                        <a:t> Plans</a:t>
                      </a:r>
                    </a:p>
                    <a:p>
                      <a:r>
                        <a:rPr lang="en-ZA" sz="1200" baseline="0" dirty="0" smtClean="0"/>
                        <a:t>#Training Plans</a:t>
                      </a:r>
                    </a:p>
                    <a:p>
                      <a:r>
                        <a:rPr lang="en-ZA" sz="1200" baseline="0" dirty="0" smtClean="0"/>
                        <a:t>#Coaching Plans</a:t>
                      </a:r>
                    </a:p>
                    <a:p>
                      <a:r>
                        <a:rPr lang="en-ZA" sz="1200" baseline="0" dirty="0" smtClean="0"/>
                        <a:t>#Resistance Management Plans</a:t>
                      </a:r>
                    </a:p>
                    <a:p>
                      <a:r>
                        <a:rPr lang="en-ZA" sz="1200" baseline="0" dirty="0" smtClean="0"/>
                        <a:t>#Sponsorship Roadmap</a:t>
                      </a:r>
                      <a:endParaRPr lang="en-ZA"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400" b="1" dirty="0" smtClean="0"/>
                        <a:t>A</a:t>
                      </a:r>
                      <a:r>
                        <a:rPr lang="en-ZA" sz="1400" dirty="0" smtClean="0"/>
                        <a:t>wareness</a:t>
                      </a:r>
                    </a:p>
                    <a:p>
                      <a:r>
                        <a:rPr lang="en-ZA" sz="1400" b="1" dirty="0" smtClean="0"/>
                        <a:t>I</a:t>
                      </a:r>
                      <a:r>
                        <a:rPr lang="en-ZA" sz="1400" dirty="0" smtClean="0"/>
                        <a:t>deal</a:t>
                      </a:r>
                      <a:r>
                        <a:rPr lang="en-ZA" sz="1400" baseline="0" dirty="0" smtClean="0"/>
                        <a:t> State</a:t>
                      </a:r>
                      <a:endParaRPr lang="en-ZA" sz="1400" dirty="0" smtClean="0"/>
                    </a:p>
                    <a:p>
                      <a:r>
                        <a:rPr lang="en-ZA" sz="1400" b="1" dirty="0" smtClean="0"/>
                        <a:t>D</a:t>
                      </a:r>
                      <a:r>
                        <a:rPr lang="en-ZA" sz="1400" dirty="0" smtClean="0"/>
                        <a:t>esire</a:t>
                      </a:r>
                      <a:r>
                        <a:rPr lang="en-ZA" sz="1400" baseline="0" dirty="0" smtClean="0"/>
                        <a:t> </a:t>
                      </a:r>
                    </a:p>
                    <a:p>
                      <a:endParaRPr lang="en-ZA" sz="1400" baseline="0" dirty="0" smtClean="0"/>
                    </a:p>
                    <a:p>
                      <a:r>
                        <a:rPr lang="en-ZA" sz="1400" b="1" baseline="0" dirty="0" smtClean="0"/>
                        <a:t>A</a:t>
                      </a:r>
                      <a:r>
                        <a:rPr lang="en-ZA" sz="1400" baseline="0" dirty="0" smtClean="0"/>
                        <a:t>ttitude</a:t>
                      </a:r>
                    </a:p>
                    <a:p>
                      <a:r>
                        <a:rPr lang="en-ZA" sz="1400" b="1" baseline="0" dirty="0" smtClean="0"/>
                        <a:t>S</a:t>
                      </a:r>
                      <a:r>
                        <a:rPr lang="en-ZA" sz="1400" baseline="0" dirty="0" smtClean="0"/>
                        <a:t>kills</a:t>
                      </a:r>
                    </a:p>
                    <a:p>
                      <a:r>
                        <a:rPr lang="en-ZA" sz="1400" b="1" baseline="0" dirty="0" smtClean="0"/>
                        <a:t>K</a:t>
                      </a:r>
                      <a:r>
                        <a:rPr lang="en-ZA" sz="1400" baseline="0" dirty="0" smtClean="0"/>
                        <a:t>nowledge</a:t>
                      </a:r>
                      <a:endParaRPr lang="en-ZA" sz="1400" dirty="0" smtClean="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400" dirty="0" smtClean="0"/>
                        <a:t>Adoption of Practice</a:t>
                      </a:r>
                    </a:p>
                    <a:p>
                      <a:endParaRPr lang="en-ZA" sz="1400" dirty="0" smtClean="0"/>
                    </a:p>
                    <a:p>
                      <a:endParaRPr lang="en-ZA" sz="14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99509">
                <a:tc>
                  <a:txBody>
                    <a:bodyPr/>
                    <a:lstStyle/>
                    <a:p>
                      <a:pPr algn="ctr"/>
                      <a:r>
                        <a:rPr lang="en-ZA" sz="1100" dirty="0" smtClean="0"/>
                        <a:t>INTERNAL ANALYSIS</a:t>
                      </a:r>
                      <a:endParaRPr lang="en-ZA"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100" dirty="0" smtClean="0">
                          <a:solidFill>
                            <a:schemeClr val="tx1"/>
                          </a:solidFill>
                        </a:rPr>
                        <a:t>VISIBLE</a:t>
                      </a:r>
                      <a:r>
                        <a:rPr lang="en-ZA" sz="1100" baseline="0" dirty="0" smtClean="0">
                          <a:solidFill>
                            <a:schemeClr val="tx1"/>
                          </a:solidFill>
                        </a:rPr>
                        <a:t> ACTIVITIES</a:t>
                      </a:r>
                      <a:endParaRPr lang="en-ZA" sz="1100" dirty="0">
                        <a:solidFill>
                          <a:schemeClr val="tx1"/>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100" dirty="0" smtClean="0"/>
                        <a:t>EACH PERSON HAS A JOURNEY</a:t>
                      </a:r>
                      <a:endParaRPr lang="en-ZA"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100" dirty="0" smtClean="0"/>
                        <a:t>BUSINESS IMPERATIVES</a:t>
                      </a:r>
                      <a:endParaRPr lang="en-ZA"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Footer Placeholder 4"/>
          <p:cNvSpPr>
            <a:spLocks noGrp="1"/>
          </p:cNvSpPr>
          <p:nvPr>
            <p:ph type="ftr" sz="quarter" idx="11"/>
          </p:nvPr>
        </p:nvSpPr>
        <p:spPr>
          <a:xfrm>
            <a:off x="-477323" y="5591679"/>
            <a:ext cx="9621323" cy="273844"/>
          </a:xfrm>
        </p:spPr>
        <p:txBody>
          <a:bodyPr/>
          <a:lstStyle/>
          <a:p>
            <a:r>
              <a:rPr lang="en-ZA" dirty="0" smtClean="0"/>
              <a:t>2015 MOSH BEHAVIOURAL CM#01                                                                                                                                                                                                                                Author: Rina Muller</a:t>
            </a:r>
            <a:endParaRPr lang="en-ZA" dirty="0"/>
          </a:p>
        </p:txBody>
      </p:sp>
      <p:sp>
        <p:nvSpPr>
          <p:cNvPr id="7" name="Isosceles Triangle 6"/>
          <p:cNvSpPr/>
          <p:nvPr/>
        </p:nvSpPr>
        <p:spPr>
          <a:xfrm>
            <a:off x="7465508" y="2602285"/>
            <a:ext cx="821028" cy="85000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TextBox 7"/>
          <p:cNvSpPr txBox="1"/>
          <p:nvPr/>
        </p:nvSpPr>
        <p:spPr>
          <a:xfrm>
            <a:off x="7040341" y="3452291"/>
            <a:ext cx="2103659" cy="507831"/>
          </a:xfrm>
          <a:prstGeom prst="rect">
            <a:avLst/>
          </a:prstGeom>
          <a:noFill/>
        </p:spPr>
        <p:txBody>
          <a:bodyPr wrap="square" rtlCol="0">
            <a:spAutoFit/>
          </a:bodyPr>
          <a:lstStyle/>
          <a:p>
            <a:r>
              <a:rPr lang="en-ZA" sz="900" dirty="0"/>
              <a:t>Project</a:t>
            </a:r>
          </a:p>
          <a:p>
            <a:r>
              <a:rPr lang="en-ZA" sz="900" dirty="0"/>
              <a:t>Management         </a:t>
            </a:r>
          </a:p>
          <a:p>
            <a:r>
              <a:rPr lang="en-ZA" sz="900" dirty="0"/>
              <a:t>                       </a:t>
            </a:r>
          </a:p>
        </p:txBody>
      </p:sp>
      <p:sp>
        <p:nvSpPr>
          <p:cNvPr id="9" name="TextBox 8"/>
          <p:cNvSpPr txBox="1"/>
          <p:nvPr/>
        </p:nvSpPr>
        <p:spPr>
          <a:xfrm>
            <a:off x="8286537" y="3452291"/>
            <a:ext cx="816249" cy="369332"/>
          </a:xfrm>
          <a:prstGeom prst="rect">
            <a:avLst/>
          </a:prstGeom>
          <a:noFill/>
        </p:spPr>
        <p:txBody>
          <a:bodyPr wrap="none" rtlCol="0">
            <a:spAutoFit/>
          </a:bodyPr>
          <a:lstStyle/>
          <a:p>
            <a:r>
              <a:rPr lang="en-ZA" sz="900" dirty="0"/>
              <a:t>Change </a:t>
            </a:r>
          </a:p>
          <a:p>
            <a:r>
              <a:rPr lang="en-ZA" sz="900" dirty="0"/>
              <a:t>Management</a:t>
            </a:r>
          </a:p>
        </p:txBody>
      </p:sp>
      <p:sp>
        <p:nvSpPr>
          <p:cNvPr id="10" name="TextBox 9"/>
          <p:cNvSpPr txBox="1"/>
          <p:nvPr/>
        </p:nvSpPr>
        <p:spPr>
          <a:xfrm>
            <a:off x="7402175" y="2586329"/>
            <a:ext cx="947695" cy="369332"/>
          </a:xfrm>
          <a:prstGeom prst="rect">
            <a:avLst/>
          </a:prstGeom>
          <a:noFill/>
        </p:spPr>
        <p:txBody>
          <a:bodyPr wrap="none" rtlCol="0">
            <a:spAutoFit/>
          </a:bodyPr>
          <a:lstStyle/>
          <a:p>
            <a:pPr algn="ctr"/>
            <a:r>
              <a:rPr lang="en-ZA" sz="900" dirty="0"/>
              <a:t>Sponsored</a:t>
            </a:r>
          </a:p>
          <a:p>
            <a:pPr algn="ctr"/>
            <a:r>
              <a:rPr lang="en-ZA" sz="900" dirty="0"/>
              <a:t>Leading Practice</a:t>
            </a:r>
          </a:p>
        </p:txBody>
      </p:sp>
      <p:sp>
        <p:nvSpPr>
          <p:cNvPr id="11" name="Right Brace 10"/>
          <p:cNvSpPr/>
          <p:nvPr/>
        </p:nvSpPr>
        <p:spPr>
          <a:xfrm>
            <a:off x="5496059" y="2335102"/>
            <a:ext cx="241479" cy="64364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a:ln w="0"/>
              <a:effectLst>
                <a:outerShdw blurRad="38100" dist="19050" dir="2700000" algn="tl" rotWithShape="0">
                  <a:schemeClr val="dk1">
                    <a:alpha val="40000"/>
                  </a:schemeClr>
                </a:outerShdw>
              </a:effectLst>
            </a:endParaRPr>
          </a:p>
        </p:txBody>
      </p:sp>
      <p:sp>
        <p:nvSpPr>
          <p:cNvPr id="13" name="Right Brace 12"/>
          <p:cNvSpPr/>
          <p:nvPr/>
        </p:nvSpPr>
        <p:spPr>
          <a:xfrm>
            <a:off x="5496059" y="3051022"/>
            <a:ext cx="241479" cy="64364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a:ln w="0"/>
              <a:effectLst>
                <a:outerShdw blurRad="38100" dist="19050" dir="2700000" algn="tl" rotWithShape="0">
                  <a:schemeClr val="dk1">
                    <a:alpha val="40000"/>
                  </a:schemeClr>
                </a:outerShdw>
              </a:effectLst>
            </a:endParaRPr>
          </a:p>
        </p:txBody>
      </p:sp>
      <p:sp>
        <p:nvSpPr>
          <p:cNvPr id="14" name="TextBox 13"/>
          <p:cNvSpPr txBox="1"/>
          <p:nvPr/>
        </p:nvSpPr>
        <p:spPr>
          <a:xfrm>
            <a:off x="5842142" y="2518423"/>
            <a:ext cx="1113895" cy="646331"/>
          </a:xfrm>
          <a:prstGeom prst="rect">
            <a:avLst/>
          </a:prstGeom>
          <a:noFill/>
        </p:spPr>
        <p:txBody>
          <a:bodyPr wrap="none" rtlCol="0">
            <a:spAutoFit/>
          </a:bodyPr>
          <a:lstStyle/>
          <a:p>
            <a:r>
              <a:rPr lang="en-ZA" dirty="0" smtClean="0"/>
              <a:t>Situation/</a:t>
            </a:r>
          </a:p>
          <a:p>
            <a:r>
              <a:rPr lang="en-ZA" dirty="0" smtClean="0"/>
              <a:t>Risk</a:t>
            </a:r>
            <a:endParaRPr lang="en-ZA" dirty="0"/>
          </a:p>
        </p:txBody>
      </p:sp>
      <p:sp>
        <p:nvSpPr>
          <p:cNvPr id="15" name="TextBox 14"/>
          <p:cNvSpPr txBox="1"/>
          <p:nvPr/>
        </p:nvSpPr>
        <p:spPr>
          <a:xfrm>
            <a:off x="5843789" y="3175292"/>
            <a:ext cx="1180901" cy="646331"/>
          </a:xfrm>
          <a:prstGeom prst="rect">
            <a:avLst/>
          </a:prstGeom>
          <a:noFill/>
        </p:spPr>
        <p:txBody>
          <a:bodyPr wrap="none" rtlCol="0">
            <a:spAutoFit/>
          </a:bodyPr>
          <a:lstStyle/>
          <a:p>
            <a:r>
              <a:rPr lang="en-ZA" dirty="0" smtClean="0"/>
              <a:t>Solution/</a:t>
            </a:r>
          </a:p>
          <a:p>
            <a:r>
              <a:rPr lang="en-ZA" dirty="0" smtClean="0"/>
              <a:t>Resolution</a:t>
            </a:r>
            <a:endParaRPr lang="en-ZA" dirty="0"/>
          </a:p>
        </p:txBody>
      </p:sp>
    </p:spTree>
    <p:extLst>
      <p:ext uri="{BB962C8B-B14F-4D97-AF65-F5344CB8AC3E}">
        <p14:creationId xmlns:p14="http://schemas.microsoft.com/office/powerpoint/2010/main" val="25065612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Leading Practice Adoption</a:t>
            </a:r>
            <a:endParaRPr lang="en-US" dirty="0">
              <a:solidFill>
                <a:schemeClr val="bg1"/>
              </a:solidFill>
            </a:endParaRPr>
          </a:p>
        </p:txBody>
      </p:sp>
      <p:pic>
        <p:nvPicPr>
          <p:cNvPr id="2" name="Picture 1"/>
          <p:cNvPicPr>
            <a:picLocks noChangeAspect="1"/>
          </p:cNvPicPr>
          <p:nvPr/>
        </p:nvPicPr>
        <p:blipFill>
          <a:blip r:embed="rId3"/>
          <a:stretch>
            <a:fillRect/>
          </a:stretch>
        </p:blipFill>
        <p:spPr>
          <a:xfrm>
            <a:off x="1835696" y="1988840"/>
            <a:ext cx="5646693" cy="4235020"/>
          </a:xfrm>
          <a:prstGeom prst="rect">
            <a:avLst/>
          </a:prstGeom>
        </p:spPr>
      </p:pic>
    </p:spTree>
    <p:extLst>
      <p:ext uri="{BB962C8B-B14F-4D97-AF65-F5344CB8AC3E}">
        <p14:creationId xmlns:p14="http://schemas.microsoft.com/office/powerpoint/2010/main" val="42782757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42" name="Title 1"/>
          <p:cNvSpPr>
            <a:spLocks noGrp="1"/>
          </p:cNvSpPr>
          <p:nvPr>
            <p:ph type="title"/>
          </p:nvPr>
        </p:nvSpPr>
        <p:spPr>
          <a:xfrm>
            <a:off x="428625" y="0"/>
            <a:ext cx="8229600" cy="1143000"/>
          </a:xfrm>
          <a:solidFill>
            <a:srgbClr val="FFFF00"/>
          </a:solidFill>
        </p:spPr>
        <p:txBody>
          <a:bodyPr/>
          <a:lstStyle/>
          <a:p>
            <a:pPr algn="l"/>
            <a:r>
              <a:rPr lang="en-ZA" altLang="en-US" sz="2400" dirty="0" smtClean="0"/>
              <a:t>P 2 - Direct inquiry</a:t>
            </a:r>
          </a:p>
        </p:txBody>
      </p:sp>
      <p:pic>
        <p:nvPicPr>
          <p:cNvPr id="10243"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1466850"/>
            <a:ext cx="8553450" cy="539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3786188" y="1000125"/>
            <a:ext cx="5000625" cy="708025"/>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ZA" altLang="en-US" sz="2000">
                <a:solidFill>
                  <a:schemeClr val="bg1"/>
                </a:solidFill>
              </a:rPr>
              <a:t>“Unpack” the mental model to identify aids and barriers to adoption</a:t>
            </a:r>
          </a:p>
        </p:txBody>
      </p:sp>
      <p:sp>
        <p:nvSpPr>
          <p:cNvPr id="7" name="TextBox 6"/>
          <p:cNvSpPr txBox="1">
            <a:spLocks noChangeArrowheads="1"/>
          </p:cNvSpPr>
          <p:nvPr/>
        </p:nvSpPr>
        <p:spPr bwMode="auto">
          <a:xfrm>
            <a:off x="3786188" y="1863725"/>
            <a:ext cx="5000625" cy="400050"/>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ZA" altLang="en-US" sz="2000">
                <a:solidFill>
                  <a:schemeClr val="bg1"/>
                </a:solidFill>
              </a:rPr>
              <a:t>Look for erroneous and incomplete elements</a:t>
            </a:r>
          </a:p>
        </p:txBody>
      </p:sp>
      <p:sp>
        <p:nvSpPr>
          <p:cNvPr id="10246" name="TextBox 7"/>
          <p:cNvSpPr txBox="1">
            <a:spLocks noChangeArrowheads="1"/>
          </p:cNvSpPr>
          <p:nvPr/>
        </p:nvSpPr>
        <p:spPr bwMode="auto">
          <a:xfrm rot="-1839438">
            <a:off x="6653213" y="3595688"/>
            <a:ext cx="817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ZA" altLang="en-US"/>
              <a:t>Beliefs</a:t>
            </a:r>
          </a:p>
        </p:txBody>
      </p:sp>
      <p:sp>
        <p:nvSpPr>
          <p:cNvPr id="10247" name="TextBox 8"/>
          <p:cNvSpPr txBox="1">
            <a:spLocks noChangeArrowheads="1"/>
          </p:cNvSpPr>
          <p:nvPr/>
        </p:nvSpPr>
        <p:spPr bwMode="auto">
          <a:xfrm>
            <a:off x="5360988" y="3773488"/>
            <a:ext cx="7826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ZA" altLang="en-US"/>
              <a:t>Biases</a:t>
            </a:r>
          </a:p>
        </p:txBody>
      </p:sp>
      <p:sp>
        <p:nvSpPr>
          <p:cNvPr id="10248" name="TextBox 9"/>
          <p:cNvSpPr txBox="1">
            <a:spLocks noChangeArrowheads="1"/>
          </p:cNvSpPr>
          <p:nvPr/>
        </p:nvSpPr>
        <p:spPr bwMode="auto">
          <a:xfrm>
            <a:off x="6121400" y="4416425"/>
            <a:ext cx="8080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ZA" altLang="en-US"/>
              <a:t>Values</a:t>
            </a:r>
          </a:p>
        </p:txBody>
      </p:sp>
      <p:sp>
        <p:nvSpPr>
          <p:cNvPr id="10249" name="TextBox 10"/>
          <p:cNvSpPr txBox="1">
            <a:spLocks noChangeArrowheads="1"/>
          </p:cNvSpPr>
          <p:nvPr/>
        </p:nvSpPr>
        <p:spPr bwMode="auto">
          <a:xfrm rot="-2478699">
            <a:off x="6829425" y="5116513"/>
            <a:ext cx="11287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ZA" altLang="en-US" sz="1600"/>
              <a:t>Knowledge</a:t>
            </a:r>
          </a:p>
        </p:txBody>
      </p:sp>
      <p:sp>
        <p:nvSpPr>
          <p:cNvPr id="10250" name="TextBox 11"/>
          <p:cNvSpPr txBox="1">
            <a:spLocks noChangeArrowheads="1"/>
          </p:cNvSpPr>
          <p:nvPr/>
        </p:nvSpPr>
        <p:spPr bwMode="auto">
          <a:xfrm>
            <a:off x="5192713" y="4929188"/>
            <a:ext cx="11652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ZA" altLang="en-US" sz="1600"/>
              <a:t>Perceptions</a:t>
            </a:r>
          </a:p>
        </p:txBody>
      </p:sp>
      <p:sp>
        <p:nvSpPr>
          <p:cNvPr id="10251" name="TextBox 12"/>
          <p:cNvSpPr txBox="1">
            <a:spLocks noChangeArrowheads="1"/>
          </p:cNvSpPr>
          <p:nvPr/>
        </p:nvSpPr>
        <p:spPr bwMode="auto">
          <a:xfrm>
            <a:off x="7462838" y="4143375"/>
            <a:ext cx="752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ZA" altLang="en-US"/>
              <a:t>Views</a:t>
            </a:r>
          </a:p>
        </p:txBody>
      </p:sp>
      <p:sp>
        <p:nvSpPr>
          <p:cNvPr id="10252" name="TextBox 13"/>
          <p:cNvSpPr txBox="1">
            <a:spLocks noChangeArrowheads="1"/>
          </p:cNvSpPr>
          <p:nvPr/>
        </p:nvSpPr>
        <p:spPr bwMode="auto">
          <a:xfrm>
            <a:off x="500063" y="5715000"/>
            <a:ext cx="19177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ZA" altLang="en-US">
                <a:solidFill>
                  <a:schemeClr val="bg1"/>
                </a:solidFill>
              </a:rPr>
              <a:t>Adopter/</a:t>
            </a:r>
          </a:p>
          <a:p>
            <a:pPr algn="ctr"/>
            <a:r>
              <a:rPr lang="en-ZA" altLang="en-US">
                <a:solidFill>
                  <a:schemeClr val="bg1"/>
                </a:solidFill>
              </a:rPr>
              <a:t>Decider/</a:t>
            </a:r>
          </a:p>
          <a:p>
            <a:pPr algn="ctr"/>
            <a:r>
              <a:rPr lang="en-ZA" altLang="en-US">
                <a:solidFill>
                  <a:schemeClr val="bg1"/>
                </a:solidFill>
              </a:rPr>
              <a:t>Other stakeholder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9" y="132036"/>
            <a:ext cx="8229600" cy="1143000"/>
          </a:xfrm>
          <a:solidFill>
            <a:srgbClr val="FFFF00"/>
          </a:solidFill>
        </p:spPr>
        <p:txBody>
          <a:bodyPr>
            <a:normAutofit/>
          </a:bodyPr>
          <a:lstStyle/>
          <a:p>
            <a:pPr algn="l"/>
            <a:r>
              <a:rPr lang="en-ZA" altLang="en-US" sz="2000" dirty="0" smtClean="0"/>
              <a:t>P 2 Results - Mental model: Hazard and Leading Practice specific</a:t>
            </a:r>
          </a:p>
        </p:txBody>
      </p:sp>
      <p:grpSp>
        <p:nvGrpSpPr>
          <p:cNvPr id="13" name="Group 12"/>
          <p:cNvGrpSpPr>
            <a:grpSpLocks/>
          </p:cNvGrpSpPr>
          <p:nvPr/>
        </p:nvGrpSpPr>
        <p:grpSpPr bwMode="auto">
          <a:xfrm>
            <a:off x="2000250" y="1714500"/>
            <a:ext cx="5105400" cy="4724400"/>
            <a:chOff x="2000232" y="1714488"/>
            <a:chExt cx="5105400" cy="4724400"/>
          </a:xfrm>
        </p:grpSpPr>
        <p:pic>
          <p:nvPicPr>
            <p:cNvPr id="9226" name="Picture 4"/>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00232" y="1714488"/>
              <a:ext cx="5105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7" name="TextBox 10"/>
            <p:cNvSpPr txBox="1">
              <a:spLocks noChangeArrowheads="1"/>
            </p:cNvSpPr>
            <p:nvPr/>
          </p:nvSpPr>
          <p:spPr bwMode="auto">
            <a:xfrm>
              <a:off x="3571868" y="2786058"/>
              <a:ext cx="15444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ZA" altLang="en-US" b="1">
                  <a:solidFill>
                    <a:schemeClr val="bg1"/>
                  </a:solidFill>
                </a:rPr>
                <a:t>Mental Model</a:t>
              </a:r>
            </a:p>
          </p:txBody>
        </p:sp>
      </p:grpSp>
      <p:sp>
        <p:nvSpPr>
          <p:cNvPr id="9220" name="TextBox 11"/>
          <p:cNvSpPr txBox="1">
            <a:spLocks noChangeArrowheads="1"/>
          </p:cNvSpPr>
          <p:nvPr/>
        </p:nvSpPr>
        <p:spPr bwMode="auto">
          <a:xfrm>
            <a:off x="0" y="6165305"/>
            <a:ext cx="9143999" cy="461665"/>
          </a:xfrm>
          <a:prstGeom prst="rect">
            <a:avLst/>
          </a:prstGeom>
          <a:solidFill>
            <a:srgbClr val="FFFF00"/>
          </a:solid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ZA" altLang="en-US" sz="2400" dirty="0" smtClean="0"/>
              <a:t>Managing the Resistance to Change by dealing with the Mental Models</a:t>
            </a:r>
            <a:endParaRPr lang="en-ZA" altLang="en-US" sz="2400" dirty="0"/>
          </a:p>
        </p:txBody>
      </p:sp>
      <p:sp>
        <p:nvSpPr>
          <p:cNvPr id="6" name="Line Callout 1 5"/>
          <p:cNvSpPr/>
          <p:nvPr/>
        </p:nvSpPr>
        <p:spPr>
          <a:xfrm>
            <a:off x="6429375" y="1500188"/>
            <a:ext cx="1143000" cy="357187"/>
          </a:xfrm>
          <a:prstGeom prst="borderCallout1">
            <a:avLst>
              <a:gd name="adj1" fmla="val 18750"/>
              <a:gd name="adj2" fmla="val -8333"/>
              <a:gd name="adj3" fmla="val 218838"/>
              <a:gd name="adj4" fmla="val -171255"/>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Beliefs</a:t>
            </a:r>
          </a:p>
        </p:txBody>
      </p:sp>
      <p:sp>
        <p:nvSpPr>
          <p:cNvPr id="7" name="Line Callout 1 6"/>
          <p:cNvSpPr/>
          <p:nvPr/>
        </p:nvSpPr>
        <p:spPr>
          <a:xfrm>
            <a:off x="6429375" y="2428875"/>
            <a:ext cx="1143000" cy="357188"/>
          </a:xfrm>
          <a:prstGeom prst="borderCallout1">
            <a:avLst>
              <a:gd name="adj1" fmla="val 18750"/>
              <a:gd name="adj2" fmla="val -8333"/>
              <a:gd name="adj3" fmla="val 17978"/>
              <a:gd name="adj4" fmla="val -85102"/>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Values</a:t>
            </a:r>
          </a:p>
        </p:txBody>
      </p:sp>
      <p:sp>
        <p:nvSpPr>
          <p:cNvPr id="8" name="Line Callout 1 7"/>
          <p:cNvSpPr/>
          <p:nvPr/>
        </p:nvSpPr>
        <p:spPr>
          <a:xfrm>
            <a:off x="6429375" y="3357563"/>
            <a:ext cx="1143000" cy="357187"/>
          </a:xfrm>
          <a:prstGeom prst="borderCallout1">
            <a:avLst>
              <a:gd name="adj1" fmla="val 18750"/>
              <a:gd name="adj2" fmla="val -8333"/>
              <a:gd name="adj3" fmla="val 45546"/>
              <a:gd name="adj4" fmla="val -129410"/>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Biases</a:t>
            </a:r>
          </a:p>
        </p:txBody>
      </p:sp>
      <p:sp>
        <p:nvSpPr>
          <p:cNvPr id="9" name="Line Callout 1 8"/>
          <p:cNvSpPr/>
          <p:nvPr/>
        </p:nvSpPr>
        <p:spPr>
          <a:xfrm>
            <a:off x="785813" y="1928813"/>
            <a:ext cx="1428750" cy="357187"/>
          </a:xfrm>
          <a:prstGeom prst="borderCallout1">
            <a:avLst>
              <a:gd name="adj1" fmla="val 22688"/>
              <a:gd name="adj2" fmla="val 105390"/>
              <a:gd name="adj3" fmla="val 132192"/>
              <a:gd name="adj4" fmla="val 184435"/>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Perceptions</a:t>
            </a:r>
          </a:p>
        </p:txBody>
      </p:sp>
      <p:sp>
        <p:nvSpPr>
          <p:cNvPr id="10" name="Line Callout 1 9"/>
          <p:cNvSpPr/>
          <p:nvPr/>
        </p:nvSpPr>
        <p:spPr>
          <a:xfrm>
            <a:off x="785813" y="2928938"/>
            <a:ext cx="1428750" cy="357187"/>
          </a:xfrm>
          <a:prstGeom prst="borderCallout1">
            <a:avLst>
              <a:gd name="adj1" fmla="val 30565"/>
              <a:gd name="adj2" fmla="val 104405"/>
              <a:gd name="adj3" fmla="val 132192"/>
              <a:gd name="adj4" fmla="val 184435"/>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Experience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1+#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00"/>
                            </p:stCondLst>
                            <p:childTnLst>
                              <p:par>
                                <p:cTn id="20" presetID="2" presetClass="entr" presetSubtype="2"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1+#ppt_w/2"/>
                                          </p:val>
                                        </p:tav>
                                        <p:tav tm="100000">
                                          <p:val>
                                            <p:strVal val="#ppt_x"/>
                                          </p:val>
                                        </p:tav>
                                      </p:tavLst>
                                    </p:anim>
                                    <p:anim calcmode="lin" valueType="num">
                                      <p:cBhvr additive="base">
                                        <p:cTn id="23" dur="500" fill="hold"/>
                                        <p:tgtEl>
                                          <p:spTgt spid="7"/>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1000"/>
                            </p:stCondLst>
                            <p:childTnLst>
                              <p:par>
                                <p:cTn id="25" presetID="2" presetClass="entr" presetSubtype="2"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1+#ppt_w/2"/>
                                          </p:val>
                                        </p:tav>
                                        <p:tav tm="100000">
                                          <p:val>
                                            <p:strVal val="#ppt_x"/>
                                          </p:val>
                                        </p:tav>
                                      </p:tavLst>
                                    </p:anim>
                                    <p:anim calcmode="lin" valueType="num">
                                      <p:cBhvr additive="base">
                                        <p:cTn id="28" dur="500" fill="hold"/>
                                        <p:tgtEl>
                                          <p:spTgt spid="8"/>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1500"/>
                            </p:stCondLst>
                            <p:childTnLst>
                              <p:par>
                                <p:cTn id="30" presetID="2" presetClass="entr" presetSubtype="8"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0-#ppt_w/2"/>
                                          </p:val>
                                        </p:tav>
                                        <p:tav tm="100000">
                                          <p:val>
                                            <p:strVal val="#ppt_x"/>
                                          </p:val>
                                        </p:tav>
                                      </p:tavLst>
                                    </p:anim>
                                    <p:anim calcmode="lin" valueType="num">
                                      <p:cBhvr additive="base">
                                        <p:cTn id="33" dur="500" fill="hold"/>
                                        <p:tgtEl>
                                          <p:spTgt spid="9"/>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2000"/>
                            </p:stCondLst>
                            <p:childTnLst>
                              <p:par>
                                <p:cTn id="35" presetID="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0-#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9"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normAutofit fontScale="90000"/>
          </a:bodyPr>
          <a:lstStyle/>
          <a:p>
            <a:pPr algn="l"/>
            <a:r>
              <a:rPr lang="en-ZA" altLang="en-US" sz="1800" dirty="0" smtClean="0"/>
              <a:t>P 3 – Plans</a:t>
            </a:r>
            <a:br>
              <a:rPr lang="en-ZA" altLang="en-US" sz="1800" dirty="0" smtClean="0"/>
            </a:br>
            <a:r>
              <a:rPr lang="en-ZA" altLang="en-US" sz="1800" dirty="0" smtClean="0"/>
              <a:t>Leadership </a:t>
            </a:r>
            <a:r>
              <a:rPr lang="en-ZA" altLang="en-US" sz="1800" dirty="0"/>
              <a:t>B</a:t>
            </a:r>
            <a:r>
              <a:rPr lang="en-ZA" altLang="en-US" sz="1800" dirty="0" smtClean="0"/>
              <a:t>ehaviour </a:t>
            </a:r>
            <a:br>
              <a:rPr lang="en-ZA" altLang="en-US" sz="1800" dirty="0" smtClean="0"/>
            </a:br>
            <a:r>
              <a:rPr lang="en-ZA" altLang="en-US" sz="1800" dirty="0" smtClean="0"/>
              <a:t>Behavioural Communication</a:t>
            </a:r>
            <a:br>
              <a:rPr lang="en-ZA" altLang="en-US" sz="1800" dirty="0" smtClean="0"/>
            </a:br>
            <a:r>
              <a:rPr lang="en-ZA" altLang="en-US" sz="1800" dirty="0" smtClean="0"/>
              <a:t>Training Plans</a:t>
            </a:r>
          </a:p>
        </p:txBody>
      </p:sp>
      <p:pic>
        <p:nvPicPr>
          <p:cNvPr id="11267"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1371600"/>
            <a:ext cx="898207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Box 5"/>
          <p:cNvSpPr txBox="1">
            <a:spLocks noChangeArrowheads="1"/>
          </p:cNvSpPr>
          <p:nvPr/>
        </p:nvSpPr>
        <p:spPr bwMode="auto">
          <a:xfrm>
            <a:off x="500063" y="5715000"/>
            <a:ext cx="19177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ZA" altLang="en-US">
                <a:solidFill>
                  <a:schemeClr val="bg1"/>
                </a:solidFill>
              </a:rPr>
              <a:t>Adopter/</a:t>
            </a:r>
          </a:p>
          <a:p>
            <a:pPr algn="ctr"/>
            <a:r>
              <a:rPr lang="en-ZA" altLang="en-US">
                <a:solidFill>
                  <a:schemeClr val="bg1"/>
                </a:solidFill>
              </a:rPr>
              <a:t>Decider/</a:t>
            </a:r>
          </a:p>
          <a:p>
            <a:pPr algn="ctr"/>
            <a:r>
              <a:rPr lang="en-ZA" altLang="en-US">
                <a:solidFill>
                  <a:schemeClr val="bg1"/>
                </a:solidFill>
              </a:rPr>
              <a:t>Other stakeholder</a:t>
            </a:r>
          </a:p>
        </p:txBody>
      </p:sp>
      <p:sp>
        <p:nvSpPr>
          <p:cNvPr id="11269" name="TextBox 6"/>
          <p:cNvSpPr txBox="1">
            <a:spLocks noChangeArrowheads="1"/>
          </p:cNvSpPr>
          <p:nvPr/>
        </p:nvSpPr>
        <p:spPr bwMode="auto">
          <a:xfrm rot="-1839438">
            <a:off x="5675313" y="3468688"/>
            <a:ext cx="819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ZA" altLang="en-US"/>
              <a:t>Beliefs</a:t>
            </a:r>
          </a:p>
        </p:txBody>
      </p:sp>
      <p:sp>
        <p:nvSpPr>
          <p:cNvPr id="11270" name="TextBox 7"/>
          <p:cNvSpPr txBox="1">
            <a:spLocks noChangeArrowheads="1"/>
          </p:cNvSpPr>
          <p:nvPr/>
        </p:nvSpPr>
        <p:spPr bwMode="auto">
          <a:xfrm>
            <a:off x="4383088" y="3648075"/>
            <a:ext cx="7826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ZA" altLang="en-US"/>
              <a:t>Biases</a:t>
            </a:r>
          </a:p>
        </p:txBody>
      </p:sp>
      <p:sp>
        <p:nvSpPr>
          <p:cNvPr id="11271" name="TextBox 8"/>
          <p:cNvSpPr txBox="1">
            <a:spLocks noChangeArrowheads="1"/>
          </p:cNvSpPr>
          <p:nvPr/>
        </p:nvSpPr>
        <p:spPr bwMode="auto">
          <a:xfrm>
            <a:off x="5143500" y="4291013"/>
            <a:ext cx="8080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ZA" altLang="en-US"/>
              <a:t>Values</a:t>
            </a:r>
          </a:p>
        </p:txBody>
      </p:sp>
      <p:sp>
        <p:nvSpPr>
          <p:cNvPr id="11272" name="TextBox 9"/>
          <p:cNvSpPr txBox="1">
            <a:spLocks noChangeArrowheads="1"/>
          </p:cNvSpPr>
          <p:nvPr/>
        </p:nvSpPr>
        <p:spPr bwMode="auto">
          <a:xfrm rot="-2478699">
            <a:off x="5851525" y="4991100"/>
            <a:ext cx="11287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ZA" altLang="en-US" sz="1600"/>
              <a:t>Knowledge</a:t>
            </a:r>
          </a:p>
        </p:txBody>
      </p:sp>
      <p:sp>
        <p:nvSpPr>
          <p:cNvPr id="11273" name="TextBox 10"/>
          <p:cNvSpPr txBox="1">
            <a:spLocks noChangeArrowheads="1"/>
          </p:cNvSpPr>
          <p:nvPr/>
        </p:nvSpPr>
        <p:spPr bwMode="auto">
          <a:xfrm>
            <a:off x="4214813" y="4802188"/>
            <a:ext cx="11652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ZA" altLang="en-US" sz="1600"/>
              <a:t>Perceptions</a:t>
            </a:r>
          </a:p>
        </p:txBody>
      </p:sp>
      <p:sp>
        <p:nvSpPr>
          <p:cNvPr id="11274" name="TextBox 11"/>
          <p:cNvSpPr txBox="1">
            <a:spLocks noChangeArrowheads="1"/>
          </p:cNvSpPr>
          <p:nvPr/>
        </p:nvSpPr>
        <p:spPr bwMode="auto">
          <a:xfrm>
            <a:off x="6484938" y="4016375"/>
            <a:ext cx="752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ZA" altLang="en-US"/>
              <a:t>Views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normAutofit fontScale="90000"/>
          </a:bodyPr>
          <a:lstStyle/>
          <a:p>
            <a:pPr algn="l"/>
            <a:r>
              <a:rPr lang="en-ZA" altLang="en-US" sz="1800" dirty="0" smtClean="0"/>
              <a:t/>
            </a:r>
            <a:br>
              <a:rPr lang="en-ZA" altLang="en-US" sz="1800" dirty="0" smtClean="0"/>
            </a:br>
            <a:r>
              <a:rPr lang="en-ZA" altLang="en-US" sz="1800" dirty="0" smtClean="0"/>
              <a:t>P 3 – Plans</a:t>
            </a:r>
            <a:br>
              <a:rPr lang="en-ZA" altLang="en-US" sz="1800" dirty="0" smtClean="0"/>
            </a:br>
            <a:r>
              <a:rPr lang="en-ZA" altLang="en-US" sz="1800" dirty="0" smtClean="0"/>
              <a:t>Leadership </a:t>
            </a:r>
            <a:r>
              <a:rPr lang="en-ZA" altLang="en-US" sz="1800" dirty="0"/>
              <a:t>B</a:t>
            </a:r>
            <a:r>
              <a:rPr lang="en-ZA" altLang="en-US" sz="1800" dirty="0" smtClean="0"/>
              <a:t>ehaviour </a:t>
            </a:r>
            <a:br>
              <a:rPr lang="en-ZA" altLang="en-US" sz="1800" dirty="0" smtClean="0"/>
            </a:br>
            <a:r>
              <a:rPr lang="en-ZA" sz="1600" dirty="0"/>
              <a:t/>
            </a:r>
            <a:br>
              <a:rPr lang="en-ZA" sz="1600" dirty="0"/>
            </a:br>
            <a:r>
              <a:rPr lang="en-ZA" sz="1600" dirty="0"/>
              <a:t>2008 Tripartite Action Plan </a:t>
            </a:r>
            <a:br>
              <a:rPr lang="en-ZA" sz="1600" dirty="0"/>
            </a:br>
            <a:r>
              <a:rPr lang="en-ZA" altLang="en-US" sz="1800" dirty="0" smtClean="0"/>
              <a:t/>
            </a:r>
            <a:br>
              <a:rPr lang="en-ZA" altLang="en-US" sz="1800" dirty="0" smtClean="0"/>
            </a:br>
            <a:endParaRPr lang="en-ZA" altLang="en-US" sz="1800" dirty="0" smtClean="0"/>
          </a:p>
        </p:txBody>
      </p:sp>
      <p:sp>
        <p:nvSpPr>
          <p:cNvPr id="11270" name="TextBox 7"/>
          <p:cNvSpPr txBox="1">
            <a:spLocks noChangeArrowheads="1"/>
          </p:cNvSpPr>
          <p:nvPr/>
        </p:nvSpPr>
        <p:spPr bwMode="auto">
          <a:xfrm>
            <a:off x="4383088" y="3648075"/>
            <a:ext cx="7826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ZA" altLang="en-US"/>
              <a:t>Biases</a:t>
            </a:r>
          </a:p>
        </p:txBody>
      </p:sp>
      <p:pic>
        <p:nvPicPr>
          <p:cNvPr id="3" name="Picture 2"/>
          <p:cNvPicPr>
            <a:picLocks noChangeAspect="1"/>
          </p:cNvPicPr>
          <p:nvPr/>
        </p:nvPicPr>
        <p:blipFill>
          <a:blip r:embed="rId3"/>
          <a:stretch>
            <a:fillRect/>
          </a:stretch>
        </p:blipFill>
        <p:spPr>
          <a:xfrm>
            <a:off x="150895" y="1529778"/>
            <a:ext cx="5196069" cy="3129535"/>
          </a:xfrm>
          <a:prstGeom prst="rect">
            <a:avLst/>
          </a:prstGeom>
        </p:spPr>
      </p:pic>
      <p:sp>
        <p:nvSpPr>
          <p:cNvPr id="4" name="Rectangle 3"/>
          <p:cNvSpPr/>
          <p:nvPr/>
        </p:nvSpPr>
        <p:spPr>
          <a:xfrm>
            <a:off x="190247" y="4349568"/>
            <a:ext cx="8496553" cy="2339102"/>
          </a:xfrm>
          <a:prstGeom prst="rect">
            <a:avLst/>
          </a:prstGeom>
        </p:spPr>
        <p:txBody>
          <a:bodyPr wrap="square">
            <a:spAutoFit/>
          </a:bodyPr>
          <a:lstStyle/>
          <a:p>
            <a:endParaRPr lang="en-ZA" sz="2000" dirty="0">
              <a:solidFill>
                <a:schemeClr val="bg1"/>
              </a:solidFill>
              <a:latin typeface="Times New Roman" panose="02020603050405020304" pitchFamily="18" charset="0"/>
            </a:endParaRPr>
          </a:p>
          <a:p>
            <a:r>
              <a:rPr lang="en-ZA" dirty="0">
                <a:solidFill>
                  <a:schemeClr val="bg1"/>
                </a:solidFill>
                <a:latin typeface="Times New Roman" panose="02020603050405020304" pitchFamily="18" charset="0"/>
              </a:rPr>
              <a:t>MOSH makes reference the ABC </a:t>
            </a:r>
            <a:r>
              <a:rPr lang="en-ZA" dirty="0" smtClean="0">
                <a:solidFill>
                  <a:schemeClr val="bg1"/>
                </a:solidFill>
                <a:latin typeface="Times New Roman" panose="02020603050405020304" pitchFamily="18" charset="0"/>
              </a:rPr>
              <a:t>model</a:t>
            </a:r>
          </a:p>
          <a:p>
            <a:r>
              <a:rPr lang="en-ZA" dirty="0" smtClean="0">
                <a:solidFill>
                  <a:schemeClr val="bg1"/>
                </a:solidFill>
                <a:latin typeface="Times New Roman" panose="02020603050405020304" pitchFamily="18" charset="0"/>
              </a:rPr>
              <a:t>Antecedents </a:t>
            </a:r>
            <a:r>
              <a:rPr lang="en-ZA" dirty="0">
                <a:solidFill>
                  <a:schemeClr val="bg1"/>
                </a:solidFill>
                <a:latin typeface="Times New Roman" panose="02020603050405020304" pitchFamily="18" charset="0"/>
              </a:rPr>
              <a:t>– </a:t>
            </a:r>
            <a:r>
              <a:rPr lang="en-ZA" i="1" dirty="0">
                <a:solidFill>
                  <a:schemeClr val="bg1"/>
                </a:solidFill>
                <a:latin typeface="Times New Roman" panose="02020603050405020304" pitchFamily="18" charset="0"/>
              </a:rPr>
              <a:t>what the leader needs to know or do in order to achieve sustainable adoption</a:t>
            </a:r>
            <a:r>
              <a:rPr lang="en-ZA" dirty="0">
                <a:solidFill>
                  <a:schemeClr val="bg1"/>
                </a:solidFill>
                <a:latin typeface="Times New Roman" panose="02020603050405020304" pitchFamily="18" charset="0"/>
              </a:rPr>
              <a:t>; </a:t>
            </a:r>
            <a:endParaRPr lang="en-ZA" dirty="0" smtClean="0">
              <a:solidFill>
                <a:schemeClr val="bg1"/>
              </a:solidFill>
              <a:latin typeface="Times New Roman" panose="02020603050405020304" pitchFamily="18" charset="0"/>
            </a:endParaRPr>
          </a:p>
          <a:p>
            <a:r>
              <a:rPr lang="en-ZA" dirty="0" smtClean="0">
                <a:solidFill>
                  <a:schemeClr val="bg1"/>
                </a:solidFill>
                <a:latin typeface="Times New Roman" panose="02020603050405020304" pitchFamily="18" charset="0"/>
              </a:rPr>
              <a:t>Behaviour </a:t>
            </a:r>
            <a:r>
              <a:rPr lang="en-ZA" dirty="0">
                <a:solidFill>
                  <a:schemeClr val="bg1"/>
                </a:solidFill>
                <a:latin typeface="Times New Roman" panose="02020603050405020304" pitchFamily="18" charset="0"/>
              </a:rPr>
              <a:t>– </a:t>
            </a:r>
            <a:r>
              <a:rPr lang="en-ZA" i="1" dirty="0">
                <a:solidFill>
                  <a:schemeClr val="bg1"/>
                </a:solidFill>
                <a:latin typeface="Times New Roman" panose="02020603050405020304" pitchFamily="18" charset="0"/>
              </a:rPr>
              <a:t>what the leader needs to say or do in actually adopting the leading practice; </a:t>
            </a:r>
            <a:r>
              <a:rPr lang="en-ZA" dirty="0">
                <a:solidFill>
                  <a:schemeClr val="bg1"/>
                </a:solidFill>
                <a:latin typeface="Times New Roman" panose="02020603050405020304" pitchFamily="18" charset="0"/>
              </a:rPr>
              <a:t>and </a:t>
            </a:r>
            <a:endParaRPr lang="en-ZA" dirty="0" smtClean="0">
              <a:solidFill>
                <a:schemeClr val="bg1"/>
              </a:solidFill>
              <a:latin typeface="Times New Roman" panose="02020603050405020304" pitchFamily="18" charset="0"/>
            </a:endParaRPr>
          </a:p>
          <a:p>
            <a:r>
              <a:rPr lang="en-ZA" dirty="0" smtClean="0">
                <a:solidFill>
                  <a:schemeClr val="bg1"/>
                </a:solidFill>
                <a:latin typeface="Times New Roman" panose="02020603050405020304" pitchFamily="18" charset="0"/>
              </a:rPr>
              <a:t>Consequences </a:t>
            </a:r>
            <a:r>
              <a:rPr lang="en-ZA" dirty="0">
                <a:solidFill>
                  <a:schemeClr val="bg1"/>
                </a:solidFill>
                <a:latin typeface="Times New Roman" panose="02020603050405020304" pitchFamily="18" charset="0"/>
              </a:rPr>
              <a:t>– </a:t>
            </a:r>
            <a:r>
              <a:rPr lang="en-ZA" i="1" dirty="0">
                <a:solidFill>
                  <a:schemeClr val="bg1"/>
                </a:solidFill>
                <a:latin typeface="Times New Roman" panose="02020603050405020304" pitchFamily="18" charset="0"/>
              </a:rPr>
              <a:t>the nature of feedback / reinforcements leaders should provide to those they supervise to aid adoption of the leading </a:t>
            </a:r>
            <a:r>
              <a:rPr lang="en-ZA" i="1" dirty="0" smtClean="0">
                <a:solidFill>
                  <a:schemeClr val="bg1"/>
                </a:solidFill>
                <a:latin typeface="Times New Roman" panose="02020603050405020304" pitchFamily="18" charset="0"/>
              </a:rPr>
              <a:t>practice</a:t>
            </a:r>
            <a:endParaRPr lang="en-ZA" dirty="0">
              <a:solidFill>
                <a:schemeClr val="bg1"/>
              </a:solidFill>
              <a:latin typeface="Times New Roman" panose="02020603050405020304" pitchFamily="18" charset="0"/>
            </a:endParaRPr>
          </a:p>
        </p:txBody>
      </p:sp>
    </p:spTree>
    <p:extLst>
      <p:ext uri="{BB962C8B-B14F-4D97-AF65-F5344CB8AC3E}">
        <p14:creationId xmlns:p14="http://schemas.microsoft.com/office/powerpoint/2010/main" val="34780305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Leading Practice Adoption</a:t>
            </a:r>
            <a:endParaRPr lang="en-US" dirty="0">
              <a:solidFill>
                <a:schemeClr val="bg1"/>
              </a:solidFill>
            </a:endParaRPr>
          </a:p>
        </p:txBody>
      </p:sp>
      <p:pic>
        <p:nvPicPr>
          <p:cNvPr id="2" name="Picture 1"/>
          <p:cNvPicPr>
            <a:picLocks noChangeAspect="1"/>
          </p:cNvPicPr>
          <p:nvPr/>
        </p:nvPicPr>
        <p:blipFill rotWithShape="1">
          <a:blip r:embed="rId3"/>
          <a:srcRect t="20733" r="8927"/>
          <a:stretch/>
        </p:blipFill>
        <p:spPr>
          <a:xfrm flipH="1">
            <a:off x="5276180" y="3501008"/>
            <a:ext cx="2206207" cy="1440160"/>
          </a:xfrm>
          <a:prstGeom prst="rect">
            <a:avLst/>
          </a:prstGeom>
        </p:spPr>
      </p:pic>
      <p:graphicFrame>
        <p:nvGraphicFramePr>
          <p:cNvPr id="3" name="Diagram 2"/>
          <p:cNvGraphicFramePr/>
          <p:nvPr>
            <p:extLst>
              <p:ext uri="{D42A27DB-BD31-4B8C-83A1-F6EECF244321}">
                <p14:modId xmlns:p14="http://schemas.microsoft.com/office/powerpoint/2010/main" val="949993890"/>
              </p:ext>
            </p:extLst>
          </p:nvPr>
        </p:nvGraphicFramePr>
        <p:xfrm>
          <a:off x="451974" y="116632"/>
          <a:ext cx="8234826" cy="3933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5" name="Straight Arrow Connector 4"/>
          <p:cNvCxnSpPr/>
          <p:nvPr/>
        </p:nvCxnSpPr>
        <p:spPr>
          <a:xfrm>
            <a:off x="6012160" y="2204864"/>
            <a:ext cx="72008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62331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57625" y="1425575"/>
            <a:ext cx="5286375" cy="1470025"/>
          </a:xfrm>
        </p:spPr>
        <p:txBody>
          <a:bodyPr>
            <a:normAutofit fontScale="90000"/>
          </a:bodyPr>
          <a:lstStyle/>
          <a:p>
            <a:r>
              <a:rPr lang="en-ZA" altLang="en-US" sz="4000" dirty="0" smtClean="0">
                <a:solidFill>
                  <a:schemeClr val="bg1"/>
                </a:solidFill>
              </a:rPr>
              <a:t>MOSH Behavioural Perspective</a:t>
            </a:r>
            <a:br>
              <a:rPr lang="en-ZA" altLang="en-US" sz="4000" dirty="0" smtClean="0">
                <a:solidFill>
                  <a:schemeClr val="bg1"/>
                </a:solidFill>
              </a:rPr>
            </a:br>
            <a:r>
              <a:rPr lang="en-ZA" altLang="en-US" sz="3100" dirty="0" smtClean="0">
                <a:solidFill>
                  <a:srgbClr val="FFFF00"/>
                </a:solidFill>
              </a:rPr>
              <a:t>Behavioural Communication</a:t>
            </a:r>
            <a:br>
              <a:rPr lang="en-ZA" altLang="en-US" sz="3100" dirty="0" smtClean="0">
                <a:solidFill>
                  <a:srgbClr val="FFFF00"/>
                </a:solidFill>
              </a:rPr>
            </a:br>
            <a:r>
              <a:rPr lang="en-ZA" altLang="en-US" sz="3100" dirty="0" smtClean="0">
                <a:solidFill>
                  <a:srgbClr val="FFFF00"/>
                </a:solidFill>
              </a:rPr>
              <a:t>Plans Observations</a:t>
            </a:r>
          </a:p>
        </p:txBody>
      </p:sp>
      <p:sp>
        <p:nvSpPr>
          <p:cNvPr id="2051" name="TextBox 2"/>
          <p:cNvSpPr txBox="1">
            <a:spLocks noChangeArrowheads="1"/>
          </p:cNvSpPr>
          <p:nvPr/>
        </p:nvSpPr>
        <p:spPr bwMode="auto">
          <a:xfrm>
            <a:off x="5220072" y="3886200"/>
            <a:ext cx="331432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ZA" altLang="en-US" sz="1600" dirty="0" smtClean="0">
                <a:solidFill>
                  <a:srgbClr val="FFFF00"/>
                </a:solidFill>
              </a:rPr>
              <a:t>April 2015</a:t>
            </a:r>
          </a:p>
          <a:p>
            <a:pPr algn="ctr"/>
            <a:r>
              <a:rPr lang="en-ZA" altLang="en-US" sz="1600" dirty="0" smtClean="0">
                <a:solidFill>
                  <a:srgbClr val="FFFF00"/>
                </a:solidFill>
              </a:rPr>
              <a:t>Rina Müller</a:t>
            </a:r>
          </a:p>
          <a:p>
            <a:pPr algn="ctr"/>
            <a:r>
              <a:rPr lang="en-ZA" altLang="en-US" sz="1600" dirty="0" smtClean="0">
                <a:solidFill>
                  <a:srgbClr val="FFFF00"/>
                </a:solidFill>
              </a:rPr>
              <a:t>rinamuller@outlook.com</a:t>
            </a:r>
            <a:endParaRPr lang="en-ZA" altLang="en-US" sz="1600" dirty="0">
              <a:solidFill>
                <a:srgbClr val="FFFF00"/>
              </a:solidFill>
            </a:endParaRPr>
          </a:p>
        </p:txBody>
      </p:sp>
    </p:spTree>
    <p:extLst>
      <p:ext uri="{BB962C8B-B14F-4D97-AF65-F5344CB8AC3E}">
        <p14:creationId xmlns:p14="http://schemas.microsoft.com/office/powerpoint/2010/main" val="21121784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2013/4 Study Highlights</a:t>
            </a:r>
            <a:endParaRPr lang="en-US" dirty="0">
              <a:solidFill>
                <a:schemeClr val="bg1"/>
              </a:solidFill>
            </a:endParaRPr>
          </a:p>
        </p:txBody>
      </p:sp>
      <p:sp>
        <p:nvSpPr>
          <p:cNvPr id="4" name="Rectangle 3"/>
          <p:cNvSpPr/>
          <p:nvPr/>
        </p:nvSpPr>
        <p:spPr>
          <a:xfrm>
            <a:off x="29017" y="1447980"/>
            <a:ext cx="9144000" cy="3294172"/>
          </a:xfrm>
          <a:prstGeom prst="rect">
            <a:avLst/>
          </a:prstGeom>
          <a:solidFill>
            <a:schemeClr val="bg1"/>
          </a:solidFill>
        </p:spPr>
        <p:txBody>
          <a:bodyPr wrap="square">
            <a:spAutoFit/>
          </a:bodyPr>
          <a:lstStyle/>
          <a:p>
            <a:pPr>
              <a:lnSpc>
                <a:spcPct val="107000"/>
              </a:lnSpc>
              <a:spcAft>
                <a:spcPts val="800"/>
              </a:spcAft>
            </a:pPr>
            <a:r>
              <a:rPr lang="en-ZA" sz="1400" b="1" dirty="0">
                <a:latin typeface="Arial" panose="020B0604020202020204" pitchFamily="34" charset="0"/>
                <a:ea typeface="Times New Roman" panose="02020603050405020304" pitchFamily="18" charset="0"/>
                <a:cs typeface="Times New Roman" panose="02020603050405020304" pitchFamily="18" charset="0"/>
              </a:rPr>
              <a:t/>
            </a:r>
            <a:br>
              <a:rPr lang="en-ZA" sz="1400" b="1" dirty="0">
                <a:latin typeface="Arial" panose="020B0604020202020204" pitchFamily="34" charset="0"/>
                <a:ea typeface="Times New Roman" panose="02020603050405020304" pitchFamily="18" charset="0"/>
                <a:cs typeface="Times New Roman" panose="02020603050405020304" pitchFamily="18" charset="0"/>
              </a:rPr>
            </a:br>
            <a:r>
              <a:rPr lang="en-ZA" sz="1400" b="1" dirty="0">
                <a:latin typeface="Arial" panose="020B0604020202020204" pitchFamily="34" charset="0"/>
                <a:ea typeface="Times New Roman" panose="02020603050405020304" pitchFamily="18" charset="0"/>
                <a:cs typeface="Times New Roman" panose="02020603050405020304" pitchFamily="18" charset="0"/>
              </a:rPr>
              <a:t>Greatest contributors to success</a:t>
            </a:r>
            <a:endParaRPr lang="en-ZA" sz="1400" dirty="0">
              <a:ea typeface="Calibri" panose="020F0502020204030204" pitchFamily="34" charset="0"/>
              <a:cs typeface="Times New Roman" panose="02020603050405020304" pitchFamily="18" charset="0"/>
            </a:endParaRPr>
          </a:p>
          <a:p>
            <a:pPr>
              <a:lnSpc>
                <a:spcPct val="107000"/>
              </a:lnSpc>
              <a:spcAft>
                <a:spcPts val="800"/>
              </a:spcAft>
            </a:pPr>
            <a:r>
              <a:rPr lang="en-ZA" sz="1400" dirty="0">
                <a:latin typeface="Arial" panose="020B0604020202020204" pitchFamily="34" charset="0"/>
                <a:ea typeface="Times New Roman" panose="02020603050405020304" pitchFamily="18" charset="0"/>
                <a:cs typeface="Times New Roman" panose="02020603050405020304" pitchFamily="18" charset="0"/>
              </a:rPr>
              <a:t>For the eighth consecutive study, active and </a:t>
            </a:r>
            <a:r>
              <a:rPr lang="en-ZA" sz="1400" b="1" dirty="0">
                <a:solidFill>
                  <a:srgbClr val="FF0000"/>
                </a:solidFill>
                <a:latin typeface="Arial" panose="020B0604020202020204" pitchFamily="34" charset="0"/>
                <a:ea typeface="Times New Roman" panose="02020603050405020304" pitchFamily="18" charset="0"/>
                <a:cs typeface="Times New Roman" panose="02020603050405020304" pitchFamily="18" charset="0"/>
              </a:rPr>
              <a:t>visible executive sponsorship </a:t>
            </a:r>
            <a:r>
              <a:rPr lang="en-ZA" sz="1400" dirty="0">
                <a:latin typeface="Arial" panose="020B0604020202020204" pitchFamily="34" charset="0"/>
                <a:ea typeface="Times New Roman" panose="02020603050405020304" pitchFamily="18" charset="0"/>
                <a:cs typeface="Times New Roman" panose="02020603050405020304" pitchFamily="18" charset="0"/>
              </a:rPr>
              <a:t>was identified as the greatest contributor to success. Six of the seven contributors were consistent with previous studies, with a slight change in ranking. </a:t>
            </a:r>
            <a:r>
              <a:rPr lang="en-ZA" sz="1400" dirty="0">
                <a:highlight>
                  <a:srgbClr val="FFFF00"/>
                </a:highlight>
                <a:latin typeface="Arial" panose="020B0604020202020204" pitchFamily="34" charset="0"/>
                <a:ea typeface="Times New Roman" panose="02020603050405020304" pitchFamily="18" charset="0"/>
                <a:cs typeface="Times New Roman" panose="02020603050405020304" pitchFamily="18" charset="0"/>
              </a:rPr>
              <a:t>Engagement and integration with project management</a:t>
            </a:r>
            <a:r>
              <a:rPr lang="en-ZA" sz="1400" dirty="0">
                <a:latin typeface="Arial" panose="020B0604020202020204" pitchFamily="34" charset="0"/>
                <a:ea typeface="Times New Roman" panose="02020603050405020304" pitchFamily="18" charset="0"/>
                <a:cs typeface="Times New Roman" panose="02020603050405020304" pitchFamily="18" charset="0"/>
              </a:rPr>
              <a:t> is a new addition to the list of the greatest contributors to success.</a:t>
            </a:r>
            <a:endParaRPr lang="en-ZA" sz="1400" dirty="0">
              <a:ea typeface="Calibri" panose="020F0502020204030204" pitchFamily="34" charset="0"/>
              <a:cs typeface="Times New Roman" panose="02020603050405020304" pitchFamily="18" charset="0"/>
            </a:endParaRPr>
          </a:p>
          <a:p>
            <a:pPr>
              <a:lnSpc>
                <a:spcPct val="107000"/>
              </a:lnSpc>
              <a:spcAft>
                <a:spcPts val="800"/>
              </a:spcAft>
            </a:pPr>
            <a:r>
              <a:rPr lang="en-ZA" sz="1400" dirty="0">
                <a:latin typeface="Arial" panose="020B0604020202020204" pitchFamily="34" charset="0"/>
                <a:ea typeface="Times New Roman" panose="02020603050405020304" pitchFamily="18" charset="0"/>
                <a:cs typeface="Times New Roman" panose="02020603050405020304" pitchFamily="18" charset="0"/>
              </a:rPr>
              <a:t>1.     Active and visible executive sponsorship</a:t>
            </a:r>
            <a:br>
              <a:rPr lang="en-ZA" sz="1400" dirty="0">
                <a:latin typeface="Arial" panose="020B0604020202020204" pitchFamily="34" charset="0"/>
                <a:ea typeface="Times New Roman" panose="02020603050405020304" pitchFamily="18" charset="0"/>
                <a:cs typeface="Times New Roman" panose="02020603050405020304" pitchFamily="18" charset="0"/>
              </a:rPr>
            </a:br>
            <a:r>
              <a:rPr lang="en-ZA" sz="1400" dirty="0">
                <a:latin typeface="Arial" panose="020B0604020202020204" pitchFamily="34" charset="0"/>
                <a:ea typeface="Times New Roman" panose="02020603050405020304" pitchFamily="18" charset="0"/>
                <a:cs typeface="Times New Roman" panose="02020603050405020304" pitchFamily="18" charset="0"/>
              </a:rPr>
              <a:t>2.     Structured change management approach</a:t>
            </a:r>
            <a:br>
              <a:rPr lang="en-ZA" sz="1400" dirty="0">
                <a:latin typeface="Arial" panose="020B0604020202020204" pitchFamily="34" charset="0"/>
                <a:ea typeface="Times New Roman" panose="02020603050405020304" pitchFamily="18" charset="0"/>
                <a:cs typeface="Times New Roman" panose="02020603050405020304" pitchFamily="18" charset="0"/>
              </a:rPr>
            </a:br>
            <a:r>
              <a:rPr lang="en-ZA" sz="1400" dirty="0">
                <a:latin typeface="Arial" panose="020B0604020202020204" pitchFamily="34" charset="0"/>
                <a:ea typeface="Times New Roman" panose="02020603050405020304" pitchFamily="18" charset="0"/>
                <a:cs typeface="Times New Roman" panose="02020603050405020304" pitchFamily="18" charset="0"/>
              </a:rPr>
              <a:t>3.     Dedicated change management resources and funding</a:t>
            </a:r>
            <a:br>
              <a:rPr lang="en-ZA" sz="1400" dirty="0">
                <a:latin typeface="Arial" panose="020B0604020202020204" pitchFamily="34" charset="0"/>
                <a:ea typeface="Times New Roman" panose="02020603050405020304" pitchFamily="18" charset="0"/>
                <a:cs typeface="Times New Roman" panose="02020603050405020304" pitchFamily="18" charset="0"/>
              </a:rPr>
            </a:br>
            <a:r>
              <a:rPr lang="en-ZA" sz="1400" dirty="0">
                <a:latin typeface="Arial" panose="020B0604020202020204" pitchFamily="34" charset="0"/>
                <a:ea typeface="Times New Roman" panose="02020603050405020304" pitchFamily="18" charset="0"/>
                <a:cs typeface="Times New Roman" panose="02020603050405020304" pitchFamily="18" charset="0"/>
              </a:rPr>
              <a:t>4.     Frequent and open communication about the change and the need for change</a:t>
            </a:r>
            <a:br>
              <a:rPr lang="en-ZA" sz="1400" dirty="0">
                <a:latin typeface="Arial" panose="020B0604020202020204" pitchFamily="34" charset="0"/>
                <a:ea typeface="Times New Roman" panose="02020603050405020304" pitchFamily="18" charset="0"/>
                <a:cs typeface="Times New Roman" panose="02020603050405020304" pitchFamily="18" charset="0"/>
              </a:rPr>
            </a:br>
            <a:r>
              <a:rPr lang="en-ZA" sz="1400" dirty="0">
                <a:latin typeface="Arial" panose="020B0604020202020204" pitchFamily="34" charset="0"/>
                <a:ea typeface="Times New Roman" panose="02020603050405020304" pitchFamily="18" charset="0"/>
                <a:cs typeface="Times New Roman" panose="02020603050405020304" pitchFamily="18" charset="0"/>
              </a:rPr>
              <a:t>5.     Employee engagement and participation</a:t>
            </a:r>
            <a:br>
              <a:rPr lang="en-ZA" sz="1400" dirty="0">
                <a:latin typeface="Arial" panose="020B0604020202020204" pitchFamily="34" charset="0"/>
                <a:ea typeface="Times New Roman" panose="02020603050405020304" pitchFamily="18" charset="0"/>
                <a:cs typeface="Times New Roman" panose="02020603050405020304" pitchFamily="18" charset="0"/>
              </a:rPr>
            </a:br>
            <a:r>
              <a:rPr lang="en-ZA" sz="1400" dirty="0">
                <a:latin typeface="Arial" panose="020B0604020202020204" pitchFamily="34" charset="0"/>
                <a:ea typeface="Times New Roman" panose="02020603050405020304" pitchFamily="18" charset="0"/>
                <a:cs typeface="Times New Roman" panose="02020603050405020304" pitchFamily="18" charset="0"/>
              </a:rPr>
              <a:t>6.     Engagement and integration with project management</a:t>
            </a:r>
            <a:br>
              <a:rPr lang="en-ZA" sz="1400" dirty="0">
                <a:latin typeface="Arial" panose="020B0604020202020204" pitchFamily="34" charset="0"/>
                <a:ea typeface="Times New Roman" panose="02020603050405020304" pitchFamily="18" charset="0"/>
                <a:cs typeface="Times New Roman" panose="02020603050405020304" pitchFamily="18" charset="0"/>
              </a:rPr>
            </a:br>
            <a:r>
              <a:rPr lang="en-ZA" sz="1400" dirty="0">
                <a:latin typeface="Arial" panose="020B0604020202020204" pitchFamily="34" charset="0"/>
                <a:ea typeface="Times New Roman" panose="02020603050405020304" pitchFamily="18" charset="0"/>
                <a:cs typeface="Times New Roman" panose="02020603050405020304" pitchFamily="18" charset="0"/>
              </a:rPr>
              <a:t>7.     Engagement with and support from middle management</a:t>
            </a:r>
            <a:endParaRPr lang="en-ZA" sz="1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327312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0" y="1653784"/>
            <a:ext cx="9144000" cy="1015663"/>
          </a:xfrm>
          <a:prstGeom prst="rect">
            <a:avLst/>
          </a:prstGeom>
          <a:solidFill>
            <a:schemeClr val="bg1"/>
          </a:solidFill>
        </p:spPr>
        <p:txBody>
          <a:bodyPr wrap="square">
            <a:spAutoFit/>
          </a:bodyPr>
          <a:lstStyle/>
          <a:p>
            <a:pPr lvl="0" algn="ctr"/>
            <a:r>
              <a:rPr lang="en-ZA" sz="2000" dirty="0" smtClean="0"/>
              <a:t>Is there a difference between</a:t>
            </a:r>
          </a:p>
          <a:p>
            <a:pPr lvl="0" algn="ctr"/>
            <a:endParaRPr lang="en-ZA" sz="2000" dirty="0"/>
          </a:p>
          <a:p>
            <a:pPr lvl="0" algn="ctr"/>
            <a:r>
              <a:rPr lang="en-ZA" sz="2000" dirty="0" smtClean="0"/>
              <a:t>Behavioural Communication Plans and Risk Communication?</a:t>
            </a:r>
            <a:endParaRPr lang="en-ZA" sz="2000" dirty="0"/>
          </a:p>
        </p:txBody>
      </p:sp>
      <p:sp>
        <p:nvSpPr>
          <p:cNvPr id="11"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Concept Clarification</a:t>
            </a:r>
            <a:endParaRPr lang="en-US" dirty="0">
              <a:solidFill>
                <a:schemeClr val="bg1"/>
              </a:solidFill>
            </a:endParaRPr>
          </a:p>
        </p:txBody>
      </p:sp>
    </p:spTree>
    <p:extLst>
      <p:ext uri="{BB962C8B-B14F-4D97-AF65-F5344CB8AC3E}">
        <p14:creationId xmlns:p14="http://schemas.microsoft.com/office/powerpoint/2010/main" val="29717372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0" y="1653784"/>
            <a:ext cx="9144000" cy="3131883"/>
          </a:xfrm>
          <a:prstGeom prst="rect">
            <a:avLst/>
          </a:prstGeom>
          <a:solidFill>
            <a:schemeClr val="bg1"/>
          </a:solidFill>
        </p:spPr>
        <p:txBody>
          <a:bodyPr wrap="square">
            <a:spAutoFit/>
          </a:bodyPr>
          <a:lstStyle/>
          <a:p>
            <a:pPr lvl="0"/>
            <a:r>
              <a:rPr lang="en-US" sz="1600" dirty="0"/>
              <a:t>In broad terms, mental models research undertaken for the purpose of designing and implementing </a:t>
            </a:r>
            <a:r>
              <a:rPr lang="en-US" sz="1600" dirty="0" err="1"/>
              <a:t>behavioural</a:t>
            </a:r>
            <a:r>
              <a:rPr lang="en-US" sz="1600" dirty="0"/>
              <a:t> communications seeks to establish: </a:t>
            </a:r>
          </a:p>
          <a:p>
            <a:pPr marL="285750" lvl="0" indent="-285750">
              <a:lnSpc>
                <a:spcPct val="150000"/>
              </a:lnSpc>
              <a:buFont typeface="Wingdings" panose="05000000000000000000" pitchFamily="2" charset="2"/>
              <a:buChar char="ü"/>
            </a:pPr>
            <a:r>
              <a:rPr lang="en-US" sz="1600" dirty="0" smtClean="0"/>
              <a:t>What </a:t>
            </a:r>
            <a:r>
              <a:rPr lang="en-US" sz="1600" dirty="0"/>
              <a:t>people know now about a situation or risks that is correct and essential to making an informed </a:t>
            </a:r>
            <a:r>
              <a:rPr lang="en-US" sz="1600" dirty="0" smtClean="0"/>
              <a:t>decision;</a:t>
            </a:r>
            <a:endParaRPr lang="en-ZA" sz="1600" dirty="0"/>
          </a:p>
          <a:p>
            <a:pPr marL="285750" lvl="0" indent="-285750">
              <a:lnSpc>
                <a:spcPct val="150000"/>
              </a:lnSpc>
              <a:buFont typeface="Wingdings" panose="05000000000000000000" pitchFamily="2" charset="2"/>
              <a:buChar char="ü"/>
            </a:pPr>
            <a:r>
              <a:rPr lang="en-US" sz="1600" dirty="0" smtClean="0"/>
              <a:t>What </a:t>
            </a:r>
            <a:r>
              <a:rPr lang="en-US" sz="1600" dirty="0"/>
              <a:t>people may misunderstand that is </a:t>
            </a:r>
            <a:r>
              <a:rPr lang="en-US" sz="1600" dirty="0" smtClean="0"/>
              <a:t>consequential;</a:t>
            </a:r>
            <a:endParaRPr lang="en-ZA" sz="1600" dirty="0"/>
          </a:p>
          <a:p>
            <a:pPr marL="285750" lvl="0" indent="-285750">
              <a:lnSpc>
                <a:spcPct val="150000"/>
              </a:lnSpc>
              <a:buFont typeface="Wingdings" panose="05000000000000000000" pitchFamily="2" charset="2"/>
              <a:buChar char="ü"/>
            </a:pPr>
            <a:r>
              <a:rPr lang="en-US" sz="1600" dirty="0" smtClean="0"/>
              <a:t>What </a:t>
            </a:r>
            <a:r>
              <a:rPr lang="en-US" sz="1600" dirty="0"/>
              <a:t>they do not know that is </a:t>
            </a:r>
            <a:r>
              <a:rPr lang="en-US" sz="1600" dirty="0" smtClean="0"/>
              <a:t>consequential;</a:t>
            </a:r>
            <a:endParaRPr lang="en-ZA" sz="1600" dirty="0"/>
          </a:p>
          <a:p>
            <a:pPr marL="285750" lvl="0" indent="-285750">
              <a:lnSpc>
                <a:spcPct val="150000"/>
              </a:lnSpc>
              <a:buFont typeface="Wingdings" panose="05000000000000000000" pitchFamily="2" charset="2"/>
              <a:buChar char="ü"/>
            </a:pPr>
            <a:r>
              <a:rPr lang="en-US" sz="1600" dirty="0" smtClean="0"/>
              <a:t>What </a:t>
            </a:r>
            <a:r>
              <a:rPr lang="en-US" sz="1600" dirty="0"/>
              <a:t>they want to know that is important to them; </a:t>
            </a:r>
            <a:r>
              <a:rPr lang="en-US" sz="1600" dirty="0" smtClean="0"/>
              <a:t>and</a:t>
            </a:r>
            <a:endParaRPr lang="en-ZA" sz="1600" dirty="0"/>
          </a:p>
          <a:p>
            <a:pPr marL="285750" lvl="0" indent="-285750">
              <a:lnSpc>
                <a:spcPct val="150000"/>
              </a:lnSpc>
              <a:buFont typeface="Wingdings" panose="05000000000000000000" pitchFamily="2" charset="2"/>
              <a:buChar char="ü"/>
            </a:pPr>
            <a:r>
              <a:rPr lang="en-US" sz="1600" dirty="0" smtClean="0"/>
              <a:t>What </a:t>
            </a:r>
            <a:r>
              <a:rPr lang="en-US" sz="1600" dirty="0"/>
              <a:t>criteria they use to judge the trustworthiness and competence of people, organizations, and communications.</a:t>
            </a:r>
            <a:endParaRPr lang="en-ZA" sz="1600" dirty="0"/>
          </a:p>
        </p:txBody>
      </p:sp>
      <p:sp>
        <p:nvSpPr>
          <p:cNvPr id="11"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fontScale="90000"/>
          </a:bodyPr>
          <a:lstStyle/>
          <a:p>
            <a:pPr fontAlgn="auto">
              <a:spcAft>
                <a:spcPts val="0"/>
              </a:spcAft>
              <a:defRPr/>
            </a:pPr>
            <a:r>
              <a:rPr lang="en-ZA" b="1" dirty="0" smtClean="0"/>
              <a:t>Plans – Behavioural Communication</a:t>
            </a:r>
            <a:endParaRPr lang="en-US" dirty="0">
              <a:solidFill>
                <a:schemeClr val="bg1"/>
              </a:solidFill>
            </a:endParaRPr>
          </a:p>
        </p:txBody>
      </p:sp>
    </p:spTree>
    <p:extLst>
      <p:ext uri="{BB962C8B-B14F-4D97-AF65-F5344CB8AC3E}">
        <p14:creationId xmlns:p14="http://schemas.microsoft.com/office/powerpoint/2010/main" val="14477310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0" y="1653784"/>
            <a:ext cx="9144000" cy="5755422"/>
          </a:xfrm>
          <a:prstGeom prst="rect">
            <a:avLst/>
          </a:prstGeom>
          <a:solidFill>
            <a:schemeClr val="bg1"/>
          </a:solidFill>
        </p:spPr>
        <p:txBody>
          <a:bodyPr wrap="square">
            <a:spAutoFit/>
          </a:bodyPr>
          <a:lstStyle/>
          <a:p>
            <a:pPr lvl="0" algn="just"/>
            <a:r>
              <a:rPr lang="en-US" dirty="0"/>
              <a:t>Hypotheses should be prepared for each of the priority adopters and stakeholders identified in Worksheet Doc #18. In each case an hypothesis statement complete with its supporting rationale should be prepared for each of the following </a:t>
            </a:r>
            <a:r>
              <a:rPr lang="en-US" dirty="0" smtClean="0"/>
              <a:t>questions:</a:t>
            </a:r>
            <a:endParaRPr lang="en-ZA" sz="2800" dirty="0"/>
          </a:p>
          <a:p>
            <a:pPr marL="285750" lvl="0" indent="-285750">
              <a:buFont typeface="Wingdings" panose="05000000000000000000" pitchFamily="2" charset="2"/>
              <a:buChar char="ü"/>
            </a:pPr>
            <a:r>
              <a:rPr lang="en-US" dirty="0" smtClean="0"/>
              <a:t>What </a:t>
            </a:r>
            <a:r>
              <a:rPr lang="en-US" dirty="0"/>
              <a:t>do the key adopters/stakeholders know about the key risks and their management </a:t>
            </a:r>
            <a:r>
              <a:rPr lang="en-US" dirty="0" smtClean="0"/>
              <a:t>today?</a:t>
            </a:r>
            <a:endParaRPr lang="en-ZA" sz="2800" dirty="0"/>
          </a:p>
          <a:p>
            <a:pPr marL="285750" lvl="0" indent="-285750">
              <a:buFont typeface="Wingdings" panose="05000000000000000000" pitchFamily="2" charset="2"/>
              <a:buChar char="ü"/>
            </a:pPr>
            <a:r>
              <a:rPr lang="en-US" dirty="0" smtClean="0"/>
              <a:t>What </a:t>
            </a:r>
            <a:r>
              <a:rPr lang="en-US" dirty="0"/>
              <a:t>is it that they may not know or misunderstand that could be consequential for their decision making (i.e. if they did know these facts, they would be able to make an appropriately well-informed decision about the risk and its management</a:t>
            </a:r>
            <a:r>
              <a:rPr lang="en-US" dirty="0" smtClean="0"/>
              <a:t>)?</a:t>
            </a:r>
            <a:endParaRPr lang="en-ZA" sz="2800" dirty="0"/>
          </a:p>
          <a:p>
            <a:pPr marL="285750" lvl="0" indent="-285750">
              <a:buFont typeface="Wingdings" panose="05000000000000000000" pitchFamily="2" charset="2"/>
              <a:buChar char="ü"/>
            </a:pPr>
            <a:r>
              <a:rPr lang="en-US" dirty="0" smtClean="0"/>
              <a:t>What </a:t>
            </a:r>
            <a:r>
              <a:rPr lang="en-US" dirty="0"/>
              <a:t>might be adopters’/stakeholders’ key values that could affect their understanding and decision making about the key risks and their </a:t>
            </a:r>
            <a:r>
              <a:rPr lang="en-US" dirty="0" smtClean="0"/>
              <a:t>management?</a:t>
            </a:r>
            <a:endParaRPr lang="en-ZA" sz="2800" dirty="0"/>
          </a:p>
          <a:p>
            <a:pPr marL="285750" lvl="0" indent="-285750">
              <a:buFont typeface="Wingdings" panose="05000000000000000000" pitchFamily="2" charset="2"/>
              <a:buChar char="ü"/>
            </a:pPr>
            <a:r>
              <a:rPr lang="en-US" dirty="0" smtClean="0"/>
              <a:t>What </a:t>
            </a:r>
            <a:r>
              <a:rPr lang="en-US" dirty="0"/>
              <a:t>factors might adopters/stakeholders consider to be most important when making judgments or decisions related to the key risk and its </a:t>
            </a:r>
            <a:r>
              <a:rPr lang="en-US" dirty="0" smtClean="0"/>
              <a:t>management?</a:t>
            </a:r>
            <a:endParaRPr lang="en-ZA" sz="2800" dirty="0"/>
          </a:p>
          <a:p>
            <a:pPr marL="285750" lvl="0" indent="-285750">
              <a:buFont typeface="Wingdings" panose="05000000000000000000" pitchFamily="2" charset="2"/>
              <a:buChar char="ü"/>
            </a:pPr>
            <a:r>
              <a:rPr lang="en-US" dirty="0" smtClean="0"/>
              <a:t>Who </a:t>
            </a:r>
            <a:r>
              <a:rPr lang="en-US" dirty="0"/>
              <a:t>do adopters/stakeholders most trust to manage and communicate about the key risks and their </a:t>
            </a:r>
            <a:r>
              <a:rPr lang="en-US" dirty="0" smtClean="0"/>
              <a:t>management?</a:t>
            </a:r>
            <a:endParaRPr lang="en-ZA" sz="2800" dirty="0"/>
          </a:p>
          <a:p>
            <a:pPr marL="285750" lvl="0" indent="-285750">
              <a:buFont typeface="Wingdings" panose="05000000000000000000" pitchFamily="2" charset="2"/>
              <a:buChar char="ü"/>
            </a:pPr>
            <a:r>
              <a:rPr lang="en-US" dirty="0" smtClean="0"/>
              <a:t>What </a:t>
            </a:r>
            <a:r>
              <a:rPr lang="en-US" dirty="0"/>
              <a:t>might adopters/stakeholders want to know about the key risks and their </a:t>
            </a:r>
            <a:r>
              <a:rPr lang="en-US" dirty="0" smtClean="0"/>
              <a:t>management?</a:t>
            </a:r>
            <a:endParaRPr lang="en-ZA" sz="2800" dirty="0"/>
          </a:p>
          <a:p>
            <a:pPr marL="285750" lvl="0" indent="-285750">
              <a:buFont typeface="Wingdings" panose="05000000000000000000" pitchFamily="2" charset="2"/>
              <a:buChar char="ü"/>
            </a:pPr>
            <a:r>
              <a:rPr lang="en-US" dirty="0" smtClean="0"/>
              <a:t>What </a:t>
            </a:r>
            <a:r>
              <a:rPr lang="en-US" dirty="0"/>
              <a:t>type of communications might adopters/stakeholders prefer?</a:t>
            </a:r>
            <a:endParaRPr lang="en-ZA" sz="2800" dirty="0"/>
          </a:p>
        </p:txBody>
      </p:sp>
      <p:sp>
        <p:nvSpPr>
          <p:cNvPr id="11"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fontScale="90000"/>
          </a:bodyPr>
          <a:lstStyle/>
          <a:p>
            <a:pPr fontAlgn="auto">
              <a:spcAft>
                <a:spcPts val="0"/>
              </a:spcAft>
              <a:defRPr/>
            </a:pPr>
            <a:r>
              <a:rPr lang="en-ZA" b="1" dirty="0" smtClean="0"/>
              <a:t>Plans – Behavioural Communication</a:t>
            </a:r>
            <a:endParaRPr lang="en-US" dirty="0">
              <a:solidFill>
                <a:schemeClr val="bg1"/>
              </a:solidFill>
            </a:endParaRPr>
          </a:p>
        </p:txBody>
      </p:sp>
    </p:spTree>
    <p:extLst>
      <p:ext uri="{BB962C8B-B14F-4D97-AF65-F5344CB8AC3E}">
        <p14:creationId xmlns:p14="http://schemas.microsoft.com/office/powerpoint/2010/main" val="32758107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0" y="1653784"/>
            <a:ext cx="9144000" cy="1754326"/>
          </a:xfrm>
          <a:prstGeom prst="rect">
            <a:avLst/>
          </a:prstGeom>
          <a:solidFill>
            <a:schemeClr val="bg1"/>
          </a:solidFill>
        </p:spPr>
        <p:txBody>
          <a:bodyPr wrap="square">
            <a:spAutoFit/>
          </a:bodyPr>
          <a:lstStyle/>
          <a:p>
            <a:pPr marL="609600" indent="-609600" eaLnBrk="1" hangingPunct="1">
              <a:buFontTx/>
              <a:buAutoNum type="arabicPeriod"/>
            </a:pPr>
            <a:r>
              <a:rPr lang="en-US" altLang="en-US"/>
              <a:t>Create an expert model</a:t>
            </a:r>
          </a:p>
          <a:p>
            <a:pPr marL="609600" indent="-609600" eaLnBrk="1" hangingPunct="1">
              <a:buFontTx/>
              <a:buAutoNum type="arabicPeriod"/>
            </a:pPr>
            <a:r>
              <a:rPr lang="en-US" altLang="en-US"/>
              <a:t>Conduct and analyze lay public mental models interviews. Identify knowledge gaps.</a:t>
            </a:r>
          </a:p>
          <a:p>
            <a:pPr marL="609600" indent="-609600" eaLnBrk="1" hangingPunct="1">
              <a:buFontTx/>
              <a:buAutoNum type="arabicPeriod"/>
            </a:pPr>
            <a:r>
              <a:rPr lang="en-US" altLang="en-US"/>
              <a:t>Conduct structured interviews or surveys to estimate prevalence of beliefs in population</a:t>
            </a:r>
          </a:p>
          <a:p>
            <a:pPr marL="609600" indent="-609600" eaLnBrk="1" hangingPunct="1">
              <a:buFontTx/>
              <a:buAutoNum type="arabicPeriod"/>
            </a:pPr>
            <a:r>
              <a:rPr lang="en-US" altLang="en-US"/>
              <a:t>Draft risk communication</a:t>
            </a:r>
          </a:p>
          <a:p>
            <a:pPr marL="609600" indent="-609600" eaLnBrk="1" hangingPunct="1">
              <a:buFontTx/>
              <a:buAutoNum type="arabicPeriod"/>
            </a:pPr>
            <a:r>
              <a:rPr lang="en-US" altLang="en-US"/>
              <a:t>Evaluate risk communication </a:t>
            </a:r>
          </a:p>
          <a:p>
            <a:pPr marL="609600" indent="-609600" eaLnBrk="1" hangingPunct="1">
              <a:buFontTx/>
              <a:buAutoNum type="arabicPeriod"/>
            </a:pPr>
            <a:r>
              <a:rPr lang="en-US" altLang="en-US"/>
              <a:t>Iterate until communication is understood as intended by target audience</a:t>
            </a:r>
            <a:endParaRPr lang="en-US" altLang="en-US" dirty="0"/>
          </a:p>
        </p:txBody>
      </p:sp>
      <p:sp>
        <p:nvSpPr>
          <p:cNvPr id="11"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fontScale="90000"/>
          </a:bodyPr>
          <a:lstStyle/>
          <a:p>
            <a:pPr fontAlgn="auto">
              <a:spcAft>
                <a:spcPts val="0"/>
              </a:spcAft>
              <a:defRPr/>
            </a:pPr>
            <a:r>
              <a:rPr lang="en-ZA" b="1" dirty="0" smtClean="0"/>
              <a:t>Plans – Mental Models Approach to Risk Communication</a:t>
            </a:r>
            <a:endParaRPr lang="en-US" dirty="0">
              <a:solidFill>
                <a:schemeClr val="bg1"/>
              </a:solidFill>
            </a:endParaRPr>
          </a:p>
        </p:txBody>
      </p:sp>
    </p:spTree>
    <p:extLst>
      <p:ext uri="{BB962C8B-B14F-4D97-AF65-F5344CB8AC3E}">
        <p14:creationId xmlns:p14="http://schemas.microsoft.com/office/powerpoint/2010/main" val="3851660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0" y="1653784"/>
            <a:ext cx="9144000" cy="646331"/>
          </a:xfrm>
          <a:prstGeom prst="rect">
            <a:avLst/>
          </a:prstGeom>
          <a:solidFill>
            <a:schemeClr val="bg1"/>
          </a:solidFill>
        </p:spPr>
        <p:txBody>
          <a:bodyPr wrap="square">
            <a:spAutoFit/>
          </a:bodyPr>
          <a:lstStyle/>
          <a:p>
            <a:pPr eaLnBrk="1" hangingPunct="1"/>
            <a:r>
              <a:rPr lang="en-US" altLang="en-US" dirty="0" smtClean="0"/>
              <a:t>The </a:t>
            </a:r>
            <a:r>
              <a:rPr lang="en-US" altLang="en-US" dirty="0"/>
              <a:t>minimum that enables a person to construct an adequate mental model of the risky process, allowing people to know which facts are relevant and how they fit together.</a:t>
            </a:r>
          </a:p>
        </p:txBody>
      </p:sp>
      <p:sp>
        <p:nvSpPr>
          <p:cNvPr id="11"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fontScale="90000"/>
          </a:bodyPr>
          <a:lstStyle/>
          <a:p>
            <a:pPr fontAlgn="auto">
              <a:spcAft>
                <a:spcPts val="0"/>
              </a:spcAft>
              <a:defRPr/>
            </a:pPr>
            <a:r>
              <a:rPr lang="en-ZA" b="1" dirty="0" smtClean="0"/>
              <a:t>Plans –Risk Communication Requirements</a:t>
            </a:r>
            <a:endParaRPr lang="en-US" dirty="0">
              <a:solidFill>
                <a:schemeClr val="bg1"/>
              </a:solidFill>
            </a:endParaRPr>
          </a:p>
        </p:txBody>
      </p:sp>
    </p:spTree>
    <p:extLst>
      <p:ext uri="{BB962C8B-B14F-4D97-AF65-F5344CB8AC3E}">
        <p14:creationId xmlns:p14="http://schemas.microsoft.com/office/powerpoint/2010/main" val="27228011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0" y="1653784"/>
            <a:ext cx="9144000" cy="1200329"/>
          </a:xfrm>
          <a:prstGeom prst="rect">
            <a:avLst/>
          </a:prstGeom>
          <a:solidFill>
            <a:schemeClr val="bg1"/>
          </a:solidFill>
        </p:spPr>
        <p:txBody>
          <a:bodyPr wrap="square">
            <a:spAutoFit/>
          </a:bodyPr>
          <a:lstStyle/>
          <a:p>
            <a:pPr eaLnBrk="1" hangingPunct="1"/>
            <a:r>
              <a:rPr lang="en-US" altLang="en-US"/>
              <a:t>Create a confirmatory questionnaire whose items capture the beliefs expressed in the open-ended interviews and the expert model.</a:t>
            </a:r>
          </a:p>
          <a:p>
            <a:pPr eaLnBrk="1" hangingPunct="1"/>
            <a:r>
              <a:rPr lang="en-US" altLang="en-US"/>
              <a:t>Administer it to larger groups, sampled appropriately from the intended audience, in order to estimate the population prevalence of these beliefs</a:t>
            </a:r>
            <a:endParaRPr lang="en-US" altLang="en-US" dirty="0"/>
          </a:p>
        </p:txBody>
      </p:sp>
      <p:sp>
        <p:nvSpPr>
          <p:cNvPr id="11"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Structured Interviews</a:t>
            </a:r>
            <a:endParaRPr lang="en-US" dirty="0">
              <a:solidFill>
                <a:schemeClr val="bg1"/>
              </a:solidFill>
            </a:endParaRPr>
          </a:p>
        </p:txBody>
      </p:sp>
      <p:pic>
        <p:nvPicPr>
          <p:cNvPr id="4"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6970" y="3090259"/>
            <a:ext cx="5990059" cy="3450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99089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0" y="1653784"/>
            <a:ext cx="9144000" cy="2086725"/>
          </a:xfrm>
          <a:prstGeom prst="rect">
            <a:avLst/>
          </a:prstGeom>
          <a:solidFill>
            <a:schemeClr val="bg1"/>
          </a:solidFill>
        </p:spPr>
        <p:txBody>
          <a:bodyPr wrap="square">
            <a:spAutoFit/>
          </a:bodyPr>
          <a:lstStyle/>
          <a:p>
            <a:pPr eaLnBrk="1" hangingPunct="1">
              <a:lnSpc>
                <a:spcPct val="90000"/>
              </a:lnSpc>
            </a:pPr>
            <a:r>
              <a:rPr lang="en-US" altLang="en-US" dirty="0"/>
              <a:t>Conduct “open-ended” interviews eliciting people’s beliefs about the hazard, expressed in their own terms</a:t>
            </a:r>
          </a:p>
          <a:p>
            <a:pPr eaLnBrk="1" hangingPunct="1">
              <a:lnSpc>
                <a:spcPct val="90000"/>
              </a:lnSpc>
            </a:pPr>
            <a:r>
              <a:rPr lang="en-US" altLang="en-US" dirty="0"/>
              <a:t>The </a:t>
            </a:r>
            <a:r>
              <a:rPr lang="en-US" altLang="en-US" b="1" dirty="0"/>
              <a:t>interview protocol is shaped by the influence diagram</a:t>
            </a:r>
            <a:r>
              <a:rPr lang="en-US" altLang="en-US" dirty="0"/>
              <a:t>, so that is covers potentially relevant topics.</a:t>
            </a:r>
          </a:p>
          <a:p>
            <a:pPr eaLnBrk="1" hangingPunct="1">
              <a:lnSpc>
                <a:spcPct val="90000"/>
              </a:lnSpc>
            </a:pPr>
            <a:r>
              <a:rPr lang="en-US" altLang="en-US" dirty="0"/>
              <a:t>It allows the expression of both correct and incorrect beliefs and ensures that the respondents’ intent is clear to the interviewer.</a:t>
            </a:r>
          </a:p>
          <a:p>
            <a:pPr eaLnBrk="1" hangingPunct="1">
              <a:lnSpc>
                <a:spcPct val="90000"/>
              </a:lnSpc>
            </a:pPr>
            <a:r>
              <a:rPr lang="en-US" altLang="en-US" dirty="0"/>
              <a:t>Responses are recorded and analyzed in terms of how well the </a:t>
            </a:r>
            <a:r>
              <a:rPr lang="en-US" altLang="en-US" b="1" dirty="0"/>
              <a:t>mental models correspond to the expert model. </a:t>
            </a:r>
          </a:p>
        </p:txBody>
      </p:sp>
      <p:sp>
        <p:nvSpPr>
          <p:cNvPr id="11"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Mental Model Interviews</a:t>
            </a:r>
            <a:endParaRPr lang="en-US" dirty="0">
              <a:solidFill>
                <a:schemeClr val="bg1"/>
              </a:solidFill>
            </a:endParaRPr>
          </a:p>
        </p:txBody>
      </p:sp>
    </p:spTree>
    <p:extLst>
      <p:ext uri="{BB962C8B-B14F-4D97-AF65-F5344CB8AC3E}">
        <p14:creationId xmlns:p14="http://schemas.microsoft.com/office/powerpoint/2010/main" val="35456228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5"/>
          <p:cNvSpPr>
            <a:spLocks noGrp="1"/>
          </p:cNvSpPr>
          <p:nvPr>
            <p:ph type="sldNum" sz="quarter" idx="12"/>
          </p:nvPr>
        </p:nvSpPr>
        <p:spPr>
          <a:noFill/>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E85A1286-9B1D-4FD8-924E-F00310FF306C}" type="slidenum">
              <a:rPr lang="en-US" altLang="en-US" b="0">
                <a:solidFill>
                  <a:srgbClr val="000000"/>
                </a:solidFill>
              </a:rPr>
              <a:pPr/>
              <a:t>37</a:t>
            </a:fld>
            <a:endParaRPr lang="en-US" altLang="en-US" b="0">
              <a:solidFill>
                <a:srgbClr val="000000"/>
              </a:solidFill>
            </a:endParaRPr>
          </a:p>
        </p:txBody>
      </p:sp>
      <p:sp>
        <p:nvSpPr>
          <p:cNvPr id="32771" name="Rectangle 2"/>
          <p:cNvSpPr>
            <a:spLocks noGrp="1" noChangeArrowheads="1"/>
          </p:cNvSpPr>
          <p:nvPr>
            <p:ph type="title"/>
          </p:nvPr>
        </p:nvSpPr>
        <p:spPr/>
        <p:txBody>
          <a:bodyPr/>
          <a:lstStyle/>
          <a:p>
            <a:pPr eaLnBrk="1" hangingPunct="1"/>
            <a:endParaRPr lang="en-US" altLang="en-US" smtClean="0"/>
          </a:p>
        </p:txBody>
      </p:sp>
      <p:sp>
        <p:nvSpPr>
          <p:cNvPr id="32772" name="Rectangle 3"/>
          <p:cNvSpPr>
            <a:spLocks noGrp="1" noChangeArrowheads="1"/>
          </p:cNvSpPr>
          <p:nvPr>
            <p:ph type="body" idx="1"/>
          </p:nvPr>
        </p:nvSpPr>
        <p:spPr/>
        <p:txBody>
          <a:bodyPr/>
          <a:lstStyle/>
          <a:p>
            <a:pPr indent="7938" eaLnBrk="1" hangingPunct="1">
              <a:buFontTx/>
              <a:buNone/>
            </a:pPr>
            <a:r>
              <a:rPr lang="en-US" altLang="en-US" sz="4000" smtClean="0"/>
              <a:t>Morgan, M. G., B. Fischhoff, A. Bostrom and C. J. Atman (2002). </a:t>
            </a:r>
            <a:r>
              <a:rPr lang="en-US" altLang="en-US" sz="4000" u="sng" smtClean="0"/>
              <a:t>Risk Communication: A Mental Models Approach</a:t>
            </a:r>
            <a:r>
              <a:rPr lang="en-US" altLang="en-US" sz="4000" smtClean="0"/>
              <a:t>. Cambridge, UK, Cambridge University Press.</a:t>
            </a:r>
          </a:p>
        </p:txBody>
      </p:sp>
    </p:spTree>
    <p:extLst>
      <p:ext uri="{BB962C8B-B14F-4D97-AF65-F5344CB8AC3E}">
        <p14:creationId xmlns:p14="http://schemas.microsoft.com/office/powerpoint/2010/main" val="17485149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a:noFill/>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DB2D5B30-DB67-44C4-94A0-3B33A9F9ACC9}" type="slidenum">
              <a:rPr lang="en-US" altLang="en-US" b="0">
                <a:solidFill>
                  <a:srgbClr val="000000"/>
                </a:solidFill>
              </a:rPr>
              <a:pPr/>
              <a:t>38</a:t>
            </a:fld>
            <a:endParaRPr lang="en-US" altLang="en-US" b="0">
              <a:solidFill>
                <a:srgbClr val="000000"/>
              </a:solidFill>
            </a:endParaRPr>
          </a:p>
        </p:txBody>
      </p:sp>
      <p:sp>
        <p:nvSpPr>
          <p:cNvPr id="38915" name="Rectangle 2"/>
          <p:cNvSpPr>
            <a:spLocks noGrp="1" noChangeArrowheads="1"/>
          </p:cNvSpPr>
          <p:nvPr>
            <p:ph type="title"/>
          </p:nvPr>
        </p:nvSpPr>
        <p:spPr/>
        <p:txBody>
          <a:bodyPr/>
          <a:lstStyle/>
          <a:p>
            <a:pPr eaLnBrk="1" hangingPunct="1"/>
            <a:r>
              <a:rPr lang="en-US" altLang="en-US" smtClean="0"/>
              <a:t>Draft Risk Communication</a:t>
            </a:r>
          </a:p>
        </p:txBody>
      </p:sp>
      <p:sp>
        <p:nvSpPr>
          <p:cNvPr id="38916" name="Rectangle 3"/>
          <p:cNvSpPr>
            <a:spLocks noGrp="1" noChangeArrowheads="1"/>
          </p:cNvSpPr>
          <p:nvPr>
            <p:ph type="body" idx="1"/>
          </p:nvPr>
        </p:nvSpPr>
        <p:spPr/>
        <p:txBody>
          <a:bodyPr/>
          <a:lstStyle/>
          <a:p>
            <a:pPr eaLnBrk="1" hangingPunct="1"/>
            <a:r>
              <a:rPr lang="en-US" altLang="en-US" smtClean="0"/>
              <a:t>Use the results from the interviews and questionnaires, along with an analysis of the decisions that people face, to determine which incorrect beliefs most need correcting and which knowledge gaps most need filling</a:t>
            </a:r>
          </a:p>
          <a:p>
            <a:pPr eaLnBrk="1" hangingPunct="1"/>
            <a:r>
              <a:rPr lang="en-US" altLang="en-US" smtClean="0"/>
              <a:t>Draft a communication and subject it to expert review to ensure its accuracy</a:t>
            </a:r>
          </a:p>
        </p:txBody>
      </p:sp>
    </p:spTree>
    <p:extLst>
      <p:ext uri="{BB962C8B-B14F-4D97-AF65-F5344CB8AC3E}">
        <p14:creationId xmlns:p14="http://schemas.microsoft.com/office/powerpoint/2010/main" val="10518638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060848"/>
            <a:ext cx="9144000" cy="2296783"/>
          </a:xfrm>
          <a:prstGeom prst="rect">
            <a:avLst/>
          </a:prstGeom>
          <a:solidFill>
            <a:schemeClr val="bg1"/>
          </a:solidFill>
        </p:spPr>
        <p:txBody>
          <a:bodyPr wrap="square">
            <a:spAutoFit/>
          </a:bodyPr>
          <a:lstStyle/>
          <a:p>
            <a:pPr>
              <a:lnSpc>
                <a:spcPct val="107000"/>
              </a:lnSpc>
              <a:spcAft>
                <a:spcPts val="800"/>
              </a:spcAft>
            </a:pPr>
            <a:r>
              <a:rPr lang="en-ZA" sz="1400" b="1" dirty="0">
                <a:latin typeface="Arial" panose="020B0604020202020204" pitchFamily="34" charset="0"/>
                <a:ea typeface="Times New Roman" panose="02020603050405020304" pitchFamily="18" charset="0"/>
                <a:cs typeface="Times New Roman" panose="02020603050405020304" pitchFamily="18" charset="0"/>
              </a:rPr>
              <a:t>Greatest obstacles to success</a:t>
            </a:r>
            <a:endParaRPr lang="en-ZA" sz="2000" dirty="0">
              <a:ea typeface="Calibri" panose="020F0502020204030204" pitchFamily="34" charset="0"/>
              <a:cs typeface="Times New Roman" panose="02020603050405020304" pitchFamily="18" charset="0"/>
            </a:endParaRPr>
          </a:p>
          <a:p>
            <a:pPr>
              <a:lnSpc>
                <a:spcPct val="107000"/>
              </a:lnSpc>
              <a:spcAft>
                <a:spcPts val="800"/>
              </a:spcAft>
            </a:pPr>
            <a:r>
              <a:rPr lang="en-ZA" sz="1400" dirty="0">
                <a:latin typeface="Arial" panose="020B0604020202020204" pitchFamily="34" charset="0"/>
                <a:ea typeface="Times New Roman" panose="02020603050405020304" pitchFamily="18" charset="0"/>
                <a:cs typeface="Times New Roman" panose="02020603050405020304" pitchFamily="18" charset="0"/>
              </a:rPr>
              <a:t>The top five obstacles to success identified in the 2013 benchmarking study are similar to findings from the 2011 study; however, poor communication was not identified as a top obstacle. </a:t>
            </a:r>
            <a:r>
              <a:rPr lang="en-ZA" sz="1400" b="1" dirty="0">
                <a:solidFill>
                  <a:srgbClr val="FF0000"/>
                </a:solidFill>
                <a:latin typeface="Arial" panose="020B0604020202020204" pitchFamily="34" charset="0"/>
                <a:ea typeface="Times New Roman" panose="02020603050405020304" pitchFamily="18" charset="0"/>
                <a:cs typeface="Times New Roman" panose="02020603050405020304" pitchFamily="18" charset="0"/>
              </a:rPr>
              <a:t>A new obstacle, division between project management and change management, was identified.</a:t>
            </a:r>
            <a:endParaRPr lang="en-ZA" sz="2000" b="1" dirty="0">
              <a:solidFill>
                <a:srgbClr val="FF0000"/>
              </a:solidFill>
              <a:ea typeface="Calibri" panose="020F0502020204030204" pitchFamily="34" charset="0"/>
              <a:cs typeface="Times New Roman" panose="02020603050405020304" pitchFamily="18" charset="0"/>
            </a:endParaRPr>
          </a:p>
          <a:p>
            <a:r>
              <a:rPr lang="en-ZA" sz="1400" dirty="0">
                <a:latin typeface="Arial" panose="020B0604020202020204" pitchFamily="34" charset="0"/>
                <a:ea typeface="Times New Roman" panose="02020603050405020304" pitchFamily="18" charset="0"/>
              </a:rPr>
              <a:t>1.     Ineffective change management sponsorship</a:t>
            </a:r>
            <a:br>
              <a:rPr lang="en-ZA" sz="1400" dirty="0">
                <a:latin typeface="Arial" panose="020B0604020202020204" pitchFamily="34" charset="0"/>
                <a:ea typeface="Times New Roman" panose="02020603050405020304" pitchFamily="18" charset="0"/>
              </a:rPr>
            </a:br>
            <a:r>
              <a:rPr lang="en-ZA" sz="1400" dirty="0">
                <a:latin typeface="Arial" panose="020B0604020202020204" pitchFamily="34" charset="0"/>
                <a:ea typeface="Times New Roman" panose="02020603050405020304" pitchFamily="18" charset="0"/>
              </a:rPr>
              <a:t>2.     Resistance to change from employees</a:t>
            </a:r>
            <a:br>
              <a:rPr lang="en-ZA" sz="1400" dirty="0">
                <a:latin typeface="Arial" panose="020B0604020202020204" pitchFamily="34" charset="0"/>
                <a:ea typeface="Times New Roman" panose="02020603050405020304" pitchFamily="18" charset="0"/>
              </a:rPr>
            </a:br>
            <a:r>
              <a:rPr lang="en-ZA" sz="1400" dirty="0">
                <a:latin typeface="Arial" panose="020B0604020202020204" pitchFamily="34" charset="0"/>
                <a:ea typeface="Times New Roman" panose="02020603050405020304" pitchFamily="18" charset="0"/>
              </a:rPr>
              <a:t>3.     Insufficient change management resourcing</a:t>
            </a:r>
            <a:br>
              <a:rPr lang="en-ZA" sz="1400" dirty="0">
                <a:latin typeface="Arial" panose="020B0604020202020204" pitchFamily="34" charset="0"/>
                <a:ea typeface="Times New Roman" panose="02020603050405020304" pitchFamily="18" charset="0"/>
              </a:rPr>
            </a:br>
            <a:r>
              <a:rPr lang="en-ZA" sz="1400" dirty="0">
                <a:latin typeface="Arial" panose="020B0604020202020204" pitchFamily="34" charset="0"/>
                <a:ea typeface="Times New Roman" panose="02020603050405020304" pitchFamily="18" charset="0"/>
              </a:rPr>
              <a:t>4.     Division between project management and change management</a:t>
            </a:r>
            <a:br>
              <a:rPr lang="en-ZA" sz="1400" dirty="0">
                <a:latin typeface="Arial" panose="020B0604020202020204" pitchFamily="34" charset="0"/>
                <a:ea typeface="Times New Roman" panose="02020603050405020304" pitchFamily="18" charset="0"/>
              </a:rPr>
            </a:br>
            <a:r>
              <a:rPr lang="en-ZA" sz="1400" dirty="0">
                <a:latin typeface="Arial" panose="020B0604020202020204" pitchFamily="34" charset="0"/>
                <a:ea typeface="Times New Roman" panose="02020603050405020304" pitchFamily="18" charset="0"/>
              </a:rPr>
              <a:t>5.     Middle management resistance</a:t>
            </a:r>
            <a:endParaRPr lang="en-ZA" sz="1400" dirty="0">
              <a:ea typeface="Calibri" panose="020F0502020204030204" pitchFamily="34" charset="0"/>
              <a:cs typeface="Times New Roman" panose="02020603050405020304" pitchFamily="18" charset="0"/>
            </a:endParaRPr>
          </a:p>
        </p:txBody>
      </p:sp>
      <p:sp>
        <p:nvSpPr>
          <p:cNvPr id="5"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2013/4 Study Highlights</a:t>
            </a:r>
            <a:endParaRPr lang="en-US" dirty="0">
              <a:solidFill>
                <a:schemeClr val="bg1"/>
              </a:solidFill>
            </a:endParaRPr>
          </a:p>
        </p:txBody>
      </p:sp>
    </p:spTree>
    <p:extLst>
      <p:ext uri="{BB962C8B-B14F-4D97-AF65-F5344CB8AC3E}">
        <p14:creationId xmlns:p14="http://schemas.microsoft.com/office/powerpoint/2010/main" val="37689696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2A8DE5D2-65E3-4149-A0E5-EA7C993AE8B9}" type="slidenum">
              <a:rPr lang="en-US" smtClean="0"/>
              <a:pPr>
                <a:defRPr/>
              </a:pPr>
              <a:t>5</a:t>
            </a:fld>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548680"/>
            <a:ext cx="5685203" cy="5472608"/>
          </a:xfrm>
          <a:prstGeom prst="rect">
            <a:avLst/>
          </a:prstGeom>
          <a:solidFill>
            <a:schemeClr val="bg2">
              <a:lumMod val="90000"/>
            </a:schemeClr>
          </a:solidFill>
        </p:spPr>
      </p:pic>
    </p:spTree>
    <p:extLst>
      <p:ext uri="{BB962C8B-B14F-4D97-AF65-F5344CB8AC3E}">
        <p14:creationId xmlns:p14="http://schemas.microsoft.com/office/powerpoint/2010/main" val="22945281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5842" name="Rectangle 2"/>
          <p:cNvSpPr>
            <a:spLocks noGrp="1" noChangeArrowheads="1"/>
          </p:cNvSpPr>
          <p:nvPr>
            <p:ph type="title"/>
          </p:nvPr>
        </p:nvSpPr>
        <p:spPr>
          <a:xfrm>
            <a:off x="0" y="152400"/>
            <a:ext cx="9144000" cy="1143000"/>
          </a:xfrm>
        </p:spPr>
        <p:txBody>
          <a:bodyPr/>
          <a:lstStyle/>
          <a:p>
            <a:r>
              <a:rPr lang="en-US" sz="3600" dirty="0" smtClean="0">
                <a:solidFill>
                  <a:schemeClr val="bg1"/>
                </a:solidFill>
              </a:rPr>
              <a:t>Integration of Project Management </a:t>
            </a:r>
            <a:br>
              <a:rPr lang="en-US" sz="3600" dirty="0" smtClean="0">
                <a:solidFill>
                  <a:schemeClr val="bg1"/>
                </a:solidFill>
              </a:rPr>
            </a:br>
            <a:r>
              <a:rPr lang="en-US" sz="3600" dirty="0" smtClean="0">
                <a:solidFill>
                  <a:schemeClr val="bg1"/>
                </a:solidFill>
              </a:rPr>
              <a:t>and Change Management</a:t>
            </a:r>
          </a:p>
        </p:txBody>
      </p:sp>
      <p:sp>
        <p:nvSpPr>
          <p:cNvPr id="6" name="Slide Number Placeholder 5"/>
          <p:cNvSpPr>
            <a:spLocks noGrp="1"/>
          </p:cNvSpPr>
          <p:nvPr>
            <p:ph type="sldNum" sz="quarter" idx="12"/>
          </p:nvPr>
        </p:nvSpPr>
        <p:spPr/>
        <p:txBody>
          <a:bodyPr/>
          <a:lstStyle/>
          <a:p>
            <a:pPr>
              <a:defRPr/>
            </a:pPr>
            <a:fld id="{30D972F3-25DB-475A-BE6C-D9062E4E31B9}" type="slidenum">
              <a:rPr lang="en-US" smtClean="0">
                <a:solidFill>
                  <a:schemeClr val="bg1"/>
                </a:solidFill>
              </a:rPr>
              <a:pPr>
                <a:defRPr/>
              </a:pPr>
              <a:t>6</a:t>
            </a:fld>
            <a:endParaRPr lang="en-US" dirty="0"/>
          </a:p>
        </p:txBody>
      </p:sp>
      <p:sp>
        <p:nvSpPr>
          <p:cNvPr id="35844" name="Rectangle 4"/>
          <p:cNvSpPr>
            <a:spLocks noChangeArrowheads="1"/>
          </p:cNvSpPr>
          <p:nvPr/>
        </p:nvSpPr>
        <p:spPr bwMode="auto">
          <a:xfrm>
            <a:off x="5029200" y="1819870"/>
            <a:ext cx="3733800" cy="923330"/>
          </a:xfrm>
          <a:prstGeom prst="rect">
            <a:avLst/>
          </a:prstGeom>
          <a:noFill/>
          <a:ln w="9525">
            <a:noFill/>
            <a:miter lim="800000"/>
            <a:headEnd/>
            <a:tailEnd/>
          </a:ln>
        </p:spPr>
        <p:txBody>
          <a:bodyPr wrap="square">
            <a:spAutoFit/>
          </a:bodyPr>
          <a:lstStyle/>
          <a:p>
            <a:pPr algn="ctr">
              <a:spcBef>
                <a:spcPct val="50000"/>
              </a:spcBef>
            </a:pPr>
            <a:r>
              <a:rPr lang="en-US" sz="1800" dirty="0">
                <a:solidFill>
                  <a:schemeClr val="bg1"/>
                </a:solidFill>
                <a:latin typeface="+mn-lt"/>
                <a:cs typeface="Arial" pitchFamily="34" charset="0"/>
              </a:rPr>
              <a:t>Solution is designed, developed and delivered effectively</a:t>
            </a:r>
            <a:br>
              <a:rPr lang="en-US" sz="1800" dirty="0">
                <a:solidFill>
                  <a:schemeClr val="bg1"/>
                </a:solidFill>
                <a:latin typeface="+mn-lt"/>
                <a:cs typeface="Arial" pitchFamily="34" charset="0"/>
              </a:rPr>
            </a:br>
            <a:r>
              <a:rPr lang="en-US" sz="1800" dirty="0">
                <a:solidFill>
                  <a:schemeClr val="bg1"/>
                </a:solidFill>
                <a:latin typeface="+mn-lt"/>
                <a:cs typeface="Arial" pitchFamily="34" charset="0"/>
              </a:rPr>
              <a:t>(Technical side)</a:t>
            </a:r>
          </a:p>
        </p:txBody>
      </p:sp>
      <p:sp>
        <p:nvSpPr>
          <p:cNvPr id="35845" name="Rectangle 5"/>
          <p:cNvSpPr>
            <a:spLocks noChangeArrowheads="1"/>
          </p:cNvSpPr>
          <p:nvPr/>
        </p:nvSpPr>
        <p:spPr bwMode="auto">
          <a:xfrm>
            <a:off x="5143500" y="3352800"/>
            <a:ext cx="3505200" cy="915987"/>
          </a:xfrm>
          <a:prstGeom prst="rect">
            <a:avLst/>
          </a:prstGeom>
          <a:noFill/>
          <a:ln w="9525">
            <a:noFill/>
            <a:miter lim="800000"/>
            <a:headEnd/>
            <a:tailEnd/>
          </a:ln>
        </p:spPr>
        <p:txBody>
          <a:bodyPr>
            <a:spAutoFit/>
          </a:bodyPr>
          <a:lstStyle/>
          <a:p>
            <a:pPr algn="ctr">
              <a:spcBef>
                <a:spcPct val="50000"/>
              </a:spcBef>
            </a:pPr>
            <a:r>
              <a:rPr lang="en-US" sz="1800" dirty="0">
                <a:solidFill>
                  <a:schemeClr val="bg1"/>
                </a:solidFill>
                <a:latin typeface="+mn-lt"/>
                <a:cs typeface="Arial" pitchFamily="34" charset="0"/>
              </a:rPr>
              <a:t>Solution is embraced, adopted and utilized effectively</a:t>
            </a:r>
            <a:br>
              <a:rPr lang="en-US" sz="1800" dirty="0">
                <a:solidFill>
                  <a:schemeClr val="bg1"/>
                </a:solidFill>
                <a:latin typeface="+mn-lt"/>
                <a:cs typeface="Arial" pitchFamily="34" charset="0"/>
              </a:rPr>
            </a:br>
            <a:r>
              <a:rPr lang="en-US" sz="1800" dirty="0">
                <a:solidFill>
                  <a:schemeClr val="bg1"/>
                </a:solidFill>
                <a:latin typeface="+mn-lt"/>
                <a:cs typeface="Arial" pitchFamily="34" charset="0"/>
              </a:rPr>
              <a:t>(People side)</a:t>
            </a:r>
          </a:p>
        </p:txBody>
      </p:sp>
      <p:sp>
        <p:nvSpPr>
          <p:cNvPr id="35847" name="Rectangle 7"/>
          <p:cNvSpPr>
            <a:spLocks noChangeArrowheads="1"/>
          </p:cNvSpPr>
          <p:nvPr/>
        </p:nvSpPr>
        <p:spPr bwMode="auto">
          <a:xfrm>
            <a:off x="6305550" y="2718764"/>
            <a:ext cx="1181100" cy="609600"/>
          </a:xfrm>
          <a:prstGeom prst="rect">
            <a:avLst/>
          </a:prstGeom>
          <a:noFill/>
          <a:ln w="9525">
            <a:noFill/>
            <a:miter lim="800000"/>
            <a:headEnd/>
            <a:tailEnd/>
          </a:ln>
        </p:spPr>
        <p:txBody>
          <a:bodyPr lIns="0" tIns="0" rIns="0" bIns="0">
            <a:spAutoFit/>
          </a:bodyPr>
          <a:lstStyle/>
          <a:p>
            <a:pPr algn="ctr">
              <a:spcBef>
                <a:spcPct val="50000"/>
              </a:spcBef>
            </a:pPr>
            <a:r>
              <a:rPr lang="en-US" sz="4000" dirty="0"/>
              <a:t>+</a:t>
            </a:r>
          </a:p>
        </p:txBody>
      </p:sp>
      <p:sp>
        <p:nvSpPr>
          <p:cNvPr id="53" name="Text Box 3"/>
          <p:cNvSpPr txBox="1">
            <a:spLocks noChangeArrowheads="1"/>
          </p:cNvSpPr>
          <p:nvPr/>
        </p:nvSpPr>
        <p:spPr bwMode="auto">
          <a:xfrm>
            <a:off x="394649" y="5486400"/>
            <a:ext cx="8292151" cy="707886"/>
          </a:xfrm>
          <a:prstGeom prst="rect">
            <a:avLst/>
          </a:prstGeom>
          <a:solidFill>
            <a:srgbClr val="FFFF00"/>
          </a:solidFill>
          <a:ln w="9525">
            <a:noFill/>
            <a:miter lim="800000"/>
            <a:headEnd/>
            <a:tailEnd/>
          </a:ln>
        </p:spPr>
        <p:txBody>
          <a:bodyPr wrap="square">
            <a:spAutoFit/>
          </a:bodyPr>
          <a:lstStyle>
            <a:defPPr>
              <a:defRPr lang="en-US"/>
            </a:defPPr>
            <a:lvl1pPr algn="ctr">
              <a:defRPr sz="2600" b="1" i="1">
                <a:solidFill>
                  <a:srgbClr val="5800B0"/>
                </a:solidFill>
              </a:defRPr>
            </a:lvl1pPr>
          </a:lstStyle>
          <a:p>
            <a:r>
              <a:rPr lang="en-US" sz="2000" dirty="0">
                <a:solidFill>
                  <a:schemeClr val="accent4"/>
                </a:solidFill>
                <a:latin typeface="+mn-lt"/>
              </a:rPr>
              <a:t> Project management and change management have a joint value proposition oriented toward business results.</a:t>
            </a:r>
          </a:p>
        </p:txBody>
      </p:sp>
      <p:sp>
        <p:nvSpPr>
          <p:cNvPr id="8" name="TextBox 7"/>
          <p:cNvSpPr txBox="1"/>
          <p:nvPr/>
        </p:nvSpPr>
        <p:spPr>
          <a:xfrm>
            <a:off x="5867400" y="4366882"/>
            <a:ext cx="2057400" cy="369332"/>
          </a:xfrm>
          <a:prstGeom prst="rect">
            <a:avLst/>
          </a:prstGeom>
          <a:noFill/>
        </p:spPr>
        <p:txBody>
          <a:bodyPr wrap="square" rtlCol="0">
            <a:spAutoFit/>
          </a:bodyPr>
          <a:lstStyle/>
          <a:p>
            <a:r>
              <a:rPr lang="en-US" dirty="0" smtClean="0">
                <a:solidFill>
                  <a:schemeClr val="bg1"/>
                </a:solidFill>
                <a:latin typeface="+mn-lt"/>
                <a:cs typeface="Arial" pitchFamily="34" charset="0"/>
              </a:rPr>
              <a:t>=  Success</a:t>
            </a:r>
            <a:endParaRPr lang="en-US" dirty="0">
              <a:solidFill>
                <a:schemeClr val="bg1"/>
              </a:solidFill>
              <a:latin typeface="+mn-lt"/>
              <a:cs typeface="Arial" pitchFamily="34" charset="0"/>
            </a:endParaRPr>
          </a:p>
        </p:txBody>
      </p:sp>
      <p:sp>
        <p:nvSpPr>
          <p:cNvPr id="11" name="AutoShape 11"/>
          <p:cNvSpPr>
            <a:spLocks noChangeArrowheads="1"/>
          </p:cNvSpPr>
          <p:nvPr/>
        </p:nvSpPr>
        <p:spPr bwMode="auto">
          <a:xfrm>
            <a:off x="762000" y="1949239"/>
            <a:ext cx="3913056" cy="748585"/>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7D25"/>
          </a:solidFill>
          <a:ln>
            <a:noFill/>
            <a:headEnd/>
            <a:tailEnd/>
          </a:ln>
        </p:spPr>
        <p:style>
          <a:lnRef idx="3">
            <a:schemeClr val="lt1"/>
          </a:lnRef>
          <a:fillRef idx="1">
            <a:schemeClr val="accent2"/>
          </a:fillRef>
          <a:effectRef idx="1">
            <a:schemeClr val="accent2"/>
          </a:effectRef>
          <a:fontRef idx="minor">
            <a:schemeClr val="lt1"/>
          </a:fontRef>
        </p:style>
        <p:txBody>
          <a:bodyPr wrap="none" anchor="ctr"/>
          <a:lstStyle/>
          <a:p>
            <a:pPr algn="ctr">
              <a:defRPr/>
            </a:pPr>
            <a:r>
              <a:rPr lang="en-US" sz="1600" b="1" dirty="0" smtClean="0">
                <a:solidFill>
                  <a:schemeClr val="bg1"/>
                </a:solidFill>
                <a:cs typeface="Arial" charset="0"/>
              </a:rPr>
              <a:t>Project management</a:t>
            </a:r>
            <a:endParaRPr lang="en-US" sz="1600" b="1" dirty="0">
              <a:solidFill>
                <a:schemeClr val="bg1"/>
              </a:solidFill>
              <a:cs typeface="Arial" charset="0"/>
            </a:endParaRPr>
          </a:p>
        </p:txBody>
      </p:sp>
      <p:sp>
        <p:nvSpPr>
          <p:cNvPr id="12" name="AutoShape 12"/>
          <p:cNvSpPr>
            <a:spLocks noChangeArrowheads="1"/>
          </p:cNvSpPr>
          <p:nvPr/>
        </p:nvSpPr>
        <p:spPr bwMode="auto">
          <a:xfrm>
            <a:off x="762000" y="4080713"/>
            <a:ext cx="3913056" cy="680532"/>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7D25"/>
          </a:solidFill>
          <a:ln>
            <a:noFill/>
            <a:headEnd/>
            <a:tailEnd/>
          </a:ln>
        </p:spPr>
        <p:style>
          <a:lnRef idx="3">
            <a:schemeClr val="lt1"/>
          </a:lnRef>
          <a:fillRef idx="1">
            <a:schemeClr val="accent2"/>
          </a:fillRef>
          <a:effectRef idx="1">
            <a:schemeClr val="accent2"/>
          </a:effectRef>
          <a:fontRef idx="minor">
            <a:schemeClr val="lt1"/>
          </a:fontRef>
        </p:style>
        <p:txBody>
          <a:bodyPr wrap="none" anchor="ctr"/>
          <a:lstStyle/>
          <a:p>
            <a:pPr algn="ctr">
              <a:defRPr/>
            </a:pPr>
            <a:r>
              <a:rPr lang="en-US" sz="1600" b="1" dirty="0" smtClean="0">
                <a:solidFill>
                  <a:schemeClr val="bg1"/>
                </a:solidFill>
                <a:cs typeface="Arial" charset="0"/>
              </a:rPr>
              <a:t>Change management</a:t>
            </a:r>
            <a:endParaRPr lang="en-US" sz="1600" b="1" dirty="0">
              <a:solidFill>
                <a:schemeClr val="bg1"/>
              </a:solidFill>
              <a:cs typeface="Arial" charset="0"/>
            </a:endParaRPr>
          </a:p>
        </p:txBody>
      </p:sp>
      <p:grpSp>
        <p:nvGrpSpPr>
          <p:cNvPr id="13" name="Group 12"/>
          <p:cNvGrpSpPr/>
          <p:nvPr/>
        </p:nvGrpSpPr>
        <p:grpSpPr>
          <a:xfrm>
            <a:off x="762000" y="2768160"/>
            <a:ext cx="3913056" cy="1247641"/>
            <a:chOff x="1752600" y="3048000"/>
            <a:chExt cx="5257800" cy="1676400"/>
          </a:xfrm>
        </p:grpSpPr>
        <p:sp>
          <p:nvSpPr>
            <p:cNvPr id="14" name="Rectangle 3"/>
            <p:cNvSpPr>
              <a:spLocks noChangeArrowheads="1"/>
            </p:cNvSpPr>
            <p:nvPr/>
          </p:nvSpPr>
          <p:spPr bwMode="auto">
            <a:xfrm>
              <a:off x="1752600" y="3048000"/>
              <a:ext cx="1600200" cy="1676400"/>
            </a:xfrm>
            <a:prstGeom prst="rect">
              <a:avLst/>
            </a:prstGeom>
            <a:solidFill>
              <a:srgbClr val="D00829"/>
            </a:solidFill>
            <a:ln w="9525">
              <a:solidFill>
                <a:srgbClr val="D00829"/>
              </a:solidFill>
              <a:miter lim="800000"/>
              <a:headEnd/>
              <a:tailEnd/>
            </a:ln>
          </p:spPr>
          <p:txBody>
            <a:bodyPr wrap="none" anchor="ctr"/>
            <a:lstStyle/>
            <a:p>
              <a:endParaRPr lang="en-US" sz="1600" b="1" dirty="0"/>
            </a:p>
          </p:txBody>
        </p:sp>
        <p:sp>
          <p:nvSpPr>
            <p:cNvPr id="15" name="Rectangle 4"/>
            <p:cNvSpPr>
              <a:spLocks noChangeArrowheads="1"/>
            </p:cNvSpPr>
            <p:nvPr/>
          </p:nvSpPr>
          <p:spPr bwMode="auto">
            <a:xfrm>
              <a:off x="3581400" y="3048000"/>
              <a:ext cx="1600200" cy="1676400"/>
            </a:xfrm>
            <a:prstGeom prst="rect">
              <a:avLst/>
            </a:prstGeom>
            <a:solidFill>
              <a:srgbClr val="FFF200"/>
            </a:solidFill>
            <a:ln w="9525">
              <a:solidFill>
                <a:srgbClr val="F2E818"/>
              </a:solidFill>
              <a:miter lim="800000"/>
              <a:headEnd/>
              <a:tailEnd/>
            </a:ln>
          </p:spPr>
          <p:txBody>
            <a:bodyPr wrap="none" anchor="ctr"/>
            <a:lstStyle/>
            <a:p>
              <a:endParaRPr lang="en-US" sz="1600" b="1" dirty="0"/>
            </a:p>
          </p:txBody>
        </p:sp>
        <p:sp>
          <p:nvSpPr>
            <p:cNvPr id="16" name="Rectangle 5"/>
            <p:cNvSpPr>
              <a:spLocks noChangeArrowheads="1"/>
            </p:cNvSpPr>
            <p:nvPr/>
          </p:nvSpPr>
          <p:spPr bwMode="auto">
            <a:xfrm>
              <a:off x="5410200" y="3048000"/>
              <a:ext cx="1600200" cy="1676400"/>
            </a:xfrm>
            <a:prstGeom prst="rect">
              <a:avLst/>
            </a:prstGeom>
            <a:solidFill>
              <a:srgbClr val="00CC00"/>
            </a:solidFill>
            <a:ln w="9525">
              <a:solidFill>
                <a:srgbClr val="00CC00"/>
              </a:solidFill>
              <a:miter lim="800000"/>
              <a:headEnd/>
              <a:tailEnd/>
            </a:ln>
          </p:spPr>
          <p:txBody>
            <a:bodyPr wrap="none" anchor="ctr"/>
            <a:lstStyle/>
            <a:p>
              <a:endParaRPr lang="en-US" sz="1600" b="1" dirty="0"/>
            </a:p>
          </p:txBody>
        </p:sp>
        <p:sp>
          <p:nvSpPr>
            <p:cNvPr id="17" name="Text Box 6"/>
            <p:cNvSpPr txBox="1">
              <a:spLocks noChangeArrowheads="1"/>
            </p:cNvSpPr>
            <p:nvPr/>
          </p:nvSpPr>
          <p:spPr bwMode="auto">
            <a:xfrm>
              <a:off x="1939189" y="3526100"/>
              <a:ext cx="1227025" cy="785736"/>
            </a:xfrm>
            <a:prstGeom prst="rect">
              <a:avLst/>
            </a:prstGeom>
            <a:noFill/>
            <a:ln w="9525">
              <a:noFill/>
              <a:miter lim="800000"/>
              <a:headEnd/>
              <a:tailEnd/>
            </a:ln>
          </p:spPr>
          <p:txBody>
            <a:bodyPr wrap="none">
              <a:spAutoFit/>
            </a:bodyPr>
            <a:lstStyle/>
            <a:p>
              <a:pPr algn="ctr"/>
              <a:r>
                <a:rPr lang="en-US" sz="1600" b="1" dirty="0">
                  <a:solidFill>
                    <a:schemeClr val="bg1"/>
                  </a:solidFill>
                  <a:latin typeface="+mn-lt"/>
                </a:rPr>
                <a:t>Current</a:t>
              </a:r>
            </a:p>
            <a:p>
              <a:pPr algn="ctr"/>
              <a:r>
                <a:rPr lang="en-US" sz="1600" b="1" dirty="0">
                  <a:solidFill>
                    <a:schemeClr val="bg1"/>
                  </a:solidFill>
                  <a:latin typeface="+mn-lt"/>
                </a:rPr>
                <a:t>state</a:t>
              </a:r>
            </a:p>
          </p:txBody>
        </p:sp>
        <p:sp>
          <p:nvSpPr>
            <p:cNvPr id="18" name="Text Box 7"/>
            <p:cNvSpPr txBox="1">
              <a:spLocks noChangeArrowheads="1"/>
            </p:cNvSpPr>
            <p:nvPr/>
          </p:nvSpPr>
          <p:spPr bwMode="auto">
            <a:xfrm>
              <a:off x="3616269" y="3526100"/>
              <a:ext cx="1530464" cy="785736"/>
            </a:xfrm>
            <a:prstGeom prst="rect">
              <a:avLst/>
            </a:prstGeom>
            <a:noFill/>
            <a:ln w="9525">
              <a:noFill/>
              <a:miter lim="800000"/>
              <a:headEnd/>
              <a:tailEnd/>
            </a:ln>
          </p:spPr>
          <p:txBody>
            <a:bodyPr wrap="none">
              <a:spAutoFit/>
            </a:bodyPr>
            <a:lstStyle/>
            <a:p>
              <a:pPr algn="ctr"/>
              <a:r>
                <a:rPr lang="en-US" sz="1600" b="1" dirty="0">
                  <a:latin typeface="+mn-lt"/>
                </a:rPr>
                <a:t>Transition</a:t>
              </a:r>
            </a:p>
            <a:p>
              <a:pPr algn="ctr"/>
              <a:r>
                <a:rPr lang="en-US" sz="1600" b="1" dirty="0">
                  <a:latin typeface="+mn-lt"/>
                </a:rPr>
                <a:t>state</a:t>
              </a:r>
            </a:p>
          </p:txBody>
        </p:sp>
        <p:sp>
          <p:nvSpPr>
            <p:cNvPr id="19" name="Text Box 8"/>
            <p:cNvSpPr txBox="1">
              <a:spLocks noChangeArrowheads="1"/>
            </p:cNvSpPr>
            <p:nvPr/>
          </p:nvSpPr>
          <p:spPr bwMode="auto">
            <a:xfrm>
              <a:off x="5665712" y="3526100"/>
              <a:ext cx="1089178" cy="785736"/>
            </a:xfrm>
            <a:prstGeom prst="rect">
              <a:avLst/>
            </a:prstGeom>
            <a:noFill/>
            <a:ln w="9525">
              <a:noFill/>
              <a:miter lim="800000"/>
              <a:headEnd/>
              <a:tailEnd/>
            </a:ln>
          </p:spPr>
          <p:txBody>
            <a:bodyPr wrap="none">
              <a:spAutoFit/>
            </a:bodyPr>
            <a:lstStyle/>
            <a:p>
              <a:pPr algn="ctr"/>
              <a:r>
                <a:rPr lang="en-US" sz="1600" b="1" dirty="0">
                  <a:solidFill>
                    <a:schemeClr val="bg1"/>
                  </a:solidFill>
                  <a:latin typeface="+mn-lt"/>
                </a:rPr>
                <a:t>Future</a:t>
              </a:r>
            </a:p>
            <a:p>
              <a:pPr algn="ctr"/>
              <a:r>
                <a:rPr lang="en-US" sz="1600" b="1" dirty="0">
                  <a:solidFill>
                    <a:schemeClr val="bg1"/>
                  </a:solidFill>
                  <a:latin typeface="+mn-lt"/>
                </a:rPr>
                <a:t>state</a:t>
              </a:r>
            </a:p>
          </p:txBody>
        </p:sp>
      </p:grpSp>
    </p:spTree>
    <p:extLst>
      <p:ext uri="{BB962C8B-B14F-4D97-AF65-F5344CB8AC3E}">
        <p14:creationId xmlns:p14="http://schemas.microsoft.com/office/powerpoint/2010/main" val="32921915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0" y="0"/>
            <a:ext cx="9144000" cy="6858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9090" name="Rectangle 2"/>
          <p:cNvSpPr>
            <a:spLocks noGrp="1" noChangeArrowheads="1"/>
          </p:cNvSpPr>
          <p:nvPr>
            <p:ph type="title"/>
          </p:nvPr>
        </p:nvSpPr>
        <p:spPr>
          <a:xfrm>
            <a:off x="304800" y="76200"/>
            <a:ext cx="8610600" cy="1143000"/>
          </a:xfrm>
        </p:spPr>
        <p:txBody>
          <a:bodyPr/>
          <a:lstStyle/>
          <a:p>
            <a:r>
              <a:rPr lang="en-US" sz="3600" dirty="0" smtClean="0">
                <a:solidFill>
                  <a:schemeClr val="bg1"/>
                </a:solidFill>
              </a:rPr>
              <a:t>Comparing Change Management and Project Management</a:t>
            </a:r>
          </a:p>
        </p:txBody>
      </p:sp>
      <p:sp>
        <p:nvSpPr>
          <p:cNvPr id="6" name="Slide Number Placeholder 5"/>
          <p:cNvSpPr>
            <a:spLocks noGrp="1"/>
          </p:cNvSpPr>
          <p:nvPr>
            <p:ph type="sldNum" sz="quarter" idx="12"/>
          </p:nvPr>
        </p:nvSpPr>
        <p:spPr/>
        <p:txBody>
          <a:bodyPr/>
          <a:lstStyle/>
          <a:p>
            <a:pPr>
              <a:defRPr/>
            </a:pPr>
            <a:fld id="{30D972F3-25DB-475A-BE6C-D9062E4E31B9}" type="slidenum">
              <a:rPr lang="en-US" smtClean="0">
                <a:solidFill>
                  <a:schemeClr val="bg1"/>
                </a:solidFill>
              </a:rPr>
              <a:pPr>
                <a:defRPr/>
              </a:pPr>
              <a:t>7</a:t>
            </a:fld>
            <a:endParaRPr lang="en-US" dirty="0">
              <a:solidFill>
                <a:schemeClr val="bg1"/>
              </a:solidFill>
            </a:endParaRPr>
          </a:p>
        </p:txBody>
      </p:sp>
      <p:sp>
        <p:nvSpPr>
          <p:cNvPr id="89092" name="Text Box 5"/>
          <p:cNvSpPr txBox="1">
            <a:spLocks noChangeArrowheads="1"/>
          </p:cNvSpPr>
          <p:nvPr/>
        </p:nvSpPr>
        <p:spPr bwMode="auto">
          <a:xfrm>
            <a:off x="990600" y="1423531"/>
            <a:ext cx="3048000" cy="825500"/>
          </a:xfrm>
          <a:prstGeom prst="rect">
            <a:avLst/>
          </a:prstGeom>
          <a:solidFill>
            <a:srgbClr val="FFFF00"/>
          </a:solidFill>
          <a:ln w="9525">
            <a:noFill/>
            <a:miter lim="800000"/>
            <a:headEnd/>
            <a:tailEnd/>
          </a:ln>
        </p:spPr>
        <p:txBody>
          <a:bodyPr>
            <a:spAutoFit/>
          </a:bodyPr>
          <a:lstStyle/>
          <a:p>
            <a:r>
              <a:rPr lang="en-US" sz="1600" b="1" dirty="0">
                <a:latin typeface="+mn-lt"/>
                <a:cs typeface="Arial" pitchFamily="34" charset="0"/>
              </a:rPr>
              <a:t>Focus:</a:t>
            </a:r>
          </a:p>
          <a:p>
            <a:r>
              <a:rPr lang="en-US" sz="1600" b="1" dirty="0">
                <a:solidFill>
                  <a:srgbClr val="FF0000"/>
                </a:solidFill>
                <a:latin typeface="+mn-lt"/>
                <a:cs typeface="Arial" pitchFamily="34" charset="0"/>
              </a:rPr>
              <a:t>Technical side </a:t>
            </a:r>
            <a:r>
              <a:rPr lang="en-US" sz="1600" dirty="0">
                <a:latin typeface="+mn-lt"/>
                <a:cs typeface="Arial" pitchFamily="34" charset="0"/>
              </a:rPr>
              <a:t>of moving from current state to future state</a:t>
            </a:r>
          </a:p>
        </p:txBody>
      </p:sp>
      <p:sp>
        <p:nvSpPr>
          <p:cNvPr id="89093" name="Text Box 6"/>
          <p:cNvSpPr txBox="1">
            <a:spLocks noChangeArrowheads="1"/>
          </p:cNvSpPr>
          <p:nvPr/>
        </p:nvSpPr>
        <p:spPr bwMode="auto">
          <a:xfrm>
            <a:off x="990600" y="5270500"/>
            <a:ext cx="2759075" cy="825500"/>
          </a:xfrm>
          <a:prstGeom prst="rect">
            <a:avLst/>
          </a:prstGeom>
          <a:solidFill>
            <a:srgbClr val="FFFF00"/>
          </a:solidFill>
          <a:ln w="9525">
            <a:noFill/>
            <a:miter lim="800000"/>
            <a:headEnd/>
            <a:tailEnd/>
          </a:ln>
        </p:spPr>
        <p:txBody>
          <a:bodyPr>
            <a:spAutoFit/>
          </a:bodyPr>
          <a:lstStyle/>
          <a:p>
            <a:r>
              <a:rPr lang="en-US" sz="1600" b="1" dirty="0">
                <a:latin typeface="+mn-lt"/>
                <a:cs typeface="Arial" pitchFamily="34" charset="0"/>
              </a:rPr>
              <a:t>Focus:</a:t>
            </a:r>
          </a:p>
          <a:p>
            <a:r>
              <a:rPr lang="en-US" sz="1600" b="1" dirty="0">
                <a:solidFill>
                  <a:srgbClr val="FF0000"/>
                </a:solidFill>
                <a:latin typeface="+mn-lt"/>
                <a:cs typeface="Arial" pitchFamily="34" charset="0"/>
              </a:rPr>
              <a:t>People side </a:t>
            </a:r>
            <a:r>
              <a:rPr lang="en-US" sz="1600" dirty="0">
                <a:latin typeface="+mn-lt"/>
                <a:cs typeface="Arial" pitchFamily="34" charset="0"/>
              </a:rPr>
              <a:t>of moving from current state to future state</a:t>
            </a:r>
          </a:p>
        </p:txBody>
      </p:sp>
      <p:sp>
        <p:nvSpPr>
          <p:cNvPr id="89094" name="Text Box 7"/>
          <p:cNvSpPr txBox="1">
            <a:spLocks noChangeArrowheads="1"/>
          </p:cNvSpPr>
          <p:nvPr/>
        </p:nvSpPr>
        <p:spPr bwMode="auto">
          <a:xfrm>
            <a:off x="4724400" y="1410831"/>
            <a:ext cx="2301875" cy="2047875"/>
          </a:xfrm>
          <a:prstGeom prst="rect">
            <a:avLst/>
          </a:prstGeom>
          <a:noFill/>
          <a:ln w="9525">
            <a:noFill/>
            <a:miter lim="800000"/>
            <a:headEnd/>
            <a:tailEnd/>
          </a:ln>
        </p:spPr>
        <p:txBody>
          <a:bodyPr>
            <a:spAutoFit/>
          </a:bodyPr>
          <a:lstStyle/>
          <a:p>
            <a:pPr marL="176213" indent="-176213"/>
            <a:r>
              <a:rPr lang="en-US" sz="1600" b="1" dirty="0">
                <a:solidFill>
                  <a:schemeClr val="bg1"/>
                </a:solidFill>
                <a:latin typeface="+mn-lt"/>
                <a:cs typeface="Arial" pitchFamily="34" charset="0"/>
              </a:rPr>
              <a:t>Process:</a:t>
            </a:r>
          </a:p>
          <a:p>
            <a:pPr marL="176213" indent="-176213">
              <a:buFontTx/>
              <a:buChar char="•"/>
            </a:pPr>
            <a:endParaRPr lang="en-US" sz="1200" dirty="0">
              <a:solidFill>
                <a:schemeClr val="bg1"/>
              </a:solidFill>
              <a:latin typeface="+mn-lt"/>
              <a:cs typeface="Arial" pitchFamily="34" charset="0"/>
            </a:endParaRPr>
          </a:p>
          <a:p>
            <a:pPr marL="176213" indent="-176213">
              <a:buFontTx/>
              <a:buChar char="•"/>
            </a:pPr>
            <a:r>
              <a:rPr lang="en-US" sz="1600" dirty="0">
                <a:solidFill>
                  <a:schemeClr val="bg1"/>
                </a:solidFill>
                <a:latin typeface="+mn-lt"/>
                <a:cs typeface="Arial" pitchFamily="34" charset="0"/>
              </a:rPr>
              <a:t>Initiation</a:t>
            </a:r>
          </a:p>
          <a:p>
            <a:pPr marL="176213" indent="-176213">
              <a:buFontTx/>
              <a:buChar char="•"/>
            </a:pPr>
            <a:r>
              <a:rPr lang="en-US" sz="1600" dirty="0">
                <a:solidFill>
                  <a:schemeClr val="bg1"/>
                </a:solidFill>
                <a:latin typeface="+mn-lt"/>
                <a:cs typeface="Arial" pitchFamily="34" charset="0"/>
              </a:rPr>
              <a:t>Planning</a:t>
            </a:r>
          </a:p>
          <a:p>
            <a:pPr marL="176213" indent="-176213">
              <a:buFontTx/>
              <a:buChar char="•"/>
            </a:pPr>
            <a:r>
              <a:rPr lang="en-US" sz="1600" dirty="0">
                <a:solidFill>
                  <a:schemeClr val="bg1"/>
                </a:solidFill>
                <a:latin typeface="+mn-lt"/>
                <a:cs typeface="Arial" pitchFamily="34" charset="0"/>
              </a:rPr>
              <a:t>Executing</a:t>
            </a:r>
          </a:p>
          <a:p>
            <a:pPr marL="176213" indent="-176213">
              <a:buFontTx/>
              <a:buChar char="•"/>
            </a:pPr>
            <a:r>
              <a:rPr lang="en-US" sz="1600" dirty="0">
                <a:solidFill>
                  <a:schemeClr val="bg1"/>
                </a:solidFill>
                <a:latin typeface="+mn-lt"/>
                <a:cs typeface="Arial" pitchFamily="34" charset="0"/>
              </a:rPr>
              <a:t>Monitoring/</a:t>
            </a:r>
            <a:br>
              <a:rPr lang="en-US" sz="1600" dirty="0">
                <a:solidFill>
                  <a:schemeClr val="bg1"/>
                </a:solidFill>
                <a:latin typeface="+mn-lt"/>
                <a:cs typeface="Arial" pitchFamily="34" charset="0"/>
              </a:rPr>
            </a:br>
            <a:r>
              <a:rPr lang="en-US" sz="1600" dirty="0">
                <a:solidFill>
                  <a:schemeClr val="bg1"/>
                </a:solidFill>
                <a:latin typeface="+mn-lt"/>
                <a:cs typeface="Arial" pitchFamily="34" charset="0"/>
              </a:rPr>
              <a:t>controlling</a:t>
            </a:r>
          </a:p>
          <a:p>
            <a:pPr marL="176213" indent="-176213">
              <a:buFontTx/>
              <a:buChar char="•"/>
            </a:pPr>
            <a:r>
              <a:rPr lang="en-US" sz="1600" dirty="0">
                <a:solidFill>
                  <a:schemeClr val="bg1"/>
                </a:solidFill>
                <a:latin typeface="+mn-lt"/>
                <a:cs typeface="Arial" pitchFamily="34" charset="0"/>
              </a:rPr>
              <a:t>Closing</a:t>
            </a:r>
          </a:p>
        </p:txBody>
      </p:sp>
      <p:sp>
        <p:nvSpPr>
          <p:cNvPr id="89095" name="Text Box 8"/>
          <p:cNvSpPr txBox="1">
            <a:spLocks noChangeArrowheads="1"/>
          </p:cNvSpPr>
          <p:nvPr/>
        </p:nvSpPr>
        <p:spPr bwMode="auto">
          <a:xfrm>
            <a:off x="4740275" y="3886200"/>
            <a:ext cx="2209800" cy="2246769"/>
          </a:xfrm>
          <a:prstGeom prst="rect">
            <a:avLst/>
          </a:prstGeom>
          <a:noFill/>
          <a:ln w="9525">
            <a:noFill/>
            <a:miter lim="800000"/>
            <a:headEnd/>
            <a:tailEnd/>
          </a:ln>
        </p:spPr>
        <p:txBody>
          <a:bodyPr>
            <a:spAutoFit/>
          </a:bodyPr>
          <a:lstStyle/>
          <a:p>
            <a:pPr marL="176213" indent="-176213"/>
            <a:r>
              <a:rPr lang="en-US" sz="1600" b="1" dirty="0">
                <a:solidFill>
                  <a:schemeClr val="bg1"/>
                </a:solidFill>
                <a:latin typeface="+mn-lt"/>
                <a:cs typeface="Arial" pitchFamily="34" charset="0"/>
              </a:rPr>
              <a:t>Process:</a:t>
            </a:r>
          </a:p>
          <a:p>
            <a:pPr marL="176213" indent="-176213"/>
            <a:endParaRPr lang="en-US" sz="1200" dirty="0">
              <a:solidFill>
                <a:schemeClr val="bg1"/>
              </a:solidFill>
              <a:latin typeface="+mn-lt"/>
              <a:cs typeface="Arial" pitchFamily="34" charset="0"/>
            </a:endParaRPr>
          </a:p>
          <a:p>
            <a:pPr marL="176213" indent="-176213"/>
            <a:r>
              <a:rPr lang="en-US" sz="1600" u="sng" dirty="0">
                <a:solidFill>
                  <a:schemeClr val="bg1"/>
                </a:solidFill>
                <a:latin typeface="+mn-lt"/>
                <a:cs typeface="Arial" pitchFamily="34" charset="0"/>
              </a:rPr>
              <a:t>Organizational:</a:t>
            </a:r>
          </a:p>
          <a:p>
            <a:pPr marL="176213" indent="-176213">
              <a:buFontTx/>
              <a:buChar char="•"/>
            </a:pPr>
            <a:r>
              <a:rPr lang="en-US" sz="1600" dirty="0">
                <a:solidFill>
                  <a:schemeClr val="bg1"/>
                </a:solidFill>
                <a:latin typeface="+mn-lt"/>
                <a:cs typeface="Arial" pitchFamily="34" charset="0"/>
              </a:rPr>
              <a:t>Preparing for change</a:t>
            </a:r>
          </a:p>
          <a:p>
            <a:pPr marL="176213" indent="-176213">
              <a:buFontTx/>
              <a:buChar char="•"/>
            </a:pPr>
            <a:r>
              <a:rPr lang="en-US" sz="1600" dirty="0">
                <a:solidFill>
                  <a:schemeClr val="bg1"/>
                </a:solidFill>
                <a:latin typeface="+mn-lt"/>
                <a:cs typeface="Arial" pitchFamily="34" charset="0"/>
              </a:rPr>
              <a:t>Managing change</a:t>
            </a:r>
          </a:p>
          <a:p>
            <a:pPr marL="176213" indent="-176213">
              <a:buFontTx/>
              <a:buChar char="•"/>
            </a:pPr>
            <a:r>
              <a:rPr lang="en-US" sz="1600" dirty="0">
                <a:solidFill>
                  <a:schemeClr val="bg1"/>
                </a:solidFill>
                <a:latin typeface="+mn-lt"/>
                <a:cs typeface="Arial" pitchFamily="34" charset="0"/>
              </a:rPr>
              <a:t>Reinforcing </a:t>
            </a:r>
            <a:r>
              <a:rPr lang="en-US" sz="1600" dirty="0" smtClean="0">
                <a:solidFill>
                  <a:schemeClr val="bg1"/>
                </a:solidFill>
                <a:latin typeface="+mn-lt"/>
                <a:cs typeface="Arial" pitchFamily="34" charset="0"/>
              </a:rPr>
              <a:t>change</a:t>
            </a:r>
            <a:r>
              <a:rPr lang="en-US" sz="1200" dirty="0" smtClean="0">
                <a:solidFill>
                  <a:schemeClr val="bg1"/>
                </a:solidFill>
                <a:latin typeface="+mn-lt"/>
                <a:cs typeface="Arial" pitchFamily="34" charset="0"/>
              </a:rPr>
              <a:t>™</a:t>
            </a:r>
            <a:endParaRPr lang="en-US" sz="1200" dirty="0">
              <a:solidFill>
                <a:schemeClr val="bg1"/>
              </a:solidFill>
              <a:latin typeface="+mn-lt"/>
              <a:cs typeface="Arial" pitchFamily="34" charset="0"/>
            </a:endParaRPr>
          </a:p>
          <a:p>
            <a:pPr marL="176213" indent="-176213">
              <a:buFontTx/>
              <a:buChar char="•"/>
            </a:pPr>
            <a:endParaRPr lang="en-US" sz="1600" dirty="0">
              <a:solidFill>
                <a:schemeClr val="bg1"/>
              </a:solidFill>
              <a:latin typeface="+mn-lt"/>
              <a:cs typeface="Arial" pitchFamily="34" charset="0"/>
            </a:endParaRPr>
          </a:p>
          <a:p>
            <a:pPr marL="176213" indent="-176213"/>
            <a:r>
              <a:rPr lang="en-US" sz="1600" u="sng" dirty="0">
                <a:solidFill>
                  <a:schemeClr val="bg1"/>
                </a:solidFill>
                <a:latin typeface="+mn-lt"/>
                <a:cs typeface="Arial" pitchFamily="34" charset="0"/>
              </a:rPr>
              <a:t>Individual:</a:t>
            </a:r>
          </a:p>
          <a:p>
            <a:pPr marL="176213" indent="-176213">
              <a:buFontTx/>
              <a:buChar char="•"/>
            </a:pPr>
            <a:r>
              <a:rPr lang="en-US" sz="1600" dirty="0" smtClean="0">
                <a:solidFill>
                  <a:schemeClr val="bg1"/>
                </a:solidFill>
                <a:latin typeface="+mn-lt"/>
                <a:cs typeface="Arial" pitchFamily="34" charset="0"/>
              </a:rPr>
              <a:t>ADKAR</a:t>
            </a:r>
            <a:r>
              <a:rPr lang="en-US" sz="1000" baseline="75000" dirty="0" smtClean="0">
                <a:solidFill>
                  <a:schemeClr val="bg1"/>
                </a:solidFill>
                <a:latin typeface="+mn-lt"/>
                <a:cs typeface="Arial" pitchFamily="34" charset="0"/>
              </a:rPr>
              <a:t>®</a:t>
            </a:r>
            <a:endParaRPr lang="en-US" sz="1600" baseline="75000" dirty="0">
              <a:solidFill>
                <a:schemeClr val="bg1"/>
              </a:solidFill>
              <a:latin typeface="+mn-lt"/>
              <a:cs typeface="Arial" pitchFamily="34" charset="0"/>
            </a:endParaRPr>
          </a:p>
        </p:txBody>
      </p:sp>
      <p:sp>
        <p:nvSpPr>
          <p:cNvPr id="89096" name="Text Box 9"/>
          <p:cNvSpPr txBox="1">
            <a:spLocks noChangeArrowheads="1"/>
          </p:cNvSpPr>
          <p:nvPr/>
        </p:nvSpPr>
        <p:spPr bwMode="auto">
          <a:xfrm>
            <a:off x="7070725" y="1410831"/>
            <a:ext cx="1920875" cy="2000548"/>
          </a:xfrm>
          <a:prstGeom prst="rect">
            <a:avLst/>
          </a:prstGeom>
          <a:noFill/>
          <a:ln w="9525">
            <a:noFill/>
            <a:miter lim="800000"/>
            <a:headEnd/>
            <a:tailEnd/>
          </a:ln>
        </p:spPr>
        <p:txBody>
          <a:bodyPr rIns="0">
            <a:spAutoFit/>
          </a:bodyPr>
          <a:lstStyle/>
          <a:p>
            <a:pPr marL="117475" indent="-117475"/>
            <a:r>
              <a:rPr lang="en-US" sz="1600" b="1" dirty="0">
                <a:solidFill>
                  <a:schemeClr val="bg1"/>
                </a:solidFill>
                <a:latin typeface="+mn-lt"/>
                <a:cs typeface="Arial" pitchFamily="34" charset="0"/>
              </a:rPr>
              <a:t>Tools:</a:t>
            </a:r>
          </a:p>
          <a:p>
            <a:pPr marL="117475" indent="-117475"/>
            <a:endParaRPr lang="en-US" sz="1200" dirty="0">
              <a:solidFill>
                <a:schemeClr val="bg1"/>
              </a:solidFill>
              <a:latin typeface="+mn-lt"/>
              <a:cs typeface="Arial" pitchFamily="34" charset="0"/>
            </a:endParaRPr>
          </a:p>
          <a:p>
            <a:pPr marL="117475" indent="-117475">
              <a:buFontTx/>
              <a:buChar char="•"/>
            </a:pPr>
            <a:r>
              <a:rPr lang="en-US" sz="1200" dirty="0">
                <a:solidFill>
                  <a:schemeClr val="bg1"/>
                </a:solidFill>
                <a:latin typeface="+mn-lt"/>
                <a:cs typeface="Arial" pitchFamily="34" charset="0"/>
              </a:rPr>
              <a:t>Statement of work</a:t>
            </a:r>
          </a:p>
          <a:p>
            <a:pPr marL="117475" indent="-117475">
              <a:buFontTx/>
              <a:buChar char="•"/>
            </a:pPr>
            <a:r>
              <a:rPr lang="en-US" sz="1200" dirty="0">
                <a:solidFill>
                  <a:schemeClr val="bg1"/>
                </a:solidFill>
                <a:latin typeface="+mn-lt"/>
                <a:cs typeface="Arial" pitchFamily="34" charset="0"/>
              </a:rPr>
              <a:t>Project charter</a:t>
            </a:r>
          </a:p>
          <a:p>
            <a:pPr marL="117475" indent="-117475">
              <a:buFontTx/>
              <a:buChar char="•"/>
            </a:pPr>
            <a:r>
              <a:rPr lang="en-US" sz="1200" dirty="0">
                <a:solidFill>
                  <a:schemeClr val="bg1"/>
                </a:solidFill>
                <a:latin typeface="+mn-lt"/>
                <a:cs typeface="Arial" pitchFamily="34" charset="0"/>
              </a:rPr>
              <a:t>Business case </a:t>
            </a:r>
          </a:p>
          <a:p>
            <a:pPr marL="117475" indent="-117475">
              <a:buFontTx/>
              <a:buChar char="•"/>
            </a:pPr>
            <a:r>
              <a:rPr lang="en-US" sz="1200" dirty="0">
                <a:solidFill>
                  <a:schemeClr val="bg1"/>
                </a:solidFill>
                <a:latin typeface="+mn-lt"/>
                <a:cs typeface="Arial" pitchFamily="34" charset="0"/>
              </a:rPr>
              <a:t>Work breakdown structure</a:t>
            </a:r>
          </a:p>
          <a:p>
            <a:pPr marL="117475" indent="-117475">
              <a:buFontTx/>
              <a:buChar char="•"/>
            </a:pPr>
            <a:r>
              <a:rPr lang="en-US" sz="1200" dirty="0">
                <a:solidFill>
                  <a:schemeClr val="bg1"/>
                </a:solidFill>
                <a:latin typeface="+mn-lt"/>
                <a:cs typeface="Arial" pitchFamily="34" charset="0"/>
              </a:rPr>
              <a:t>Budget estimations</a:t>
            </a:r>
          </a:p>
          <a:p>
            <a:pPr marL="117475" indent="-117475">
              <a:buFontTx/>
              <a:buChar char="•"/>
            </a:pPr>
            <a:r>
              <a:rPr lang="en-US" sz="1200" dirty="0">
                <a:solidFill>
                  <a:schemeClr val="bg1"/>
                </a:solidFill>
                <a:latin typeface="+mn-lt"/>
                <a:cs typeface="Arial" pitchFamily="34" charset="0"/>
              </a:rPr>
              <a:t>Resource allocation</a:t>
            </a:r>
          </a:p>
          <a:p>
            <a:pPr marL="117475" indent="-117475">
              <a:buFontTx/>
              <a:buChar char="•"/>
            </a:pPr>
            <a:r>
              <a:rPr lang="en-US" sz="1200" dirty="0">
                <a:solidFill>
                  <a:schemeClr val="bg1"/>
                </a:solidFill>
                <a:latin typeface="+mn-lt"/>
                <a:cs typeface="Arial" pitchFamily="34" charset="0"/>
              </a:rPr>
              <a:t>Schedule </a:t>
            </a:r>
          </a:p>
          <a:p>
            <a:pPr marL="117475" indent="-117475">
              <a:buFontTx/>
              <a:buChar char="•"/>
            </a:pPr>
            <a:r>
              <a:rPr lang="en-US" sz="1200" dirty="0">
                <a:solidFill>
                  <a:schemeClr val="bg1"/>
                </a:solidFill>
                <a:latin typeface="+mn-lt"/>
                <a:cs typeface="Arial" pitchFamily="34" charset="0"/>
              </a:rPr>
              <a:t>Tracking</a:t>
            </a:r>
          </a:p>
        </p:txBody>
      </p:sp>
      <p:sp>
        <p:nvSpPr>
          <p:cNvPr id="89097" name="Text Box 10"/>
          <p:cNvSpPr txBox="1">
            <a:spLocks noChangeArrowheads="1"/>
          </p:cNvSpPr>
          <p:nvPr/>
        </p:nvSpPr>
        <p:spPr bwMode="auto">
          <a:xfrm>
            <a:off x="7074794" y="3908514"/>
            <a:ext cx="1920875" cy="2062103"/>
          </a:xfrm>
          <a:prstGeom prst="rect">
            <a:avLst/>
          </a:prstGeom>
          <a:noFill/>
          <a:ln w="9525">
            <a:noFill/>
            <a:miter lim="800000"/>
            <a:headEnd/>
            <a:tailEnd/>
          </a:ln>
        </p:spPr>
        <p:txBody>
          <a:bodyPr rIns="0">
            <a:spAutoFit/>
          </a:bodyPr>
          <a:lstStyle/>
          <a:p>
            <a:pPr marL="117475" indent="-117475"/>
            <a:r>
              <a:rPr lang="en-US" sz="1600" b="1" dirty="0">
                <a:solidFill>
                  <a:schemeClr val="bg1"/>
                </a:solidFill>
                <a:latin typeface="+mn-lt"/>
                <a:cs typeface="Arial" pitchFamily="34" charset="0"/>
              </a:rPr>
              <a:t>Tools:</a:t>
            </a:r>
          </a:p>
          <a:p>
            <a:pPr marL="117475" indent="-117475"/>
            <a:endParaRPr lang="en-US" sz="1200" dirty="0">
              <a:solidFill>
                <a:schemeClr val="bg1"/>
              </a:solidFill>
              <a:latin typeface="+mn-lt"/>
              <a:cs typeface="Arial" pitchFamily="34" charset="0"/>
            </a:endParaRPr>
          </a:p>
          <a:p>
            <a:pPr marL="117475" indent="-117475">
              <a:buFontTx/>
              <a:buChar char="•"/>
            </a:pPr>
            <a:r>
              <a:rPr lang="en-US" sz="1200" dirty="0">
                <a:solidFill>
                  <a:schemeClr val="bg1"/>
                </a:solidFill>
                <a:latin typeface="+mn-lt"/>
                <a:cs typeface="Arial" pitchFamily="34" charset="0"/>
              </a:rPr>
              <a:t>Individual change model</a:t>
            </a:r>
          </a:p>
          <a:p>
            <a:pPr marL="117475" indent="-117475">
              <a:buFontTx/>
              <a:buChar char="•"/>
            </a:pPr>
            <a:r>
              <a:rPr lang="en-US" sz="1200" dirty="0">
                <a:solidFill>
                  <a:schemeClr val="bg1"/>
                </a:solidFill>
                <a:latin typeface="+mn-lt"/>
                <a:cs typeface="Arial" pitchFamily="34" charset="0"/>
              </a:rPr>
              <a:t>Readiness assessment </a:t>
            </a:r>
          </a:p>
          <a:p>
            <a:pPr marL="117475" indent="-117475">
              <a:buFontTx/>
              <a:buChar char="•"/>
            </a:pPr>
            <a:r>
              <a:rPr lang="en-US" sz="1200" dirty="0">
                <a:solidFill>
                  <a:schemeClr val="bg1"/>
                </a:solidFill>
                <a:latin typeface="+mn-lt"/>
                <a:cs typeface="Arial" pitchFamily="34" charset="0"/>
              </a:rPr>
              <a:t>Communication plans </a:t>
            </a:r>
          </a:p>
          <a:p>
            <a:pPr marL="117475" indent="-117475">
              <a:buFontTx/>
              <a:buChar char="•"/>
            </a:pPr>
            <a:r>
              <a:rPr lang="en-US" sz="1200" dirty="0" smtClean="0">
                <a:solidFill>
                  <a:schemeClr val="bg1"/>
                </a:solidFill>
                <a:latin typeface="+mn-lt"/>
                <a:cs typeface="Arial" pitchFamily="34" charset="0"/>
              </a:rPr>
              <a:t>Sponsor </a:t>
            </a:r>
            <a:r>
              <a:rPr lang="en-US" sz="1200" dirty="0">
                <a:solidFill>
                  <a:schemeClr val="bg1"/>
                </a:solidFill>
                <a:latin typeface="+mn-lt"/>
                <a:cs typeface="Arial" pitchFamily="34" charset="0"/>
              </a:rPr>
              <a:t>roadmaps</a:t>
            </a:r>
          </a:p>
          <a:p>
            <a:pPr marL="117475" indent="-117475">
              <a:buFontTx/>
              <a:buChar char="•"/>
            </a:pPr>
            <a:r>
              <a:rPr lang="en-US" sz="1200" dirty="0">
                <a:solidFill>
                  <a:schemeClr val="bg1"/>
                </a:solidFill>
                <a:latin typeface="+mn-lt"/>
                <a:cs typeface="Arial" pitchFamily="34" charset="0"/>
              </a:rPr>
              <a:t>Coaching plans</a:t>
            </a:r>
          </a:p>
          <a:p>
            <a:pPr marL="117475" indent="-117475">
              <a:buFontTx/>
              <a:buChar char="•"/>
            </a:pPr>
            <a:r>
              <a:rPr lang="en-US" sz="1200" dirty="0">
                <a:solidFill>
                  <a:schemeClr val="bg1"/>
                </a:solidFill>
                <a:latin typeface="+mn-lt"/>
                <a:cs typeface="Arial" pitchFamily="34" charset="0"/>
              </a:rPr>
              <a:t>Training plans</a:t>
            </a:r>
          </a:p>
          <a:p>
            <a:pPr marL="117475" indent="-117475">
              <a:buFontTx/>
              <a:buChar char="•"/>
            </a:pPr>
            <a:r>
              <a:rPr lang="en-US" sz="1200" dirty="0">
                <a:solidFill>
                  <a:schemeClr val="bg1"/>
                </a:solidFill>
                <a:latin typeface="+mn-lt"/>
                <a:cs typeface="Arial" pitchFamily="34" charset="0"/>
              </a:rPr>
              <a:t>Resistance management </a:t>
            </a:r>
          </a:p>
          <a:p>
            <a:pPr marL="117475" indent="-117475">
              <a:buFontTx/>
              <a:buChar char="•"/>
            </a:pPr>
            <a:r>
              <a:rPr lang="en-US" sz="1200" dirty="0">
                <a:solidFill>
                  <a:schemeClr val="bg1"/>
                </a:solidFill>
                <a:latin typeface="+mn-lt"/>
                <a:cs typeface="Arial" pitchFamily="34" charset="0"/>
              </a:rPr>
              <a:t>Reinforcement</a:t>
            </a:r>
          </a:p>
        </p:txBody>
      </p:sp>
      <p:sp>
        <p:nvSpPr>
          <p:cNvPr id="16" name="AutoShape 11"/>
          <p:cNvSpPr>
            <a:spLocks noChangeArrowheads="1"/>
          </p:cNvSpPr>
          <p:nvPr/>
        </p:nvSpPr>
        <p:spPr bwMode="auto">
          <a:xfrm>
            <a:off x="457200" y="2451815"/>
            <a:ext cx="3913056" cy="748585"/>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7D25"/>
          </a:solidFill>
          <a:ln>
            <a:noFill/>
            <a:headEnd/>
            <a:tailEnd/>
          </a:ln>
        </p:spPr>
        <p:style>
          <a:lnRef idx="3">
            <a:schemeClr val="lt1"/>
          </a:lnRef>
          <a:fillRef idx="1">
            <a:schemeClr val="accent2"/>
          </a:fillRef>
          <a:effectRef idx="1">
            <a:schemeClr val="accent2"/>
          </a:effectRef>
          <a:fontRef idx="minor">
            <a:schemeClr val="lt1"/>
          </a:fontRef>
        </p:style>
        <p:txBody>
          <a:bodyPr wrap="none" anchor="ctr"/>
          <a:lstStyle/>
          <a:p>
            <a:pPr algn="ctr">
              <a:defRPr/>
            </a:pPr>
            <a:r>
              <a:rPr lang="en-US" sz="1600" b="1" dirty="0" smtClean="0">
                <a:solidFill>
                  <a:schemeClr val="bg1"/>
                </a:solidFill>
                <a:cs typeface="Arial" charset="0"/>
              </a:rPr>
              <a:t>Project management</a:t>
            </a:r>
            <a:endParaRPr lang="en-US" sz="1600" b="1" dirty="0">
              <a:solidFill>
                <a:schemeClr val="bg1"/>
              </a:solidFill>
              <a:cs typeface="Arial" charset="0"/>
            </a:endParaRPr>
          </a:p>
        </p:txBody>
      </p:sp>
      <p:sp>
        <p:nvSpPr>
          <p:cNvPr id="17" name="AutoShape 12"/>
          <p:cNvSpPr>
            <a:spLocks noChangeArrowheads="1"/>
          </p:cNvSpPr>
          <p:nvPr/>
        </p:nvSpPr>
        <p:spPr bwMode="auto">
          <a:xfrm>
            <a:off x="457200" y="4583289"/>
            <a:ext cx="3913056" cy="680532"/>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7D25"/>
          </a:solidFill>
          <a:ln>
            <a:noFill/>
            <a:headEnd/>
            <a:tailEnd/>
          </a:ln>
        </p:spPr>
        <p:style>
          <a:lnRef idx="3">
            <a:schemeClr val="lt1"/>
          </a:lnRef>
          <a:fillRef idx="1">
            <a:schemeClr val="accent2"/>
          </a:fillRef>
          <a:effectRef idx="1">
            <a:schemeClr val="accent2"/>
          </a:effectRef>
          <a:fontRef idx="minor">
            <a:schemeClr val="lt1"/>
          </a:fontRef>
        </p:style>
        <p:txBody>
          <a:bodyPr wrap="none" anchor="ctr"/>
          <a:lstStyle/>
          <a:p>
            <a:pPr algn="ctr">
              <a:defRPr/>
            </a:pPr>
            <a:r>
              <a:rPr lang="en-US" sz="1600" b="1" dirty="0" smtClean="0">
                <a:solidFill>
                  <a:schemeClr val="bg1"/>
                </a:solidFill>
                <a:cs typeface="Arial" charset="0"/>
              </a:rPr>
              <a:t>Change management</a:t>
            </a:r>
            <a:endParaRPr lang="en-US" sz="1600" b="1" dirty="0">
              <a:solidFill>
                <a:schemeClr val="bg1"/>
              </a:solidFill>
              <a:cs typeface="Arial" charset="0"/>
            </a:endParaRPr>
          </a:p>
        </p:txBody>
      </p:sp>
      <p:grpSp>
        <p:nvGrpSpPr>
          <p:cNvPr id="18" name="Group 17"/>
          <p:cNvGrpSpPr/>
          <p:nvPr/>
        </p:nvGrpSpPr>
        <p:grpSpPr>
          <a:xfrm>
            <a:off x="457200" y="3270736"/>
            <a:ext cx="3913056" cy="1247641"/>
            <a:chOff x="1752600" y="3048000"/>
            <a:chExt cx="5257800" cy="1676400"/>
          </a:xfrm>
        </p:grpSpPr>
        <p:sp>
          <p:nvSpPr>
            <p:cNvPr id="19" name="Rectangle 3"/>
            <p:cNvSpPr>
              <a:spLocks noChangeArrowheads="1"/>
            </p:cNvSpPr>
            <p:nvPr/>
          </p:nvSpPr>
          <p:spPr bwMode="auto">
            <a:xfrm>
              <a:off x="1752600" y="3048000"/>
              <a:ext cx="1600200" cy="1676400"/>
            </a:xfrm>
            <a:prstGeom prst="rect">
              <a:avLst/>
            </a:prstGeom>
            <a:solidFill>
              <a:srgbClr val="D00829"/>
            </a:solidFill>
            <a:ln w="9525">
              <a:solidFill>
                <a:srgbClr val="D00829"/>
              </a:solidFill>
              <a:miter lim="800000"/>
              <a:headEnd/>
              <a:tailEnd/>
            </a:ln>
          </p:spPr>
          <p:txBody>
            <a:bodyPr wrap="none" anchor="ctr"/>
            <a:lstStyle/>
            <a:p>
              <a:endParaRPr lang="en-US" sz="1600" b="1" dirty="0"/>
            </a:p>
          </p:txBody>
        </p:sp>
        <p:sp>
          <p:nvSpPr>
            <p:cNvPr id="20" name="Rectangle 4"/>
            <p:cNvSpPr>
              <a:spLocks noChangeArrowheads="1"/>
            </p:cNvSpPr>
            <p:nvPr/>
          </p:nvSpPr>
          <p:spPr bwMode="auto">
            <a:xfrm>
              <a:off x="3581400" y="3048000"/>
              <a:ext cx="1600200" cy="1676400"/>
            </a:xfrm>
            <a:prstGeom prst="rect">
              <a:avLst/>
            </a:prstGeom>
            <a:solidFill>
              <a:srgbClr val="FFF200"/>
            </a:solidFill>
            <a:ln w="9525">
              <a:solidFill>
                <a:srgbClr val="F2E818"/>
              </a:solidFill>
              <a:miter lim="800000"/>
              <a:headEnd/>
              <a:tailEnd/>
            </a:ln>
          </p:spPr>
          <p:txBody>
            <a:bodyPr wrap="none" anchor="ctr"/>
            <a:lstStyle/>
            <a:p>
              <a:endParaRPr lang="en-US" sz="1600" b="1" dirty="0"/>
            </a:p>
          </p:txBody>
        </p:sp>
        <p:sp>
          <p:nvSpPr>
            <p:cNvPr id="21" name="Rectangle 5"/>
            <p:cNvSpPr>
              <a:spLocks noChangeArrowheads="1"/>
            </p:cNvSpPr>
            <p:nvPr/>
          </p:nvSpPr>
          <p:spPr bwMode="auto">
            <a:xfrm>
              <a:off x="5410200" y="3048000"/>
              <a:ext cx="1600200" cy="1676400"/>
            </a:xfrm>
            <a:prstGeom prst="rect">
              <a:avLst/>
            </a:prstGeom>
            <a:solidFill>
              <a:srgbClr val="00CC00"/>
            </a:solidFill>
            <a:ln w="9525">
              <a:solidFill>
                <a:srgbClr val="00CC00"/>
              </a:solidFill>
              <a:miter lim="800000"/>
              <a:headEnd/>
              <a:tailEnd/>
            </a:ln>
          </p:spPr>
          <p:txBody>
            <a:bodyPr wrap="none" anchor="ctr"/>
            <a:lstStyle/>
            <a:p>
              <a:endParaRPr lang="en-US" sz="1600" b="1" dirty="0"/>
            </a:p>
          </p:txBody>
        </p:sp>
        <p:sp>
          <p:nvSpPr>
            <p:cNvPr id="22" name="Text Box 6"/>
            <p:cNvSpPr txBox="1">
              <a:spLocks noChangeArrowheads="1"/>
            </p:cNvSpPr>
            <p:nvPr/>
          </p:nvSpPr>
          <p:spPr bwMode="auto">
            <a:xfrm>
              <a:off x="1939189" y="3526100"/>
              <a:ext cx="1227025" cy="785736"/>
            </a:xfrm>
            <a:prstGeom prst="rect">
              <a:avLst/>
            </a:prstGeom>
            <a:noFill/>
            <a:ln w="9525">
              <a:noFill/>
              <a:miter lim="800000"/>
              <a:headEnd/>
              <a:tailEnd/>
            </a:ln>
          </p:spPr>
          <p:txBody>
            <a:bodyPr wrap="none">
              <a:spAutoFit/>
            </a:bodyPr>
            <a:lstStyle/>
            <a:p>
              <a:pPr algn="ctr"/>
              <a:r>
                <a:rPr lang="en-US" sz="1600" b="1" dirty="0">
                  <a:solidFill>
                    <a:schemeClr val="bg1"/>
                  </a:solidFill>
                  <a:latin typeface="+mn-lt"/>
                </a:rPr>
                <a:t>Current</a:t>
              </a:r>
            </a:p>
            <a:p>
              <a:pPr algn="ctr"/>
              <a:r>
                <a:rPr lang="en-US" sz="1600" b="1" dirty="0">
                  <a:solidFill>
                    <a:schemeClr val="bg1"/>
                  </a:solidFill>
                  <a:latin typeface="+mn-lt"/>
                </a:rPr>
                <a:t>state</a:t>
              </a:r>
            </a:p>
          </p:txBody>
        </p:sp>
        <p:sp>
          <p:nvSpPr>
            <p:cNvPr id="23" name="Text Box 7"/>
            <p:cNvSpPr txBox="1">
              <a:spLocks noChangeArrowheads="1"/>
            </p:cNvSpPr>
            <p:nvPr/>
          </p:nvSpPr>
          <p:spPr bwMode="auto">
            <a:xfrm>
              <a:off x="3616269" y="3526100"/>
              <a:ext cx="1530464" cy="785736"/>
            </a:xfrm>
            <a:prstGeom prst="rect">
              <a:avLst/>
            </a:prstGeom>
            <a:noFill/>
            <a:ln w="9525">
              <a:noFill/>
              <a:miter lim="800000"/>
              <a:headEnd/>
              <a:tailEnd/>
            </a:ln>
          </p:spPr>
          <p:txBody>
            <a:bodyPr wrap="none">
              <a:spAutoFit/>
            </a:bodyPr>
            <a:lstStyle/>
            <a:p>
              <a:pPr algn="ctr"/>
              <a:r>
                <a:rPr lang="en-US" sz="1600" b="1" dirty="0">
                  <a:latin typeface="+mn-lt"/>
                </a:rPr>
                <a:t>Transition</a:t>
              </a:r>
            </a:p>
            <a:p>
              <a:pPr algn="ctr"/>
              <a:r>
                <a:rPr lang="en-US" sz="1600" b="1" dirty="0">
                  <a:latin typeface="+mn-lt"/>
                </a:rPr>
                <a:t>state</a:t>
              </a:r>
            </a:p>
          </p:txBody>
        </p:sp>
        <p:sp>
          <p:nvSpPr>
            <p:cNvPr id="24" name="Text Box 8"/>
            <p:cNvSpPr txBox="1">
              <a:spLocks noChangeArrowheads="1"/>
            </p:cNvSpPr>
            <p:nvPr/>
          </p:nvSpPr>
          <p:spPr bwMode="auto">
            <a:xfrm>
              <a:off x="5665712" y="3526100"/>
              <a:ext cx="1089178" cy="785736"/>
            </a:xfrm>
            <a:prstGeom prst="rect">
              <a:avLst/>
            </a:prstGeom>
            <a:noFill/>
            <a:ln w="9525">
              <a:noFill/>
              <a:miter lim="800000"/>
              <a:headEnd/>
              <a:tailEnd/>
            </a:ln>
          </p:spPr>
          <p:txBody>
            <a:bodyPr wrap="none">
              <a:spAutoFit/>
            </a:bodyPr>
            <a:lstStyle/>
            <a:p>
              <a:pPr algn="ctr"/>
              <a:r>
                <a:rPr lang="en-US" sz="1600" b="1" dirty="0">
                  <a:solidFill>
                    <a:schemeClr val="bg1"/>
                  </a:solidFill>
                  <a:latin typeface="+mn-lt"/>
                </a:rPr>
                <a:t>Future</a:t>
              </a:r>
            </a:p>
            <a:p>
              <a:pPr algn="ctr"/>
              <a:r>
                <a:rPr lang="en-US" sz="1600" b="1" dirty="0">
                  <a:solidFill>
                    <a:schemeClr val="bg1"/>
                  </a:solidFill>
                  <a:latin typeface="+mn-lt"/>
                </a:rPr>
                <a:t>state</a:t>
              </a:r>
            </a:p>
          </p:txBody>
        </p:sp>
      </p:grpSp>
    </p:spTree>
    <p:extLst>
      <p:ext uri="{BB962C8B-B14F-4D97-AF65-F5344CB8AC3E}">
        <p14:creationId xmlns:p14="http://schemas.microsoft.com/office/powerpoint/2010/main" val="27481906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28800"/>
            <a:ext cx="9144000" cy="1577996"/>
          </a:xfrm>
          <a:prstGeom prst="rect">
            <a:avLst/>
          </a:prstGeom>
          <a:solidFill>
            <a:schemeClr val="bg1"/>
          </a:solidFill>
        </p:spPr>
        <p:txBody>
          <a:bodyPr wrap="square">
            <a:spAutoFit/>
          </a:bodyPr>
          <a:lstStyle/>
          <a:p>
            <a:pPr>
              <a:lnSpc>
                <a:spcPct val="107000"/>
              </a:lnSpc>
              <a:spcAft>
                <a:spcPts val="800"/>
              </a:spcAft>
            </a:pPr>
            <a:r>
              <a:rPr lang="en-ZA" sz="1400" dirty="0">
                <a:latin typeface="Arial" panose="020B0604020202020204" pitchFamily="34" charset="0"/>
                <a:ea typeface="Times New Roman" panose="02020603050405020304" pitchFamily="18" charset="0"/>
                <a:cs typeface="Times New Roman" panose="02020603050405020304" pitchFamily="18" charset="0"/>
              </a:rPr>
              <a:t/>
            </a:r>
            <a:br>
              <a:rPr lang="en-ZA" sz="1400" dirty="0">
                <a:latin typeface="Arial" panose="020B0604020202020204" pitchFamily="34" charset="0"/>
                <a:ea typeface="Times New Roman" panose="02020603050405020304" pitchFamily="18" charset="0"/>
                <a:cs typeface="Times New Roman" panose="02020603050405020304" pitchFamily="18" charset="0"/>
              </a:rPr>
            </a:br>
            <a:r>
              <a:rPr lang="en-ZA" sz="1400" b="1" dirty="0">
                <a:latin typeface="Arial" panose="020B0604020202020204" pitchFamily="34" charset="0"/>
                <a:ea typeface="Times New Roman" panose="02020603050405020304" pitchFamily="18" charset="0"/>
                <a:cs typeface="Times New Roman" panose="02020603050405020304" pitchFamily="18" charset="0"/>
              </a:rPr>
              <a:t>What to do differently on the next project</a:t>
            </a:r>
            <a:endParaRPr lang="en-ZA" sz="2000" dirty="0">
              <a:ea typeface="Calibri" panose="020F0502020204030204" pitchFamily="34" charset="0"/>
              <a:cs typeface="Times New Roman" panose="02020603050405020304" pitchFamily="18" charset="0"/>
            </a:endParaRPr>
          </a:p>
          <a:p>
            <a:pPr>
              <a:lnSpc>
                <a:spcPct val="107000"/>
              </a:lnSpc>
              <a:spcAft>
                <a:spcPts val="800"/>
              </a:spcAft>
            </a:pPr>
            <a:r>
              <a:rPr lang="en-ZA" sz="1400" dirty="0">
                <a:latin typeface="Arial" panose="020B0604020202020204" pitchFamily="34" charset="0"/>
                <a:ea typeface="Times New Roman" panose="02020603050405020304" pitchFamily="18" charset="0"/>
                <a:cs typeface="Times New Roman" panose="02020603050405020304" pitchFamily="18" charset="0"/>
              </a:rPr>
              <a:t>By a two-to-one margin, the top suggestion by participants for what they would do differently on their next project was to more effectively </a:t>
            </a:r>
            <a:r>
              <a:rPr lang="en-ZA" sz="1400" dirty="0">
                <a:highlight>
                  <a:srgbClr val="FFFF00"/>
                </a:highlight>
                <a:latin typeface="Arial" panose="020B0604020202020204" pitchFamily="34" charset="0"/>
                <a:ea typeface="Times New Roman" panose="02020603050405020304" pitchFamily="18" charset="0"/>
                <a:cs typeface="Times New Roman" panose="02020603050405020304" pitchFamily="18" charset="0"/>
              </a:rPr>
              <a:t>engage sponsors by involving them early and ensuring they are active and visible throughout the project</a:t>
            </a:r>
            <a:r>
              <a:rPr lang="en-ZA" sz="1400" dirty="0">
                <a:latin typeface="Arial" panose="020B0604020202020204" pitchFamily="34" charset="0"/>
                <a:ea typeface="Times New Roman" panose="02020603050405020304" pitchFamily="18" charset="0"/>
                <a:cs typeface="Times New Roman" panose="02020603050405020304" pitchFamily="18" charset="0"/>
              </a:rPr>
              <a:t>. The next most common responses were to secure </a:t>
            </a:r>
            <a:r>
              <a:rPr lang="en-ZA" sz="1400" b="1" dirty="0">
                <a:solidFill>
                  <a:srgbClr val="FF0000"/>
                </a:solidFill>
                <a:latin typeface="Arial" panose="020B0604020202020204" pitchFamily="34" charset="0"/>
                <a:ea typeface="Times New Roman" panose="02020603050405020304" pitchFamily="18" charset="0"/>
                <a:cs typeface="Times New Roman" panose="02020603050405020304" pitchFamily="18" charset="0"/>
              </a:rPr>
              <a:t>sufficient resources for change </a:t>
            </a:r>
            <a:r>
              <a:rPr lang="en-ZA" sz="1400" dirty="0">
                <a:latin typeface="Arial" panose="020B0604020202020204" pitchFamily="34" charset="0"/>
                <a:ea typeface="Times New Roman" panose="02020603050405020304" pitchFamily="18" charset="0"/>
                <a:cs typeface="Times New Roman" panose="02020603050405020304" pitchFamily="18" charset="0"/>
              </a:rPr>
              <a:t>management and emphasize the preparation and planning activities.</a:t>
            </a:r>
            <a:endParaRPr lang="en-ZA" sz="2000" dirty="0">
              <a:ea typeface="Calibri" panose="020F0502020204030204" pitchFamily="34" charset="0"/>
              <a:cs typeface="Times New Roman" panose="02020603050405020304" pitchFamily="18" charset="0"/>
            </a:endParaRPr>
          </a:p>
        </p:txBody>
      </p:sp>
      <p:sp>
        <p:nvSpPr>
          <p:cNvPr id="5" name="Rectangle 4"/>
          <p:cNvSpPr/>
          <p:nvPr/>
        </p:nvSpPr>
        <p:spPr>
          <a:xfrm>
            <a:off x="0" y="3417541"/>
            <a:ext cx="9144000" cy="1347485"/>
          </a:xfrm>
          <a:prstGeom prst="rect">
            <a:avLst/>
          </a:prstGeom>
          <a:solidFill>
            <a:schemeClr val="bg1"/>
          </a:solidFill>
        </p:spPr>
        <p:txBody>
          <a:bodyPr wrap="square">
            <a:spAutoFit/>
          </a:bodyPr>
          <a:lstStyle/>
          <a:p>
            <a:pPr>
              <a:lnSpc>
                <a:spcPct val="107000"/>
              </a:lnSpc>
              <a:spcAft>
                <a:spcPts val="800"/>
              </a:spcAft>
            </a:pPr>
            <a:r>
              <a:rPr lang="en-ZA" sz="1400" b="1" dirty="0">
                <a:latin typeface="Arial" panose="020B0604020202020204" pitchFamily="34" charset="0"/>
                <a:ea typeface="Times New Roman" panose="02020603050405020304" pitchFamily="18" charset="0"/>
                <a:cs typeface="Times New Roman" panose="02020603050405020304" pitchFamily="18" charset="0"/>
              </a:rPr>
              <a:t>Top trends in change management within organizations</a:t>
            </a:r>
            <a:endParaRPr lang="en-ZA" sz="2000" dirty="0">
              <a:ea typeface="Calibri" panose="020F0502020204030204" pitchFamily="34" charset="0"/>
              <a:cs typeface="Times New Roman" panose="02020603050405020304" pitchFamily="18" charset="0"/>
            </a:endParaRPr>
          </a:p>
          <a:p>
            <a:pPr>
              <a:lnSpc>
                <a:spcPct val="107000"/>
              </a:lnSpc>
              <a:spcAft>
                <a:spcPts val="800"/>
              </a:spcAft>
            </a:pPr>
            <a:r>
              <a:rPr lang="en-ZA" sz="1400" dirty="0">
                <a:latin typeface="Arial" panose="020B0604020202020204" pitchFamily="34" charset="0"/>
                <a:ea typeface="Times New Roman" panose="02020603050405020304" pitchFamily="18" charset="0"/>
                <a:cs typeface="Times New Roman" panose="02020603050405020304" pitchFamily="18" charset="0"/>
              </a:rPr>
              <a:t>For the fourth consecutive study, the top trend identified by participants was a </a:t>
            </a:r>
            <a:r>
              <a:rPr lang="en-ZA" sz="1400" dirty="0">
                <a:highlight>
                  <a:srgbClr val="FFFF00"/>
                </a:highlight>
                <a:latin typeface="Arial" panose="020B0604020202020204" pitchFamily="34" charset="0"/>
                <a:ea typeface="Times New Roman" panose="02020603050405020304" pitchFamily="18" charset="0"/>
                <a:cs typeface="Times New Roman" panose="02020603050405020304" pitchFamily="18" charset="0"/>
              </a:rPr>
              <a:t>greater awareness of the need for and value of change management.</a:t>
            </a:r>
            <a:r>
              <a:rPr lang="en-ZA" sz="1400" dirty="0">
                <a:latin typeface="Arial" panose="020B0604020202020204" pitchFamily="34" charset="0"/>
                <a:ea typeface="Times New Roman" panose="02020603050405020304" pitchFamily="18" charset="0"/>
                <a:cs typeface="Times New Roman" panose="02020603050405020304" pitchFamily="18" charset="0"/>
              </a:rPr>
              <a:t> Additional trends included the broader application of change management, increased leadership support for change management and the establishment of dedicated functional groups or a Change Management Office (CMO). </a:t>
            </a:r>
            <a:endParaRPr lang="en-ZA" sz="2000" dirty="0">
              <a:ea typeface="Calibri" panose="020F0502020204030204" pitchFamily="34" charset="0"/>
              <a:cs typeface="Times New Roman" panose="02020603050405020304" pitchFamily="18" charset="0"/>
            </a:endParaRPr>
          </a:p>
        </p:txBody>
      </p:sp>
      <p:sp>
        <p:nvSpPr>
          <p:cNvPr id="7" name="Rectangle 6"/>
          <p:cNvSpPr/>
          <p:nvPr/>
        </p:nvSpPr>
        <p:spPr>
          <a:xfrm>
            <a:off x="0" y="4989577"/>
            <a:ext cx="9144000" cy="1287212"/>
          </a:xfrm>
          <a:prstGeom prst="rect">
            <a:avLst/>
          </a:prstGeom>
          <a:solidFill>
            <a:schemeClr val="bg1"/>
          </a:solidFill>
        </p:spPr>
        <p:txBody>
          <a:bodyPr wrap="square">
            <a:spAutoFit/>
          </a:bodyPr>
          <a:lstStyle/>
          <a:p>
            <a:pPr>
              <a:lnSpc>
                <a:spcPct val="107000"/>
              </a:lnSpc>
              <a:spcAft>
                <a:spcPts val="800"/>
              </a:spcAft>
            </a:pPr>
            <a:r>
              <a:rPr lang="en-ZA" sz="1400" b="1" dirty="0">
                <a:latin typeface="Arial" panose="020B0604020202020204" pitchFamily="34" charset="0"/>
                <a:ea typeface="Times New Roman" panose="02020603050405020304" pitchFamily="18" charset="0"/>
                <a:cs typeface="Times New Roman" panose="02020603050405020304" pitchFamily="18" charset="0"/>
              </a:rPr>
              <a:t>Change management effectiveness</a:t>
            </a:r>
            <a:endParaRPr lang="en-ZA" sz="1400" dirty="0">
              <a:ea typeface="Calibri" panose="020F0502020204030204" pitchFamily="34" charset="0"/>
              <a:cs typeface="Times New Roman" panose="02020603050405020304" pitchFamily="18" charset="0"/>
            </a:endParaRPr>
          </a:p>
          <a:p>
            <a:r>
              <a:rPr lang="en-ZA" sz="1400" dirty="0">
                <a:latin typeface="Arial" panose="020B0604020202020204" pitchFamily="34" charset="0"/>
                <a:ea typeface="Times New Roman" panose="02020603050405020304" pitchFamily="18" charset="0"/>
              </a:rPr>
              <a:t>Projects with effective change management programs were more </a:t>
            </a:r>
            <a:r>
              <a:rPr lang="en-ZA" sz="1400" dirty="0">
                <a:highlight>
                  <a:srgbClr val="FFFF00"/>
                </a:highlight>
                <a:latin typeface="Arial" panose="020B0604020202020204" pitchFamily="34" charset="0"/>
                <a:ea typeface="Times New Roman" panose="02020603050405020304" pitchFamily="18" charset="0"/>
              </a:rPr>
              <a:t>likely to meet objectives</a:t>
            </a:r>
            <a:r>
              <a:rPr lang="en-ZA" sz="1400" dirty="0">
                <a:latin typeface="Arial" panose="020B0604020202020204" pitchFamily="34" charset="0"/>
                <a:ea typeface="Times New Roman" panose="02020603050405020304" pitchFamily="18" charset="0"/>
              </a:rPr>
              <a:t>, stay on schedule and stay on budget than those with ineffective change management. This direct correlation mirrors the findings from the 2007, 2009 and 2011 studies. Projects with excellent change management programs were six times more likely to meet or exceed their objectives than those with poor change management programs.</a:t>
            </a:r>
            <a:endParaRPr lang="en-ZA" sz="1400" dirty="0">
              <a:ea typeface="Calibri" panose="020F0502020204030204" pitchFamily="34" charset="0"/>
              <a:cs typeface="Times New Roman" panose="02020603050405020304" pitchFamily="18" charset="0"/>
            </a:endParaRPr>
          </a:p>
        </p:txBody>
      </p:sp>
      <p:sp>
        <p:nvSpPr>
          <p:cNvPr id="9"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2013/4 Study Highlights</a:t>
            </a:r>
            <a:endParaRPr lang="en-US" dirty="0">
              <a:solidFill>
                <a:schemeClr val="bg1"/>
              </a:solidFill>
            </a:endParaRPr>
          </a:p>
        </p:txBody>
      </p:sp>
    </p:spTree>
    <p:extLst>
      <p:ext uri="{BB962C8B-B14F-4D97-AF65-F5344CB8AC3E}">
        <p14:creationId xmlns:p14="http://schemas.microsoft.com/office/powerpoint/2010/main" val="8975829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28800"/>
            <a:ext cx="9144000" cy="1347485"/>
          </a:xfrm>
          <a:prstGeom prst="rect">
            <a:avLst/>
          </a:prstGeom>
          <a:solidFill>
            <a:schemeClr val="bg1"/>
          </a:solidFill>
        </p:spPr>
        <p:txBody>
          <a:bodyPr wrap="square">
            <a:spAutoFit/>
          </a:bodyPr>
          <a:lstStyle/>
          <a:p>
            <a:pPr>
              <a:lnSpc>
                <a:spcPct val="107000"/>
              </a:lnSpc>
              <a:spcAft>
                <a:spcPts val="800"/>
              </a:spcAft>
            </a:pPr>
            <a:r>
              <a:rPr lang="en-ZA" sz="1400" b="1">
                <a:latin typeface="Arial" panose="020B0604020202020204" pitchFamily="34" charset="0"/>
                <a:ea typeface="Times New Roman" panose="02020603050405020304" pitchFamily="18" charset="0"/>
                <a:cs typeface="Times New Roman" panose="02020603050405020304" pitchFamily="18" charset="0"/>
              </a:rPr>
              <a:t>Use of a methodology</a:t>
            </a:r>
            <a:endParaRPr lang="en-ZA" sz="1400">
              <a:ea typeface="Calibri" panose="020F0502020204030204" pitchFamily="34" charset="0"/>
              <a:cs typeface="Times New Roman" panose="02020603050405020304" pitchFamily="18" charset="0"/>
            </a:endParaRPr>
          </a:p>
          <a:p>
            <a:pPr>
              <a:lnSpc>
                <a:spcPct val="107000"/>
              </a:lnSpc>
              <a:spcAft>
                <a:spcPts val="800"/>
              </a:spcAft>
            </a:pPr>
            <a:r>
              <a:rPr lang="en-ZA" sz="1400">
                <a:latin typeface="Arial" panose="020B0604020202020204" pitchFamily="34" charset="0"/>
                <a:ea typeface="Times New Roman" panose="02020603050405020304" pitchFamily="18" charset="0"/>
                <a:cs typeface="Times New Roman" panose="02020603050405020304" pitchFamily="18" charset="0"/>
              </a:rPr>
              <a:t>The percentage of participants that reported using a particular methodology increased to 79%, up from 72% in 2011, 60% in 2009, 58% in 2007, 55% in 2005 and 34% in 2003. Participants who reported using a particular methodology reported higher levels of overall change management effectiveness than those who did not. The most common uses of the methodology were to provide general guidance and as an activities checklist.</a:t>
            </a:r>
            <a:endParaRPr lang="en-ZA" sz="1400">
              <a:ea typeface="Calibri" panose="020F0502020204030204" pitchFamily="34" charset="0"/>
              <a:cs typeface="Times New Roman" panose="02020603050405020304" pitchFamily="18" charset="0"/>
            </a:endParaRPr>
          </a:p>
        </p:txBody>
      </p:sp>
      <p:sp>
        <p:nvSpPr>
          <p:cNvPr id="5" name="Rectangle 4"/>
          <p:cNvSpPr/>
          <p:nvPr/>
        </p:nvSpPr>
        <p:spPr>
          <a:xfrm>
            <a:off x="-24771" y="3187447"/>
            <a:ext cx="9144000" cy="1577996"/>
          </a:xfrm>
          <a:prstGeom prst="rect">
            <a:avLst/>
          </a:prstGeom>
          <a:solidFill>
            <a:schemeClr val="bg1"/>
          </a:solidFill>
        </p:spPr>
        <p:txBody>
          <a:bodyPr wrap="square">
            <a:spAutoFit/>
          </a:bodyPr>
          <a:lstStyle/>
          <a:p>
            <a:pPr>
              <a:lnSpc>
                <a:spcPct val="107000"/>
              </a:lnSpc>
              <a:spcAft>
                <a:spcPts val="800"/>
              </a:spcAft>
            </a:pPr>
            <a:r>
              <a:rPr lang="en-ZA" sz="1400" b="1" dirty="0">
                <a:latin typeface="Arial" panose="020B0604020202020204" pitchFamily="34" charset="0"/>
                <a:ea typeface="Times New Roman" panose="02020603050405020304" pitchFamily="18" charset="0"/>
                <a:cs typeface="Times New Roman" panose="02020603050405020304" pitchFamily="18" charset="0"/>
              </a:rPr>
              <a:t>Sponsorship</a:t>
            </a:r>
            <a:endParaRPr lang="en-ZA" sz="2000" dirty="0">
              <a:ea typeface="Calibri" panose="020F0502020204030204" pitchFamily="34" charset="0"/>
              <a:cs typeface="Times New Roman" panose="02020603050405020304" pitchFamily="18" charset="0"/>
            </a:endParaRPr>
          </a:p>
          <a:p>
            <a:pPr>
              <a:lnSpc>
                <a:spcPct val="107000"/>
              </a:lnSpc>
              <a:spcAft>
                <a:spcPts val="800"/>
              </a:spcAft>
            </a:pPr>
            <a:r>
              <a:rPr lang="en-ZA" sz="1400" dirty="0">
                <a:latin typeface="Arial" panose="020B0604020202020204" pitchFamily="34" charset="0"/>
                <a:ea typeface="Times New Roman" panose="02020603050405020304" pitchFamily="18" charset="0"/>
                <a:cs typeface="Times New Roman" panose="02020603050405020304" pitchFamily="18" charset="0"/>
              </a:rPr>
              <a:t>Participants identified active and visible participation in the project as the most important activity for sponsors in support of change, followed by direct communication to employees, and building and maintaining a healthy coalition of support. There was a direct correlation between sponsor effectiveness and meeting project objectives. Participants engaged sponsors in the change by holding regular meetings and updates, outlining objectives and communicating directly with sponsors. </a:t>
            </a:r>
            <a:endParaRPr lang="en-ZA" sz="2000" dirty="0">
              <a:ea typeface="Calibri" panose="020F0502020204030204" pitchFamily="34" charset="0"/>
              <a:cs typeface="Times New Roman" panose="02020603050405020304" pitchFamily="18" charset="0"/>
            </a:endParaRPr>
          </a:p>
        </p:txBody>
      </p:sp>
      <p:sp>
        <p:nvSpPr>
          <p:cNvPr id="7" name="Rectangle 6"/>
          <p:cNvSpPr/>
          <p:nvPr/>
        </p:nvSpPr>
        <p:spPr>
          <a:xfrm>
            <a:off x="0" y="5025081"/>
            <a:ext cx="9144000" cy="1577996"/>
          </a:xfrm>
          <a:prstGeom prst="rect">
            <a:avLst/>
          </a:prstGeom>
          <a:solidFill>
            <a:schemeClr val="bg1"/>
          </a:solidFill>
        </p:spPr>
        <p:txBody>
          <a:bodyPr wrap="square">
            <a:spAutoFit/>
          </a:bodyPr>
          <a:lstStyle/>
          <a:p>
            <a:pPr>
              <a:lnSpc>
                <a:spcPct val="107000"/>
              </a:lnSpc>
              <a:spcAft>
                <a:spcPts val="800"/>
              </a:spcAft>
            </a:pPr>
            <a:r>
              <a:rPr lang="en-ZA" sz="1400" b="1">
                <a:latin typeface="Arial" panose="020B0604020202020204" pitchFamily="34" charset="0"/>
                <a:ea typeface="Times New Roman" panose="02020603050405020304" pitchFamily="18" charset="0"/>
                <a:cs typeface="Times New Roman" panose="02020603050405020304" pitchFamily="18" charset="0"/>
              </a:rPr>
              <a:t>Managers and supervisors</a:t>
            </a:r>
            <a:endParaRPr lang="en-ZA" sz="2000">
              <a:ea typeface="Calibri" panose="020F0502020204030204" pitchFamily="34" charset="0"/>
              <a:cs typeface="Times New Roman" panose="02020603050405020304" pitchFamily="18" charset="0"/>
            </a:endParaRPr>
          </a:p>
          <a:p>
            <a:pPr>
              <a:lnSpc>
                <a:spcPct val="107000"/>
              </a:lnSpc>
              <a:spcAft>
                <a:spcPts val="800"/>
              </a:spcAft>
            </a:pPr>
            <a:r>
              <a:rPr lang="en-ZA" sz="1400">
                <a:latin typeface="Arial" panose="020B0604020202020204" pitchFamily="34" charset="0"/>
                <a:ea typeface="Times New Roman" panose="02020603050405020304" pitchFamily="18" charset="0"/>
                <a:cs typeface="Times New Roman" panose="02020603050405020304" pitchFamily="18" charset="0"/>
              </a:rPr>
              <a:t>Participants identified the most important activities for managers and supervisors during change as communicating the change to their direct reports and advocating for the change. Managers and supervisors were least effective at coaching direct reports through change and managing resistance. Communicating effectively and building awareness of the need for change were identified as approaches to get managers and supervisors on board with the change so they can effectively lead their direct reports. </a:t>
            </a:r>
            <a:endParaRPr lang="en-ZA" sz="2000">
              <a:ea typeface="Calibri" panose="020F0502020204030204" pitchFamily="34" charset="0"/>
              <a:cs typeface="Times New Roman" panose="02020603050405020304" pitchFamily="18" charset="0"/>
            </a:endParaRPr>
          </a:p>
        </p:txBody>
      </p:sp>
      <p:sp>
        <p:nvSpPr>
          <p:cNvPr id="8" name="Title 5"/>
          <p:cNvSpPr>
            <a:spLocks noGrp="1"/>
          </p:cNvSpPr>
          <p:nvPr>
            <p:ph type="title"/>
          </p:nvPr>
        </p:nvSpPr>
        <p:spPr>
          <a:solidFill>
            <a:srgbClr val="FFFF00"/>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ZA" b="1" dirty="0" smtClean="0"/>
              <a:t>2013/4 Study Highlights</a:t>
            </a:r>
            <a:endParaRPr lang="en-US" dirty="0">
              <a:solidFill>
                <a:schemeClr val="bg1"/>
              </a:solidFill>
            </a:endParaRPr>
          </a:p>
        </p:txBody>
      </p:sp>
    </p:spTree>
    <p:extLst>
      <p:ext uri="{BB962C8B-B14F-4D97-AF65-F5344CB8AC3E}">
        <p14:creationId xmlns:p14="http://schemas.microsoft.com/office/powerpoint/2010/main" val="2834789477"/>
      </p:ext>
    </p:extLst>
  </p:cSld>
  <p:clrMapOvr>
    <a:masterClrMapping/>
  </p:clrMapOvr>
  <p:timing>
    <p:tnLst>
      <p:par>
        <p:cTn id="1" dur="indefinite" restart="never" nodeType="tmRoot"/>
      </p:par>
    </p:tnLst>
  </p:timing>
</p:sld>
</file>

<file path=ppt/theme/theme1.xml><?xml version="1.0" encoding="utf-8"?>
<a:theme xmlns:a="http://schemas.openxmlformats.org/drawingml/2006/main" name="Theme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Template</Template>
  <TotalTime>290</TotalTime>
  <Words>2402</Words>
  <Application>Microsoft Office PowerPoint</Application>
  <PresentationFormat>On-screen Show (4:3)</PresentationFormat>
  <Paragraphs>372</Paragraphs>
  <Slides>38</Slides>
  <Notes>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38</vt:i4>
      </vt:variant>
    </vt:vector>
  </HeadingPairs>
  <TitlesOfParts>
    <vt:vector size="44" baseType="lpstr">
      <vt:lpstr>Arial</vt:lpstr>
      <vt:lpstr>Calibri</vt:lpstr>
      <vt:lpstr>Times New Roman</vt:lpstr>
      <vt:lpstr>Wingdings</vt:lpstr>
      <vt:lpstr>Theme3</vt:lpstr>
      <vt:lpstr>Default Design</vt:lpstr>
      <vt:lpstr>MOSH Behavioural Perspective Change Management International Practice</vt:lpstr>
      <vt:lpstr>Prosci Research History</vt:lpstr>
      <vt:lpstr>2013/4 Study Highlights</vt:lpstr>
      <vt:lpstr>2013/4 Study Highlights</vt:lpstr>
      <vt:lpstr>PowerPoint Presentation</vt:lpstr>
      <vt:lpstr>Integration of Project Management  and Change Management</vt:lpstr>
      <vt:lpstr>Comparing Change Management and Project Management</vt:lpstr>
      <vt:lpstr>2013/4 Study Highlights</vt:lpstr>
      <vt:lpstr>2013/4 Study Highlights</vt:lpstr>
      <vt:lpstr>2013/4 Study Highlights</vt:lpstr>
      <vt:lpstr>2013/4 Study Highlights</vt:lpstr>
      <vt:lpstr>2007 Study Highlights</vt:lpstr>
      <vt:lpstr>2007 Study Highlights</vt:lpstr>
      <vt:lpstr>2007 Study Highlights</vt:lpstr>
      <vt:lpstr>2007 Study Highlights</vt:lpstr>
      <vt:lpstr>2007 Study Highlights</vt:lpstr>
      <vt:lpstr>MOSH Behavioural Perspective</vt:lpstr>
      <vt:lpstr>Leading Practice Adoption</vt:lpstr>
      <vt:lpstr>Leading Practice Adoption</vt:lpstr>
      <vt:lpstr>Leading Practice Adoption</vt:lpstr>
      <vt:lpstr>Leading Practice Adoption</vt:lpstr>
      <vt:lpstr>PowerPoint Presentation</vt:lpstr>
      <vt:lpstr>Leading Practice Adoption</vt:lpstr>
      <vt:lpstr>P 2 - Direct inquiry</vt:lpstr>
      <vt:lpstr>P 2 Results - Mental model: Hazard and Leading Practice specific</vt:lpstr>
      <vt:lpstr>P 3 – Plans Leadership Behaviour  Behavioural Communication Training Plans</vt:lpstr>
      <vt:lpstr> P 3 – Plans Leadership Behaviour   2008 Tripartite Action Plan   </vt:lpstr>
      <vt:lpstr>Leading Practice Adoption</vt:lpstr>
      <vt:lpstr>MOSH Behavioural Perspective Behavioural Communication Plans Observations</vt:lpstr>
      <vt:lpstr>Concept Clarification</vt:lpstr>
      <vt:lpstr>Plans – Behavioural Communication</vt:lpstr>
      <vt:lpstr>Plans – Behavioural Communication</vt:lpstr>
      <vt:lpstr>Plans – Mental Models Approach to Risk Communication</vt:lpstr>
      <vt:lpstr>Plans –Risk Communication Requirements</vt:lpstr>
      <vt:lpstr>Structured Interviews</vt:lpstr>
      <vt:lpstr>Mental Model Interviews</vt:lpstr>
      <vt:lpstr>PowerPoint Presentation</vt:lpstr>
      <vt:lpstr>Draft Risk Communication</vt:lpstr>
    </vt:vector>
  </TitlesOfParts>
  <Company>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MOSH Behavioural Perspective</dc:title>
  <dc:creator>Rina Muller</dc:creator>
  <cp:lastModifiedBy>Rina Muller</cp:lastModifiedBy>
  <cp:revision>43</cp:revision>
  <dcterms:created xsi:type="dcterms:W3CDTF">2015-04-15T15:42:55Z</dcterms:created>
  <dcterms:modified xsi:type="dcterms:W3CDTF">2015-04-16T08:33:20Z</dcterms:modified>
</cp:coreProperties>
</file>