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60" r:id="rId4"/>
    <p:sldId id="261" r:id="rId5"/>
    <p:sldId id="289" r:id="rId6"/>
    <p:sldId id="300" r:id="rId7"/>
    <p:sldId id="290" r:id="rId8"/>
    <p:sldId id="293" r:id="rId9"/>
    <p:sldId id="304" r:id="rId10"/>
    <p:sldId id="298" r:id="rId11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2015/05/19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607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642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98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24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734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399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48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5/19/2015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21 May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April / May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783864"/>
              </p:ext>
            </p:extLst>
          </p:nvPr>
        </p:nvGraphicFramePr>
        <p:xfrm>
          <a:off x="174168" y="861060"/>
          <a:ext cx="8763000" cy="601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90978"/>
                <a:gridCol w="1399822"/>
                <a:gridCol w="1143000"/>
                <a:gridCol w="1092200"/>
                <a:gridCol w="16510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</a:p>
                    <a:p>
                      <a:pPr algn="ctr"/>
                      <a:r>
                        <a:rPr lang="en-ZA" sz="1600" dirty="0" smtClean="0"/>
                        <a:t>(Documents)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Portfolios of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30000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1444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27000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929640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Position Paper drawn up and circulated to experts</a:t>
                      </a:r>
                    </a:p>
                    <a:p>
                      <a:pPr algn="ctr"/>
                      <a:r>
                        <a:rPr lang="en-ZA" dirty="0" smtClean="0"/>
                        <a:t>Preparing to Identify possible Leading Practices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endParaRPr lang="en-ZA" dirty="0" smtClean="0"/>
                    </a:p>
                    <a:p>
                      <a:pPr algn="ctr"/>
                      <a:r>
                        <a:rPr lang="en-ZA" dirty="0" smtClean="0"/>
                        <a:t>Meeting of expert team and meeting with Sponsor held on</a:t>
                      </a:r>
                      <a:r>
                        <a:rPr lang="en-ZA" baseline="0" dirty="0" smtClean="0"/>
                        <a:t> </a:t>
                      </a:r>
                      <a:r>
                        <a:rPr lang="en-ZA" dirty="0" smtClean="0"/>
                        <a:t>15 April 2015</a:t>
                      </a:r>
                      <a:r>
                        <a:rPr lang="en-ZA" baseline="0" dirty="0" smtClean="0"/>
                        <a:t> and 21 April 2015)</a:t>
                      </a:r>
                      <a:r>
                        <a:rPr lang="en-ZA" baseline="0" dirty="0"/>
                        <a:t> </a:t>
                      </a:r>
                      <a:r>
                        <a:rPr lang="en-ZA" baseline="0" dirty="0" smtClean="0"/>
                        <a:t>and presented outcomes to CEO Elimination of Fatalities Team on 15 May 2015</a:t>
                      </a:r>
                    </a:p>
                    <a:p>
                      <a:pPr algn="ctr"/>
                      <a:r>
                        <a:rPr lang="en-ZA" baseline="0" dirty="0" smtClean="0"/>
                        <a:t>Day of Learning Agreed to – planning to follow.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676227"/>
              </p:ext>
            </p:extLst>
          </p:nvPr>
        </p:nvGraphicFramePr>
        <p:xfrm>
          <a:off x="157162" y="481484"/>
          <a:ext cx="8686800" cy="5870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5205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49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Engaged with Limpopo OH&amp;H Working Group – MOSH Process and Emergency Preparedness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005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MOSH FOG Industry Adoption Team – Held meeting on 15 April to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discuss outcomes of “Increased Risks in Ledging”  and to formulate presentation – next meeting 28 May 2015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4396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Special assistance to TauTona (2 Underground visits),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Kopanang (weekly meetings), Barberton Mines and South Deep, with various FoG Leading Practices and assessments of progress with MOSH Leading Practices.</a:t>
                      </a:r>
                    </a:p>
                  </a:txBody>
                  <a:tcPr anchor="ctr"/>
                </a:tc>
              </a:tr>
              <a:tr h="36131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COPA Meetings held in the Northern Cape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at Wessels mine with an underground visit on 20 May and at Randfontein Central COPA on 24 April.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7116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Position Paper on Value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Added Drilling and Blasting processes finalised and circulated for expert comment – busy identifying possible Leading Practices. Use of video technology is being explored to understand the behavior issues with Drilling and Blasting</a:t>
                      </a:r>
                      <a:endParaRPr lang="en-US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Held quarterly COPA meeting of the Eastern Limb on 8 May at Twickenham Mine (with inclusion of AMMSA representatives and DMR). Goal: Common Safe Declaration Documentation and re-adoption of Entry Examination and Making Safe Leading Practice for the region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Presented outcomes of “Increased Leading Risk” to CEO Elimination of Fatalities Task Team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Organised, participated and presented at the Day of learning on Gas Outbursts with MHSC on 8th May.  A good day and good level of attendance - excellent participation.</a:t>
                      </a:r>
                      <a:endParaRPr lang="en-ZA" sz="16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April / May2015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April / May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409267"/>
              </p:ext>
            </p:extLst>
          </p:nvPr>
        </p:nvGraphicFramePr>
        <p:xfrm>
          <a:off x="228600" y="1143000"/>
          <a:ext cx="8763000" cy="451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438400"/>
                <a:gridCol w="4191000"/>
                <a:gridCol w="968992"/>
                <a:gridCol w="783608"/>
              </a:tblGrid>
              <a:tr h="9606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63012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Maintaining value in COPA’s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Get Host Mine Managers to do Mine Presentations and overviews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at COPA Meetings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Underground visits to areas of successful Adoption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Presentation of “Certificate of Adoption” by HoLH at TPF Meetings or AMMSA Meetings??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Following up on FoG related Section 54 Instruction s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Planning “Internal Review” for MOSH FOG Adoption Team Interested  parties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2177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Working with “Lagging Mines”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Improve communications with MOSH Task Force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Conducting visits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to individual mines 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Developments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16935"/>
              </p:ext>
            </p:extLst>
          </p:nvPr>
        </p:nvGraphicFramePr>
        <p:xfrm>
          <a:off x="108858" y="1036320"/>
          <a:ext cx="8915400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41391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993385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the MOSH FOG Adoption Team Scope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Presented the Outcomes to CEO’s - Day of Learning to follow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Day of Learning – Last Quarter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12914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Team to conduct Mine Visits following FOG Fatalities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Fatalities and Learning Points are discussed at the MOSH FOG Industry Adoption Team Level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12914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should include No. Of People Influenced by Adopted Practice/s 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updated to include these figures, currently being updated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Figures communicated regularly</a:t>
                      </a:r>
                      <a:endParaRPr lang="en-ZA" baseline="0" dirty="0"/>
                    </a:p>
                  </a:txBody>
                  <a:tcPr anchor="ctr"/>
                </a:tc>
              </a:tr>
              <a:tr h="993385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Analysis to show impact on Hierarchy of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EE&amp;MS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TARP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NwB – Engineering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Work that still needs to be done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600486"/>
              </p:ext>
            </p:extLst>
          </p:nvPr>
        </p:nvGraphicFramePr>
        <p:xfrm>
          <a:off x="228600" y="1371600"/>
          <a:ext cx="8763000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26670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Conduct a comparative analysis of impact of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in progress.  Analysis framework being drafted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 to include % of mines experiencing FOG Problems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Research currently underway to quantify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Learning's from Drilling and Blasting Workshop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Identify possible Leading Practices for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Q4 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MOSH FOG Team Portfolio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Need to arrange a Day of Learning  to spread learning's and to identify possible Leading Practices for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Q4  2015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dirty="0" smtClean="0"/>
              <a:t>Questions or Discussion?</a:t>
            </a:r>
            <a:endParaRPr lang="en-ZA" sz="5400" dirty="0"/>
          </a:p>
        </p:txBody>
      </p:sp>
      <p:pic>
        <p:nvPicPr>
          <p:cNvPr id="14" name="Picture 2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1676400"/>
            <a:ext cx="5638800" cy="442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image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4742" y="1676400"/>
            <a:ext cx="317528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6154</TotalTime>
  <Words>811</Words>
  <Application>Microsoft Office PowerPoint</Application>
  <PresentationFormat>On-screen Show (4:3)</PresentationFormat>
  <Paragraphs>159</Paragraphs>
  <Slides>9</Slides>
  <Notes>7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Leading Practice Adoption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149</cp:revision>
  <dcterms:created xsi:type="dcterms:W3CDTF">2012-10-17T09:06:01Z</dcterms:created>
  <dcterms:modified xsi:type="dcterms:W3CDTF">2015-05-19T08:24:20Z</dcterms:modified>
</cp:coreProperties>
</file>