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383" r:id="rId3"/>
    <p:sldId id="409" r:id="rId4"/>
    <p:sldId id="422" r:id="rId5"/>
    <p:sldId id="413" r:id="rId6"/>
    <p:sldId id="419" r:id="rId7"/>
    <p:sldId id="417" r:id="rId8"/>
    <p:sldId id="418" r:id="rId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E07D"/>
    <a:srgbClr val="3A7DCE"/>
    <a:srgbClr val="DAB0B0"/>
    <a:srgbClr val="8064A2"/>
    <a:srgbClr val="9BBB59"/>
    <a:srgbClr val="C0504D"/>
    <a:srgbClr val="E8D0D0"/>
    <a:srgbClr val="CDC6D7"/>
    <a:srgbClr val="D5E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123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CB874-5A48-4DA9-BF10-D1AB8C4E4D07}" type="datetimeFigureOut">
              <a:rPr lang="en-US" smtClean="0"/>
              <a:pPr/>
              <a:t>8/12/2015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CFD89-5A25-4EB5-A758-4046ED2C35AA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0651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72914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75775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29067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58989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03161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57768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ECFD89-5A25-4EB5-A758-4046ED2C35AA}" type="slidenum">
              <a:rPr lang="en-ZA" smtClean="0"/>
              <a:pPr/>
              <a:t>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52474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74D8A-81A5-4408-8746-B4A389C30888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9AAB0-0844-4D9D-A32E-100A279B8276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BA64B-8640-41CC-8CD5-437EEC0428F8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0C2B-8D2A-4BA5-871C-98D6FEF0441F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ABF15-A15B-406F-8895-CD907DC11A9D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12ED8-2625-42F7-AE8F-377284D0F4BE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07528-C317-4E69-9E71-1D01B1AB3B34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5DE-0B4B-429B-8FBE-4C5D36C71093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B994A-3FCF-4854-A7BB-3D5E8B23C4FE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8BFF8-110E-468A-811E-3AA66934A94B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07426-C459-4300-98E6-44F5E2790380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5ED1E-FC90-4FDB-A3D0-3B72953AB7B3}" type="datetime1">
              <a:rPr lang="en-US" smtClean="0"/>
              <a:pPr/>
              <a:t>8/12/2015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1,2......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TextBox 7"/>
          <p:cNvSpPr txBox="1"/>
          <p:nvPr/>
        </p:nvSpPr>
        <p:spPr>
          <a:xfrm>
            <a:off x="5173377" y="6289671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25624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65304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600400" y="1376673"/>
            <a:ext cx="5508104" cy="2046714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</a:rPr>
              <a:t>MOSH                      Noise Adoption Team</a:t>
            </a:r>
          </a:p>
          <a:p>
            <a:endParaRPr lang="en-US" sz="3900" dirty="0" smtClean="0">
              <a:solidFill>
                <a:schemeClr val="bg1"/>
              </a:solidFill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4582016" y="3645024"/>
            <a:ext cx="3914780" cy="584775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b="1" dirty="0" smtClean="0">
                <a:solidFill>
                  <a:schemeClr val="bg1"/>
                </a:solidFill>
              </a:rPr>
              <a:t>13</a:t>
            </a:r>
            <a:r>
              <a:rPr lang="en-ZA" b="1" baseline="30000" dirty="0" smtClean="0">
                <a:solidFill>
                  <a:schemeClr val="bg1"/>
                </a:solidFill>
              </a:rPr>
              <a:t>th</a:t>
            </a:r>
            <a:r>
              <a:rPr lang="en-ZA" b="1" dirty="0" smtClean="0">
                <a:solidFill>
                  <a:schemeClr val="bg1"/>
                </a:solidFill>
              </a:rPr>
              <a:t> August 2015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16846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Contents</a:t>
            </a:r>
            <a:endParaRPr lang="en-ZA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194" y="975751"/>
            <a:ext cx="6347053" cy="2579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200" b="1" dirty="0" smtClean="0">
                <a:solidFill>
                  <a:schemeClr val="bg1"/>
                </a:solidFill>
              </a:rPr>
              <a:t>Key </a:t>
            </a:r>
            <a:r>
              <a:rPr lang="en-ZA" sz="2200" b="1" dirty="0">
                <a:solidFill>
                  <a:schemeClr val="bg1"/>
                </a:solidFill>
              </a:rPr>
              <a:t>activities/highlights of the month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200" b="1" dirty="0">
                <a:solidFill>
                  <a:schemeClr val="bg1"/>
                </a:solidFill>
              </a:rPr>
              <a:t>Past &amp; Future activities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200" b="1" dirty="0">
                <a:solidFill>
                  <a:schemeClr val="bg1"/>
                </a:solidFill>
              </a:rPr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ZA" sz="2200" b="1" dirty="0">
                <a:solidFill>
                  <a:schemeClr val="bg1"/>
                </a:solidFill>
              </a:rPr>
              <a:t>Key </a:t>
            </a:r>
            <a:r>
              <a:rPr lang="en-ZA" sz="2200" b="1" dirty="0" smtClean="0">
                <a:solidFill>
                  <a:schemeClr val="bg1"/>
                </a:solidFill>
              </a:rPr>
              <a:t>learnings</a:t>
            </a:r>
            <a:endParaRPr lang="en-ZA" sz="2200" b="1" dirty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200" b="1" dirty="0">
                <a:solidFill>
                  <a:schemeClr val="bg1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70029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16846" y="-24"/>
            <a:ext cx="912715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200" b="1" dirty="0" smtClean="0">
                <a:solidFill>
                  <a:schemeClr val="bg1"/>
                </a:solidFill>
                <a:cs typeface="Arial" pitchFamily="34" charset="0"/>
              </a:rPr>
              <a:t>1.   Key </a:t>
            </a:r>
            <a:r>
              <a:rPr lang="en-ZA" sz="2200" b="1" dirty="0">
                <a:solidFill>
                  <a:schemeClr val="bg1"/>
                </a:solidFill>
                <a:cs typeface="Arial" pitchFamily="34" charset="0"/>
              </a:rPr>
              <a:t>Team activities for the </a:t>
            </a:r>
            <a:r>
              <a:rPr lang="en-ZA" sz="2200" b="1" dirty="0" smtClean="0">
                <a:solidFill>
                  <a:schemeClr val="bg1"/>
                </a:solidFill>
                <a:cs typeface="Arial" pitchFamily="34" charset="0"/>
              </a:rPr>
              <a:t>period (17 Jul – 13 August)</a:t>
            </a:r>
            <a:endParaRPr lang="en-ZA" sz="2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7629463"/>
              </p:ext>
            </p:extLst>
          </p:nvPr>
        </p:nvGraphicFramePr>
        <p:xfrm>
          <a:off x="17584" y="527339"/>
          <a:ext cx="9126415" cy="5665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514"/>
                <a:gridCol w="8587901"/>
              </a:tblGrid>
              <a:tr h="662420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0029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1.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HPD_TAS Adoption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u="sng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Platinum 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POE verification conducted – 85% - final confirmation awaited on internal sign off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PPC (Opencast/Aggregates)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Mooiplaas</a:t>
                      </a:r>
                      <a:endParaRPr lang="en-GB" sz="16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001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Customizing LB and BC Plans</a:t>
                      </a:r>
                    </a:p>
                    <a:p>
                      <a:pPr marL="9144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sz="1600" b="1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Sasol 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Adoption process escalated to Unit Managers by Sponsor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Exxaro</a:t>
                      </a:r>
                      <a:r>
                        <a:rPr lang="en-GB" sz="1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Matla 1</a:t>
                      </a:r>
                    </a:p>
                    <a:p>
                      <a:pPr marL="1200150" marR="0" lvl="2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Customization LB and BC plans</a:t>
                      </a:r>
                    </a:p>
                    <a:p>
                      <a:pPr marL="91440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Continue assisting Late Comers</a:t>
                      </a: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COPA meeting called for  </a:t>
                      </a: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end September</a:t>
                      </a:r>
                      <a:endParaRPr lang="en-GB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Special focus on “problem operations” not being able to show progress.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073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16846" y="-24"/>
            <a:ext cx="912715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200" b="1" dirty="0" smtClean="0">
                <a:solidFill>
                  <a:schemeClr val="bg1"/>
                </a:solidFill>
                <a:cs typeface="Arial" pitchFamily="34" charset="0"/>
              </a:rPr>
              <a:t>1.   Key </a:t>
            </a:r>
            <a:r>
              <a:rPr lang="en-ZA" sz="2200" b="1" dirty="0">
                <a:solidFill>
                  <a:schemeClr val="bg1"/>
                </a:solidFill>
                <a:cs typeface="Arial" pitchFamily="34" charset="0"/>
              </a:rPr>
              <a:t>Team activities </a:t>
            </a:r>
            <a:r>
              <a:rPr lang="en-ZA" sz="2200" b="1" dirty="0" smtClean="0">
                <a:solidFill>
                  <a:schemeClr val="bg1"/>
                </a:solidFill>
                <a:cs typeface="Arial" pitchFamily="34" charset="0"/>
              </a:rPr>
              <a:t>- continued</a:t>
            </a:r>
            <a:endParaRPr lang="en-ZA" sz="2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5742859"/>
              </p:ext>
            </p:extLst>
          </p:nvPr>
        </p:nvGraphicFramePr>
        <p:xfrm>
          <a:off x="17584" y="527338"/>
          <a:ext cx="9126415" cy="6893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514"/>
                <a:gridCol w="8587901"/>
              </a:tblGrid>
              <a:tr h="675686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(Achievements, Industry Interactions)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103114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2.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u="sng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b="1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IBMQI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u="sng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§"/>
                      </a:pPr>
                      <a:r>
                        <a:rPr lang="en-ZA" sz="16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Noise Inventory For Equipment And Processes Request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ZA" sz="1600" b="1" u="sng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12 Mining Houses(Operations)  have responded:</a:t>
                      </a: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Anglo </a:t>
                      </a:r>
                      <a:r>
                        <a:rPr lang="en-ZA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Americam</a:t>
                      </a: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(Coal)</a:t>
                      </a: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Anglo American (Platinum)</a:t>
                      </a: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AnglogoldAshanti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ARM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Constantia</a:t>
                      </a: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Genet Mining</a:t>
                      </a: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Glencore</a:t>
                      </a: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Impala</a:t>
                      </a: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Koornfontein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Lonmin</a:t>
                      </a: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Shanduka</a:t>
                      </a:r>
                      <a:endParaRPr lang="en-ZA" sz="1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257300" lvl="2" indent="-342900">
                        <a:buFont typeface="+mj-lt"/>
                        <a:buAutoNum type="arabicPeriod"/>
                      </a:pPr>
                      <a:r>
                        <a:rPr lang="en-ZA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South 32</a:t>
                      </a: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106 Operations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1213 Entries</a:t>
                      </a: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GEE discussion tomorrow</a:t>
                      </a: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742950" marR="0" lvl="1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  <a:p>
                      <a:pPr marL="91440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160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91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1393114"/>
              </p:ext>
            </p:extLst>
          </p:nvPr>
        </p:nvGraphicFramePr>
        <p:xfrm>
          <a:off x="17585" y="527337"/>
          <a:ext cx="9104782" cy="5665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238"/>
                <a:gridCol w="8567544"/>
              </a:tblGrid>
              <a:tr h="470777"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Activities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194574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3.</a:t>
                      </a: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en-US" sz="18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Meetings &amp; interactions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Impala POE verification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Bokoni Platinum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Limpopo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Sub-Task Group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Hygiene Task Group</a:t>
                      </a:r>
                    </a:p>
                    <a:p>
                      <a:pPr marL="800100" marR="0" lvl="1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Fatigue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Petra Diamonds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Northam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Team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Handover with J de Beer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FSS Tripartite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AGA – POE verification &amp; MOSH Indaba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Team meeting – Prep work on IBMQI for GEEs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i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FSS Occ Hygiene Sub-Committee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i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Learning Hub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i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GEE Meeting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700" b="0" i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COPA meeting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7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4" name="Title 3"/>
          <p:cNvSpPr txBox="1">
            <a:spLocks/>
          </p:cNvSpPr>
          <p:nvPr/>
        </p:nvSpPr>
        <p:spPr>
          <a:xfrm>
            <a:off x="16846" y="-24"/>
            <a:ext cx="912715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200" b="1" dirty="0" smtClean="0">
                <a:solidFill>
                  <a:schemeClr val="bg1"/>
                </a:solidFill>
                <a:cs typeface="Arial" pitchFamily="34" charset="0"/>
              </a:rPr>
              <a:t>2.   Past and Future Activities</a:t>
            </a:r>
            <a:endParaRPr lang="en-ZA" sz="2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0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3112943"/>
              </p:ext>
            </p:extLst>
          </p:nvPr>
        </p:nvGraphicFramePr>
        <p:xfrm>
          <a:off x="-15012" y="565617"/>
          <a:ext cx="9159011" cy="562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220834"/>
                <a:gridCol w="3048000"/>
                <a:gridCol w="3200399"/>
              </a:tblGrid>
              <a:tr h="1034916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01016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0" u="non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+mn-cs"/>
                        </a:rPr>
                        <a:t>Noise Team Adoption Manager – J de Beer</a:t>
                      </a:r>
                      <a:endParaRPr lang="en-US" sz="1600" b="0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Secondment  period expired end July</a:t>
                      </a:r>
                      <a:endParaRPr lang="en-US" sz="16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Sourcing replacement</a:t>
                      </a:r>
                    </a:p>
                  </a:txBody>
                  <a:tcPr marL="36000" marR="36000" marT="36000" marB="36000" horzOverflow="overflow"/>
                </a:tc>
              </a:tr>
              <a:tr h="72369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9523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ZA" sz="1600" b="0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5710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8375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0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4631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0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7588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  <p:sp>
        <p:nvSpPr>
          <p:cNvPr id="15" name="Title 3"/>
          <p:cNvSpPr txBox="1">
            <a:spLocks/>
          </p:cNvSpPr>
          <p:nvPr/>
        </p:nvSpPr>
        <p:spPr>
          <a:xfrm>
            <a:off x="319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200" b="1" dirty="0" smtClean="0">
                <a:solidFill>
                  <a:schemeClr val="bg1"/>
                </a:solidFill>
                <a:cs typeface="Arial" pitchFamily="34" charset="0"/>
              </a:rPr>
              <a:t>3.    Low lights </a:t>
            </a:r>
            <a:r>
              <a:rPr lang="en-ZA" sz="2200" b="1" dirty="0">
                <a:solidFill>
                  <a:schemeClr val="bg1"/>
                </a:solidFill>
                <a:cs typeface="Arial" pitchFamily="34" charset="0"/>
              </a:rPr>
              <a:t>for the </a:t>
            </a:r>
            <a:r>
              <a:rPr lang="en-ZA" sz="2200" b="1" dirty="0" smtClean="0">
                <a:solidFill>
                  <a:schemeClr val="bg1"/>
                </a:solidFill>
                <a:cs typeface="Arial" pitchFamily="34" charset="0"/>
              </a:rPr>
              <a:t>Period</a:t>
            </a:r>
            <a:endParaRPr lang="en-ZA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319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200" b="1" dirty="0" smtClean="0">
                <a:solidFill>
                  <a:schemeClr val="bg1"/>
                </a:solidFill>
                <a:cs typeface="Arial" pitchFamily="34" charset="0"/>
              </a:rPr>
              <a:t>4.    Key </a:t>
            </a:r>
            <a:r>
              <a:rPr lang="en-ZA" sz="2200" b="1" dirty="0">
                <a:solidFill>
                  <a:schemeClr val="bg1"/>
                </a:solidFill>
                <a:cs typeface="Arial" pitchFamily="34" charset="0"/>
              </a:rPr>
              <a:t>Learnings</a:t>
            </a:r>
            <a:r>
              <a:rPr lang="en-ZA" sz="2200" b="1" dirty="0" smtClean="0">
                <a:solidFill>
                  <a:schemeClr val="bg1"/>
                </a:solidFill>
                <a:cs typeface="Arial" pitchFamily="34" charset="0"/>
              </a:rPr>
              <a:t> for Period.</a:t>
            </a:r>
            <a:endParaRPr lang="en-ZA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8927709"/>
              </p:ext>
            </p:extLst>
          </p:nvPr>
        </p:nvGraphicFramePr>
        <p:xfrm>
          <a:off x="-15012" y="565616"/>
          <a:ext cx="9159011" cy="562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9778"/>
                <a:gridCol w="2220834"/>
                <a:gridCol w="3048000"/>
                <a:gridCol w="3200399"/>
              </a:tblGrid>
              <a:tr h="973097">
                <a:tc>
                  <a:txBody>
                    <a:bodyPr/>
                    <a:lstStyle/>
                    <a:p>
                      <a:pPr indent="-457200"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+mn-lt"/>
                        </a:rPr>
                        <a:t>Activities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6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+mn-lt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77339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0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sz="16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68047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None/>
                      </a:pPr>
                      <a:endParaRPr lang="en-US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531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ZA" sz="1600" b="1" dirty="0">
                        <a:latin typeface="+mn-lt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4298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54888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u="none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+mn-cs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pPr marL="0" marR="0" lvl="0" indent="-45720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L="36000" marR="36000" marT="36000" marB="36000" horzOverflow="overflow"/>
                </a:tc>
              </a:tr>
              <a:tr h="387305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3551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  <a:tr h="64550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6000" marR="36000" marT="36000" marB="3600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588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35496" y="527338"/>
            <a:ext cx="8929718" cy="1588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ZA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578" y="6276393"/>
            <a:ext cx="992330" cy="46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1500166" y="6306138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00166" y="1700808"/>
            <a:ext cx="60961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Thank you</a:t>
            </a:r>
          </a:p>
          <a:p>
            <a:pPr algn="ctr"/>
            <a:endParaRPr lang="en-ZA" sz="2800" b="1" dirty="0">
              <a:solidFill>
                <a:schemeClr val="bg1"/>
              </a:solidFill>
            </a:endParaRPr>
          </a:p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&amp; </a:t>
            </a:r>
          </a:p>
          <a:p>
            <a:pPr algn="ctr"/>
            <a:endParaRPr lang="en-ZA" sz="2800" b="1" dirty="0">
              <a:solidFill>
                <a:schemeClr val="bg1"/>
              </a:solidFill>
            </a:endParaRPr>
          </a:p>
          <a:p>
            <a:pPr algn="ctr"/>
            <a:r>
              <a:rPr lang="en-ZA" sz="2800" b="1" dirty="0" smtClean="0">
                <a:solidFill>
                  <a:schemeClr val="bg1"/>
                </a:solidFill>
              </a:rPr>
              <a:t>Questions</a:t>
            </a:r>
            <a:endParaRPr lang="en-ZA" sz="2800" b="1" dirty="0"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1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Questions</a:t>
            </a:r>
            <a:endParaRPr lang="en-ZA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11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6931</TotalTime>
  <Words>397</Words>
  <Application>Microsoft Office PowerPoint</Application>
  <PresentationFormat>On-screen Show (4:3)</PresentationFormat>
  <Paragraphs>172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Symbol</vt:lpstr>
      <vt:lpstr>Times New Roman</vt:lpstr>
      <vt:lpstr>Wingdings</vt:lpstr>
      <vt:lpstr>Theme3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770</cp:revision>
  <cp:lastPrinted>2013-02-07T14:03:57Z</cp:lastPrinted>
  <dcterms:created xsi:type="dcterms:W3CDTF">2012-08-02T11:34:04Z</dcterms:created>
  <dcterms:modified xsi:type="dcterms:W3CDTF">2015-08-12T11:20:14Z</dcterms:modified>
</cp:coreProperties>
</file>