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9" r:id="rId3"/>
    <p:sldId id="260" r:id="rId4"/>
    <p:sldId id="266" r:id="rId5"/>
    <p:sldId id="280" r:id="rId6"/>
    <p:sldId id="297" r:id="rId7"/>
    <p:sldId id="298" r:id="rId8"/>
    <p:sldId id="299" r:id="rId9"/>
    <p:sldId id="268" r:id="rId10"/>
    <p:sldId id="276" r:id="rId11"/>
    <p:sldId id="278" r:id="rId12"/>
    <p:sldId id="279" r:id="rId13"/>
    <p:sldId id="264" r:id="rId14"/>
    <p:sldId id="302" r:id="rId15"/>
    <p:sldId id="301" r:id="rId16"/>
    <p:sldId id="295" r:id="rId17"/>
    <p:sldId id="296" r:id="rId18"/>
    <p:sldId id="293" r:id="rId19"/>
    <p:sldId id="294" r:id="rId20"/>
    <p:sldId id="303" r:id="rId21"/>
    <p:sldId id="300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FF99"/>
    <a:srgbClr val="D6A300"/>
    <a:srgbClr val="FFFFC5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8/21/2015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95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22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johan.c.vanrensburg@angloamerican.com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osh.co.za/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hyperlink" Target="mailto:gerriepienaar69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21 August 2015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679286"/>
              </p:ext>
            </p:extLst>
          </p:nvPr>
        </p:nvGraphicFramePr>
        <p:xfrm>
          <a:off x="586986" y="914400"/>
          <a:ext cx="5240410" cy="381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6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052170"/>
              </p:ext>
            </p:extLst>
          </p:nvPr>
        </p:nvGraphicFramePr>
        <p:xfrm>
          <a:off x="228595" y="914400"/>
          <a:ext cx="5526179" cy="5176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08"/>
                <a:gridCol w="730271"/>
                <a:gridCol w="473971"/>
                <a:gridCol w="2300185"/>
                <a:gridCol w="815476"/>
                <a:gridCol w="85046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Winch </a:t>
                      </a:r>
                      <a:r>
                        <a:rPr lang="en-ZA" sz="1000" b="0" baseline="0" dirty="0" smtClean="0"/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6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7" name="Group 6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6449084" y="4995753"/>
            <a:ext cx="2448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The Interest Group will be terminated as 100% compliance on the adoption process for SLP’s have been reached.</a:t>
            </a:r>
            <a:endParaRPr lang="en-ZA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868144" y="5877272"/>
            <a:ext cx="5809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086941"/>
              </p:ext>
            </p:extLst>
          </p:nvPr>
        </p:nvGraphicFramePr>
        <p:xfrm>
          <a:off x="457200" y="908720"/>
          <a:ext cx="8435280" cy="457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LPAG work in progress – version 1 meeting: 07-07-15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GEE meeting: 10-07-15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adoption mine meeting : 13/20-07-15 and 11-08-15 (Agreement by GM on collaborative arrangements (official letter by </a:t>
                      </a:r>
                      <a:r>
                        <a:rPr lang="en-ZA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HoLH</a:t>
                      </a: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submitted and returned with GM approval)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Monthly MOSH meeting: 16-07-15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Sponsor meeting: 23-07-14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 and GEE meeting: 24-07-15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Limpopo Occ. Health Forum: 28-07-15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COPA: 30-07-15 (Lead Adoption Mine progress on adoption process)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9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South KZN RTF  “Real-time Monitoring System Presentation”:</a:t>
                      </a:r>
                      <a:r>
                        <a:rPr lang="en-ZA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13-08-15</a:t>
                      </a:r>
                      <a:endParaRPr lang="en-ZA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795295"/>
              </p:ext>
            </p:extLst>
          </p:nvPr>
        </p:nvGraphicFramePr>
        <p:xfrm>
          <a:off x="457200" y="908720"/>
          <a:ext cx="8507290" cy="1288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7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Membership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at COPA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Submit circular to GEE’s requesting to nominate appropriate members and alternates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14-08-15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GP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GEE’s</a:t>
                      </a: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Continuous Real Time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85721" y="1412776"/>
            <a:ext cx="644651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dirty="0" smtClean="0"/>
              <a:t>3 Gold Mine Support with mine updates</a:t>
            </a:r>
          </a:p>
          <a:p>
            <a:pPr>
              <a:lnSpc>
                <a:spcPct val="150000"/>
              </a:lnSpc>
            </a:pPr>
            <a:r>
              <a:rPr lang="en-ZA" dirty="0" smtClean="0"/>
              <a:t>2. N Cape</a:t>
            </a:r>
          </a:p>
          <a:p>
            <a:pPr>
              <a:lnSpc>
                <a:spcPct val="150000"/>
              </a:lnSpc>
            </a:pPr>
            <a:r>
              <a:rPr lang="en-ZA" dirty="0" smtClean="0"/>
              <a:t>3. Coal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1321110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504840" y="1260252"/>
            <a:ext cx="3427930" cy="1935832"/>
            <a:chOff x="5504840" y="1260252"/>
            <a:chExt cx="3427930" cy="1935832"/>
          </a:xfrm>
        </p:grpSpPr>
        <p:sp>
          <p:nvSpPr>
            <p:cNvPr id="58" name="Rounded Rectangle 57"/>
            <p:cNvSpPr/>
            <p:nvPr/>
          </p:nvSpPr>
          <p:spPr>
            <a:xfrm>
              <a:off x="5504840" y="1260252"/>
              <a:ext cx="1706278" cy="1935832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403825" y="1998722"/>
              <a:ext cx="1528945" cy="578882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ZA" sz="1400" dirty="0" smtClean="0"/>
                <a:t>Scheduled for</a:t>
              </a:r>
            </a:p>
            <a:p>
              <a:pPr algn="ctr"/>
              <a:r>
                <a:rPr lang="en-ZA" sz="1400" dirty="0" smtClean="0"/>
                <a:t>15-09-15</a:t>
              </a:r>
              <a:endParaRPr lang="en-ZA" sz="1400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7211118" y="2142463"/>
              <a:ext cx="385218" cy="287708"/>
            </a:xfrm>
            <a:prstGeom prst="rightArrow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Lead Adoption Mine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ZA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Continuous real-time monitoring of airborne pollutant engineering controls </a:t>
            </a:r>
          </a:p>
        </p:txBody>
      </p:sp>
      <p:sp>
        <p:nvSpPr>
          <p:cNvPr id="59" name="Flowchart: Alternate Process 58"/>
          <p:cNvSpPr/>
          <p:nvPr/>
        </p:nvSpPr>
        <p:spPr>
          <a:xfrm>
            <a:off x="612549" y="1449104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5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0" name="Flowchart: Alternate Process 59"/>
          <p:cNvSpPr/>
          <p:nvPr/>
        </p:nvSpPr>
        <p:spPr>
          <a:xfrm>
            <a:off x="2277117" y="1449104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5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1" name="Flowchart: Alternate Process 60"/>
          <p:cNvSpPr/>
          <p:nvPr/>
        </p:nvSpPr>
        <p:spPr>
          <a:xfrm>
            <a:off x="3941685" y="1449104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5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2" name="Flowchart: Alternate Process 61"/>
          <p:cNvSpPr/>
          <p:nvPr/>
        </p:nvSpPr>
        <p:spPr>
          <a:xfrm>
            <a:off x="5606253" y="1449104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3" name="Flowchart: Alternate Process 62"/>
          <p:cNvSpPr/>
          <p:nvPr/>
        </p:nvSpPr>
        <p:spPr>
          <a:xfrm>
            <a:off x="5559432" y="3537335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5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4" name="TextBox 63"/>
          <p:cNvSpPr txBox="1"/>
          <p:nvPr/>
        </p:nvSpPr>
        <p:spPr>
          <a:xfrm>
            <a:off x="612549" y="1593120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77117" y="1593120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Step2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941685" y="1593120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Step3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66724" y="1593120"/>
            <a:ext cx="20117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Step4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559432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Step5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13164" y="1836441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20000">
                <a:schemeClr val="tx2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Facilitate the adoption </a:t>
            </a:r>
            <a:r>
              <a:rPr lang="en-ZA" dirty="0" smtClean="0"/>
              <a:t>decision</a:t>
            </a:r>
          </a:p>
          <a:p>
            <a:endParaRPr lang="en-ZA" dirty="0"/>
          </a:p>
        </p:txBody>
      </p:sp>
      <p:sp>
        <p:nvSpPr>
          <p:cNvPr id="70" name="TextBox 69"/>
          <p:cNvSpPr txBox="1"/>
          <p:nvPr/>
        </p:nvSpPr>
        <p:spPr>
          <a:xfrm>
            <a:off x="2372734" y="1836440"/>
            <a:ext cx="132066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Secure support for adoption</a:t>
            </a:r>
          </a:p>
          <a:p>
            <a:endParaRPr lang="en-ZA" dirty="0"/>
          </a:p>
          <a:p>
            <a:endParaRPr lang="en-ZA" dirty="0"/>
          </a:p>
        </p:txBody>
      </p:sp>
      <p:sp>
        <p:nvSpPr>
          <p:cNvPr id="71" name="TextBox 70"/>
          <p:cNvSpPr txBox="1"/>
          <p:nvPr/>
        </p:nvSpPr>
        <p:spPr>
          <a:xfrm>
            <a:off x="4043753" y="1836441"/>
            <a:ext cx="1310666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Establish an effective mine adoption team</a:t>
            </a:r>
          </a:p>
          <a:p>
            <a:endParaRPr lang="en-ZA" dirty="0"/>
          </a:p>
        </p:txBody>
      </p:sp>
      <p:sp>
        <p:nvSpPr>
          <p:cNvPr id="72" name="TextBox 71"/>
          <p:cNvSpPr txBox="1"/>
          <p:nvPr/>
        </p:nvSpPr>
        <p:spPr>
          <a:xfrm>
            <a:off x="5690436" y="1847650"/>
            <a:ext cx="134452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Prepare initial plan for </a:t>
            </a:r>
            <a:r>
              <a:rPr lang="en-ZA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</a:t>
            </a:r>
          </a:p>
          <a:p>
            <a:pPr lvl="0" algn="ctr"/>
            <a:endParaRPr lang="en-Z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/>
            <a:endParaRPr lang="en-ZA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646069" y="3935881"/>
            <a:ext cx="1346208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Initiate baseline monitoring programme</a:t>
            </a:r>
          </a:p>
          <a:p>
            <a:endParaRPr lang="en-ZA" dirty="0"/>
          </a:p>
        </p:txBody>
      </p:sp>
      <p:sp>
        <p:nvSpPr>
          <p:cNvPr id="74" name="Right Arrow 73"/>
          <p:cNvSpPr/>
          <p:nvPr/>
        </p:nvSpPr>
        <p:spPr>
          <a:xfrm>
            <a:off x="2010890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5" name="Right Arrow 74"/>
          <p:cNvSpPr/>
          <p:nvPr/>
        </p:nvSpPr>
        <p:spPr>
          <a:xfrm>
            <a:off x="3675029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6" name="Right Arrow 75"/>
          <p:cNvSpPr/>
          <p:nvPr/>
        </p:nvSpPr>
        <p:spPr>
          <a:xfrm>
            <a:off x="5354419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7" name="Right Arrow 76"/>
          <p:cNvSpPr/>
          <p:nvPr/>
        </p:nvSpPr>
        <p:spPr>
          <a:xfrm rot="5400000">
            <a:off x="6031139" y="3033283"/>
            <a:ext cx="576067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8" name="Flowchart: Alternate Process 77"/>
          <p:cNvSpPr/>
          <p:nvPr/>
        </p:nvSpPr>
        <p:spPr>
          <a:xfrm>
            <a:off x="611560" y="3537335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9" name="Flowchart: Alternate Process 78"/>
          <p:cNvSpPr/>
          <p:nvPr/>
        </p:nvSpPr>
        <p:spPr>
          <a:xfrm>
            <a:off x="2276128" y="3537335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0" name="Flowchart: Alternate Process 79"/>
          <p:cNvSpPr/>
          <p:nvPr/>
        </p:nvSpPr>
        <p:spPr>
          <a:xfrm>
            <a:off x="3940696" y="3537335"/>
            <a:ext cx="1512168" cy="1512168"/>
          </a:xfrm>
          <a:prstGeom prst="flowChartAlternateProcess">
            <a:avLst/>
          </a:prstGeom>
          <a:gradFill flip="none" rotWithShape="1">
            <a:gsLst>
              <a:gs pos="0">
                <a:srgbClr val="66FF33">
                  <a:shade val="30000"/>
                  <a:satMod val="115000"/>
                </a:srgbClr>
              </a:gs>
              <a:gs pos="50000">
                <a:srgbClr val="66FF33">
                  <a:shade val="67500"/>
                  <a:satMod val="115000"/>
                </a:srgbClr>
              </a:gs>
              <a:gs pos="100000">
                <a:srgbClr val="66FF3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1" name="TextBox 80"/>
          <p:cNvSpPr txBox="1"/>
          <p:nvPr/>
        </p:nvSpPr>
        <p:spPr>
          <a:xfrm>
            <a:off x="611560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Step8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276128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Step7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40696" y="3681351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Step6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12175" y="3924672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Plan and conduct direct enquiries</a:t>
            </a:r>
          </a:p>
          <a:p>
            <a:endParaRPr lang="en-ZA" dirty="0"/>
          </a:p>
        </p:txBody>
      </p:sp>
      <p:sp>
        <p:nvSpPr>
          <p:cNvPr id="85" name="TextBox 84"/>
          <p:cNvSpPr txBox="1"/>
          <p:nvPr/>
        </p:nvSpPr>
        <p:spPr>
          <a:xfrm>
            <a:off x="2371745" y="3924671"/>
            <a:ext cx="132066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Update key stakeholders on progress</a:t>
            </a:r>
          </a:p>
          <a:p>
            <a:endParaRPr lang="en-ZA" dirty="0"/>
          </a:p>
        </p:txBody>
      </p:sp>
      <p:sp>
        <p:nvSpPr>
          <p:cNvPr id="86" name="TextBox 85"/>
          <p:cNvSpPr txBox="1"/>
          <p:nvPr/>
        </p:nvSpPr>
        <p:spPr>
          <a:xfrm>
            <a:off x="4042764" y="3924672"/>
            <a:ext cx="1310666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Establish effective relationship with the COPA</a:t>
            </a:r>
          </a:p>
        </p:txBody>
      </p:sp>
      <p:sp>
        <p:nvSpPr>
          <p:cNvPr id="87" name="Right Arrow 86"/>
          <p:cNvSpPr/>
          <p:nvPr/>
        </p:nvSpPr>
        <p:spPr>
          <a:xfrm rot="10800000">
            <a:off x="1897938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8" name="Right Arrow 87"/>
          <p:cNvSpPr/>
          <p:nvPr/>
        </p:nvSpPr>
        <p:spPr>
          <a:xfrm rot="10800000">
            <a:off x="3562077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9" name="Right Arrow 88"/>
          <p:cNvSpPr/>
          <p:nvPr/>
        </p:nvSpPr>
        <p:spPr>
          <a:xfrm rot="10800000">
            <a:off x="5241467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66735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>
            <a:stCxn id="18" idx="0"/>
          </p:cNvCxnSpPr>
          <p:nvPr/>
        </p:nvCxnSpPr>
        <p:spPr>
          <a:xfrm flipV="1">
            <a:off x="3371168" y="5185321"/>
            <a:ext cx="0" cy="313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831108" y="5498797"/>
            <a:ext cx="1080120" cy="306467"/>
          </a:xfrm>
          <a:prstGeom prst="round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1200" dirty="0" smtClean="0"/>
              <a:t>Previous 71.1</a:t>
            </a:r>
            <a:endParaRPr lang="en-ZA" sz="12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9" y="1264836"/>
            <a:ext cx="8719142" cy="3962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0042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52" y="1000761"/>
            <a:ext cx="6017096" cy="5111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832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77962" y="5092383"/>
            <a:ext cx="1084066" cy="619943"/>
            <a:chOff x="3134426" y="5092383"/>
            <a:chExt cx="552482" cy="619943"/>
          </a:xfrm>
        </p:grpSpPr>
        <p:sp>
          <p:nvSpPr>
            <p:cNvPr id="3" name="TextBox 2"/>
            <p:cNvSpPr txBox="1"/>
            <p:nvPr/>
          </p:nvSpPr>
          <p:spPr>
            <a:xfrm>
              <a:off x="3134426" y="5405859"/>
              <a:ext cx="552482" cy="306467"/>
            </a:xfrm>
            <a:prstGeom prst="roundRect">
              <a:avLst/>
            </a:prstGeom>
            <a:solidFill>
              <a:srgbClr val="FFFF99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dirty="0" smtClean="0"/>
                <a:t>Previous  88.4</a:t>
              </a:r>
              <a:endParaRPr lang="en-ZA" sz="1200" dirty="0"/>
            </a:p>
          </p:txBody>
        </p:sp>
        <p:cxnSp>
          <p:nvCxnSpPr>
            <p:cNvPr id="5" name="Straight Connector 4"/>
            <p:cNvCxnSpPr>
              <a:stCxn id="3" idx="0"/>
            </p:cNvCxnSpPr>
            <p:nvPr/>
          </p:nvCxnSpPr>
          <p:spPr>
            <a:xfrm flipV="1">
              <a:off x="3410667" y="5092383"/>
              <a:ext cx="0" cy="313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38" y="1298621"/>
            <a:ext cx="8719142" cy="389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1021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686" y="1035324"/>
            <a:ext cx="6098629" cy="4967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up-date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Important MOSH Dust Date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85721" y="1412776"/>
            <a:ext cx="64465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ZA" dirty="0" smtClean="0"/>
              <a:t>Biannual  MOSH Dust  Indaba 24 Nov 2015</a:t>
            </a:r>
          </a:p>
          <a:p>
            <a:pPr>
              <a:lnSpc>
                <a:spcPct val="150000"/>
              </a:lnSpc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360584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755576" y="980728"/>
            <a:ext cx="2952328" cy="3672408"/>
          </a:xfrm>
          <a:prstGeom prst="roundRect">
            <a:avLst>
              <a:gd name="adj" fmla="val 25583"/>
            </a:avLst>
          </a:prstGeom>
          <a:solidFill>
            <a:schemeClr val="bg1"/>
          </a:solidFill>
          <a:ln w="2540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For more information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contact the</a:t>
            </a:r>
            <a:r>
              <a:rPr lang="en-US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Chamber of Mines</a:t>
            </a:r>
            <a:endParaRPr lang="en-US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LEARNING </a:t>
            </a:r>
            <a:r>
              <a:rPr lang="en-US" sz="2400" b="1" dirty="0" smtClean="0">
                <a:solidFill>
                  <a:schemeClr val="tx1"/>
                </a:solidFill>
              </a:rPr>
              <a:t>HUB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Dust Team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at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011 498 </a:t>
            </a:r>
            <a:r>
              <a:rPr lang="en-US" sz="2000" b="1" dirty="0" smtClean="0">
                <a:solidFill>
                  <a:schemeClr val="tx1"/>
                </a:solidFill>
              </a:rPr>
              <a:t>7100</a:t>
            </a: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811958" y="3472940"/>
            <a:ext cx="4593054" cy="604134"/>
            <a:chOff x="3939386" y="3013955"/>
            <a:chExt cx="4593054" cy="38745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3" name="Rounded Rectangle 22"/>
            <p:cNvSpPr/>
            <p:nvPr/>
          </p:nvSpPr>
          <p:spPr>
            <a:xfrm>
              <a:off x="3939386" y="3013955"/>
              <a:ext cx="4593054" cy="387450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874636" y="3049770"/>
              <a:ext cx="2693702" cy="3158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dirty="0" smtClean="0"/>
                <a:t>Johan van Rensburg</a:t>
              </a:r>
            </a:p>
            <a:p>
              <a:pPr algn="ctr"/>
              <a:r>
                <a:rPr lang="en-ZA" sz="1000" dirty="0" smtClean="0">
                  <a:hlinkClick r:id="rId3"/>
                </a:rPr>
                <a:t>johan.c.vanrensburg@angloamerican.com</a:t>
              </a:r>
              <a:r>
                <a:rPr lang="en-ZA" sz="1000" dirty="0" smtClean="0"/>
                <a:t> </a:t>
              </a:r>
              <a:endParaRPr lang="en-ZA" sz="10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811958" y="2648682"/>
            <a:ext cx="4593054" cy="591828"/>
            <a:chOff x="3939386" y="2337333"/>
            <a:chExt cx="4593054" cy="46718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4" name="Rounded Rectangle 33"/>
            <p:cNvSpPr/>
            <p:nvPr/>
          </p:nvSpPr>
          <p:spPr>
            <a:xfrm>
              <a:off x="3939386" y="2337333"/>
              <a:ext cx="4593054" cy="467182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342080" y="2371575"/>
              <a:ext cx="1758815" cy="38872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dirty="0" err="1" smtClean="0"/>
                <a:t>Gerrie</a:t>
              </a:r>
              <a:r>
                <a:rPr lang="en-ZA" sz="1600" dirty="0" smtClean="0"/>
                <a:t> </a:t>
              </a:r>
              <a:r>
                <a:rPr lang="en-ZA" sz="1600" dirty="0" err="1" smtClean="0"/>
                <a:t>Pienaar</a:t>
              </a:r>
              <a:endParaRPr lang="en-ZA" sz="1600" dirty="0" smtClean="0"/>
            </a:p>
            <a:p>
              <a:pPr algn="ctr"/>
              <a:r>
                <a:rPr lang="en-ZA" sz="1000" dirty="0" smtClean="0">
                  <a:hlinkClick r:id="rId4"/>
                </a:rPr>
                <a:t>gerriepienaar69@gmail.com</a:t>
              </a:r>
              <a:r>
                <a:rPr lang="en-ZA" sz="1000" dirty="0" smtClean="0"/>
                <a:t>   </a:t>
              </a:r>
              <a:endParaRPr lang="en-ZA" sz="1000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811958" y="1700807"/>
            <a:ext cx="4593054" cy="864097"/>
            <a:chOff x="3939386" y="1628799"/>
            <a:chExt cx="4593054" cy="86409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7" name="Rounded Rectangle 36"/>
            <p:cNvSpPr/>
            <p:nvPr/>
          </p:nvSpPr>
          <p:spPr>
            <a:xfrm>
              <a:off x="3939386" y="1628799"/>
              <a:ext cx="4593054" cy="724809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251457" y="1754232"/>
              <a:ext cx="19848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dirty="0" smtClean="0"/>
                <a:t>Dr Audrey </a:t>
              </a:r>
              <a:r>
                <a:rPr lang="en-ZA" sz="1600" dirty="0" err="1" smtClean="0"/>
                <a:t>Banyini</a:t>
              </a:r>
              <a:endParaRPr lang="en-ZA" sz="1600" dirty="0" smtClean="0"/>
            </a:p>
            <a:p>
              <a:pPr algn="ctr"/>
              <a:r>
                <a:rPr lang="en-ZA" sz="1000" dirty="0">
                  <a:hlinkClick r:id="rId5"/>
                </a:rPr>
                <a:t>ABanyini@chamberofmines.org.za</a:t>
              </a:r>
              <a:endParaRPr lang="en-ZA" sz="1000" dirty="0"/>
            </a:p>
            <a:p>
              <a:pPr algn="ctr"/>
              <a:endParaRPr lang="en-ZA" sz="16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381879" y="1632568"/>
            <a:ext cx="1566747" cy="651068"/>
            <a:chOff x="3309874" y="2341526"/>
            <a:chExt cx="2397496" cy="651068"/>
          </a:xfrm>
          <a:solidFill>
            <a:schemeClr val="tx2">
              <a:lumMod val="75000"/>
            </a:schemeClr>
          </a:solidFill>
        </p:grpSpPr>
        <p:sp>
          <p:nvSpPr>
            <p:cNvPr id="40" name="Flowchart: Direct Access Storage 39"/>
            <p:cNvSpPr/>
            <p:nvPr/>
          </p:nvSpPr>
          <p:spPr>
            <a:xfrm>
              <a:off x="3309874" y="2341526"/>
              <a:ext cx="2397496" cy="651068"/>
            </a:xfrm>
            <a:prstGeom prst="flowChartMagneticDrum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98520" y="2374556"/>
              <a:ext cx="15030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Principal</a:t>
              </a:r>
            </a:p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Specialist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380849" y="2539196"/>
            <a:ext cx="1567778" cy="551920"/>
            <a:chOff x="3714995" y="725708"/>
            <a:chExt cx="1260140" cy="443170"/>
          </a:xfrm>
          <a:solidFill>
            <a:schemeClr val="tx2">
              <a:lumMod val="75000"/>
            </a:schemeClr>
          </a:solidFill>
        </p:grpSpPr>
        <p:sp>
          <p:nvSpPr>
            <p:cNvPr id="43" name="Flowchart: Direct Access Storage 42"/>
            <p:cNvSpPr/>
            <p:nvPr/>
          </p:nvSpPr>
          <p:spPr>
            <a:xfrm>
              <a:off x="3714995" y="725708"/>
              <a:ext cx="1260140" cy="443170"/>
            </a:xfrm>
            <a:prstGeom prst="flowChartMagneticDrum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774577" y="823091"/>
              <a:ext cx="11032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380849" y="3388305"/>
            <a:ext cx="1567778" cy="544752"/>
            <a:chOff x="4929200" y="1466024"/>
            <a:chExt cx="1260140" cy="452670"/>
          </a:xfrm>
          <a:solidFill>
            <a:schemeClr val="tx2">
              <a:lumMod val="75000"/>
            </a:schemeClr>
          </a:solidFill>
        </p:grpSpPr>
        <p:sp>
          <p:nvSpPr>
            <p:cNvPr id="46" name="Flowchart: Direct Access Storage 45"/>
            <p:cNvSpPr/>
            <p:nvPr/>
          </p:nvSpPr>
          <p:spPr>
            <a:xfrm>
              <a:off x="4929200" y="1466024"/>
              <a:ext cx="1260140" cy="452670"/>
            </a:xfrm>
            <a:prstGeom prst="flowChartMagneticDrum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043375" y="1558776"/>
              <a:ext cx="10486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ATM</a:t>
              </a:r>
              <a:endParaRPr lang="en-Z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1348130" y="3820394"/>
            <a:ext cx="1774908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Or visit our </a:t>
            </a:r>
            <a:r>
              <a:rPr lang="en-US" sz="1400" dirty="0" smtClean="0"/>
              <a:t>website:</a:t>
            </a:r>
          </a:p>
          <a:p>
            <a:pPr algn="ctr"/>
            <a:r>
              <a:rPr lang="en-ZA" u="sng" dirty="0" smtClean="0">
                <a:solidFill>
                  <a:schemeClr val="bg1"/>
                </a:solidFill>
                <a:hlinkClick r:id="rId6"/>
              </a:rPr>
              <a:t>www.mosh.co.za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546763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TextBox 50"/>
          <p:cNvSpPr txBox="1"/>
          <p:nvPr/>
        </p:nvSpPr>
        <p:spPr>
          <a:xfrm>
            <a:off x="7338207" y="6229788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</a:p>
          <a:p>
            <a:pPr algn="ctr"/>
            <a:r>
              <a:rPr lang="en-ZA" sz="1200" dirty="0" smtClean="0"/>
              <a:t>DUST TEAM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104743856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459226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Approved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HOH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Credibility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Adoption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Interview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Beatrix: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Mamatwan</a:t>
                      </a:r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Impala Platinum: Completed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Mental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Identification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247869"/>
              </p:ext>
            </p:extLst>
          </p:nvPr>
        </p:nvGraphicFramePr>
        <p:xfrm>
          <a:off x="228599" y="836712"/>
          <a:ext cx="8531454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744"/>
                <a:gridCol w="2743701"/>
                <a:gridCol w="424057"/>
                <a:gridCol w="2577115"/>
                <a:gridCol w="224383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LB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reviewed value case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reviewed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Decider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Summary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behavioural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work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 for use at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Awaiting comments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03689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200630"/>
              </p:ext>
            </p:extLst>
          </p:nvPr>
        </p:nvGraphicFramePr>
        <p:xfrm>
          <a:off x="228596" y="836712"/>
          <a:ext cx="8531455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2520241"/>
                <a:gridCol w="576064"/>
                <a:gridCol w="1944216"/>
                <a:gridCol w="30359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industry workshop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Workshop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programme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Completed and distributed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key presentations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28-04-2015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Establishment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effective COPA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Updated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Work in progress – planned for end of August 2015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Inappropriate membership – circular submitted to GEE for discussion on 14-08-15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Documented: 30-07-15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 </a:t>
                      </a:r>
                      <a:r>
                        <a:rPr lang="en-ZA" sz="1100" dirty="0" err="1" smtClean="0">
                          <a:latin typeface="Arial" pitchFamily="34" charset="0"/>
                          <a:cs typeface="Arial" pitchFamily="34" charset="0"/>
                        </a:rPr>
                        <a:t>Masilo</a:t>
                      </a: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 to present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relationship with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with Mine Manager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Completed on 30-07-15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Report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on adoption at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for 15-09-15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Monitoring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and evaluation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9531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15732"/>
              </p:ext>
            </p:extLst>
          </p:nvPr>
        </p:nvGraphicFramePr>
        <p:xfrm>
          <a:off x="228598" y="836712"/>
          <a:ext cx="8531453" cy="314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22297"/>
                <a:gridCol w="202781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Effectiveness of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Documented findings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Signed off report on first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96035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963681"/>
              </p:ext>
            </p:extLst>
          </p:nvPr>
        </p:nvGraphicFramePr>
        <p:xfrm>
          <a:off x="608449" y="873475"/>
          <a:ext cx="5416701" cy="5114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6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22119">
                <a:tc gridSpan="6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300192" y="890136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This will no longer be reported on as the Interest Group will be terminated.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4935</TotalTime>
  <Words>1669</Words>
  <Application>Microsoft Office PowerPoint</Application>
  <PresentationFormat>On-screen Show (4:3)</PresentationFormat>
  <Paragraphs>516</Paragraphs>
  <Slides>21</Slides>
  <Notes>12</Notes>
  <HiddenSlides>12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Theme3</vt:lpstr>
      <vt:lpstr>DUST TEAM u p  -  d a t e 21 August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500</cp:revision>
  <cp:lastPrinted>2013-02-19T08:59:32Z</cp:lastPrinted>
  <dcterms:created xsi:type="dcterms:W3CDTF">2012-08-02T11:34:04Z</dcterms:created>
  <dcterms:modified xsi:type="dcterms:W3CDTF">2015-08-21T09:12:49Z</dcterms:modified>
</cp:coreProperties>
</file>