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handoutMasterIdLst>
    <p:handoutMasterId r:id="rId21"/>
  </p:handoutMasterIdLst>
  <p:sldIdLst>
    <p:sldId id="256" r:id="rId3"/>
    <p:sldId id="260" r:id="rId4"/>
    <p:sldId id="261" r:id="rId5"/>
    <p:sldId id="289" r:id="rId6"/>
    <p:sldId id="300" r:id="rId7"/>
    <p:sldId id="293" r:id="rId8"/>
    <p:sldId id="304" r:id="rId9"/>
    <p:sldId id="290" r:id="rId10"/>
    <p:sldId id="298" r:id="rId11"/>
    <p:sldId id="305" r:id="rId12"/>
    <p:sldId id="309" r:id="rId13"/>
    <p:sldId id="306" r:id="rId14"/>
    <p:sldId id="307" r:id="rId15"/>
    <p:sldId id="310" r:id="rId16"/>
    <p:sldId id="311" r:id="rId17"/>
    <p:sldId id="308" r:id="rId18"/>
    <p:sldId id="312" r:id="rId19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57" autoAdjust="0"/>
  </p:normalViewPr>
  <p:slideViewPr>
    <p:cSldViewPr>
      <p:cViewPr varScale="1">
        <p:scale>
          <a:sx n="67" d="100"/>
          <a:sy n="67" d="100"/>
        </p:scale>
        <p:origin x="-1258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Fatal%20information%20only%20for%20RSA%20for%202014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Fatal%20information%20only%20for%20RSA%20for%202014%20(1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Fatal%20information%20only%20for%20RSA%20for%202014%20(1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Fatal%20information%20only%20for%20RSA%20for%202014%20(1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Fatal%20information%20only%20for%20RSA%20for%202014%20(1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Fatal%20information%20only%20for%20RSA%20for%202014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 sz="4800"/>
            </a:pPr>
            <a:r>
              <a:rPr lang="en-ZA" sz="4800"/>
              <a:t>FoG Fatalities -2014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'2014 FoGs'!$A$1:$A$4</c:f>
              <c:strCache>
                <c:ptCount val="4"/>
                <c:pt idx="0">
                  <c:v>Gold</c:v>
                </c:pt>
                <c:pt idx="1">
                  <c:v>Platinum</c:v>
                </c:pt>
                <c:pt idx="2">
                  <c:v>Coal </c:v>
                </c:pt>
                <c:pt idx="3">
                  <c:v>Chrome </c:v>
                </c:pt>
              </c:strCache>
            </c:strRef>
          </c:cat>
          <c:val>
            <c:numRef>
              <c:f>'2014 FoGs'!$B$1:$B$4</c:f>
              <c:numCache>
                <c:formatCode>General</c:formatCode>
                <c:ptCount val="4"/>
                <c:pt idx="0">
                  <c:v>17</c:v>
                </c:pt>
                <c:pt idx="1">
                  <c:v>4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ZA" sz="2800" dirty="0" err="1"/>
              <a:t>FoG</a:t>
            </a:r>
            <a:r>
              <a:rPr lang="en-ZA" sz="2800" dirty="0"/>
              <a:t> Fatalities </a:t>
            </a:r>
            <a:r>
              <a:rPr lang="en-ZA" sz="2800" dirty="0" smtClean="0"/>
              <a:t>- 2014 </a:t>
            </a:r>
            <a:r>
              <a:rPr lang="en-ZA" sz="2800" dirty="0"/>
              <a:t>&amp; 2015</a:t>
            </a:r>
          </a:p>
        </c:rich>
      </c:tx>
      <c:layout>
        <c:manualLayout>
          <c:xMode val="edge"/>
          <c:yMode val="edge"/>
          <c:x val="0.27956101771062403"/>
          <c:y val="1.9282926172689953E-3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'2014 FoGs'!$A$2:$A$5</c:f>
              <c:strCache>
                <c:ptCount val="4"/>
                <c:pt idx="0">
                  <c:v>Gold</c:v>
                </c:pt>
                <c:pt idx="1">
                  <c:v>Platinum</c:v>
                </c:pt>
                <c:pt idx="2">
                  <c:v>Coal </c:v>
                </c:pt>
                <c:pt idx="3">
                  <c:v>Chrome </c:v>
                </c:pt>
              </c:strCache>
            </c:strRef>
          </c:cat>
          <c:val>
            <c:numRef>
              <c:f>'2014 FoGs'!$B$2:$B$5</c:f>
              <c:numCache>
                <c:formatCode>General</c:formatCode>
                <c:ptCount val="4"/>
                <c:pt idx="0">
                  <c:v>24</c:v>
                </c:pt>
                <c:pt idx="1">
                  <c:v>6</c:v>
                </c:pt>
                <c:pt idx="2">
                  <c:v>5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ZA" sz="3200" dirty="0" err="1"/>
              <a:t>FoG</a:t>
            </a:r>
            <a:r>
              <a:rPr lang="en-ZA" sz="3200" dirty="0"/>
              <a:t> Fatalities in Mining </a:t>
            </a:r>
            <a:r>
              <a:rPr lang="en-ZA" sz="3200" dirty="0" smtClean="0"/>
              <a:t>Groups - 2014</a:t>
            </a:r>
            <a:endParaRPr lang="en-ZA" sz="32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'2014 FoGs'!$A$7:$A$20</c:f>
              <c:strCache>
                <c:ptCount val="14"/>
                <c:pt idx="0">
                  <c:v>SibanyeGold</c:v>
                </c:pt>
                <c:pt idx="1">
                  <c:v>AngloGold</c:v>
                </c:pt>
                <c:pt idx="2">
                  <c:v>Harmony</c:v>
                </c:pt>
                <c:pt idx="3">
                  <c:v>Village Main</c:v>
                </c:pt>
                <c:pt idx="4">
                  <c:v>Impala</c:v>
                </c:pt>
                <c:pt idx="5">
                  <c:v>Gold One</c:v>
                </c:pt>
                <c:pt idx="6">
                  <c:v>Pan African</c:v>
                </c:pt>
                <c:pt idx="7">
                  <c:v>Hernic</c:v>
                </c:pt>
                <c:pt idx="8">
                  <c:v>Jindal</c:v>
                </c:pt>
                <c:pt idx="9">
                  <c:v>Central Rand</c:v>
                </c:pt>
                <c:pt idx="10">
                  <c:v>Samancor</c:v>
                </c:pt>
                <c:pt idx="11">
                  <c:v>Exxaro</c:v>
                </c:pt>
                <c:pt idx="12">
                  <c:v>AA Plats</c:v>
                </c:pt>
                <c:pt idx="13">
                  <c:v>Aqarius</c:v>
                </c:pt>
              </c:strCache>
            </c:strRef>
          </c:cat>
          <c:val>
            <c:numRef>
              <c:f>'2014 FoGs'!$B$7:$B$20</c:f>
              <c:numCache>
                <c:formatCode>General</c:formatCode>
                <c:ptCount val="14"/>
                <c:pt idx="0">
                  <c:v>6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210496"/>
        <c:axId val="7212032"/>
      </c:barChart>
      <c:catAx>
        <c:axId val="721049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7212032"/>
        <c:crosses val="autoZero"/>
        <c:auto val="1"/>
        <c:lblAlgn val="ctr"/>
        <c:lblOffset val="100"/>
        <c:noMultiLvlLbl val="0"/>
      </c:catAx>
      <c:valAx>
        <c:axId val="72120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2104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ZA" sz="2800"/>
              <a:t>FoG Fatalities per Mine - 2014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'2014 FoGs'!$L$2:$L$22</c:f>
              <c:strCache>
                <c:ptCount val="21"/>
                <c:pt idx="0">
                  <c:v>Beatrix</c:v>
                </c:pt>
                <c:pt idx="1">
                  <c:v>Driefontein</c:v>
                </c:pt>
                <c:pt idx="2">
                  <c:v>Mponeng</c:v>
                </c:pt>
                <c:pt idx="3">
                  <c:v>Cooke 4#</c:v>
                </c:pt>
                <c:pt idx="4">
                  <c:v>Cooke MU2</c:v>
                </c:pt>
                <c:pt idx="5">
                  <c:v>Evander 8#</c:v>
                </c:pt>
                <c:pt idx="6">
                  <c:v>Tau Lekoa</c:v>
                </c:pt>
                <c:pt idx="7">
                  <c:v>Marula</c:v>
                </c:pt>
                <c:pt idx="8">
                  <c:v>Kiepersol</c:v>
                </c:pt>
                <c:pt idx="9">
                  <c:v>Central Rand</c:v>
                </c:pt>
                <c:pt idx="10">
                  <c:v>Bambanani</c:v>
                </c:pt>
                <c:pt idx="11">
                  <c:v>Masimong</c:v>
                </c:pt>
                <c:pt idx="12">
                  <c:v>Tweefontein</c:v>
                </c:pt>
                <c:pt idx="13">
                  <c:v>Arnot</c:v>
                </c:pt>
                <c:pt idx="14">
                  <c:v>Doornkop</c:v>
                </c:pt>
                <c:pt idx="15">
                  <c:v>Con Murch</c:v>
                </c:pt>
                <c:pt idx="16">
                  <c:v>Impala 1#</c:v>
                </c:pt>
                <c:pt idx="17">
                  <c:v>Impala Marula</c:v>
                </c:pt>
                <c:pt idx="18">
                  <c:v>Dishaba</c:v>
                </c:pt>
                <c:pt idx="19">
                  <c:v>Aquarius Kwezi</c:v>
                </c:pt>
                <c:pt idx="20">
                  <c:v>Kopanang</c:v>
                </c:pt>
              </c:strCache>
            </c:strRef>
          </c:cat>
          <c:val>
            <c:numRef>
              <c:f>'2014 FoGs'!$M$2:$M$22</c:f>
              <c:numCache>
                <c:formatCode>General</c:formatCode>
                <c:ptCount val="21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235840"/>
        <c:axId val="9626752"/>
      </c:barChart>
      <c:catAx>
        <c:axId val="723584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626752"/>
        <c:crosses val="autoZero"/>
        <c:auto val="1"/>
        <c:lblAlgn val="ctr"/>
        <c:lblOffset val="100"/>
        <c:noMultiLvlLbl val="0"/>
      </c:catAx>
      <c:valAx>
        <c:axId val="9626752"/>
        <c:scaling>
          <c:orientation val="minMax"/>
          <c:max val="4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7235840"/>
        <c:crosses val="autoZero"/>
        <c:crossBetween val="between"/>
        <c:majorUnit val="1"/>
        <c:minorUnit val="1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ZA" sz="3200" dirty="0" err="1" smtClean="0"/>
              <a:t>FoG</a:t>
            </a:r>
            <a:r>
              <a:rPr lang="en-ZA" sz="3200" dirty="0" smtClean="0"/>
              <a:t> Fatalities </a:t>
            </a:r>
            <a:r>
              <a:rPr lang="en-ZA" sz="3200" dirty="0"/>
              <a:t>by Mining Group - 2014 &amp; 2015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'2014 FoGs'!$A$8:$A$25</c:f>
              <c:strCache>
                <c:ptCount val="18"/>
                <c:pt idx="0">
                  <c:v>SibanyeGold</c:v>
                </c:pt>
                <c:pt idx="1">
                  <c:v>AngloGold</c:v>
                </c:pt>
                <c:pt idx="2">
                  <c:v>Harmony</c:v>
                </c:pt>
                <c:pt idx="3">
                  <c:v>Village Main</c:v>
                </c:pt>
                <c:pt idx="4">
                  <c:v>Impala</c:v>
                </c:pt>
                <c:pt idx="5">
                  <c:v>AA Plats</c:v>
                </c:pt>
                <c:pt idx="6">
                  <c:v>Gold One</c:v>
                </c:pt>
                <c:pt idx="7">
                  <c:v>Pan African</c:v>
                </c:pt>
                <c:pt idx="8">
                  <c:v>Hernic</c:v>
                </c:pt>
                <c:pt idx="9">
                  <c:v>Jindal</c:v>
                </c:pt>
                <c:pt idx="10">
                  <c:v>Central Rand</c:v>
                </c:pt>
                <c:pt idx="11">
                  <c:v>Samancor</c:v>
                </c:pt>
                <c:pt idx="12">
                  <c:v>Exxaro</c:v>
                </c:pt>
                <c:pt idx="13">
                  <c:v>Aqarius</c:v>
                </c:pt>
                <c:pt idx="14">
                  <c:v>Royal Bafokeng</c:v>
                </c:pt>
                <c:pt idx="15">
                  <c:v>Anglo Coal</c:v>
                </c:pt>
                <c:pt idx="16">
                  <c:v>Izimbiwe Coal</c:v>
                </c:pt>
                <c:pt idx="17">
                  <c:v>Keaton Energy</c:v>
                </c:pt>
              </c:strCache>
            </c:strRef>
          </c:cat>
          <c:val>
            <c:numRef>
              <c:f>'2014 FoGs'!$B$8:$B$25</c:f>
              <c:numCache>
                <c:formatCode>General</c:formatCode>
                <c:ptCount val="18"/>
                <c:pt idx="0">
                  <c:v>9</c:v>
                </c:pt>
                <c:pt idx="1">
                  <c:v>5</c:v>
                </c:pt>
                <c:pt idx="2">
                  <c:v>5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9122304"/>
        <c:axId val="109156224"/>
      </c:barChart>
      <c:catAx>
        <c:axId val="10912230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09156224"/>
        <c:crosses val="autoZero"/>
        <c:auto val="1"/>
        <c:lblAlgn val="ctr"/>
        <c:lblOffset val="100"/>
        <c:noMultiLvlLbl val="0"/>
      </c:catAx>
      <c:valAx>
        <c:axId val="109156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91223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ZA" sz="2800"/>
              <a:t>Fatalities in Mines - 2014 &amp; 2015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'2014 FoGs'!$M$3:$M$30</c:f>
              <c:strCache>
                <c:ptCount val="28"/>
                <c:pt idx="0">
                  <c:v>Beatrix</c:v>
                </c:pt>
                <c:pt idx="1">
                  <c:v>Driefontein</c:v>
                </c:pt>
                <c:pt idx="2">
                  <c:v>Mponeng</c:v>
                </c:pt>
                <c:pt idx="3">
                  <c:v>Bambanani</c:v>
                </c:pt>
                <c:pt idx="4">
                  <c:v>Kopanang</c:v>
                </c:pt>
                <c:pt idx="5">
                  <c:v>Cooke 4#</c:v>
                </c:pt>
                <c:pt idx="6">
                  <c:v>Cooke MU2</c:v>
                </c:pt>
                <c:pt idx="7">
                  <c:v>Evander 8#</c:v>
                </c:pt>
                <c:pt idx="8">
                  <c:v>Tau Lekoa</c:v>
                </c:pt>
                <c:pt idx="9">
                  <c:v>Marula</c:v>
                </c:pt>
                <c:pt idx="10">
                  <c:v>Kiepersol</c:v>
                </c:pt>
                <c:pt idx="11">
                  <c:v>Central Rand</c:v>
                </c:pt>
                <c:pt idx="12">
                  <c:v>Masimong</c:v>
                </c:pt>
                <c:pt idx="13">
                  <c:v>Tweefontein</c:v>
                </c:pt>
                <c:pt idx="14">
                  <c:v>Arnot</c:v>
                </c:pt>
                <c:pt idx="15">
                  <c:v>Doornkop</c:v>
                </c:pt>
                <c:pt idx="16">
                  <c:v>Con Murch</c:v>
                </c:pt>
                <c:pt idx="17">
                  <c:v>Impala 1#</c:v>
                </c:pt>
                <c:pt idx="18">
                  <c:v>Impala Marula</c:v>
                </c:pt>
                <c:pt idx="19">
                  <c:v>Dishaba</c:v>
                </c:pt>
                <c:pt idx="20">
                  <c:v>Aquarius Kwezi</c:v>
                </c:pt>
                <c:pt idx="21">
                  <c:v>Kusasalethu</c:v>
                </c:pt>
                <c:pt idx="22">
                  <c:v>Rasimone</c:v>
                </c:pt>
                <c:pt idx="23">
                  <c:v>Uitkomst</c:v>
                </c:pt>
                <c:pt idx="24">
                  <c:v>Leeu Vaalkranz</c:v>
                </c:pt>
                <c:pt idx="25">
                  <c:v>Kloof</c:v>
                </c:pt>
                <c:pt idx="26">
                  <c:v>Thembalani</c:v>
                </c:pt>
                <c:pt idx="27">
                  <c:v>Zibulo</c:v>
                </c:pt>
              </c:strCache>
            </c:strRef>
          </c:cat>
          <c:val>
            <c:numRef>
              <c:f>'2014 FoGs'!$N$3:$N$30</c:f>
              <c:numCache>
                <c:formatCode>General</c:formatCode>
                <c:ptCount val="28"/>
                <c:pt idx="0">
                  <c:v>4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1352064"/>
        <c:axId val="151353600"/>
      </c:barChart>
      <c:catAx>
        <c:axId val="15135206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51353600"/>
        <c:crosses val="autoZero"/>
        <c:auto val="1"/>
        <c:lblAlgn val="ctr"/>
        <c:lblOffset val="100"/>
        <c:noMultiLvlLbl val="0"/>
      </c:catAx>
      <c:valAx>
        <c:axId val="1513536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13520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ECC4C0B-059F-41D6-A07A-8BC82D7F9D39}" type="datetimeFigureOut">
              <a:rPr lang="en-ZA"/>
              <a:pPr>
                <a:defRPr/>
              </a:pPr>
              <a:t>2015/08/12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E80E24-1168-4294-86D8-786D64132AC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34313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88CA7E-CA95-4746-9640-1572F39C6C06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AB3614F-E772-45AD-898E-5C19A4669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0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695A7E-36C3-4D0B-B2E8-7954E91E81B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69110D-4F84-4F10-A36A-BB07064D1CF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5C94E-D74B-4A9B-8697-707A3FFAE63B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8F72-AE78-47F7-AE57-D99FFFE78F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5C41D-E539-4E17-A774-08ACDEDFE1D1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6B4E6-FB62-4E4A-8B11-107D5FC9BA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CAEEA-1F7B-48FC-BF03-1E3137C3FC7B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AC11-E72A-495B-88AD-996D0E788E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84F9-43A0-4FD5-8C1A-B3BE88C32E15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1708-6045-45CF-8080-F7F5B358D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9E77-4FD7-4DB0-9502-44AC6F34A932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B7A80-2C1D-4248-9144-2B45AAD02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37EF1-FF36-41FB-B088-EB70CD2464A7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BC909-6B26-45CC-964C-DD599CE94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FEFFC-0B37-453D-B0BD-29EDE66CD588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D3960-51E7-42EC-9DD1-C312E7C8C4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F54AB-4B7C-4B63-8896-49D0802944AB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9A1ED-933A-436A-947E-76A9E3AC22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768A2-D512-41F2-98C3-21EF843EEF8B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BE29-F6D8-4716-B2F8-18A691CC16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75E0-9143-4297-8426-23A6E09DD098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400FF-6565-472B-8B22-1F08B6396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073F-DD57-4E27-B32B-F29A65685585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B5DA4-F851-4EA4-BBD7-6282B6FFB1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2D5F3-6BB7-4D5C-BBAA-7B769FBA100B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27920-B41E-410E-AF74-F442B83585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0C5A1-543C-4258-9229-1B9A9EE182C1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77F07-2819-4BBD-9E5A-04378824E3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F7CC7F-2B7A-4F1D-BB51-3660F10D57A9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C204ED-78EA-4A0F-8061-E72240EAB7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5CB3D5-3087-48EE-857A-BEEBE6E2DE49}" type="datetimeFigureOut">
              <a:rPr lang="en-US"/>
              <a:pPr>
                <a:defRPr/>
              </a:pPr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547B66-1E63-4F95-B1D3-EA6AD54B51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13 August 2015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9280929"/>
              </p:ext>
            </p:extLst>
          </p:nvPr>
        </p:nvGraphicFramePr>
        <p:xfrm>
          <a:off x="533400" y="152400"/>
          <a:ext cx="80772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94829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120138"/>
              </p:ext>
            </p:extLst>
          </p:nvPr>
        </p:nvGraphicFramePr>
        <p:xfrm>
          <a:off x="533400" y="533400"/>
          <a:ext cx="84582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9567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7661638"/>
              </p:ext>
            </p:extLst>
          </p:nvPr>
        </p:nvGraphicFramePr>
        <p:xfrm>
          <a:off x="457200" y="304800"/>
          <a:ext cx="80772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4203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4539334"/>
              </p:ext>
            </p:extLst>
          </p:nvPr>
        </p:nvGraphicFramePr>
        <p:xfrm>
          <a:off x="762000" y="914400"/>
          <a:ext cx="76200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1807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927538"/>
              </p:ext>
            </p:extLst>
          </p:nvPr>
        </p:nvGraphicFramePr>
        <p:xfrm>
          <a:off x="457200" y="838200"/>
          <a:ext cx="8153400" cy="4876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4433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6590016"/>
              </p:ext>
            </p:extLst>
          </p:nvPr>
        </p:nvGraphicFramePr>
        <p:xfrm>
          <a:off x="152400" y="381000"/>
          <a:ext cx="86106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ction Button: Back or Previous 2">
            <a:hlinkClick r:id="rId3" action="ppaction://hlinksldjump" highlightClick="1"/>
          </p:cNvPr>
          <p:cNvSpPr/>
          <p:nvPr/>
        </p:nvSpPr>
        <p:spPr>
          <a:xfrm>
            <a:off x="8522208" y="6367272"/>
            <a:ext cx="521208" cy="4328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5716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73152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ction Button: Back or Previous 3">
            <a:hlinkClick r:id="rId3" action="ppaction://hlinksldjump" highlightClick="1"/>
          </p:cNvPr>
          <p:cNvSpPr/>
          <p:nvPr/>
        </p:nvSpPr>
        <p:spPr>
          <a:xfrm>
            <a:off x="6743700" y="5715000"/>
            <a:ext cx="304800" cy="2804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2884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33400"/>
            <a:ext cx="9087877" cy="5579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ction Button: Back or Previous 3">
            <a:hlinkClick r:id="rId3" action="ppaction://hlinksldjump" highlightClick="1"/>
          </p:cNvPr>
          <p:cNvSpPr/>
          <p:nvPr/>
        </p:nvSpPr>
        <p:spPr>
          <a:xfrm>
            <a:off x="8610600" y="6553200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06521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256588" y="6311900"/>
            <a:ext cx="693737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377950" y="6302375"/>
            <a:ext cx="6699250" cy="9525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4013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11900"/>
            <a:ext cx="857250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3" y="121920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75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Contents</a:t>
            </a:r>
          </a:p>
        </p:txBody>
      </p:sp>
      <p:sp>
        <p:nvSpPr>
          <p:cNvPr id="8200" name="TextBox 1"/>
          <p:cNvSpPr txBox="1">
            <a:spLocks noChangeArrowheads="1"/>
          </p:cNvSpPr>
          <p:nvPr/>
        </p:nvSpPr>
        <p:spPr bwMode="auto">
          <a:xfrm>
            <a:off x="609600" y="1447800"/>
            <a:ext cx="7889875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>
                <a:latin typeface="Calibri" pitchFamily="34" charset="0"/>
              </a:rPr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Progress April / May 2015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Leading Practice Adoption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Activities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Challenges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Positives</a:t>
            </a:r>
            <a:endParaRPr lang="en-ZA" sz="3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89900" y="63134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088" y="6330950"/>
            <a:ext cx="6572250" cy="357188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25" y="6307138"/>
            <a:ext cx="6924675" cy="635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05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13" y="6307138"/>
            <a:ext cx="85725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038" y="52705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9463" y="661988"/>
            <a:ext cx="6854825" cy="15367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dirty="0">
                <a:cs typeface="Calibri" pitchFamily="34" charset="0"/>
              </a:rPr>
              <a:t>Values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>
                <a:latin typeface="Arial" pitchFamily="34" charset="0"/>
                <a:cs typeface="Arial" pitchFamily="34" charset="0"/>
              </a:rPr>
              <a:t>Leading Practice Adoption</a:t>
            </a:r>
            <a:br>
              <a:rPr lang="en-ZA" b="1" dirty="0" smtClean="0">
                <a:latin typeface="Arial" pitchFamily="34" charset="0"/>
                <a:cs typeface="Arial" pitchFamily="34" charset="0"/>
              </a:rPr>
            </a:br>
            <a:endParaRPr lang="en-ZA" dirty="0"/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7368302"/>
              </p:ext>
            </p:extLst>
          </p:nvPr>
        </p:nvGraphicFramePr>
        <p:xfrm>
          <a:off x="190500" y="933738"/>
          <a:ext cx="8763000" cy="5664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190978"/>
                <a:gridCol w="1399822"/>
                <a:gridCol w="1143000"/>
                <a:gridCol w="1092200"/>
                <a:gridCol w="1651000"/>
              </a:tblGrid>
              <a:tr h="842606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Leading Practice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Mines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%  Adoption</a:t>
                      </a:r>
                    </a:p>
                    <a:p>
                      <a:pPr algn="ctr"/>
                      <a:r>
                        <a:rPr lang="en-ZA" sz="1600" dirty="0" smtClean="0"/>
                        <a:t>(Documents)</a:t>
                      </a:r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Portfolios of Adoption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Crews Trained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Persons Influenced</a:t>
                      </a:r>
                      <a:endParaRPr lang="en-ZA" dirty="0"/>
                    </a:p>
                  </a:txBody>
                  <a:tcPr anchor="ctr"/>
                </a:tc>
              </a:tr>
              <a:tr h="8426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Entry Examination and Making Safe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74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98%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95%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ZA" sz="1800" dirty="0" smtClean="0">
                        <a:latin typeface="+mn-lt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6990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71000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13880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3200 </a:t>
                      </a:r>
                    </a:p>
                  </a:txBody>
                  <a:tcPr anchor="ctr"/>
                </a:tc>
              </a:tr>
              <a:tr h="544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Bolts with Nets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97% </a:t>
                      </a:r>
                      <a:r>
                        <a:rPr lang="en-ZA" sz="1800" dirty="0">
                          <a:latin typeface="+mn-lt"/>
                          <a:ea typeface="Calibri"/>
                        </a:rPr>
                        <a:t>  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1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2550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64806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</a:tr>
              <a:tr h="8426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TARP (FoG)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41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75%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66%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1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1972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395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280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65000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7900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560 </a:t>
                      </a:r>
                    </a:p>
                  </a:txBody>
                  <a:tcPr anchor="ctr"/>
                </a:tc>
              </a:tr>
              <a:tr h="842606">
                <a:tc>
                  <a:txBody>
                    <a:bodyPr/>
                    <a:lstStyle/>
                    <a:p>
                      <a:r>
                        <a:rPr lang="en-ZA" dirty="0" smtClean="0"/>
                        <a:t>Value Added Drilling and Blasting</a:t>
                      </a:r>
                      <a:endParaRPr lang="en-ZA" dirty="0"/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endParaRPr lang="en-ZA" dirty="0" smtClean="0"/>
                    </a:p>
                    <a:p>
                      <a:pPr algn="ctr"/>
                      <a:r>
                        <a:rPr lang="en-ZA" dirty="0" smtClean="0"/>
                        <a:t>Preparing to Identify possible Leading Practices</a:t>
                      </a:r>
                    </a:p>
                    <a:p>
                      <a:pPr algn="ctr"/>
                      <a:r>
                        <a:rPr lang="en-ZA" dirty="0" smtClean="0"/>
                        <a:t>Working to identify behavioural issues at AP </a:t>
                      </a:r>
                      <a:r>
                        <a:rPr lang="en-ZA" dirty="0" err="1" smtClean="0"/>
                        <a:t>SoM</a:t>
                      </a:r>
                      <a:endParaRPr lang="en-ZA" dirty="0" smtClean="0"/>
                    </a:p>
                    <a:p>
                      <a:pPr algn="ctr"/>
                      <a:r>
                        <a:rPr lang="en-ZA" dirty="0" smtClean="0"/>
                        <a:t>Site for explosive and non-explosive rock breaking at </a:t>
                      </a:r>
                      <a:r>
                        <a:rPr lang="en-ZA" dirty="0" err="1" smtClean="0"/>
                        <a:t>SibanyeGold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  <a:tr h="1095388">
                <a:tc>
                  <a:txBody>
                    <a:bodyPr/>
                    <a:lstStyle/>
                    <a:p>
                      <a:r>
                        <a:rPr lang="en-ZA" dirty="0" smtClean="0"/>
                        <a:t>“Ledging”</a:t>
                      </a: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endParaRPr lang="en-ZA" dirty="0" smtClean="0"/>
                    </a:p>
                    <a:p>
                      <a:pPr algn="ctr"/>
                      <a:r>
                        <a:rPr lang="en-ZA" baseline="0" dirty="0" smtClean="0"/>
                        <a:t>Paper prepared for </a:t>
                      </a:r>
                      <a:r>
                        <a:rPr lang="en-ZA" baseline="0" dirty="0" err="1" smtClean="0"/>
                        <a:t>MineSAFE</a:t>
                      </a:r>
                      <a:endParaRPr lang="en-ZA" baseline="0" dirty="0" smtClean="0"/>
                    </a:p>
                    <a:p>
                      <a:pPr algn="ctr"/>
                      <a:r>
                        <a:rPr lang="en-ZA" baseline="0" dirty="0" smtClean="0"/>
                        <a:t>Meeting with Sponsor Peter Turner on 10 July 2015</a:t>
                      </a:r>
                    </a:p>
                    <a:p>
                      <a:pPr algn="ctr"/>
                      <a:r>
                        <a:rPr lang="en-ZA" baseline="0" dirty="0" smtClean="0"/>
                        <a:t>Day of Learning  – planning underway, date set for 27 October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0982799"/>
              </p:ext>
            </p:extLst>
          </p:nvPr>
        </p:nvGraphicFramePr>
        <p:xfrm>
          <a:off x="157162" y="439608"/>
          <a:ext cx="8686800" cy="5948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24619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Activities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75940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Tripartite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forums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visited and positively participated .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ZA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Assisting Limpopo Health and Hygiene Forum with "Emergency Preparedness" reviews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ZA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Attended the Rustenburg Tripartite Forum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7464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ZA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Limpopo </a:t>
                      </a:r>
                      <a:r>
                        <a:rPr lang="en-ZA" sz="16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FoG</a:t>
                      </a:r>
                      <a:r>
                        <a:rPr lang="en-ZA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COPA held</a:t>
                      </a:r>
                      <a:r>
                        <a:rPr lang="en-ZA" sz="16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 Twickenham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ZA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Northern Cape MOSH FOG COPA meeting with U/G visit at Black Rock Mine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Randfontein Central COPA on 12 June and 24 July</a:t>
                      </a:r>
                      <a:endParaRPr lang="en-ZA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3960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Special assistance to individual mines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Kopanang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(weekly meetings) with netting, South Deep(TARP),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Tshepong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(TARP)</a:t>
                      </a:r>
                    </a:p>
                  </a:txBody>
                  <a:tcPr anchor="ctr"/>
                </a:tc>
              </a:tr>
              <a:tr h="37116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Use of video technology is being explored to understand the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behaviour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issues with Drilling and Blasting – AP School of Mines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642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Presentation on “Increased Leading Risk” prepared for Mine SAFE. </a:t>
                      </a:r>
                      <a:r>
                        <a:rPr lang="en-ZA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Assisting AngloGold Ashanti with internal </a:t>
                      </a:r>
                      <a:r>
                        <a:rPr lang="en-ZA" sz="16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Ledging</a:t>
                      </a:r>
                      <a:r>
                        <a:rPr lang="en-ZA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Review processes.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642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Meeting with Sponsor to discuss </a:t>
                      </a:r>
                      <a:r>
                        <a:rPr lang="en-ZA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Ledging</a:t>
                      </a:r>
                      <a:r>
                        <a:rPr lang="en-Z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Drilling and Blasting. Conventional and non-explosive</a:t>
                      </a:r>
                      <a:r>
                        <a:rPr lang="en-ZA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blasting discussed. Met with non-explosive  supplier.</a:t>
                      </a:r>
                      <a:endParaRPr lang="en-Z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6960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Addressed the WITS final year students on MOSH</a:t>
                      </a:r>
                      <a:endParaRPr lang="en-Z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5436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MOSH FOG Industry Adoption Team Meeting</a:t>
                      </a:r>
                      <a:endParaRPr lang="en-Z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5436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Working with Kimberley Mines to restart their Adoption Programme FOG Team.</a:t>
                      </a:r>
                      <a:endParaRPr lang="en-Z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5436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Mine Review of TARP Adoption - Bambanani</a:t>
                      </a:r>
                      <a:endParaRPr lang="en-Z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0"/>
            <a:ext cx="8929687" cy="457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July/August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2015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On-going Issues and their Actions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6264399"/>
              </p:ext>
            </p:extLst>
          </p:nvPr>
        </p:nvGraphicFramePr>
        <p:xfrm>
          <a:off x="108858" y="1036320"/>
          <a:ext cx="8915400" cy="498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</a:tblGrid>
              <a:tr h="41391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Issue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Action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TimeLine</a:t>
                      </a:r>
                      <a:endParaRPr lang="en-ZA" dirty="0"/>
                    </a:p>
                  </a:txBody>
                  <a:tcPr/>
                </a:tc>
              </a:tr>
              <a:tr h="12914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Team to conduct Mine Visits following FOG Fatalities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Fatalities and Learning Points are discussed at the MOSH FOG Industry Adoption Team Level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On-going</a:t>
                      </a:r>
                      <a:endParaRPr lang="en-ZA" baseline="0" dirty="0"/>
                    </a:p>
                  </a:txBody>
                  <a:tcPr anchor="ctr"/>
                </a:tc>
              </a:tr>
              <a:tr h="12914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Documents should include No. Of People Influenced by Adopted Practice/s 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Documents updated to include these figures, currently being updated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Figures communicated regularly</a:t>
                      </a:r>
                      <a:endParaRPr lang="en-ZA" baseline="0" dirty="0"/>
                    </a:p>
                  </a:txBody>
                  <a:tcPr anchor="ctr"/>
                </a:tc>
              </a:tr>
              <a:tr h="993385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Analysis to show impact on Hierarchy of Control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EE&amp;MS – Admin Control</a:t>
                      </a:r>
                    </a:p>
                    <a:p>
                      <a:pPr algn="l"/>
                      <a:r>
                        <a:rPr lang="en-ZA" baseline="0" dirty="0" smtClean="0"/>
                        <a:t>TARP – Admin Control</a:t>
                      </a:r>
                    </a:p>
                    <a:p>
                      <a:pPr algn="l"/>
                      <a:r>
                        <a:rPr lang="en-ZA" baseline="0" dirty="0" smtClean="0"/>
                        <a:t>NwB – Engineering Control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On-going</a:t>
                      </a:r>
                      <a:endParaRPr lang="en-ZA" baseline="0" dirty="0"/>
                    </a:p>
                  </a:txBody>
                  <a:tcPr anchor="ctr"/>
                </a:tc>
              </a:tr>
              <a:tr h="993385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Review of Mines progress with LP adoption(</a:t>
                      </a:r>
                      <a:r>
                        <a:rPr lang="en-ZA" baseline="0" dirty="0" err="1" smtClean="0"/>
                        <a:t>PoE</a:t>
                      </a:r>
                      <a:r>
                        <a:rPr lang="en-ZA" baseline="0" dirty="0" smtClean="0"/>
                        <a:t>)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Pilot Mines have been identified. Bambanani held on 21 and 22 July.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4 Mines by the end of August 2015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Action Button: Forward or Next 1">
            <a:hlinkClick r:id="" action="ppaction://hlinkshowjump?jump=lastslide" highlightClick="1"/>
          </p:cNvPr>
          <p:cNvSpPr/>
          <p:nvPr/>
        </p:nvSpPr>
        <p:spPr>
          <a:xfrm>
            <a:off x="8589852" y="5818315"/>
            <a:ext cx="425672" cy="4709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On-going Issues and their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Actions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0583558"/>
              </p:ext>
            </p:extLst>
          </p:nvPr>
        </p:nvGraphicFramePr>
        <p:xfrm>
          <a:off x="214312" y="1143000"/>
          <a:ext cx="8763000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26670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Issue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Action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TimeLine</a:t>
                      </a:r>
                      <a:endParaRPr lang="en-ZA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Conduct a comparative analysis of impact of adoption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Information gathering in progress.  Analysis framework being drafted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Not yet defined</a:t>
                      </a:r>
                      <a:endParaRPr lang="en-ZA" baseline="0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 to include % of mines experiencing FOG Problems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21 Mines responsible for 25 Fatalities. 14 companies responsible for 25 fatalities. Gold 17, Platinum 4, Coal 2, Chrome 2(2014)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On-going</a:t>
                      </a:r>
                      <a:endParaRPr lang="en-ZA" baseline="0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Learning's from Drilling and Blasting Workshop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Identify possible Leading Practices for Adoption. Work planned at AP </a:t>
                      </a:r>
                      <a:r>
                        <a:rPr lang="en-ZA" baseline="0" dirty="0" err="1" smtClean="0"/>
                        <a:t>SoM</a:t>
                      </a:r>
                      <a:r>
                        <a:rPr lang="en-ZA" baseline="0" dirty="0" smtClean="0"/>
                        <a:t> and </a:t>
                      </a:r>
                      <a:r>
                        <a:rPr lang="en-ZA" baseline="0" dirty="0" err="1" smtClean="0"/>
                        <a:t>SibanyeGold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Q4  2015</a:t>
                      </a:r>
                      <a:endParaRPr lang="en-ZA" baseline="0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Include Ledging in MOSH FOG Team Portfolio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Day of Learning  to spread learning's and to identify possible Leading Practices for Adoption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Q4  2015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Action Button: Forward or Next 1">
            <a:hlinkClick r:id="rId5" action="ppaction://hlinksldjump" highlightClick="1"/>
          </p:cNvPr>
          <p:cNvSpPr/>
          <p:nvPr/>
        </p:nvSpPr>
        <p:spPr>
          <a:xfrm>
            <a:off x="5843397" y="3635502"/>
            <a:ext cx="352806" cy="2606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089900" y="6348413"/>
            <a:ext cx="693738" cy="393700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285875" y="6338888"/>
            <a:ext cx="671512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75" y="6708775"/>
            <a:ext cx="6715125" cy="33338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3095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Challenges </a:t>
            </a: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July/August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2015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9594194"/>
              </p:ext>
            </p:extLst>
          </p:nvPr>
        </p:nvGraphicFramePr>
        <p:xfrm>
          <a:off x="228600" y="838200"/>
          <a:ext cx="8763000" cy="520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2438400"/>
                <a:gridCol w="4191000"/>
                <a:gridCol w="968992"/>
                <a:gridCol w="783608"/>
              </a:tblGrid>
              <a:tr h="75092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18732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Maintaining value in COPA’s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Get Host Mine Managers to do Mine Presentations and overviews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at COPA Meetings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Underground visits to areas of successful Adoption – </a:t>
                      </a:r>
                      <a:r>
                        <a:rPr lang="en-US" sz="1600" baseline="0" dirty="0" err="1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PoE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reviews – report back to meetings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Team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509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Working with “Lagging Mines”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Improve communications with MOSH Task Force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Conducting visits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to individual mines 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DJA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AvZ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CL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509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Getting understanding of 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behaviour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embedded on mines 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Include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behaviour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on every agenda of mine or COPA meetings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DJA</a:t>
                      </a:r>
                    </a:p>
                    <a:p>
                      <a:pPr algn="ctr"/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AvZ</a:t>
                      </a:r>
                      <a:endParaRPr lang="en-US" sz="1600" dirty="0" smtClean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CL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509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Progress with Drilling and blasting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Working with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APlats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SoM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, Sites at </a:t>
                      </a:r>
                      <a:r>
                        <a:rPr lang="en-US" sz="1600" baseline="0" dirty="0" err="1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SibanyeGold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Sept 15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DA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CL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509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Possible Strike Action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How can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behavioural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issues from MOSH be used to best advantage?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Soonest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LH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2" name="Action Button: Forward or Next 1">
            <a:hlinkClick r:id="rId5" action="ppaction://hlinksldjump" highlightClick="1"/>
          </p:cNvPr>
          <p:cNvSpPr/>
          <p:nvPr/>
        </p:nvSpPr>
        <p:spPr>
          <a:xfrm>
            <a:off x="6858000" y="2438400"/>
            <a:ext cx="356616" cy="4328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400" y="5334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5400" dirty="0" smtClean="0"/>
              <a:t>Questions or Discussion?</a:t>
            </a:r>
            <a:endParaRPr lang="en-ZA" sz="5400" dirty="0"/>
          </a:p>
        </p:txBody>
      </p:sp>
      <p:pic>
        <p:nvPicPr>
          <p:cNvPr id="11" name="Picture 10" descr="C:\Users\André\Documents\1 MOSH\Meetings\10 New COPA's\Northern Cape COPA\23 July 2015 Black Rock Mine\Photographs of the Visit to Black Rock Mine\IMG_01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68450" y="1447205"/>
            <a:ext cx="6432550" cy="456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6786</TotalTime>
  <Words>838</Words>
  <Application>Microsoft Office PowerPoint</Application>
  <PresentationFormat>On-screen Show (4:3)</PresentationFormat>
  <Paragraphs>192</Paragraphs>
  <Slides>17</Slides>
  <Notes>7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Theme3</vt:lpstr>
      <vt:lpstr>MOSH Falls of Ground Team  Leading Practice  Adoption Team  Activity Report</vt:lpstr>
      <vt:lpstr>PowerPoint Presentation</vt:lpstr>
      <vt:lpstr>PowerPoint Presentation</vt:lpstr>
      <vt:lpstr>Leading Practice Adoption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Duncan Laptop</cp:lastModifiedBy>
  <cp:revision>171</cp:revision>
  <dcterms:created xsi:type="dcterms:W3CDTF">2012-10-17T09:06:01Z</dcterms:created>
  <dcterms:modified xsi:type="dcterms:W3CDTF">2015-08-12T09:31:02Z</dcterms:modified>
</cp:coreProperties>
</file>