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Default Extension="wdp" ContentType="image/vnd.ms-photo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7"/>
  </p:notesMasterIdLst>
  <p:sldIdLst>
    <p:sldId id="256" r:id="rId2"/>
    <p:sldId id="259" r:id="rId3"/>
    <p:sldId id="260" r:id="rId4"/>
    <p:sldId id="266" r:id="rId5"/>
    <p:sldId id="261" r:id="rId6"/>
    <p:sldId id="262" r:id="rId7"/>
    <p:sldId id="267" r:id="rId8"/>
    <p:sldId id="268" r:id="rId9"/>
    <p:sldId id="269" r:id="rId10"/>
    <p:sldId id="271" r:id="rId11"/>
    <p:sldId id="263" r:id="rId12"/>
    <p:sldId id="273" r:id="rId13"/>
    <p:sldId id="264" r:id="rId14"/>
    <p:sldId id="265" r:id="rId15"/>
    <p:sldId id="272" r:id="rId16"/>
  </p:sldIdLst>
  <p:sldSz cx="9144000" cy="6858000" type="screen4x3"/>
  <p:notesSz cx="6797675" cy="9926638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E0A42"/>
    <a:srgbClr val="110C54"/>
    <a:srgbClr val="140E5E"/>
    <a:srgbClr val="150F61"/>
    <a:srgbClr val="120D53"/>
    <a:srgbClr val="161066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>
        <p:scale>
          <a:sx n="70" d="100"/>
          <a:sy n="70" d="100"/>
        </p:scale>
        <p:origin x="-1164" y="-7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presProps" Target="presProps.xml"/><Relationship Id="rId3" Type="http://schemas.openxmlformats.org/officeDocument/2006/relationships/slide" Target="slides/slide2.xml"/><Relationship Id="rId21" Type="http://schemas.openxmlformats.org/officeDocument/2006/relationships/tableStyles" Target="tableStyle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103" y="1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0C2D7AD-DA14-4518-A45F-BCE4B38E8C70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159" y="4714480"/>
            <a:ext cx="5439358" cy="446732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103" y="9428962"/>
            <a:ext cx="2945050" cy="495996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809A798-6B2B-40D6-8B85-5EBD5665790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61346792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809A798-6B2B-40D6-8B85-5EBD56657904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xmlns="" val="323574088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D56AF9-12C6-4521-8B69-8AF7315278A6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xmlns="" val="208196071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94E5AA6-0D00-4313-A42E-433812463DD9}" type="datetimeFigureOut">
              <a:rPr lang="en-US" smtClean="0"/>
              <a:pPr/>
              <a:t>4/22/2013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AE7A42-BFC2-4F15-8E0E-CFC308B85A7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0" y="6192688"/>
            <a:ext cx="9144000" cy="692696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 dirty="0"/>
          </a:p>
        </p:txBody>
      </p:sp>
      <p:sp>
        <p:nvSpPr>
          <p:cNvPr id="7" name="TextBox 6"/>
          <p:cNvSpPr txBox="1"/>
          <p:nvPr/>
        </p:nvSpPr>
        <p:spPr>
          <a:xfrm>
            <a:off x="5890367" y="6307087"/>
            <a:ext cx="3215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ZA" sz="1200" b="1" u="sng" dirty="0" smtClean="0">
                <a:latin typeface="Arial" pitchFamily="34" charset="0"/>
                <a:cs typeface="Arial" pitchFamily="34" charset="0"/>
              </a:rPr>
              <a:t>CHAMBER OF MINES OF SOUTH AFRICA</a:t>
            </a:r>
          </a:p>
          <a:p>
            <a:pPr algn="ctr"/>
            <a:r>
              <a:rPr lang="en-ZA" sz="1200" i="1" dirty="0" smtClean="0">
                <a:solidFill>
                  <a:srgbClr val="FF0000"/>
                </a:solidFill>
              </a:rPr>
              <a:t>Putting South Africa First</a:t>
            </a:r>
            <a:endParaRPr lang="en-ZA" sz="1200" i="1" dirty="0">
              <a:solidFill>
                <a:srgbClr val="FF0000"/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48064" y="6243040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itle 1"/>
          <p:cNvSpPr>
            <a:spLocks noGrp="1"/>
          </p:cNvSpPr>
          <p:nvPr>
            <p:ph type="ctrTitle"/>
          </p:nvPr>
        </p:nvSpPr>
        <p:spPr>
          <a:xfrm>
            <a:off x="3779912" y="980728"/>
            <a:ext cx="5328592" cy="2232248"/>
          </a:xfrm>
        </p:spPr>
        <p:txBody>
          <a:bodyPr>
            <a:noAutofit/>
          </a:bodyPr>
          <a:lstStyle/>
          <a:p>
            <a:r>
              <a:rPr lang="en-ZA" sz="6000" b="1" dirty="0" smtClean="0">
                <a:solidFill>
                  <a:schemeClr val="bg1"/>
                </a:solidFill>
              </a:rPr>
              <a:t/>
            </a:r>
            <a:br>
              <a:rPr lang="en-ZA" sz="6000" b="1" dirty="0" smtClean="0">
                <a:solidFill>
                  <a:schemeClr val="bg1"/>
                </a:solidFill>
              </a:rPr>
            </a:br>
            <a:r>
              <a:rPr lang="en-ZA" sz="4800" b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DUST TEAM</a:t>
            </a:r>
            <a:r>
              <a:rPr lang="en-ZA" sz="3600" b="1" dirty="0" smtClean="0">
                <a:solidFill>
                  <a:schemeClr val="bg1"/>
                </a:solidFill>
              </a:rPr>
              <a:t/>
            </a:r>
            <a:br>
              <a:rPr lang="en-ZA" sz="3600" b="1" dirty="0" smtClean="0">
                <a:solidFill>
                  <a:schemeClr val="bg1"/>
                </a:solidFill>
              </a:rPr>
            </a:br>
            <a:r>
              <a:rPr lang="en-ZA" sz="2800" dirty="0" smtClean="0">
                <a:solidFill>
                  <a:schemeClr val="bg1"/>
                </a:solidFill>
              </a:rPr>
              <a:t>u p  -  d a t e</a:t>
            </a:r>
            <a:br>
              <a:rPr lang="en-ZA" sz="2800" dirty="0" smtClean="0">
                <a:solidFill>
                  <a:schemeClr val="bg1"/>
                </a:solidFill>
              </a:rPr>
            </a:br>
            <a:r>
              <a:rPr lang="en-ZA" sz="1800" dirty="0" smtClean="0">
                <a:solidFill>
                  <a:schemeClr val="bg1"/>
                </a:solidFill>
              </a:rPr>
              <a:t>March 2013 to date</a:t>
            </a:r>
            <a:r>
              <a:rPr lang="en-ZA" sz="2800" dirty="0" smtClean="0">
                <a:solidFill>
                  <a:schemeClr val="bg1"/>
                </a:solidFill>
              </a:rPr>
              <a:t> </a:t>
            </a:r>
            <a:endParaRPr lang="en-US" sz="2800" dirty="0">
              <a:solidFill>
                <a:schemeClr val="bg1"/>
              </a:solidFill>
            </a:endParaRPr>
          </a:p>
        </p:txBody>
      </p:sp>
      <p:sp>
        <p:nvSpPr>
          <p:cNvPr id="10" name="Subtitle 2"/>
          <p:cNvSpPr>
            <a:spLocks noGrp="1"/>
          </p:cNvSpPr>
          <p:nvPr>
            <p:ph type="subTitle" idx="1"/>
          </p:nvPr>
        </p:nvSpPr>
        <p:spPr>
          <a:xfrm>
            <a:off x="3835262" y="5013176"/>
            <a:ext cx="5129226" cy="1152128"/>
          </a:xfrm>
        </p:spPr>
        <p:txBody>
          <a:bodyPr/>
          <a:lstStyle/>
          <a:p>
            <a:pPr algn="r"/>
            <a:r>
              <a:rPr lang="en-ZA" sz="1400" i="1" dirty="0" smtClean="0">
                <a:solidFill>
                  <a:schemeClr val="bg1"/>
                </a:solidFill>
              </a:rPr>
              <a:t>by</a:t>
            </a:r>
          </a:p>
          <a:p>
            <a:pPr algn="r"/>
            <a:r>
              <a:rPr lang="en-ZA" sz="1600" dirty="0" err="1" smtClean="0">
                <a:solidFill>
                  <a:schemeClr val="bg1"/>
                </a:solidFill>
              </a:rPr>
              <a:t>Gerrie</a:t>
            </a:r>
            <a:r>
              <a:rPr lang="en-ZA" sz="1600" dirty="0" smtClean="0">
                <a:solidFill>
                  <a:schemeClr val="bg1"/>
                </a:solidFill>
              </a:rPr>
              <a:t> </a:t>
            </a:r>
            <a:r>
              <a:rPr lang="en-ZA" sz="1600" dirty="0" err="1" smtClean="0">
                <a:solidFill>
                  <a:schemeClr val="bg1"/>
                </a:solidFill>
              </a:rPr>
              <a:t>Pienaar</a:t>
            </a:r>
            <a:r>
              <a:rPr lang="en-ZA" sz="1600" dirty="0" smtClean="0">
                <a:solidFill>
                  <a:schemeClr val="bg1"/>
                </a:solidFill>
              </a:rPr>
              <a:t> and Dr </a:t>
            </a:r>
            <a:r>
              <a:rPr lang="en-ZA" sz="1600" dirty="0">
                <a:solidFill>
                  <a:schemeClr val="bg1"/>
                </a:solidFill>
              </a:rPr>
              <a:t>Audrey </a:t>
            </a:r>
            <a:r>
              <a:rPr lang="en-ZA" sz="1600" dirty="0" err="1">
                <a:solidFill>
                  <a:schemeClr val="bg1"/>
                </a:solidFill>
              </a:rPr>
              <a:t>Banyini</a:t>
            </a:r>
            <a:r>
              <a:rPr lang="en-ZA" sz="1400" dirty="0">
                <a:solidFill>
                  <a:schemeClr val="bg1"/>
                </a:solidFill>
              </a:rPr>
              <a:t> </a:t>
            </a:r>
            <a:endParaRPr lang="en-ZA" sz="1400" dirty="0" smtClean="0">
              <a:solidFill>
                <a:schemeClr val="bg1"/>
              </a:solidFill>
            </a:endParaRPr>
          </a:p>
          <a:p>
            <a:pPr algn="r"/>
            <a:r>
              <a:rPr lang="en-ZA" sz="1400" dirty="0" smtClean="0">
                <a:solidFill>
                  <a:schemeClr val="bg1">
                    <a:lumMod val="95000"/>
                  </a:schemeClr>
                </a:solidFill>
              </a:rPr>
              <a:t>16 April 2013</a:t>
            </a:r>
            <a:endParaRPr lang="en-US" sz="1400" dirty="0">
              <a:solidFill>
                <a:schemeClr val="bg1">
                  <a:lumMod val="95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997907603"/>
              </p:ext>
            </p:extLst>
          </p:nvPr>
        </p:nvGraphicFramePr>
        <p:xfrm>
          <a:off x="228599" y="835731"/>
          <a:ext cx="8763000" cy="532957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FACILITATE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Update list of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persons at potential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Circulate SLP Adoption Brief to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SLP Briefing Workshop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Establish SLP interest group if required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Initiate process of mines reporting on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Provide SLP adoption brief for use at other meetings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Monthly follow-up communication with potential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Arrange meetings / terminate SLP Interest Group as necessary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198912507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4171496221"/>
              </p:ext>
            </p:extLst>
          </p:nvPr>
        </p:nvGraphicFramePr>
        <p:xfrm>
          <a:off x="457200" y="908720"/>
          <a:ext cx="8435280" cy="351373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96447"/>
                <a:gridCol w="7938833"/>
              </a:tblGrid>
              <a:tr h="615280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>
                          <a:solidFill>
                            <a:schemeClr val="bg1"/>
                          </a:solidFill>
                        </a:rPr>
                        <a:t>No</a:t>
                      </a:r>
                      <a:endParaRPr lang="en-US" sz="1400" dirty="0">
                        <a:solidFill>
                          <a:schemeClr val="bg1"/>
                        </a:solidFill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Highlights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(Achievements, Industry Interactions)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1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ZA" dirty="0" smtClean="0"/>
                        <a:t>During MOSHIAT-D on 16-01-13 more potential practices were tabled for investigation – review of first one scheduled for 17-04-13.</a:t>
                      </a:r>
                    </a:p>
                    <a:p>
                      <a:r>
                        <a:rPr lang="en-ZA" dirty="0" smtClean="0"/>
                        <a:t>Champions have been</a:t>
                      </a:r>
                      <a:r>
                        <a:rPr lang="en-ZA" baseline="0" dirty="0" smtClean="0"/>
                        <a:t> identified for the remainder.</a:t>
                      </a:r>
                      <a:endParaRPr lang="en-ZA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2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Submission of candidate SLP’s on Multi-stage Filtration Systems and Winch Covers to Head of Hub</a:t>
                      </a:r>
                      <a:r>
                        <a:rPr lang="en-US" baseline="0" dirty="0" smtClean="0"/>
                        <a:t> for panel review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3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Establishment of MOSHIAT-D Collieries:</a:t>
                      </a:r>
                    </a:p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dirty="0" smtClean="0"/>
                        <a:t>8</a:t>
                      </a:r>
                      <a:r>
                        <a:rPr lang="en-US" baseline="0" dirty="0" smtClean="0"/>
                        <a:t> Potential practices tabled during workshop of which 4 have been identified with highest potential – the first one to be reviewed on 19-04-13</a:t>
                      </a:r>
                      <a:endParaRPr lang="en-US" dirty="0"/>
                    </a:p>
                  </a:txBody>
                  <a:tcPr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4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indent="0">
                        <a:buFont typeface="Arial" pitchFamily="34" charset="0"/>
                        <a:buNone/>
                      </a:pPr>
                      <a:r>
                        <a:rPr lang="en-US" dirty="0" smtClean="0"/>
                        <a:t>Training on direct enquiry process for Harmony Free State region</a:t>
                      </a:r>
                      <a:endParaRPr lang="en-US" dirty="0"/>
                    </a:p>
                  </a:txBody>
                  <a:tcPr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Verbal feedback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March’13 to date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39552" y="1484784"/>
            <a:ext cx="8064896" cy="36933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/>
            </a:pPr>
            <a:r>
              <a:rPr lang="en-ZA" dirty="0" smtClean="0"/>
              <a:t>Report on two candidate SLP’s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ZA" dirty="0" smtClean="0"/>
              <a:t>Multi-Stage Filtration Systems – tech underground review concluded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ZA" dirty="0" smtClean="0"/>
              <a:t>Winch Covers – tech underground review  scheduled for 23 April’13</a:t>
            </a:r>
          </a:p>
          <a:p>
            <a:pPr marL="800100" lvl="1" indent="-342900">
              <a:buFont typeface="Arial" pitchFamily="34" charset="0"/>
              <a:buChar char="•"/>
            </a:pPr>
            <a:r>
              <a:rPr lang="en-ZA" dirty="0" smtClean="0"/>
              <a:t>Both will be formally reviewed on 25 April’13 by the peer review committee</a:t>
            </a:r>
          </a:p>
          <a:p>
            <a:pPr marL="342900" indent="-342900">
              <a:buFont typeface="+mj-lt"/>
              <a:buAutoNum type="arabicPeriod"/>
            </a:pPr>
            <a:r>
              <a:rPr lang="en-ZA" dirty="0"/>
              <a:t>QAFS – underground visit today to review progress – development </a:t>
            </a:r>
            <a:r>
              <a:rPr lang="en-ZA" dirty="0" err="1"/>
              <a:t>waterblast</a:t>
            </a:r>
            <a:r>
              <a:rPr lang="en-ZA" dirty="0"/>
              <a:t> will also be discussed</a:t>
            </a:r>
          </a:p>
          <a:p>
            <a:pPr marL="342900" indent="-342900">
              <a:buFont typeface="+mj-lt"/>
              <a:buAutoNum type="arabicPeriod"/>
            </a:pPr>
            <a:r>
              <a:rPr lang="en-ZA" dirty="0" smtClean="0"/>
              <a:t>MOSHIAT-D tomorrow – first of “8 identified new practices” to be reviewed </a:t>
            </a:r>
            <a:r>
              <a:rPr lang="en-ZA" dirty="0" err="1" smtClean="0"/>
              <a:t>nl</a:t>
            </a:r>
            <a:r>
              <a:rPr lang="en-ZA" dirty="0" smtClean="0"/>
              <a:t>. Dust Mask Testing</a:t>
            </a:r>
          </a:p>
          <a:p>
            <a:pPr marL="342900" indent="-342900">
              <a:buFont typeface="+mj-lt"/>
              <a:buAutoNum type="arabicPeriod"/>
            </a:pPr>
            <a:r>
              <a:rPr lang="en-ZA" dirty="0" smtClean="0"/>
              <a:t>MOSHIAT-D Collieries on Friday – first practice review - </a:t>
            </a:r>
            <a:r>
              <a:rPr lang="en-ZA" dirty="0"/>
              <a:t>Transfer Points </a:t>
            </a:r>
            <a:r>
              <a:rPr lang="en-ZA" dirty="0" smtClean="0"/>
              <a:t>Spray Configuration </a:t>
            </a:r>
            <a:r>
              <a:rPr lang="en-ZA" dirty="0"/>
              <a:t>(UG/SUR</a:t>
            </a:r>
            <a:r>
              <a:rPr lang="en-ZA" dirty="0" smtClean="0"/>
              <a:t>) at SASOL</a:t>
            </a:r>
          </a:p>
          <a:p>
            <a:pPr marL="342900" indent="-342900">
              <a:buFont typeface="+mj-lt"/>
              <a:buAutoNum type="arabicPeriod"/>
            </a:pPr>
            <a:r>
              <a:rPr lang="en-ZA" dirty="0" smtClean="0"/>
              <a:t>Direct enquiry training for Harmony Free State Region completed – similar session is scheduled for Harmony Western Region and a follow-up on Free State Region – awaiting dates from Harmony</a:t>
            </a:r>
          </a:p>
        </p:txBody>
      </p:sp>
    </p:spTree>
    <p:extLst>
      <p:ext uri="{BB962C8B-B14F-4D97-AF65-F5344CB8AC3E}">
        <p14:creationId xmlns:p14="http://schemas.microsoft.com/office/powerpoint/2010/main" xmlns="" val="287523442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lang="en-ZA" sz="2400" b="1" dirty="0" smtClean="0">
                <a:latin typeface="Arial" pitchFamily="34" charset="0"/>
                <a:ea typeface="+mj-ea"/>
                <a:cs typeface="Arial" pitchFamily="34" charset="0"/>
              </a:rPr>
              <a:t>for </a:t>
            </a:r>
            <a:r>
              <a:rPr kumimoji="0" lang="en-ZA" sz="2400" b="1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the Month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1026526913"/>
              </p:ext>
            </p:extLst>
          </p:nvPr>
        </p:nvGraphicFramePr>
        <p:xfrm>
          <a:off x="457200" y="908720"/>
          <a:ext cx="8507289" cy="100563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42392"/>
                <a:gridCol w="2808312"/>
                <a:gridCol w="2880320"/>
                <a:gridCol w="1440160"/>
                <a:gridCol w="936105"/>
              </a:tblGrid>
              <a:tr h="576064">
                <a:tc>
                  <a:txBody>
                    <a:bodyPr/>
                    <a:lstStyle/>
                    <a:p>
                      <a:pPr algn="ctr"/>
                      <a:r>
                        <a:rPr lang="en-US" sz="1400" dirty="0" smtClean="0"/>
                        <a:t>No</a:t>
                      </a:r>
                      <a:endParaRPr lang="en-US" sz="1400" dirty="0">
                        <a:solidFill>
                          <a:schemeClr val="tx1"/>
                        </a:solidFill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Lowlights</a:t>
                      </a: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 (Issues, Risks, Concerns)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cap="none" normalizeH="0" baseline="0" dirty="0" smtClean="0">
                          <a:ln>
                            <a:noFill/>
                          </a:ln>
                          <a:effectLst/>
                        </a:rPr>
                        <a:t>Response - Remedial  Action </a:t>
                      </a:r>
                      <a:endParaRPr kumimoji="0" lang="en-US" sz="14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Due Date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  <a:defRPr/>
                      </a:pPr>
                      <a:r>
                        <a:rPr kumimoji="0" lang="en-US" sz="1400" u="none" strike="noStrike" kern="1200" cap="none" normalizeH="0" baseline="0" dirty="0" smtClean="0">
                          <a:ln>
                            <a:noFill/>
                          </a:ln>
                          <a:effectLst/>
                        </a:rPr>
                        <a:t>Resp. Person</a:t>
                      </a:r>
                      <a:endParaRPr kumimoji="0" lang="en-US" sz="1400" b="1" i="0" u="none" strike="noStrike" kern="1200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  <a:ea typeface="+mn-ea"/>
                        <a:cs typeface="Arial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 gridSpan="5"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</a:rPr>
                        <a:t>There were no lowlights to be reported on for the reporting period</a:t>
                      </a:r>
                      <a:endParaRPr lang="en-US" dirty="0">
                        <a:solidFill>
                          <a:schemeClr val="bg1"/>
                        </a:solidFill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  <a:tc hMerge="1">
                  <a:txBody>
                    <a:bodyPr/>
                    <a:lstStyle/>
                    <a:p>
                      <a:endParaRPr lang="en-US" sz="16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235938147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83410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Key lessons learnt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0" name="Content Placeholder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xmlns="" val="793868778"/>
              </p:ext>
            </p:extLst>
          </p:nvPr>
        </p:nvGraphicFramePr>
        <p:xfrm>
          <a:off x="457200" y="908720"/>
          <a:ext cx="8302852" cy="13220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488653"/>
                <a:gridCol w="7814199"/>
              </a:tblGrid>
              <a:tr h="462880">
                <a:tc>
                  <a:txBody>
                    <a:bodyPr/>
                    <a:lstStyle/>
                    <a:p>
                      <a:pPr algn="ctr"/>
                      <a:r>
                        <a:rPr lang="en-US" sz="16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US" sz="16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0" fontAlgn="base" latinLnBrk="0" hangingPunct="0">
                        <a:lnSpc>
                          <a:spcPct val="90000"/>
                        </a:lnSpc>
                        <a:spcBef>
                          <a:spcPct val="40000"/>
                        </a:spcBef>
                        <a:spcAft>
                          <a:spcPct val="40000"/>
                        </a:spcAft>
                        <a:buClr>
                          <a:srgbClr val="7CC20A"/>
                        </a:buClr>
                        <a:buSzTx/>
                        <a:buFont typeface="Wingdings" pitchFamily="2" charset="2"/>
                        <a:buNone/>
                        <a:tabLst/>
                      </a:pPr>
                      <a:r>
                        <a:rPr kumimoji="0" lang="en-US" sz="1600" u="none" strike="noStrike" cap="none" normalizeH="0" baseline="0" dirty="0" smtClean="0">
                          <a:ln>
                            <a:noFill/>
                          </a:ln>
                          <a:effectLst/>
                          <a:latin typeface="Arial" pitchFamily="34" charset="0"/>
                          <a:cs typeface="Arial" pitchFamily="34" charset="0"/>
                        </a:rPr>
                        <a:t>Key lessons learnt</a:t>
                      </a:r>
                      <a:endParaRPr kumimoji="0" lang="en-US" sz="1600" b="1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horzOverflow="overflow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1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Implementation v/s adoption 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  <a:tr h="429570"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endParaRPr lang="en-US" sz="14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 anchorCtr="1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r>
                        <a:rPr lang="en-US" sz="1400" dirty="0" smtClean="0">
                          <a:latin typeface="Arial" pitchFamily="34" charset="0"/>
                          <a:cs typeface="Arial" pitchFamily="34" charset="0"/>
                        </a:rPr>
                        <a:t>How to get practices already implemented MOSH compliant – DC’s 12 point plan</a:t>
                      </a:r>
                      <a:endParaRPr lang="en-US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anchor="ctr"/>
                </a:tc>
              </a:tr>
            </a:tbl>
          </a:graphicData>
        </a:graphic>
      </p:graphicFrame>
      <p:cxnSp>
        <p:nvCxnSpPr>
          <p:cNvPr id="13" name="Straight Connector 12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286877169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p:blipFill>
        <p:spPr bwMode="auto">
          <a:xfrm>
            <a:off x="334331" y="74428"/>
            <a:ext cx="8280125" cy="674136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xmlns="" val="216326379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49628" y="711811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142852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Contents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593514" y="990600"/>
            <a:ext cx="7889486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Mission and values reminder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Progress update – key indicators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Highlights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Lowlights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Key lessons learnt 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r>
              <a:rPr lang="en-ZA" sz="2000" dirty="0" smtClean="0"/>
              <a:t>Annual plan - 2013</a:t>
            </a:r>
          </a:p>
          <a:p>
            <a:pPr marL="342900" indent="-342900">
              <a:lnSpc>
                <a:spcPct val="150000"/>
              </a:lnSpc>
              <a:buFont typeface="+mj-lt"/>
              <a:buAutoNum type="arabicPeriod"/>
            </a:pPr>
            <a:endParaRPr lang="en-ZA" sz="2000" dirty="0" smtClean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7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0" name="Straight Connector 19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 through a people oriented process to significantly improve occupational health and safety in the minerals industry</a:t>
            </a:r>
          </a:p>
          <a:p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Our ultimate goal is the provision of working conditions that are free from harmful effects</a:t>
            </a:r>
            <a:endParaRPr lang="en-ZA" sz="16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Mission and Values – MOSH Dust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73338" y="527338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025" name="Picture 1"/>
          <p:cNvPicPr>
            <a:picLocks noChangeAspect="1" noChangeArrowheads="1"/>
          </p:cNvPicPr>
          <p:nvPr/>
        </p:nvPicPr>
        <p:blipFill>
          <a:blip r:embed="rId2">
            <a:duotone>
              <a:prstClr val="black"/>
              <a:schemeClr val="accent5">
                <a:tint val="45000"/>
                <a:satMod val="400000"/>
              </a:schemeClr>
            </a:duotone>
            <a:extLst>
              <a:ext uri="{BEBA8EAE-BF5A-486C-A8C5-ECC9F3942E4B}">
                <a14:imgProps xmlns:a14="http://schemas.microsoft.com/office/drawing/2010/main" xmlns="">
                  <a14:imgLayer r:embed="rId3">
                    <a14:imgEffect>
                      <a14:brightnessContrast bright="20000" contrast="4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 bwMode="auto">
          <a:xfrm>
            <a:off x="334487" y="646172"/>
            <a:ext cx="8569113" cy="5510595"/>
          </a:xfrm>
          <a:prstGeom prst="rect">
            <a:avLst/>
          </a:prstGeom>
          <a:solidFill>
            <a:srgbClr val="FFE579"/>
          </a:solidFill>
          <a:ln w="9525">
            <a:noFill/>
            <a:miter lim="800000"/>
            <a:headEnd/>
            <a:tailEnd/>
          </a:ln>
          <a:effectLst/>
        </p:spPr>
      </p:pic>
      <p:sp>
        <p:nvSpPr>
          <p:cNvPr id="2" name="Rectangle 1"/>
          <p:cNvSpPr/>
          <p:nvPr/>
        </p:nvSpPr>
        <p:spPr>
          <a:xfrm>
            <a:off x="2048720" y="661605"/>
            <a:ext cx="6854880" cy="1537585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72000" rIns="72000" rtlCol="0" anchor="ctr"/>
          <a:lstStyle/>
          <a:p>
            <a:r>
              <a:rPr lang="en-ZA" sz="1600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To facilitate the adoption of leading practices through a people oriented process to significantly improve occupational health and safety in the minerals industry with specific focus on </a:t>
            </a:r>
            <a:r>
              <a:rPr lang="en-ZA" sz="1600" b="1" i="1" dirty="0" smtClean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THE ELIMINATION OF SILICOSIS AND DUST RELATED DISEASES</a:t>
            </a:r>
            <a:endParaRPr lang="en-ZA" sz="1600" b="1" i="1" dirty="0">
              <a:solidFill>
                <a:schemeClr val="bg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34487" y="2152890"/>
            <a:ext cx="1714233" cy="4003877"/>
          </a:xfrm>
          <a:prstGeom prst="rect">
            <a:avLst/>
          </a:prstGeom>
          <a:solidFill>
            <a:schemeClr val="accent5">
              <a:lumMod val="7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vert="vert270" rtlCol="0" anchor="ctr"/>
          <a:lstStyle/>
          <a:p>
            <a:pPr algn="ctr"/>
            <a:r>
              <a:rPr lang="en-ZA" sz="3600" dirty="0" smtClean="0">
                <a:latin typeface="Calibri" pitchFamily="34" charset="0"/>
                <a:cs typeface="Calibri" pitchFamily="34" charset="0"/>
              </a:rPr>
              <a:t>Values</a:t>
            </a:r>
            <a:endParaRPr lang="en-ZA" sz="3600" dirty="0">
              <a:latin typeface="Calibri" pitchFamily="34" charset="0"/>
              <a:cs typeface="Calibri" pitchFamily="34" charset="0"/>
            </a:endParaRPr>
          </a:p>
        </p:txBody>
      </p:sp>
      <p:cxnSp>
        <p:nvCxnSpPr>
          <p:cNvPr id="19" name="Straight Connector 18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0" name="Picture 2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1" name="Picture 3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2" name="Straight Connector 21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959943514"/>
      </p:ext>
    </p:extLst>
  </p:cSld>
  <p:clrMapOvr>
    <a:masterClrMapping/>
  </p:clrMapOvr>
  <p:transition>
    <p:wedg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76176"/>
            <a:ext cx="8848756" cy="646116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from Team Scorecard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ZA" sz="1100" b="1" dirty="0" smtClean="0">
                <a:latin typeface="Arial" pitchFamily="34" charset="0"/>
                <a:ea typeface="+mj-ea"/>
                <a:cs typeface="Arial" pitchFamily="34" charset="0"/>
              </a:rPr>
              <a:t>Covering identification, documenting, facilitating and impacts for the practices in question</a:t>
            </a:r>
            <a:endParaRPr kumimoji="0" lang="en-ZA" sz="11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145549763"/>
              </p:ext>
            </p:extLst>
          </p:nvPr>
        </p:nvGraphicFramePr>
        <p:xfrm>
          <a:off x="228599" y="836712"/>
          <a:ext cx="8763000" cy="526443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A1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participants in selection of leading practice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Credible team membership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17-01-13</a:t>
                      </a:r>
                    </a:p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14-02-13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discipline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Ensure group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18-07-12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Approved participants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Appropriate plans for planning workshop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Competent Facilitator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Planning agenda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13-09-12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25-09-12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Detailed expert model of risk story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Stakeholder consultation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Prepared questions for input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 and October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21" name="Straight Connector 20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2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3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24" name="Straight Connector 23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Progress update - key indicators cont.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3929208290"/>
              </p:ext>
            </p:extLst>
          </p:nvPr>
        </p:nvGraphicFramePr>
        <p:xfrm>
          <a:off x="228599" y="914400"/>
          <a:ext cx="8763000" cy="217912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Consultation draft expert model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expert models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Major risks and improvement possibilities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August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July 2012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Aug 2012</a:t>
                      </a: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Peer Group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No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Oct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17-10-12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96464861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Progress update - key indicators cont.</a:t>
            </a: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94768666"/>
              </p:ext>
            </p:extLst>
          </p:nvPr>
        </p:nvGraphicFramePr>
        <p:xfrm>
          <a:off x="228599" y="914400"/>
          <a:ext cx="8763000" cy="4971256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2057400"/>
                <a:gridCol w="304800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1</a:t>
                      </a:r>
                    </a:p>
                    <a:p>
                      <a:pPr algn="ctr"/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</a:p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(Definition)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1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Measure 2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Originally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p</a:t>
                      </a:r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lanned completion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Leading practice with greatest potential OHS impact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Review of R&amp;D outcomes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2008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Industry identified practices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Feb’12 (5)</a:t>
                      </a: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Feb’12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Exploratory visits to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May’12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Detailed Leading Practice List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 (T16 </a:t>
                      </a:r>
                      <a:r>
                        <a:rPr lang="en-ZA" sz="800" dirty="0" err="1" smtClean="0">
                          <a:latin typeface="Arial" pitchFamily="34" charset="0"/>
                          <a:cs typeface="Arial" pitchFamily="34" charset="0"/>
                        </a:rPr>
                        <a:t>vs</a:t>
                      </a:r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 T18)?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2008 and 2012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ZA" sz="1100" b="1" dirty="0" err="1" smtClean="0">
                          <a:latin typeface="Arial" pitchFamily="34" charset="0"/>
                          <a:cs typeface="Arial" pitchFamily="34" charset="0"/>
                        </a:rPr>
                        <a:t>Ongoing</a:t>
                      </a:r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 on quarterly basis</a:t>
                      </a:r>
                    </a:p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Up-dated quarterly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Credibility of selected Leading Practice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800" dirty="0" smtClean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</a:p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Jun’12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100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?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Workshop quality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gridSpan="5"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Cannot assess the quality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098289968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ZA" sz="2400" b="1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SLP - Key Indicators</a:t>
            </a:r>
            <a:endParaRPr kumimoji="0" lang="en-ZA" sz="24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graphicFrame>
        <p:nvGraphicFramePr>
          <p:cNvPr id="15" name="Table 1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252027052"/>
              </p:ext>
            </p:extLst>
          </p:nvPr>
        </p:nvGraphicFramePr>
        <p:xfrm>
          <a:off x="228599" y="914400"/>
          <a:ext cx="8763000" cy="504001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178507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IDENTIFY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A23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SLP adoption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Identified potential SLP adoption mines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Full Adoption Team assessment of SLP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Contact manager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of source mine to arrange access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Identify key contact person at source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Yes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122119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investigations at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20%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(20%)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documents for formal SLP assessment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T118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Confirm accuracy of prepared documents with source mine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50%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(50%)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T119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Final review of documents against SLP criteria by adoption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team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30%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(30%)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T120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Submit motivation of SLP to Head of Hub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       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(100%)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100%  </a:t>
                      </a:r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(60%)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0% </a:t>
                      </a:r>
                    </a:p>
                    <a:p>
                      <a:pPr algn="ctr"/>
                      <a:r>
                        <a:rPr lang="en-ZA" sz="1100" b="0" dirty="0" smtClean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(0%)</a:t>
                      </a:r>
                      <a:endParaRPr lang="en-ZA" sz="1100" b="0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1969876141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6" name="Straight Connector 15"/>
          <p:cNvCxnSpPr/>
          <p:nvPr/>
        </p:nvCxnSpPr>
        <p:spPr>
          <a:xfrm>
            <a:off x="160238" y="722292"/>
            <a:ext cx="8929718" cy="1588"/>
          </a:xfrm>
          <a:prstGeom prst="line">
            <a:avLst/>
          </a:prstGeom>
          <a:ln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itle 3"/>
          <p:cNvSpPr txBox="1">
            <a:spLocks/>
          </p:cNvSpPr>
          <p:nvPr/>
        </p:nvSpPr>
        <p:spPr>
          <a:xfrm>
            <a:off x="71438" y="-24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ZA" sz="2400" b="1" i="0" u="none" strike="noStrike" kern="1200" cap="none" spc="0" normalizeH="0" baseline="0" noProof="0" dirty="0">
              <a:ln>
                <a:noFill/>
              </a:ln>
              <a:solidFill>
                <a:srgbClr val="C49F00"/>
              </a:solidFill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11" name="Title 3"/>
          <p:cNvSpPr txBox="1">
            <a:spLocks/>
          </p:cNvSpPr>
          <p:nvPr/>
        </p:nvSpPr>
        <p:spPr>
          <a:xfrm>
            <a:off x="223838" y="152376"/>
            <a:ext cx="9001156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>
              <a:spcBef>
                <a:spcPct val="0"/>
              </a:spcBef>
              <a:defRPr/>
            </a:pPr>
            <a:r>
              <a:rPr lang="en-ZA" sz="2400" b="1" dirty="0">
                <a:latin typeface="Arial" pitchFamily="34" charset="0"/>
                <a:cs typeface="Arial" pitchFamily="34" charset="0"/>
              </a:rPr>
              <a:t>SLP - Key Indicators</a:t>
            </a:r>
          </a:p>
        </p:txBody>
      </p:sp>
      <p:cxnSp>
        <p:nvCxnSpPr>
          <p:cNvPr id="12" name="Straight Connector 11"/>
          <p:cNvCxnSpPr/>
          <p:nvPr/>
        </p:nvCxnSpPr>
        <p:spPr>
          <a:xfrm>
            <a:off x="1187624" y="674513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3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1" y="6215656"/>
            <a:ext cx="857256" cy="5977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892347" y="6263168"/>
            <a:ext cx="1000133" cy="4661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17" name="Straight Connector 16"/>
          <p:cNvCxnSpPr/>
          <p:nvPr/>
        </p:nvCxnSpPr>
        <p:spPr>
          <a:xfrm>
            <a:off x="1187624" y="6225026"/>
            <a:ext cx="7572428" cy="0"/>
          </a:xfrm>
          <a:prstGeom prst="line">
            <a:avLst/>
          </a:prstGeom>
          <a:ln w="12700">
            <a:solidFill>
              <a:srgbClr val="C49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 Placeholder 4"/>
          <p:cNvSpPr txBox="1">
            <a:spLocks/>
          </p:cNvSpPr>
          <p:nvPr/>
        </p:nvSpPr>
        <p:spPr>
          <a:xfrm>
            <a:off x="1500166" y="6303510"/>
            <a:ext cx="6572296" cy="357187"/>
          </a:xfrm>
          <a:prstGeom prst="rect">
            <a:avLst/>
          </a:prstGeom>
        </p:spPr>
        <p:txBody>
          <a:bodyPr/>
          <a:lstStyle/>
          <a:p>
            <a:pPr marL="342900" marR="0" lvl="0" indent="-342900" algn="ctr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tabLst/>
              <a:defRPr/>
            </a:pPr>
            <a:r>
              <a:rPr kumimoji="0" lang="en-ZA" sz="2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>
                    <a:lumMod val="75000"/>
                    <a:lumOff val="25000"/>
                  </a:schemeClr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Leading the change to zero harm</a:t>
            </a:r>
            <a:endParaRPr kumimoji="0" lang="en-ZA" sz="2000" b="1" i="0" u="none" strike="noStrike" kern="1200" cap="none" spc="0" normalizeH="0" baseline="0" noProof="0" dirty="0">
              <a:ln>
                <a:noFill/>
              </a:ln>
              <a:solidFill>
                <a:schemeClr val="tx1">
                  <a:lumMod val="75000"/>
                  <a:lumOff val="25000"/>
                </a:schemeClr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20" name="Table 1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xmlns="" val="771225104"/>
              </p:ext>
            </p:extLst>
          </p:nvPr>
        </p:nvGraphicFramePr>
        <p:xfrm>
          <a:off x="228599" y="914400"/>
          <a:ext cx="8763000" cy="375092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304800"/>
                <a:gridCol w="1878361"/>
                <a:gridCol w="483839"/>
                <a:gridCol w="2133600"/>
                <a:gridCol w="914400"/>
                <a:gridCol w="838200"/>
                <a:gridCol w="762000"/>
                <a:gridCol w="685800"/>
                <a:gridCol w="762000"/>
              </a:tblGrid>
              <a:tr h="463885"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KPA No</a:t>
                      </a:r>
                    </a:p>
                    <a:p>
                      <a:pPr algn="ctr"/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Key Performance Area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</a:p>
                    <a:p>
                      <a:pPr algn="ctr"/>
                      <a:r>
                        <a:rPr lang="en-ZA" sz="7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No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KPI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QAFS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Multi-stage Filtration Systems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Winch 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Covers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Develop. Water</a:t>
                      </a:r>
                      <a:r>
                        <a:rPr lang="en-ZA" sz="800" baseline="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 Blast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solidFill>
                            <a:schemeClr val="bg1"/>
                          </a:solidFill>
                          <a:latin typeface="Arial" pitchFamily="34" charset="0"/>
                          <a:cs typeface="Arial" pitchFamily="34" charset="0"/>
                        </a:rPr>
                        <a:t>Future SLP’s</a:t>
                      </a:r>
                      <a:endParaRPr lang="en-ZA" sz="800" dirty="0">
                        <a:solidFill>
                          <a:schemeClr val="bg1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</a:tr>
              <a:tr h="284795">
                <a:tc gridSpan="9">
                  <a:txBody>
                    <a:bodyPr/>
                    <a:lstStyle/>
                    <a:p>
                      <a:pPr algn="ctr"/>
                      <a:r>
                        <a:rPr lang="en-ZA" sz="1400" b="0" dirty="0" smtClean="0">
                          <a:latin typeface="Arial" pitchFamily="34" charset="0"/>
                          <a:cs typeface="Arial" pitchFamily="34" charset="0"/>
                        </a:rPr>
                        <a:t>DOCUMENT (cont.)</a:t>
                      </a:r>
                      <a:endParaRPr lang="en-ZA" sz="1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solidFill>
                      <a:schemeClr val="bg2">
                        <a:lumMod val="9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 hMerge="1"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 hMerge="1">
                  <a:txBody>
                    <a:bodyPr/>
                    <a:lstStyle/>
                    <a:p>
                      <a:pPr algn="ctr"/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T121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Convene SLP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T122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Formal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review of SLP by review panel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25-04-13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T123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Conduct any necessary follow-up investigations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T124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customised</a:t>
                      </a:r>
                      <a:r>
                        <a:rPr lang="en-ZA" sz="1100" b="1" baseline="0" dirty="0" smtClean="0">
                          <a:latin typeface="Arial" pitchFamily="34" charset="0"/>
                          <a:cs typeface="Arial" pitchFamily="34" charset="0"/>
                        </a:rPr>
                        <a:t> SLP behaviour plans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T125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Develop guidance notes for SLP adoption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T126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Prepare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  <a:tr h="428811">
                <a:tc>
                  <a:txBody>
                    <a:bodyPr/>
                    <a:lstStyle/>
                    <a:p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800" dirty="0" smtClean="0">
                          <a:latin typeface="Arial" pitchFamily="34" charset="0"/>
                          <a:cs typeface="Arial" pitchFamily="34" charset="0"/>
                        </a:rPr>
                        <a:t>T127</a:t>
                      </a:r>
                      <a:endParaRPr lang="en-ZA" sz="8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b="1" dirty="0" smtClean="0">
                          <a:latin typeface="Arial" pitchFamily="34" charset="0"/>
                          <a:cs typeface="Arial" pitchFamily="34" charset="0"/>
                        </a:rPr>
                        <a:t>Critical review of SLP Adoption Brief</a:t>
                      </a:r>
                      <a:endParaRPr lang="en-ZA" sz="11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/>
                </a:tc>
                <a:tc>
                  <a:txBody>
                    <a:bodyPr/>
                    <a:lstStyle/>
                    <a:p>
                      <a:r>
                        <a:rPr lang="en-ZA" sz="110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 anchorCtr="1"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ZA" sz="1100" b="0" dirty="0" smtClean="0">
                          <a:latin typeface="Arial" pitchFamily="34" charset="0"/>
                          <a:cs typeface="Arial" pitchFamily="34" charset="0"/>
                        </a:rPr>
                        <a:t>-</a:t>
                      </a:r>
                      <a:endParaRPr lang="en-ZA" sz="11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36000" marR="36000" marT="36000" marB="36000" anchor="ctr"/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408209173"/>
      </p:ext>
    </p:extLst>
  </p:cSld>
  <p:clrMapOvr>
    <a:masterClrMapping/>
  </p:clrMapOvr>
  <p:transition>
    <p:split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heme3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Theme3</Template>
  <TotalTime>627</TotalTime>
  <Words>1359</Words>
  <Application>Microsoft Office PowerPoint</Application>
  <PresentationFormat>On-screen Show (4:3)</PresentationFormat>
  <Paragraphs>484</Paragraphs>
  <Slides>15</Slides>
  <Notes>5</Notes>
  <HiddenSlides>1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15</vt:i4>
      </vt:variant>
    </vt:vector>
  </HeadingPairs>
  <TitlesOfParts>
    <vt:vector size="16" baseType="lpstr">
      <vt:lpstr>Theme3</vt:lpstr>
      <vt:lpstr> DUST TEAM u p  -  d a t e March 2013 to date 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</vt:vector>
  </TitlesOfParts>
  <Company>COM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Click to add title</dc:title>
  <dc:creator>tbotha</dc:creator>
  <cp:lastModifiedBy>Lmasilo</cp:lastModifiedBy>
  <cp:revision>85</cp:revision>
  <cp:lastPrinted>2013-02-19T08:59:32Z</cp:lastPrinted>
  <dcterms:created xsi:type="dcterms:W3CDTF">2012-08-02T11:34:04Z</dcterms:created>
  <dcterms:modified xsi:type="dcterms:W3CDTF">2013-04-22T06:46:28Z</dcterms:modified>
</cp:coreProperties>
</file>