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7"/>
  </p:notesMasterIdLst>
  <p:sldIdLst>
    <p:sldId id="256" r:id="rId3"/>
    <p:sldId id="260" r:id="rId4"/>
    <p:sldId id="261" r:id="rId5"/>
    <p:sldId id="276" r:id="rId6"/>
    <p:sldId id="264" r:id="rId7"/>
    <p:sldId id="265" r:id="rId8"/>
    <p:sldId id="275" r:id="rId9"/>
    <p:sldId id="266" r:id="rId10"/>
    <p:sldId id="269" r:id="rId11"/>
    <p:sldId id="267" r:id="rId12"/>
    <p:sldId id="268" r:id="rId13"/>
    <p:sldId id="272" r:id="rId14"/>
    <p:sldId id="271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9606" autoAdjust="0"/>
  </p:normalViewPr>
  <p:slideViewPr>
    <p:cSldViewPr>
      <p:cViewPr>
        <p:scale>
          <a:sx n="60" d="100"/>
          <a:sy n="60" d="100"/>
        </p:scale>
        <p:origin x="-143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B67441-9E89-48E6-935B-45613904E10A}" type="datetimeFigureOut">
              <a:rPr lang="en-US" smtClean="0"/>
              <a:pPr/>
              <a:t>4/22/2013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F72C98-2042-46CE-A15B-D648D3B1BDB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33683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72C98-2042-46CE-A15B-D648D3B1BDBE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8F53EDA-8673-4011-AEAD-91519092093E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4/22/2013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4/22/2013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4/22/2013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4/22/2013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4/22/2013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4/22/2013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4/22/2013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4/22/2013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4/22/2013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4/22/2013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4/22/2013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4/22/2013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4/22/2013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3918E-975E-4170-BDDE-9211172699BA}" type="datetimeFigureOut">
              <a:rPr lang="en-US" smtClean="0"/>
              <a:pPr/>
              <a:t>4/22/2013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3918E-975E-4170-BDDE-9211172699BA}" type="datetimeFigureOut">
              <a:rPr lang="en-US" smtClean="0"/>
              <a:pPr/>
              <a:t>4/22/2013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Excel_Worksheet1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package" Target="../embeddings/Microsoft_Office_Excel_Worksheet2.xlsx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1400" y="838200"/>
            <a:ext cx="5562600" cy="2819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MOSH Falls of Ground </a:t>
            </a:r>
            <a:br>
              <a:rPr lang="en-US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Leading Practice </a:t>
            </a:r>
            <a:br>
              <a:rPr lang="en-US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Adoption Team </a:t>
            </a:r>
            <a:br>
              <a:rPr lang="en-US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Activity Report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67200" y="4800600"/>
            <a:ext cx="4419600" cy="8382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>
                    <a:lumMod val="85000"/>
                  </a:schemeClr>
                </a:solidFill>
              </a:rPr>
              <a:t>APRIL 2013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609601" y="304800"/>
          <a:ext cx="8001001" cy="6019800"/>
        </p:xfrm>
        <a:graphic>
          <a:graphicData uri="http://schemas.openxmlformats.org/drawingml/2006/table">
            <a:tbl>
              <a:tblPr/>
              <a:tblGrid>
                <a:gridCol w="211726"/>
                <a:gridCol w="2028109"/>
                <a:gridCol w="3265031"/>
                <a:gridCol w="378878"/>
                <a:gridCol w="423451"/>
                <a:gridCol w="312017"/>
                <a:gridCol w="325946"/>
                <a:gridCol w="576674"/>
                <a:gridCol w="479169"/>
              </a:tblGrid>
              <a:tr h="63783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T47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Final peer reviewed report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Final updated version of peer reviewed value case report 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Nov 2012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61583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Implementation of Decider BC plan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Implementation of BC plan for deciders prior to Leading Practice Adoption Workshop 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Nov 2012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8959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T55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Final source mine report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Updated draft of  report based on input from consultations at mine and with adoption team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Nov 2012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78959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T56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Peer Group assessment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Hub Peer Group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assessment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using an agreed score card for assessing source mine reports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Assessment score % | Date completed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N/A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N/A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68181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T57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Summary of behavioural work 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 summary report of the work undertaken in developing the generic BC and LB plans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Nov 2012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3783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T58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Source investigations summary report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 report that pulls together the separate investigation reports which are appended 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Nov 2012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98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T59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Peer Group assessment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Hub Peer Group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assessment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using score card for source investigations summary reports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Assessment score % | Date completed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Nov 2012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8959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T61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Draft LPAG for use at mines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Updated draft guide for use at adoption mines based on input from source mine and team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Nov 2012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52786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T62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Peer Group assessment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Hub Peer Group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assessment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of LPAG using agreed score card 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Assessment score % | Date completed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Nov 2012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33399" y="381002"/>
          <a:ext cx="8229603" cy="6019798"/>
        </p:xfrm>
        <a:graphic>
          <a:graphicData uri="http://schemas.openxmlformats.org/drawingml/2006/table">
            <a:tbl>
              <a:tblPr/>
              <a:tblGrid>
                <a:gridCol w="217776"/>
                <a:gridCol w="2086055"/>
                <a:gridCol w="3358318"/>
                <a:gridCol w="389703"/>
                <a:gridCol w="435550"/>
                <a:gridCol w="320932"/>
                <a:gridCol w="335259"/>
                <a:gridCol w="593150"/>
                <a:gridCol w="492860"/>
              </a:tblGrid>
              <a:tr h="5976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T65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Workshop programme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Programme for workshop signed off by HoH at least two weeks before workshop</a:t>
                      </a:r>
                      <a:b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Yes or No | Date completed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Yes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CC"/>
                    </a:solidFill>
                  </a:tcPr>
                </a:tc>
              </a:tr>
              <a:tr h="5737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T66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Effective key presentations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 special workshop assessment form completed by all workshop participants </a:t>
                      </a:r>
                      <a:b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Assessment score % | Date completed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&gt;80%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1-Jul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93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T68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Updated LPAG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Updated version of LPAG, based on experience gained at first adoption (demo) mine</a:t>
                      </a:r>
                      <a:b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1-Jul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Sept 2012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8582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T72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COPA membership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Must include one of originally identified key persons at </a:t>
                      </a: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adoption 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mines &amp; </a:t>
                      </a: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Adoption 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Team Manager </a:t>
                      </a:r>
                      <a:b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% of mines with required membership |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No. of 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mines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&gt; 80%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62158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T73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COPA attendance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COPA attendance by identified key (required) members</a:t>
                      </a:r>
                      <a:b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% attendance by key members | Date of last meeting  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&gt; 60%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62158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T75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COPA effectiveness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 COPA effectiveness assessment form completed quarterly by workshop participants</a:t>
                      </a:r>
                      <a:b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Assessment score in % | Date completed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&gt; 80%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8582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T78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Agreement with Mine Manager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Working relationship agreed with Mine Manager </a:t>
                      </a:r>
                      <a:b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 by adoption workshop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549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T79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Agreed adoption plan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Copy of agreed adoption plan with comments on key issues and details of lessons learnt </a:t>
                      </a:r>
                      <a:b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57377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T81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Direct enquiry process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Direct enquiry process using selected interviewees and  trained interviewers </a:t>
                      </a:r>
                      <a:b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609599" y="381000"/>
          <a:ext cx="8001000" cy="6019799"/>
        </p:xfrm>
        <a:graphic>
          <a:graphicData uri="http://schemas.openxmlformats.org/drawingml/2006/table">
            <a:tbl>
              <a:tblPr/>
              <a:tblGrid>
                <a:gridCol w="211653"/>
                <a:gridCol w="2027402"/>
                <a:gridCol w="3263896"/>
                <a:gridCol w="378745"/>
                <a:gridCol w="423304"/>
                <a:gridCol w="311908"/>
                <a:gridCol w="325833"/>
                <a:gridCol w="267349"/>
                <a:gridCol w="311908"/>
                <a:gridCol w="479002"/>
              </a:tblGrid>
              <a:tr h="5467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T82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Customised BC &amp; LB plans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Customised BC and LB plans involving proper application of customisation process </a:t>
                      </a:r>
                      <a:b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524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T84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Monitoring and evaluation plan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Impact and performance monitoring and evaluation plan agreed with the mine </a:t>
                      </a:r>
                      <a:b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524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T85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Effectiveness of BC &amp; LB plans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Assessment of effectiveness using standard behaviour modification survey tool </a:t>
                      </a:r>
                      <a:b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Assessment score in % |Date completed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5467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T88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Documented findings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All findings (lessons learnt) at first adoption mine documented and on file </a:t>
                      </a:r>
                      <a:b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62188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T90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Signed off report on first adoption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Updated report based on input from consultations at mine and with adoption team </a:t>
                      </a:r>
                      <a:b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524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T91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Peer Group assessment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Hub Peer Group </a:t>
                      </a: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assessment 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of adoption report using an agreed score card </a:t>
                      </a:r>
                      <a:b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Assessment score % | Date completed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78519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T93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Final Leading Practice Adoption Guide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Updated final draft of the LPAG based on input from first adoption mine and adoption team</a:t>
                      </a:r>
                      <a:b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Assessment score % | Date completed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T94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Peer Group assessment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Hub Peer Group </a:t>
                      </a:r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assessment 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of LPAG using an agreed score card </a:t>
                      </a:r>
                      <a:b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Assessment score % | Date completed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?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427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T95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Identified potential adoption mines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identified potential adoption mines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/>
                      </a:r>
                      <a:b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No. of mines | Date last mine identified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78519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T96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LP investigated for adoption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 of completed adoption investigation forms returned by mines to adoption team manager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</a:t>
                      </a:r>
                      <a:b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| % of potential adoption mine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 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533401" y="304800"/>
          <a:ext cx="8229600" cy="6096001"/>
        </p:xfrm>
        <a:graphic>
          <a:graphicData uri="http://schemas.openxmlformats.org/drawingml/2006/table">
            <a:tbl>
              <a:tblPr/>
              <a:tblGrid>
                <a:gridCol w="217700"/>
                <a:gridCol w="2085328"/>
                <a:gridCol w="3357150"/>
                <a:gridCol w="389567"/>
                <a:gridCol w="435398"/>
                <a:gridCol w="320819"/>
                <a:gridCol w="335143"/>
                <a:gridCol w="274988"/>
                <a:gridCol w="320819"/>
                <a:gridCol w="492688"/>
              </a:tblGrid>
              <a:tr h="5203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T97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Positive decision to adopt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indicating a positive decision to adopt on their completed forms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/>
                      </a:r>
                      <a:b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| % of potential adoption mines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&gt;95%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5603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T98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Mine adoption team appointed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that have appointed an adoption team and a manager  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/>
                      </a:r>
                      <a:b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| % of potential adoption mines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&gt;95%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7184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T99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Investment in adoption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Total of planned investment (funds &amp; person days) by mines in adopting the leading practice  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/>
                      </a:r>
                      <a:b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Cost in Rands | Number of person days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None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?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CC"/>
                    </a:solidFill>
                  </a:tcPr>
                </a:tc>
              </a:tr>
              <a:tr h="7184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T100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Implementation plan (incl M&amp;E)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that have provided copies of acceptable plans to adopt the leading practice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b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| % of potential adoption mines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&gt;95%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?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CC"/>
                    </a:solidFill>
                  </a:tcPr>
                </a:tc>
              </a:tr>
              <a:tr h="7184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T101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Accommodation 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of learning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with provisions to accommodate learning during adoption (no bonus loss)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/>
                      </a:r>
                      <a:b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| % of actual adopter mines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?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CC"/>
                    </a:solidFill>
                  </a:tcPr>
                </a:tc>
              </a:tr>
              <a:tr h="5603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T102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Leading practice harmonised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that report successful harmonisation of the leading practice 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/>
                      </a:r>
                      <a:b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| % of potential adoption mines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&gt;95%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7184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T103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Mental models interviews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that have conducted mental model interviews using trained interviewers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/>
                      </a:r>
                      <a:b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| % of potential adoption mines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&gt;95%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54035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T104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Customised BC plan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that have customised BC plan according to LPAG  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/>
                      </a:r>
                      <a:b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| % of potential adoption mines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&gt;95%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5203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T105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Customised LB plan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that have customised LB plan according to LPAG 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/>
                      </a:r>
                      <a:b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| % of potential adoption mines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&gt;95%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?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5203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T106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Risk assessment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that have undertaken risk assessment according to LPAG  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/>
                      </a:r>
                      <a:b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| % of potential adoption mines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&gt;95%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0.75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685801" y="609598"/>
          <a:ext cx="8000998" cy="5486401"/>
        </p:xfrm>
        <a:graphic>
          <a:graphicData uri="http://schemas.openxmlformats.org/drawingml/2006/table">
            <a:tbl>
              <a:tblPr/>
              <a:tblGrid>
                <a:gridCol w="211652"/>
                <a:gridCol w="2027401"/>
                <a:gridCol w="3263896"/>
                <a:gridCol w="378745"/>
                <a:gridCol w="423303"/>
                <a:gridCol w="311908"/>
                <a:gridCol w="325833"/>
                <a:gridCol w="267350"/>
                <a:gridCol w="311908"/>
                <a:gridCol w="479002"/>
              </a:tblGrid>
              <a:tr h="6931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T107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Training lesson plans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that report required development of training lesson plans   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/>
                      </a:r>
                      <a:b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|  % of potential adoption mines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&gt;95%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6664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T108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Management sign-off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that report required management sign-off  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/>
                      </a:r>
                      <a:b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| % of potential adoption mines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&gt;95%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CC"/>
                    </a:solidFill>
                  </a:tcPr>
                </a:tc>
              </a:tr>
              <a:tr h="7464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T109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Leading practice piloted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that report required initial  piloting of the leading practice   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/>
                      </a:r>
                      <a:b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| % of potential adoption mines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&gt;95%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95705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T110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Roll-out plan in place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that have completed the required mine-wide leading practice roll-out plan   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/>
                      </a:r>
                      <a:b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| % of potential adoption mines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&gt;95%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6931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T111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Completed adoptions of leading practice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that have provided required documentation confirming full adoption   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/>
                      </a:r>
                      <a:b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| % of potential adoption mines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&gt;95%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77310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T124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Reported adoptions of SLP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reporting successful adoption of the SLP 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/>
                      </a:r>
                      <a:b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| % of potential adoption mines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50% in 6 mths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CC"/>
                    </a:solidFill>
                  </a:tcPr>
                </a:tc>
              </a:tr>
              <a:tr h="95705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T125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Confirmed full process SLP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adoptions   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reporting adoption of the SLP in accordance with the SLP Adoption Brief 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/>
                      </a:r>
                      <a:b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Number of mines | % of potential adoption mines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&gt;90%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256891" y="63113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378352" y="6303128"/>
            <a:ext cx="6698848" cy="8172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3498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11299"/>
            <a:ext cx="857256" cy="39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214282" y="12192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142844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4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Contents</a:t>
            </a:r>
            <a:endParaRPr kumimoji="0" lang="en-ZA" sz="4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9600" y="1447800"/>
            <a:ext cx="788948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3600" dirty="0" smtClean="0"/>
              <a:t>Mission and Values reminder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3600" dirty="0" smtClean="0"/>
              <a:t>Progress update – key indicators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3600" dirty="0" smtClean="0"/>
              <a:t>Highlights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3600" dirty="0" smtClean="0"/>
              <a:t>Challenges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3600" dirty="0" smtClean="0"/>
              <a:t>Key lessons learnt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ZA" sz="20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089754" y="6313402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sp>
        <p:nvSpPr>
          <p:cNvPr id="7" name="Text Placeholder 4"/>
          <p:cNvSpPr txBox="1">
            <a:spLocks/>
          </p:cNvSpPr>
          <p:nvPr/>
        </p:nvSpPr>
        <p:spPr>
          <a:xfrm>
            <a:off x="1335142" y="6330907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6306356"/>
            <a:ext cx="6924700" cy="7046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05600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460" y="6306356"/>
            <a:ext cx="857256" cy="399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- MOSH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8720" y="661605"/>
            <a:ext cx="6854880" cy="15375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 through a people oriented process to significantly improve occupational health and safety in the minerals industry</a:t>
            </a:r>
          </a:p>
          <a:p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ultimate goal is the provision of working conditions that are free from harmful effects</a:t>
            </a:r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ZA" sz="3600" dirty="0" smtClean="0">
                <a:latin typeface="Calibri" pitchFamily="34" charset="0"/>
                <a:cs typeface="Calibri" pitchFamily="34" charset="0"/>
              </a:rPr>
              <a:t>Values</a:t>
            </a:r>
            <a:endParaRPr lang="en-ZA" sz="36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214313" y="1000125"/>
            <a:ext cx="8929687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4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4800" b="1" dirty="0">
                <a:latin typeface="Arial" pitchFamily="34" charset="0"/>
                <a:ea typeface="+mj-ea"/>
                <a:cs typeface="Arial" pitchFamily="34" charset="0"/>
              </a:rPr>
              <a:t>FOG Adoption Team Planner</a:t>
            </a:r>
          </a:p>
        </p:txBody>
      </p:sp>
      <p:cxnSp>
        <p:nvCxnSpPr>
          <p:cNvPr id="46" name="Straight Connector 45"/>
          <p:cNvCxnSpPr/>
          <p:nvPr/>
        </p:nvCxnSpPr>
        <p:spPr>
          <a:xfrm>
            <a:off x="5105400" y="1371600"/>
            <a:ext cx="0" cy="4537075"/>
          </a:xfrm>
          <a:prstGeom prst="line">
            <a:avLst/>
          </a:prstGeom>
          <a:ln w="158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285750" y="5919788"/>
            <a:ext cx="8786813" cy="598487"/>
            <a:chOff x="285721" y="5919960"/>
            <a:chExt cx="8786873" cy="597720"/>
          </a:xfrm>
        </p:grpSpPr>
        <p:pic>
          <p:nvPicPr>
            <p:cNvPr id="15422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56223" t="5469" r="18422" b="23450"/>
            <a:stretch>
              <a:fillRect/>
            </a:stretch>
          </p:blipFill>
          <p:spPr bwMode="auto">
            <a:xfrm>
              <a:off x="8089754" y="6000768"/>
              <a:ext cx="693889" cy="392198"/>
            </a:xfrm>
            <a:prstGeom prst="rect">
              <a:avLst/>
            </a:prstGeom>
            <a:noFill/>
            <a:ln w="9525">
              <a:solidFill>
                <a:srgbClr val="C49F00"/>
              </a:solidFill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>
              <a:off x="1500167" y="5929473"/>
              <a:ext cx="7572427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1500167" y="6449505"/>
              <a:ext cx="7572427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425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1" y="5919960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426" name="TextBox 53"/>
            <p:cNvSpPr txBox="1">
              <a:spLocks noChangeArrowheads="1"/>
            </p:cNvSpPr>
            <p:nvPr/>
          </p:nvSpPr>
          <p:spPr bwMode="auto">
            <a:xfrm>
              <a:off x="1547664" y="6021288"/>
              <a:ext cx="648072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ZA" dirty="0">
                  <a:solidFill>
                    <a:srgbClr val="FFC000"/>
                  </a:solidFill>
                  <a:latin typeface="Calibri" pitchFamily="34" charset="0"/>
                </a:rPr>
                <a:t>Prevention of </a:t>
              </a:r>
              <a:r>
                <a:rPr lang="en-ZA" b="1" u="sng" dirty="0">
                  <a:solidFill>
                    <a:srgbClr val="FFC000"/>
                  </a:solidFill>
                  <a:latin typeface="Calibri" pitchFamily="34" charset="0"/>
                </a:rPr>
                <a:t>All</a:t>
              </a:r>
              <a:r>
                <a:rPr lang="en-ZA" dirty="0">
                  <a:solidFill>
                    <a:srgbClr val="FFC000"/>
                  </a:solidFill>
                  <a:latin typeface="Calibri" pitchFamily="34" charset="0"/>
                </a:rPr>
                <a:t> Uncontrolled Falls of Ground</a:t>
              </a:r>
            </a:p>
          </p:txBody>
        </p:sp>
      </p:grpSp>
      <p:graphicFrame>
        <p:nvGraphicFramePr>
          <p:cNvPr id="30" name="Table 29"/>
          <p:cNvGraphicFramePr>
            <a:graphicFrameLocks noGrp="1"/>
          </p:cNvGraphicFramePr>
          <p:nvPr/>
        </p:nvGraphicFramePr>
        <p:xfrm>
          <a:off x="304800" y="1219200"/>
          <a:ext cx="8610591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J 12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J 12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A 12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S 12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O 12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N 12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D 12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J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F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M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A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M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J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J</a:t>
                      </a:r>
                      <a:r>
                        <a:rPr lang="en-ZA" sz="1600" baseline="0" dirty="0" smtClean="0"/>
                        <a:t>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A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S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O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N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D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</a:tr>
            </a:tbl>
          </a:graphicData>
        </a:graphic>
      </p:graphicFrame>
      <p:sp>
        <p:nvSpPr>
          <p:cNvPr id="32" name="Pentagon 31"/>
          <p:cNvSpPr/>
          <p:nvPr/>
        </p:nvSpPr>
        <p:spPr>
          <a:xfrm>
            <a:off x="304800" y="1981200"/>
            <a:ext cx="14478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>
                <a:solidFill>
                  <a:srgbClr val="FF0000"/>
                </a:solidFill>
              </a:rPr>
              <a:t>EE&amp;MS</a:t>
            </a:r>
          </a:p>
        </p:txBody>
      </p:sp>
      <p:sp>
        <p:nvSpPr>
          <p:cNvPr id="33" name="Pentagon 32"/>
          <p:cNvSpPr/>
          <p:nvPr/>
        </p:nvSpPr>
        <p:spPr>
          <a:xfrm>
            <a:off x="533400" y="2514600"/>
            <a:ext cx="12192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>
                <a:solidFill>
                  <a:srgbClr val="FF0000"/>
                </a:solidFill>
              </a:rPr>
              <a:t>Plan</a:t>
            </a:r>
          </a:p>
        </p:txBody>
      </p:sp>
      <p:sp>
        <p:nvSpPr>
          <p:cNvPr id="34" name="Pentagon 33"/>
          <p:cNvSpPr/>
          <p:nvPr/>
        </p:nvSpPr>
        <p:spPr>
          <a:xfrm>
            <a:off x="1600200" y="2971800"/>
            <a:ext cx="63246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>
                <a:solidFill>
                  <a:srgbClr val="FF0000"/>
                </a:solidFill>
              </a:rPr>
              <a:t>Hard Rock COPA (EE&amp;MS, Nets with Bolts, TARP) </a:t>
            </a:r>
          </a:p>
        </p:txBody>
      </p:sp>
      <p:sp>
        <p:nvSpPr>
          <p:cNvPr id="35" name="Pentagon 34"/>
          <p:cNvSpPr/>
          <p:nvPr/>
        </p:nvSpPr>
        <p:spPr>
          <a:xfrm>
            <a:off x="2667000" y="3581400"/>
            <a:ext cx="52578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>
                <a:solidFill>
                  <a:srgbClr val="FF0000"/>
                </a:solidFill>
              </a:rPr>
              <a:t>Limpopo COPA (EE&amp;MS, TARP)</a:t>
            </a:r>
          </a:p>
        </p:txBody>
      </p:sp>
      <p:sp>
        <p:nvSpPr>
          <p:cNvPr id="36" name="Pentagon 35"/>
          <p:cNvSpPr/>
          <p:nvPr/>
        </p:nvSpPr>
        <p:spPr>
          <a:xfrm>
            <a:off x="5029200" y="4267200"/>
            <a:ext cx="38862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>
                <a:solidFill>
                  <a:srgbClr val="FF0000"/>
                </a:solidFill>
              </a:rPr>
              <a:t>COAL COPA (Coal Specific Practices)</a:t>
            </a:r>
          </a:p>
        </p:txBody>
      </p:sp>
      <p:sp>
        <p:nvSpPr>
          <p:cNvPr id="38" name="Pentagon 37"/>
          <p:cNvSpPr/>
          <p:nvPr/>
        </p:nvSpPr>
        <p:spPr>
          <a:xfrm>
            <a:off x="6248400" y="4876800"/>
            <a:ext cx="12192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>
                <a:solidFill>
                  <a:srgbClr val="FF0000"/>
                </a:solidFill>
              </a:rPr>
              <a:t>Plan</a:t>
            </a:r>
          </a:p>
        </p:txBody>
      </p:sp>
      <p:sp>
        <p:nvSpPr>
          <p:cNvPr id="39" name="Pentagon 38"/>
          <p:cNvSpPr/>
          <p:nvPr/>
        </p:nvSpPr>
        <p:spPr>
          <a:xfrm>
            <a:off x="7467600" y="5334000"/>
            <a:ext cx="14478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>
                <a:solidFill>
                  <a:srgbClr val="FF0000"/>
                </a:solidFill>
              </a:rPr>
              <a:t>New LP’s ?</a:t>
            </a:r>
          </a:p>
        </p:txBody>
      </p:sp>
      <p:sp>
        <p:nvSpPr>
          <p:cNvPr id="40" name="Rectangular Callout 39"/>
          <p:cNvSpPr/>
          <p:nvPr/>
        </p:nvSpPr>
        <p:spPr>
          <a:xfrm>
            <a:off x="4786312" y="860863"/>
            <a:ext cx="3671888" cy="1676400"/>
          </a:xfrm>
          <a:prstGeom prst="wedgeRectCallout">
            <a:avLst>
              <a:gd name="adj1" fmla="val -51320"/>
              <a:gd name="adj2" fmla="val 84717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20 </a:t>
            </a:r>
            <a:r>
              <a:rPr lang="en-ZA" sz="1600" dirty="0">
                <a:solidFill>
                  <a:schemeClr val="tx2">
                    <a:lumMod val="50000"/>
                  </a:schemeClr>
                </a:solidFill>
              </a:rPr>
              <a:t>th March 2013  at Randfontein Golf Club.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>
                <a:solidFill>
                  <a:schemeClr val="tx2">
                    <a:lumMod val="50000"/>
                  </a:schemeClr>
                </a:solidFill>
              </a:rPr>
              <a:t>25Mines are participating. </a:t>
            </a:r>
            <a:r>
              <a:rPr lang="en-ZA" sz="1600" u="sng" dirty="0">
                <a:solidFill>
                  <a:schemeClr val="tx2">
                    <a:lumMod val="50000"/>
                  </a:schemeClr>
                </a:solidFill>
              </a:rPr>
              <a:t>+</a:t>
            </a:r>
            <a:r>
              <a:rPr lang="en-ZA" sz="1600" dirty="0">
                <a:solidFill>
                  <a:schemeClr val="tx2">
                    <a:lumMod val="50000"/>
                  </a:schemeClr>
                </a:solidFill>
              </a:rPr>
              <a:t> 70 % complete for Nets with Bots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9th COPA Meeting was held  on the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Next </a:t>
            </a:r>
            <a:r>
              <a:rPr lang="en-ZA" sz="1600" dirty="0">
                <a:solidFill>
                  <a:schemeClr val="tx2">
                    <a:lumMod val="50000"/>
                  </a:schemeClr>
                </a:solidFill>
              </a:rPr>
              <a:t>meeting scheduled for </a:t>
            </a: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10 May </a:t>
            </a:r>
            <a:r>
              <a:rPr lang="en-ZA" sz="1600" dirty="0">
                <a:solidFill>
                  <a:schemeClr val="tx2">
                    <a:lumMod val="50000"/>
                  </a:schemeClr>
                </a:solidFill>
              </a:rPr>
              <a:t>2013 at Randfontein Golf Club.</a:t>
            </a:r>
          </a:p>
        </p:txBody>
      </p:sp>
      <p:sp>
        <p:nvSpPr>
          <p:cNvPr id="41" name="Rectangular Callout 40"/>
          <p:cNvSpPr/>
          <p:nvPr/>
        </p:nvSpPr>
        <p:spPr>
          <a:xfrm>
            <a:off x="4786312" y="1752600"/>
            <a:ext cx="3671888" cy="1524000"/>
          </a:xfrm>
          <a:prstGeom prst="wedgeRectCallout">
            <a:avLst>
              <a:gd name="adj1" fmla="val -41015"/>
              <a:gd name="adj2" fmla="val 86786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>
                <a:solidFill>
                  <a:schemeClr val="tx2">
                    <a:lumMod val="50000"/>
                  </a:schemeClr>
                </a:solidFill>
              </a:rPr>
              <a:t>Limpopo COPA revived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>
                <a:solidFill>
                  <a:schemeClr val="tx2">
                    <a:lumMod val="50000"/>
                  </a:schemeClr>
                </a:solidFill>
              </a:rPr>
              <a:t>Review EE&amp;MS Quality of Adoption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>
                <a:solidFill>
                  <a:schemeClr val="tx2">
                    <a:lumMod val="50000"/>
                  </a:schemeClr>
                </a:solidFill>
              </a:rPr>
              <a:t>Starting with TARP Adoption</a:t>
            </a:r>
          </a:p>
        </p:txBody>
      </p:sp>
      <p:sp>
        <p:nvSpPr>
          <p:cNvPr id="42" name="Rectangular Callout 41"/>
          <p:cNvSpPr/>
          <p:nvPr/>
        </p:nvSpPr>
        <p:spPr>
          <a:xfrm>
            <a:off x="4800600" y="1828800"/>
            <a:ext cx="3671888" cy="1524000"/>
          </a:xfrm>
          <a:prstGeom prst="wedgeRectCallout">
            <a:avLst>
              <a:gd name="adj1" fmla="val -29855"/>
              <a:gd name="adj2" fmla="val 120924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>
                <a:solidFill>
                  <a:schemeClr val="tx2">
                    <a:lumMod val="50000"/>
                  </a:schemeClr>
                </a:solidFill>
              </a:rPr>
              <a:t>Coal </a:t>
            </a:r>
            <a:r>
              <a:rPr lang="en-ZA" sz="1600" dirty="0" err="1" smtClean="0">
                <a:solidFill>
                  <a:schemeClr val="tx2">
                    <a:lumMod val="50000"/>
                  </a:schemeClr>
                </a:solidFill>
              </a:rPr>
              <a:t>FoG</a:t>
            </a: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 Adoption Team </a:t>
            </a:r>
            <a:r>
              <a:rPr lang="en-ZA" sz="1600" dirty="0">
                <a:solidFill>
                  <a:schemeClr val="tx2">
                    <a:lumMod val="50000"/>
                  </a:schemeClr>
                </a:solidFill>
              </a:rPr>
              <a:t>set up </a:t>
            </a: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meeting held on 3 </a:t>
            </a:r>
            <a:r>
              <a:rPr lang="en-ZA" sz="1600" dirty="0">
                <a:solidFill>
                  <a:schemeClr val="tx2">
                    <a:lumMod val="50000"/>
                  </a:schemeClr>
                </a:solidFill>
              </a:rPr>
              <a:t>April 2013 at </a:t>
            </a:r>
            <a:r>
              <a:rPr lang="en-ZA" sz="1600" dirty="0" err="1" smtClean="0">
                <a:solidFill>
                  <a:schemeClr val="tx2">
                    <a:lumMod val="50000"/>
                  </a:schemeClr>
                </a:solidFill>
              </a:rPr>
              <a:t>Impunzi</a:t>
            </a:r>
            <a:endParaRPr lang="en-ZA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SACMA Support required – AvZ to source</a:t>
            </a:r>
            <a:endParaRPr lang="en-ZA" sz="1600" dirty="0">
              <a:solidFill>
                <a:schemeClr val="tx2">
                  <a:lumMod val="50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>
                <a:solidFill>
                  <a:schemeClr val="tx2">
                    <a:lumMod val="50000"/>
                  </a:schemeClr>
                </a:solidFill>
              </a:rPr>
              <a:t>Coal specific leading practices to be targeted</a:t>
            </a:r>
          </a:p>
        </p:txBody>
      </p:sp>
      <p:sp>
        <p:nvSpPr>
          <p:cNvPr id="43" name="Rectangular Callout 42"/>
          <p:cNvSpPr/>
          <p:nvPr/>
        </p:nvSpPr>
        <p:spPr>
          <a:xfrm>
            <a:off x="4800600" y="3124200"/>
            <a:ext cx="3671888" cy="1524000"/>
          </a:xfrm>
          <a:prstGeom prst="wedgeRectCallout">
            <a:avLst>
              <a:gd name="adj1" fmla="val -4097"/>
              <a:gd name="adj2" fmla="val 76441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>
                <a:solidFill>
                  <a:schemeClr val="tx2">
                    <a:lumMod val="50000"/>
                  </a:schemeClr>
                </a:solidFill>
              </a:rPr>
              <a:t>Review of MOSH FOG Leading  Practices to be conducted</a:t>
            </a:r>
          </a:p>
        </p:txBody>
      </p:sp>
      <p:sp>
        <p:nvSpPr>
          <p:cNvPr id="44" name="Rectangular Callout 43"/>
          <p:cNvSpPr/>
          <p:nvPr/>
        </p:nvSpPr>
        <p:spPr>
          <a:xfrm>
            <a:off x="609600" y="4267200"/>
            <a:ext cx="3671888" cy="1584325"/>
          </a:xfrm>
          <a:prstGeom prst="wedgeRectCallout">
            <a:avLst>
              <a:gd name="adj1" fmla="val -23637"/>
              <a:gd name="adj2" fmla="val -148511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>
                <a:solidFill>
                  <a:schemeClr val="tx2">
                    <a:lumMod val="50000"/>
                  </a:schemeClr>
                </a:solidFill>
              </a:rPr>
              <a:t>Pre-identification Planning Meeting – held at Glenburn Lodge 30 August 2012.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>
                <a:solidFill>
                  <a:schemeClr val="tx2">
                    <a:lumMod val="50000"/>
                  </a:schemeClr>
                </a:solidFill>
              </a:rPr>
              <a:t>No new LP this year,2013 is the year of Consolidation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>
                <a:solidFill>
                  <a:schemeClr val="tx2">
                    <a:lumMod val="50000"/>
                  </a:schemeClr>
                </a:solidFill>
              </a:rPr>
              <a:t>Revive regional COPA’s</a:t>
            </a:r>
          </a:p>
        </p:txBody>
      </p:sp>
      <p:sp>
        <p:nvSpPr>
          <p:cNvPr id="45" name="Rectangular Callout 44"/>
          <p:cNvSpPr/>
          <p:nvPr/>
        </p:nvSpPr>
        <p:spPr>
          <a:xfrm>
            <a:off x="2438400" y="762000"/>
            <a:ext cx="1854200" cy="1676400"/>
          </a:xfrm>
          <a:prstGeom prst="wedgeRectCallout">
            <a:avLst>
              <a:gd name="adj1" fmla="val -92934"/>
              <a:gd name="adj2" fmla="val 32617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>
                <a:solidFill>
                  <a:schemeClr val="tx2">
                    <a:lumMod val="50000"/>
                  </a:schemeClr>
                </a:solidFill>
              </a:rPr>
              <a:t>Revisiting adoption at mines and tightening the loose ends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  <p:bldP spid="35" grpId="0" animBg="1"/>
      <p:bldP spid="36" grpId="0" animBg="1"/>
      <p:bldP spid="38" grpId="0" animBg="1"/>
      <p:bldP spid="39" grpId="0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 of March 2013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369277527"/>
              </p:ext>
            </p:extLst>
          </p:nvPr>
        </p:nvGraphicFramePr>
        <p:xfrm>
          <a:off x="228600" y="762000"/>
          <a:ext cx="8686800" cy="49846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249"/>
                <a:gridCol w="8175551"/>
              </a:tblGrid>
              <a:tr h="669701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No`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(Achievements, Industry Interactions)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15909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en-US" sz="1800" dirty="0" smtClean="0"/>
                        <a:t>Team</a:t>
                      </a:r>
                      <a:r>
                        <a:rPr lang="en-US" sz="1800" baseline="0" dirty="0" smtClean="0"/>
                        <a:t> has met twice to steer the progress of the MOSH FoG Adoption team: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800" baseline="0" dirty="0" smtClean="0"/>
                        <a:t>The value  and demerits of combining the COPAs for various leading  practices was discussed. The opinion of MOSH Task force members will be obtained.</a:t>
                      </a:r>
                      <a:endParaRPr lang="en-US" sz="1800" dirty="0"/>
                    </a:p>
                  </a:txBody>
                  <a:tcPr anchor="ctr"/>
                </a:tc>
              </a:tr>
              <a:tr h="43529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20</a:t>
                      </a:r>
                      <a:r>
                        <a:rPr lang="en-US" sz="1800" baseline="0" dirty="0" smtClean="0"/>
                        <a:t> March</a:t>
                      </a:r>
                      <a:r>
                        <a:rPr lang="en-US" sz="1800" dirty="0" smtClean="0"/>
                        <a:t> we had a Nets with Bolts COPA. Well attended(70 people)</a:t>
                      </a:r>
                      <a:endParaRPr lang="en-US" sz="1800" dirty="0"/>
                    </a:p>
                  </a:txBody>
                  <a:tcPr anchor="ctr"/>
                </a:tc>
              </a:tr>
              <a:tr h="76175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27 February</a:t>
                      </a:r>
                      <a:r>
                        <a:rPr lang="en-US" sz="1800" baseline="0" dirty="0" smtClean="0"/>
                        <a:t> the Eastern Limb COPA for FoG met at Two Rivers Platinum. There was good attendance.</a:t>
                      </a:r>
                      <a:endParaRPr lang="en-US" sz="1800" dirty="0"/>
                    </a:p>
                  </a:txBody>
                  <a:tcPr anchor="ctr"/>
                </a:tc>
              </a:tr>
              <a:tr h="43529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Attended TPF Meetings for Northern Cape, and</a:t>
                      </a:r>
                      <a:r>
                        <a:rPr lang="en-US" sz="1800" baseline="0" dirty="0" smtClean="0"/>
                        <a:t> Northwest</a:t>
                      </a:r>
                      <a:endParaRPr lang="en-US" sz="1800" dirty="0"/>
                    </a:p>
                  </a:txBody>
                  <a:tcPr anchor="ctr"/>
                </a:tc>
              </a:tr>
              <a:tr h="76175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The March meeting of the FoG Adoption</a:t>
                      </a:r>
                      <a:r>
                        <a:rPr lang="en-US" sz="1800" baseline="0" dirty="0" smtClean="0"/>
                        <a:t> team was unfortunately cancelled.  An update to the RETC meeting was possible on MOSH FoG progress</a:t>
                      </a:r>
                      <a:endParaRPr lang="en-US" sz="1800" dirty="0"/>
                    </a:p>
                  </a:txBody>
                  <a:tcPr anchor="ctr"/>
                </a:tc>
              </a:tr>
              <a:tr h="76175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Second</a:t>
                      </a:r>
                      <a:r>
                        <a:rPr lang="en-US" sz="1800" baseline="0" dirty="0" smtClean="0"/>
                        <a:t>  meeting with new FOG Team Sponsor – Mr Peter Turner (Sibanye Gold) was held</a:t>
                      </a:r>
                      <a:endParaRPr lang="en-US" sz="18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089754" y="634917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285868" y="6338507"/>
            <a:ext cx="6715132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285868" y="6709538"/>
            <a:ext cx="6715132" cy="3183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31088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 of March 2013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378911506"/>
              </p:ext>
            </p:extLst>
          </p:nvPr>
        </p:nvGraphicFramePr>
        <p:xfrm>
          <a:off x="533401" y="908721"/>
          <a:ext cx="8229599" cy="44555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0026"/>
                <a:gridCol w="3144910"/>
                <a:gridCol w="3008175"/>
                <a:gridCol w="894488"/>
                <a:gridCol w="762000"/>
              </a:tblGrid>
              <a:tr h="5689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No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Lowlights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Due Date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Resp. Person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341699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FoG MOSH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Adoption team meeting was cancelled for March due to public holidays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Interaction and report back of MOSH FoG progress to many members at RETC meeting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9 Apr 13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DA 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356188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Inappropriate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attendance of Industry team members at meetings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Lobby MOSH Task Force and Senior Management of Mining Companies for appropriate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representation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Apr 13</a:t>
                      </a:r>
                    </a:p>
                    <a:p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AvZ</a:t>
                      </a:r>
                    </a:p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DA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043222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A number of FoG fatalities have occurred in the industry some where the LP EE&amp;MS was used.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Follow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up on accidents by Programme Managers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Apr 13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AvZ DA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59381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22443404"/>
              </p:ext>
            </p:extLst>
          </p:nvPr>
        </p:nvGraphicFramePr>
        <p:xfrm>
          <a:off x="4724400" y="762000"/>
          <a:ext cx="4741863" cy="5600700"/>
        </p:xfrm>
        <a:graphic>
          <a:graphicData uri="http://schemas.openxmlformats.org/presentationml/2006/ole">
            <p:oleObj spid="_x0000_s1037" name="Worksheet" r:id="rId3" imgW="5248343" imgH="4610010" progId="Excel.Sheet.12">
              <p:embed/>
            </p:oleObj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724400" y="228600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MOSH FOG Adoption Team Meetings</a:t>
            </a:r>
            <a:endParaRPr lang="en-ZA" dirty="0"/>
          </a:p>
        </p:txBody>
      </p:sp>
      <p:graphicFrame>
        <p:nvGraphicFramePr>
          <p:cNvPr id="1034" name="Object 10"/>
          <p:cNvGraphicFramePr>
            <a:graphicFrameLocks noChangeAspect="1"/>
          </p:cNvGraphicFramePr>
          <p:nvPr/>
        </p:nvGraphicFramePr>
        <p:xfrm>
          <a:off x="194438" y="483825"/>
          <a:ext cx="4419600" cy="6069375"/>
        </p:xfrm>
        <a:graphic>
          <a:graphicData uri="http://schemas.openxmlformats.org/presentationml/2006/ole">
            <p:oleObj spid="_x0000_s1038" name="Worksheet" r:id="rId4" imgW="8496389" imgH="10934739" progId="Excel.Sheet.12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28600" y="304800"/>
          <a:ext cx="8686801" cy="6095999"/>
        </p:xfrm>
        <a:graphic>
          <a:graphicData uri="http://schemas.openxmlformats.org/drawingml/2006/table">
            <a:tbl>
              <a:tblPr/>
              <a:tblGrid>
                <a:gridCol w="184173"/>
                <a:gridCol w="961790"/>
                <a:gridCol w="194404"/>
                <a:gridCol w="1862189"/>
                <a:gridCol w="2997917"/>
                <a:gridCol w="347880"/>
                <a:gridCol w="388810"/>
                <a:gridCol w="286490"/>
                <a:gridCol w="299281"/>
                <a:gridCol w="723900"/>
                <a:gridCol w="439967"/>
              </a:tblGrid>
              <a:tr h="5003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KPA No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KPA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KPI No.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KPI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Definition of measurement (See Team datasheet for fuller descriptions)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Measure 1 | Measure 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Timing for report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Target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LP 1: Nets with Bolts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9274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Measure 1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Prev     Curr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Measure 2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Prev     Curr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Planned completion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52784"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94972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Leading Practice Adoption Process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D0D0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52784">
                <a:tc gridSpan="11">
                  <a:txBody>
                    <a:bodyPr/>
                    <a:lstStyle/>
                    <a:p>
                      <a:pPr algn="ctr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94972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Identification of Leading Practice   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A5A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3728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Appropriate persons to select leading practice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Approved participants list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Head of Hub approved list of workshop participants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Yes or No | Date approved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Yes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0-Jan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N/A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361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Appropriate plans for planning workshop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HOH review and approval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Review and approval against checklist at least two weeks before workshop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Yes or No | Date of approval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Yes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1-Nov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June 2010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7109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Detailed expert model of risk story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Detailed expert models 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Detailed drafts of the two expert models ready for workshop 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1-Jul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July 2012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4622"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T14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Peer Group assessment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Peer group review of expert model quality 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Assessment score % | Date completed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&gt;90%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1-Feb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July 2012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09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Leading practice with greatest OHS impact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T19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Credibility of selected Leading Practice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Peer group review of practice against key criteria 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Assessment score in % | Date assessed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&gt;90%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1-Jul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July 2012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81000" y="457200"/>
          <a:ext cx="8305800" cy="5925152"/>
        </p:xfrm>
        <a:graphic>
          <a:graphicData uri="http://schemas.openxmlformats.org/drawingml/2006/table">
            <a:tbl>
              <a:tblPr/>
              <a:tblGrid>
                <a:gridCol w="961509"/>
                <a:gridCol w="194347"/>
                <a:gridCol w="1861645"/>
                <a:gridCol w="2997044"/>
                <a:gridCol w="347779"/>
                <a:gridCol w="388695"/>
                <a:gridCol w="286407"/>
                <a:gridCol w="299193"/>
                <a:gridCol w="529341"/>
                <a:gridCol w="439840"/>
              </a:tblGrid>
              <a:tr h="155608"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Documenting the Leading Practice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A5A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7804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Adoption mines and key people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T22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Prioritised list of mines and key people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Consolidated prioritised list of adopter mines and key persons at mines, with contact details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Oct 2013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804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Direct enquiry protocol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T27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Direct  enquiry protocol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Custom designed enquiry protocol signed off by Behaviour Specialist for the leading practice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Nov 2012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6224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Effective direct enquiry process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T30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Interview process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All planned interviews conducted by trained interviewers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Nov 2012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224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Detailed mental models report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T33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Mental models report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Detailed mental models report signed off by Behaviour Specialist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Nov 2012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77804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T34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Identification of implications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Documented implications of the identified mental models as input for BC and LB plans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Nov 2012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6224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BC Plan for deciders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T35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BC plan for deciders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Detailed BC plan for deciders signed off by Behaviour Specialist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Nov 2012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7804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Generic BC plan for adoption mines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T38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BC plan for adoption mines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Detailed BC plan for use at adoption mines signed off by Behaviour Specialist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Nov 2012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77804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Generic LB plan for adoption mines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T41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LB plan for adoption mines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Detailed LB plan for use at adoption mines signed off by Behaviour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Specialist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/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Estimate % complete | Date completed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Monthly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BFBFBF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1-Jan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Nov 2012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2090</Words>
  <Application>Microsoft Office PowerPoint</Application>
  <PresentationFormat>On-screen Show (4:3)</PresentationFormat>
  <Paragraphs>674</Paragraphs>
  <Slides>14</Slides>
  <Notes>3</Notes>
  <HiddenSlides>7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Office Theme</vt:lpstr>
      <vt:lpstr>Theme3</vt:lpstr>
      <vt:lpstr>Worksheet</vt:lpstr>
      <vt:lpstr>MOSH Falls of Ground  Leading Practice  Adoption Team  Activity Report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FALLS OF GROUND</dc:title>
  <dc:creator>Chris  Legodi</dc:creator>
  <cp:lastModifiedBy>Lmasilo</cp:lastModifiedBy>
  <cp:revision>20</cp:revision>
  <dcterms:created xsi:type="dcterms:W3CDTF">2012-10-17T09:06:01Z</dcterms:created>
  <dcterms:modified xsi:type="dcterms:W3CDTF">2013-04-22T06:42:25Z</dcterms:modified>
</cp:coreProperties>
</file>