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9" r:id="rId3"/>
    <p:sldId id="275" r:id="rId4"/>
    <p:sldId id="277" r:id="rId5"/>
    <p:sldId id="274" r:id="rId6"/>
    <p:sldId id="285" r:id="rId7"/>
    <p:sldId id="282" r:id="rId8"/>
    <p:sldId id="286" r:id="rId9"/>
    <p:sldId id="283" r:id="rId10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74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11/20/2013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604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11/20/2013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11/20/2013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11/20/2013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11/20/2013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304216"/>
            <a:ext cx="5286380" cy="769441"/>
          </a:xfrm>
        </p:spPr>
        <p:txBody>
          <a:bodyPr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Noise Adoption Team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215524" y="5049306"/>
            <a:ext cx="3914780" cy="58477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dirty="0" smtClean="0">
                <a:solidFill>
                  <a:schemeClr val="bg1"/>
                </a:solidFill>
              </a:rPr>
              <a:t>21</a:t>
            </a:r>
            <a:r>
              <a:rPr lang="en-ZA" baseline="30000" dirty="0" smtClean="0">
                <a:solidFill>
                  <a:schemeClr val="bg1"/>
                </a:solidFill>
              </a:rPr>
              <a:t>st</a:t>
            </a:r>
            <a:r>
              <a:rPr lang="en-ZA" dirty="0" smtClean="0">
                <a:solidFill>
                  <a:schemeClr val="bg1"/>
                </a:solidFill>
              </a:rPr>
              <a:t> November 2013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Key activities/highlights of the month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Key lessons learnt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Past &amp; Future activities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(Oct/Nov 2013)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6107499"/>
              </p:ext>
            </p:extLst>
          </p:nvPr>
        </p:nvGraphicFramePr>
        <p:xfrm>
          <a:off x="-12" y="571480"/>
          <a:ext cx="9144000" cy="5852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72152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130921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HPD_TAS Adoption 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Finalizing Sasol (Coal fraternity) Await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IL invite</a:t>
                      </a: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LB &amp; BC plans submitted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ready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for discussion</a:t>
                      </a: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endParaRPr lang="en-ZA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Impala Adoption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Interviewer training completed 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- 30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Oct 2013 (21) – (Await responses)</a:t>
                      </a: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endParaRPr lang="en-US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Lonmin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ZA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Adoption pending</a:t>
                      </a: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endParaRPr lang="en-ZA" sz="800" b="1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BECSA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Pending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endParaRPr lang="en-US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ARM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Modikwa –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Noise Interviewees completed (22 Nov 2013)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endParaRPr lang="en-US" sz="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 Western &amp; Eastern Limb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LB &amp; BC plans submitted for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Chrome 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Interviewer Training Mototolo Platinum (22 Nov 2013)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5596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(Oct/Nov 2013)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2943580"/>
              </p:ext>
            </p:extLst>
          </p:nvPr>
        </p:nvGraphicFramePr>
        <p:xfrm>
          <a:off x="0" y="764704"/>
          <a:ext cx="9144000" cy="5472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95818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514419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3.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Buy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and Maintain Quiet Initiative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Nominated GEE’s for Industry task teams </a:t>
                      </a:r>
                    </a:p>
                    <a:p>
                      <a:pPr marL="1257300" marR="0" lvl="2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Meschack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Dekana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1257300" marR="0" lvl="2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James van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Resnburg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1257300" marR="0" lvl="2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Morné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Beukes</a:t>
                      </a:r>
                    </a:p>
                    <a:p>
                      <a:pPr marL="91440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CM&amp;EE (20 Nov 2013)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NRR de-rating parameters/standardization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–(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Braam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Minnaar-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Lonmin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)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834482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803094"/>
              </p:ext>
            </p:extLst>
          </p:nvPr>
        </p:nvGraphicFramePr>
        <p:xfrm>
          <a:off x="-1" y="756750"/>
          <a:ext cx="9155223" cy="6003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3"/>
                <a:gridCol w="1456599"/>
                <a:gridCol w="2935889"/>
                <a:gridCol w="2232248"/>
                <a:gridCol w="1008112"/>
                <a:gridCol w="982822"/>
              </a:tblGrid>
              <a:tr h="754528">
                <a:tc>
                  <a:txBody>
                    <a:bodyPr/>
                    <a:lstStyle/>
                    <a:p>
                      <a:pPr indent="-457200" algn="l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8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8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Person/s</a:t>
                      </a:r>
                      <a:endParaRPr kumimoji="0" lang="en-US" sz="18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68423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HPD_TAS Management induction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-4572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BECSA – No response on meeting invite for 11 Nov 2013</a:t>
                      </a: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Phone call and  Follow up e-mail sent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  Nov 2013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JDB</a:t>
                      </a:r>
                    </a:p>
                  </a:txBody>
                  <a:tcPr marL="36000" marR="36000" marT="36000" marB="36000" horzOverflow="overflow"/>
                </a:tc>
              </a:tr>
              <a:tr h="50460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Interviewer answers delayed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ARM- Modikwa Not ready to provide questionnaires on 15 Nov 2013</a:t>
                      </a: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Phone call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15 Nov 2013</a:t>
                      </a: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JDB</a:t>
                      </a:r>
                    </a:p>
                  </a:txBody>
                  <a:tcPr marL="36000" marR="36000" marT="36000" marB="36000" horzOverflow="overflow"/>
                </a:tc>
              </a:tr>
              <a:tr h="68423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HPD_TAS Roll out Management induction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-4572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Samrec- No response on meeting invite for 18 Nov 2013</a:t>
                      </a: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Phone call and  Follow up e-mail sent</a:t>
                      </a:r>
                    </a:p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15 Nov 2013</a:t>
                      </a: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JDB</a:t>
                      </a:r>
                    </a:p>
                  </a:txBody>
                  <a:tcPr marL="36000" marR="36000" marT="36000" marB="36000" horzOverflow="overflow"/>
                </a:tc>
              </a:tr>
              <a:tr h="47921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48234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3477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89673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89673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</a:tbl>
          </a:graphicData>
        </a:graphic>
      </p:graphicFrame>
      <p:sp>
        <p:nvSpPr>
          <p:cNvPr id="14" name="Title 3"/>
          <p:cNvSpPr txBox="1">
            <a:spLocks/>
          </p:cNvSpPr>
          <p:nvPr/>
        </p:nvSpPr>
        <p:spPr>
          <a:xfrm>
            <a:off x="183410" y="1015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438" y="108559"/>
            <a:ext cx="90416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Low lights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Team activities for the Month (Oct/Nov 2013)</a:t>
            </a:r>
          </a:p>
        </p:txBody>
      </p:sp>
    </p:spTree>
    <p:extLst>
      <p:ext uri="{BB962C8B-B14F-4D97-AF65-F5344CB8AC3E}">
        <p14:creationId xmlns:p14="http://schemas.microsoft.com/office/powerpoint/2010/main" val="175153919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M&amp;E Report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(Oct/Nov 2013)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401394"/>
              </p:ext>
            </p:extLst>
          </p:nvPr>
        </p:nvGraphicFramePr>
        <p:xfrm>
          <a:off x="71440" y="723882"/>
          <a:ext cx="9072561" cy="5823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797"/>
                <a:gridCol w="2145128"/>
                <a:gridCol w="317797"/>
                <a:gridCol w="2224577"/>
                <a:gridCol w="953390"/>
                <a:gridCol w="873941"/>
                <a:gridCol w="794492"/>
                <a:gridCol w="715042"/>
                <a:gridCol w="730397"/>
              </a:tblGrid>
              <a:tr h="820339"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5878"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A22</a:t>
                      </a:r>
                    </a:p>
                  </a:txBody>
                  <a:tcPr marL="0" marR="0" marT="0" marB="0"/>
                </a:tc>
                <a:tc rowSpan="10">
                  <a:txBody>
                    <a:bodyPr/>
                    <a:lstStyle/>
                    <a:p>
                      <a:pPr algn="l" fontAlgn="t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adoption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Identified potential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(79)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101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June 2013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100 %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Ongoing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27765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Positive decision to adopt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(79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101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June 2013</a:t>
                      </a:r>
                    </a:p>
                    <a:p>
                      <a:pPr algn="l" fontAlgn="ctr"/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100 %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Nov</a:t>
                      </a:r>
                      <a:r>
                        <a:rPr lang="en-US" sz="800" b="1" i="0" u="none" strike="noStrike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 2013</a:t>
                      </a:r>
                      <a:endParaRPr lang="en-US" sz="800" b="1" i="0" u="none" strike="noStrike" dirty="0" smtClean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Ongoing</a:t>
                      </a:r>
                    </a:p>
                  </a:txBody>
                  <a:tcPr marL="0" marR="0" marT="0" marB="0" anchor="ctr"/>
                </a:tc>
              </a:tr>
              <a:tr h="427765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T98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Mine adoption team appointed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51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June 2013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(40%)  </a:t>
                      </a:r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50</a:t>
                      </a:r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Nov</a:t>
                      </a:r>
                      <a:r>
                        <a:rPr lang="en-US" sz="800" b="1" i="0" u="none" strike="noStrike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 2013</a:t>
                      </a:r>
                      <a:endParaRPr lang="en-US" sz="800" b="1" i="0" u="none" strike="noStrike" dirty="0" smtClean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algn="ctr" fontAlgn="ctr"/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57167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Mental models interviews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(79)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101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June 2013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(40%) </a:t>
                      </a:r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60%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 Nov</a:t>
                      </a:r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2013</a:t>
                      </a:r>
                    </a:p>
                    <a:p>
                      <a:pPr algn="ctr" fontAlgn="ctr"/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641645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Customised BC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(79)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101</a:t>
                      </a:r>
                    </a:p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June 2013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20%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baseline="0" smtClean="0">
                          <a:solidFill>
                            <a:schemeClr val="tx1"/>
                          </a:solidFill>
                          <a:latin typeface="Arial"/>
                        </a:rPr>
                        <a:t>Nov</a:t>
                      </a:r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 2013</a:t>
                      </a:r>
                      <a:endParaRPr lang="en-US" sz="800" b="1" i="0" u="none" strike="noStrike" dirty="0" smtClean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641645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Customised LB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(79)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101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June 2013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20%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Nov</a:t>
                      </a:r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 2013</a:t>
                      </a:r>
                      <a:endParaRPr lang="en-US" sz="800" b="1" i="0" u="none" strike="noStrike" dirty="0" smtClean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57167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Management sign-off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(79)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101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June 2013</a:t>
                      </a:r>
                    </a:p>
                    <a:p>
                      <a:pPr algn="l" fontAlgn="ctr"/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baseline="0" smtClean="0">
                          <a:solidFill>
                            <a:schemeClr val="tx1"/>
                          </a:solidFill>
                          <a:latin typeface="Arial"/>
                        </a:rPr>
                        <a:t>Nov</a:t>
                      </a:r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 2013</a:t>
                      </a:r>
                      <a:endParaRPr lang="en-US" sz="800" b="1" i="0" u="none" strike="noStrike" dirty="0" smtClean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57167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piloted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(79)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101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June 2013</a:t>
                      </a:r>
                    </a:p>
                    <a:p>
                      <a:pPr algn="l" fontAlgn="ctr"/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0%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baseline="0" smtClean="0">
                          <a:solidFill>
                            <a:schemeClr val="tx1"/>
                          </a:solidFill>
                          <a:latin typeface="Arial"/>
                        </a:rPr>
                        <a:t>Nov</a:t>
                      </a:r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 2013</a:t>
                      </a:r>
                      <a:endParaRPr lang="en-US" sz="800" b="1" i="0" u="none" strike="noStrike" dirty="0" smtClean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609556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Roll-out plan implementation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(79)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101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June 2013</a:t>
                      </a:r>
                    </a:p>
                    <a:p>
                      <a:pPr algn="l" fontAlgn="ctr"/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0%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baseline="0" smtClean="0">
                          <a:solidFill>
                            <a:schemeClr val="tx1"/>
                          </a:solidFill>
                          <a:latin typeface="Arial"/>
                        </a:rPr>
                        <a:t>Nov</a:t>
                      </a:r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 2013</a:t>
                      </a:r>
                      <a:endParaRPr lang="en-US" sz="800" b="1" i="0" u="none" strike="noStrike" dirty="0" smtClean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57167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Completed adoptions of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(79)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101</a:t>
                      </a:r>
                    </a:p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June 2013</a:t>
                      </a:r>
                    </a:p>
                    <a:p>
                      <a:pPr algn="l" fontAlgn="ctr"/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0%</a:t>
                      </a:r>
                      <a:endParaRPr lang="en-US" sz="800" b="1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Nov</a:t>
                      </a:r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 2013</a:t>
                      </a:r>
                      <a:endParaRPr lang="en-US" sz="800" b="1" i="0" u="none" strike="noStrike" dirty="0" smtClean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8640744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lessons learnt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2006027"/>
              </p:ext>
            </p:extLst>
          </p:nvPr>
        </p:nvGraphicFramePr>
        <p:xfrm>
          <a:off x="0" y="722293"/>
          <a:ext cx="9144000" cy="56093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480675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Key Lessons learnt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We need to cater for smaller mines as well as open cast. E.g. </a:t>
                      </a:r>
                      <a:r>
                        <a:rPr lang="en-US" sz="1800" b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Vergenoeg</a:t>
                      </a:r>
                      <a:endParaRPr lang="en-US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2.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3.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4.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5.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6.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7.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8.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9.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99314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Key Team activities for the Month (Oct/Nov 2013)</a:t>
            </a: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4096558"/>
              </p:ext>
            </p:extLst>
          </p:nvPr>
        </p:nvGraphicFramePr>
        <p:xfrm>
          <a:off x="42590" y="1318924"/>
          <a:ext cx="91440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34170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20849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MOSH Monthly meeting  - 16 Oct 2013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MOSH Task Force meeting - 17 Oct 2013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Mine safe Conference 22-24 Oct 2013 (General  feedback &amp; expressions)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Sibanye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and Gold Fields visits (Mike &amp; Vijay) - 25 &amp;  28 Oct 2013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Impala Platinum Interviewer training  - 30 Oct 2013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Coal Mine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Impunzi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Interaction - 01 Nov 2013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Noise team LB&amp;BC meeting  - 04 Nov 2013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BECSA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(Mpho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Phala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&amp; Dr. Colin Mupombwa)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Noise team induction 11 Nov 2013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MechCal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OEM visit (Gavin Ratner) 11 Nov 2013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Anglo Platinum (JJ van Staden) - 12 Nov 2013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Vergenoeg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Mine (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Flourspar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- 12 Nov 2013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Noise team weekly meeting - 13 Nov 2013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SAMREC (Hunadi Setati) 15 Nov 2013 (Await Confirmation)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ARM Modikwa (Jacob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Mohlabi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) 15/18/22 Nov 2013 (Several postponements)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SASOL Secunda LB&amp;BC meeting 18 Nov 2013 P(Postponed)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0" y="7402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Important past &amp; future activities</a:t>
            </a:r>
          </a:p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95238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73954" y="47667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u="sng" dirty="0">
                <a:latin typeface="Arial" pitchFamily="34" charset="0"/>
                <a:cs typeface="Arial" pitchFamily="34" charset="0"/>
              </a:rPr>
              <a:t>Key Team activities for the Month (Oct/Nov 2013)</a:t>
            </a: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9037697"/>
              </p:ext>
            </p:extLst>
          </p:nvPr>
        </p:nvGraphicFramePr>
        <p:xfrm>
          <a:off x="42590" y="1318924"/>
          <a:ext cx="91440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34170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20849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Impunzi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(Errol Harvey) - 19 Nov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201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MOSH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Noise &amp; POE workshop 19 - Nov 2013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CM&amp;EE meeting - 20 Nov 2013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Noise team weekly meeting - 20 Nov 2013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MOSH Monthly Meeting - 21 Nov 2013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Mototolo - 22 Nov 2013 Interviewer Training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Noise team weekly meeting - 26 Nov 2013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Eastern District Tri-partite meeting - 27 Nov 2013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Noise team weekly meeting - 04 Dec 2013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North West Tri-partite meeting - 05 Dec 2013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SASOL Secunda Noise engagement meeting - 09 Dec 2013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Other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Busy with task group formalization on IBMQI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Busy with updating industry members via Task Force circulars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Will start soon with interviewee HPD analysis (Impala, Modikwa &amp;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Glencore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Mototolo to formulate LB&amp;BC plans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-5755" y="62228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Important past &amp; future activities</a:t>
            </a:r>
          </a:p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833975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2261</TotalTime>
  <Words>810</Words>
  <Application>Microsoft Office PowerPoint</Application>
  <PresentationFormat>On-screen Show (4:3)</PresentationFormat>
  <Paragraphs>234</Paragraphs>
  <Slides>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Theme3</vt:lpstr>
      <vt:lpstr>Noise Adoption Team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JDeBeer01</cp:lastModifiedBy>
  <cp:revision>426</cp:revision>
  <dcterms:created xsi:type="dcterms:W3CDTF">2012-08-02T11:34:04Z</dcterms:created>
  <dcterms:modified xsi:type="dcterms:W3CDTF">2013-11-20T13:44:09Z</dcterms:modified>
</cp:coreProperties>
</file>