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9" r:id="rId3"/>
    <p:sldId id="260" r:id="rId4"/>
    <p:sldId id="266" r:id="rId5"/>
    <p:sldId id="261" r:id="rId6"/>
    <p:sldId id="262" r:id="rId7"/>
    <p:sldId id="267" r:id="rId8"/>
    <p:sldId id="268" r:id="rId9"/>
    <p:sldId id="269" r:id="rId10"/>
    <p:sldId id="271" r:id="rId11"/>
    <p:sldId id="263" r:id="rId12"/>
    <p:sldId id="272" r:id="rId13"/>
    <p:sldId id="273" r:id="rId14"/>
    <p:sldId id="264" r:id="rId15"/>
    <p:sldId id="265" r:id="rId16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0E0A42"/>
    <a:srgbClr val="110C54"/>
    <a:srgbClr val="140E5E"/>
    <a:srgbClr val="150F61"/>
    <a:srgbClr val="120D53"/>
    <a:srgbClr val="161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103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2D7AD-DA14-4518-A45F-BCE4B38E8C70}" type="datetimeFigureOut">
              <a:rPr lang="en-US" smtClean="0"/>
              <a:t>5/15/2013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159" y="4714480"/>
            <a:ext cx="5439358" cy="446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103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9A798-6B2B-40D6-8B85-5EBD566579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467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9A798-6B2B-40D6-8B85-5EBD5665790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7408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5/15/2013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5/15/2013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5/15/2013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5/15/2013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" name="TextBox 6"/>
          <p:cNvSpPr txBox="1"/>
          <p:nvPr/>
        </p:nvSpPr>
        <p:spPr>
          <a:xfrm>
            <a:off x="5890367" y="6307087"/>
            <a:ext cx="3215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1200" b="1" u="sng" dirty="0" smtClean="0">
                <a:latin typeface="Arial" pitchFamily="34" charset="0"/>
                <a:cs typeface="Arial" pitchFamily="34" charset="0"/>
              </a:rPr>
              <a:t>CHAMBER OF MINES OF SOUTH AFRICA</a:t>
            </a:r>
          </a:p>
          <a:p>
            <a:pPr algn="ctr"/>
            <a:r>
              <a:rPr lang="en-ZA" sz="1200" i="1" dirty="0" smtClean="0">
                <a:solidFill>
                  <a:srgbClr val="FF0000"/>
                </a:solidFill>
              </a:rPr>
              <a:t>Putting South Africa First</a:t>
            </a:r>
            <a:endParaRPr lang="en-ZA" sz="1200" i="1" dirty="0">
              <a:solidFill>
                <a:srgbClr val="FF0000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3779912" y="980728"/>
            <a:ext cx="5328592" cy="2232248"/>
          </a:xfrm>
        </p:spPr>
        <p:txBody>
          <a:bodyPr>
            <a:noAutofit/>
          </a:bodyPr>
          <a:lstStyle/>
          <a:p>
            <a:r>
              <a:rPr lang="en-ZA" sz="6000" b="1" dirty="0" smtClean="0">
                <a:solidFill>
                  <a:schemeClr val="bg1"/>
                </a:solidFill>
              </a:rPr>
              <a:t/>
            </a:r>
            <a:br>
              <a:rPr lang="en-ZA" sz="6000" b="1" dirty="0" smtClean="0">
                <a:solidFill>
                  <a:schemeClr val="bg1"/>
                </a:solidFill>
              </a:rPr>
            </a:br>
            <a:r>
              <a:rPr lang="en-ZA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DUST TEAM</a:t>
            </a:r>
            <a:r>
              <a:rPr lang="en-ZA" sz="3600" b="1" dirty="0" smtClean="0">
                <a:solidFill>
                  <a:schemeClr val="bg1"/>
                </a:solidFill>
              </a:rPr>
              <a:t/>
            </a:r>
            <a:br>
              <a:rPr lang="en-ZA" sz="3600" b="1" dirty="0" smtClean="0">
                <a:solidFill>
                  <a:schemeClr val="bg1"/>
                </a:solidFill>
              </a:rPr>
            </a:br>
            <a:r>
              <a:rPr lang="en-ZA" sz="2800" dirty="0" smtClean="0">
                <a:solidFill>
                  <a:schemeClr val="bg1"/>
                </a:solidFill>
              </a:rPr>
              <a:t>u p  -  d a t e</a:t>
            </a:r>
            <a:br>
              <a:rPr lang="en-ZA" sz="2800" dirty="0" smtClean="0">
                <a:solidFill>
                  <a:schemeClr val="bg1"/>
                </a:solidFill>
              </a:rPr>
            </a:br>
            <a:r>
              <a:rPr lang="en-ZA" sz="1800" dirty="0" smtClean="0">
                <a:solidFill>
                  <a:schemeClr val="bg1"/>
                </a:solidFill>
              </a:rPr>
              <a:t>April 2013 to date</a:t>
            </a:r>
            <a:r>
              <a:rPr lang="en-ZA" sz="2800" dirty="0" smtClean="0">
                <a:solidFill>
                  <a:schemeClr val="bg1"/>
                </a:solidFill>
              </a:rPr>
              <a:t>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835262" y="5013176"/>
            <a:ext cx="5129226" cy="1152128"/>
          </a:xfrm>
        </p:spPr>
        <p:txBody>
          <a:bodyPr/>
          <a:lstStyle/>
          <a:p>
            <a:pPr algn="r"/>
            <a:r>
              <a:rPr lang="en-ZA" sz="1400" i="1" dirty="0" smtClean="0">
                <a:solidFill>
                  <a:schemeClr val="bg1"/>
                </a:solidFill>
              </a:rPr>
              <a:t>by</a:t>
            </a:r>
          </a:p>
          <a:p>
            <a:pPr algn="r"/>
            <a:r>
              <a:rPr lang="en-ZA" sz="1600" dirty="0" err="1" smtClean="0">
                <a:solidFill>
                  <a:schemeClr val="bg1"/>
                </a:solidFill>
              </a:rPr>
              <a:t>Gerrie</a:t>
            </a:r>
            <a:r>
              <a:rPr lang="en-ZA" sz="1600" dirty="0" smtClean="0">
                <a:solidFill>
                  <a:schemeClr val="bg1"/>
                </a:solidFill>
              </a:rPr>
              <a:t> </a:t>
            </a:r>
            <a:r>
              <a:rPr lang="en-ZA" sz="1600" dirty="0" err="1" smtClean="0">
                <a:solidFill>
                  <a:schemeClr val="bg1"/>
                </a:solidFill>
              </a:rPr>
              <a:t>Pienaar</a:t>
            </a:r>
            <a:r>
              <a:rPr lang="en-ZA" sz="1600" dirty="0" smtClean="0">
                <a:solidFill>
                  <a:schemeClr val="bg1"/>
                </a:solidFill>
              </a:rPr>
              <a:t> and Dr </a:t>
            </a:r>
            <a:r>
              <a:rPr lang="en-ZA" sz="1600" dirty="0">
                <a:solidFill>
                  <a:schemeClr val="bg1"/>
                </a:solidFill>
              </a:rPr>
              <a:t>Audrey </a:t>
            </a:r>
            <a:r>
              <a:rPr lang="en-ZA" sz="1600" dirty="0" err="1">
                <a:solidFill>
                  <a:schemeClr val="bg1"/>
                </a:solidFill>
              </a:rPr>
              <a:t>Banyini</a:t>
            </a:r>
            <a:r>
              <a:rPr lang="en-ZA" sz="1400" dirty="0">
                <a:solidFill>
                  <a:schemeClr val="bg1"/>
                </a:solidFill>
              </a:rPr>
              <a:t> </a:t>
            </a:r>
            <a:endParaRPr lang="en-ZA" sz="1400" dirty="0" smtClean="0">
              <a:solidFill>
                <a:schemeClr val="bg1"/>
              </a:solidFill>
            </a:endParaRPr>
          </a:p>
          <a:p>
            <a:pPr algn="r"/>
            <a:r>
              <a:rPr lang="en-ZA" sz="1400" dirty="0" smtClean="0">
                <a:solidFill>
                  <a:schemeClr val="bg1">
                    <a:lumMod val="95000"/>
                  </a:schemeClr>
                </a:solidFill>
              </a:rPr>
              <a:t>16 May 2013</a:t>
            </a:r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>
                <a:latin typeface="Arial" pitchFamily="34" charset="0"/>
                <a:cs typeface="Arial" pitchFamily="34" charset="0"/>
              </a:rPr>
              <a:t>SLP - Key Indicators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7907603"/>
              </p:ext>
            </p:extLst>
          </p:nvPr>
        </p:nvGraphicFramePr>
        <p:xfrm>
          <a:off x="228599" y="835731"/>
          <a:ext cx="8763000" cy="53295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"/>
                <a:gridCol w="1878361"/>
                <a:gridCol w="483839"/>
                <a:gridCol w="2133600"/>
                <a:gridCol w="914400"/>
                <a:gridCol w="838200"/>
                <a:gridCol w="762000"/>
                <a:gridCol w="685800"/>
                <a:gridCol w="762000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QAFS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Multi-stage Filtration Systems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Winch 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Covers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Develop. Water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Blast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Future SLP’s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84795">
                <a:tc gridSpan="9">
                  <a:txBody>
                    <a:bodyPr/>
                    <a:lstStyle/>
                    <a:p>
                      <a:pPr algn="ctr"/>
                      <a:r>
                        <a:rPr lang="en-ZA" sz="1400" b="0" dirty="0" smtClean="0">
                          <a:latin typeface="Arial" pitchFamily="34" charset="0"/>
                          <a:cs typeface="Arial" pitchFamily="34" charset="0"/>
                        </a:rPr>
                        <a:t>FACILITATE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 hMerge="1"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T128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Update list of potential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T129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Identify key contact persons at potential</a:t>
                      </a:r>
                      <a:r>
                        <a:rPr lang="en-ZA" sz="1100" b="1" baseline="0" dirty="0" smtClean="0">
                          <a:latin typeface="Arial" pitchFamily="34" charset="0"/>
                          <a:cs typeface="Arial" pitchFamily="34" charset="0"/>
                        </a:rPr>
                        <a:t>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T130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Arrange SLP Briefing Workshop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T131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Circulate SLP Adoption Brief to potential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T132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Conduct SLP Briefing Workshop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T133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Establish SLP interest group if required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T134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Initiate process of mines reporting on adoption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T135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Provide SLP adoption brief for use at other meetings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T136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Monthly follow-up communication with potential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T137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Arrange meetings / terminate SLP Interest Group as necessary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9125071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2730846"/>
              </p:ext>
            </p:extLst>
          </p:nvPr>
        </p:nvGraphicFramePr>
        <p:xfrm>
          <a:off x="457200" y="908720"/>
          <a:ext cx="8435280" cy="2444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447"/>
                <a:gridCol w="7938833"/>
              </a:tblGrid>
              <a:tr h="6152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(Achievements, Industry Interactions)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Candidate SLP’s: Multi-stage Filtration System and Winch Cover have been approved as SLP’s by the review committee</a:t>
                      </a:r>
                      <a:endParaRPr lang="en-ZA" dirty="0"/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 first</a:t>
                      </a:r>
                      <a:r>
                        <a:rPr lang="en-US" baseline="0" dirty="0" smtClean="0"/>
                        <a:t> potential practice by MOSHIAT-D Coal </a:t>
                      </a:r>
                      <a:r>
                        <a:rPr lang="en-US" baseline="0" dirty="0" err="1" smtClean="0"/>
                        <a:t>nl</a:t>
                      </a:r>
                      <a:r>
                        <a:rPr lang="en-US" baseline="0" dirty="0" smtClean="0"/>
                        <a:t>. Conveyor Belt Spray Configuration was reviewed during an underground visit at SASOL </a:t>
                      </a:r>
                      <a:r>
                        <a:rPr lang="en-US" baseline="0" dirty="0" err="1" smtClean="0"/>
                        <a:t>Irenedale</a:t>
                      </a:r>
                      <a:r>
                        <a:rPr lang="en-US" baseline="0" dirty="0" smtClean="0"/>
                        <a:t> Mine on 19-04-13 by the MOSHIAT-D Coal and it was agreed that the practice has adoption potential. 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3" name="Straight Connector 12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7263555"/>
              </p:ext>
            </p:extLst>
          </p:nvPr>
        </p:nvGraphicFramePr>
        <p:xfrm>
          <a:off x="467543" y="1412776"/>
          <a:ext cx="8292509" cy="32918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6766"/>
                <a:gridCol w="2835603"/>
                <a:gridCol w="4980140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No</a:t>
                      </a:r>
                      <a:endParaRPr lang="en-Z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Practice</a:t>
                      </a:r>
                      <a:endParaRPr lang="en-Z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Status</a:t>
                      </a:r>
                      <a:endParaRPr lang="en-Z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ZA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Dust mask testing</a:t>
                      </a:r>
                      <a:endParaRPr lang="en-Z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Was demonstrated at the last meeting (17-04-13) – the MOSHIAT-D indicated that there is low potential for adoption and therefore </a:t>
                      </a:r>
                      <a:r>
                        <a:rPr lang="en-GB" sz="1800" b="1" dirty="0">
                          <a:effectLst/>
                        </a:rPr>
                        <a:t>will not be pursuit any further.</a:t>
                      </a:r>
                      <a:endParaRPr lang="en-ZA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rgbClr val="FFFF9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2</a:t>
                      </a:r>
                      <a:endParaRPr lang="en-Z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Health room</a:t>
                      </a:r>
                      <a:endParaRPr lang="en-ZA" sz="18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Washing of shafts</a:t>
                      </a:r>
                      <a:endParaRPr lang="en-ZA" sz="18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Washing of  cars-surface</a:t>
                      </a:r>
                      <a:endParaRPr lang="en-Z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The MOSHIAT-D will visit these at the next scheduled meeting at Beatrix for review (17-07-13).</a:t>
                      </a:r>
                      <a:endParaRPr lang="en-Z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3</a:t>
                      </a:r>
                      <a:endParaRPr lang="en-Z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Z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4</a:t>
                      </a:r>
                      <a:endParaRPr lang="en-Z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Z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5</a:t>
                      </a:r>
                      <a:endParaRPr lang="en-Z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Haulage sprays</a:t>
                      </a:r>
                      <a:endParaRPr lang="en-ZA" sz="18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Conveyor belt scraper</a:t>
                      </a:r>
                      <a:endParaRPr lang="en-Z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The MOSHIAT-D will visit these at the scheduled meeting at Harmony for review (16-10-13).</a:t>
                      </a:r>
                      <a:endParaRPr lang="en-Z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6</a:t>
                      </a:r>
                      <a:endParaRPr lang="en-Z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Z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7</a:t>
                      </a:r>
                      <a:endParaRPr lang="en-Z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Tip doors/covers</a:t>
                      </a:r>
                      <a:endParaRPr lang="en-Z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The </a:t>
                      </a:r>
                      <a:r>
                        <a:rPr lang="en-GB" sz="1800" dirty="0" smtClean="0">
                          <a:effectLst/>
                        </a:rPr>
                        <a:t>Dust Team </a:t>
                      </a:r>
                      <a:r>
                        <a:rPr lang="en-GB" sz="1800" dirty="0">
                          <a:effectLst/>
                        </a:rPr>
                        <a:t>will visit these </a:t>
                      </a:r>
                      <a:r>
                        <a:rPr lang="en-GB" sz="1800" dirty="0" smtClean="0">
                          <a:effectLst/>
                        </a:rPr>
                        <a:t>at Target Mine for review on 25-06-13.</a:t>
                      </a:r>
                      <a:endParaRPr lang="en-Z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8</a:t>
                      </a:r>
                      <a:endParaRPr lang="en-Z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Telescopic mist spray</a:t>
                      </a:r>
                      <a:endParaRPr lang="en-Z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183410" y="908720"/>
            <a:ext cx="67803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STATUS ON “NEW” IDENTIFIED PRACTICES BY MOSHIAT-D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52024457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83410" y="908720"/>
            <a:ext cx="67803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STATUS ON “NEW” IDENTIFIED PRACTICES BY </a:t>
            </a:r>
            <a:r>
              <a:rPr lang="en-GB" b="1" dirty="0" smtClean="0"/>
              <a:t>MOSHIAT-D COAL</a:t>
            </a:r>
            <a:endParaRPr lang="en-ZA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5333867"/>
              </p:ext>
            </p:extLst>
          </p:nvPr>
        </p:nvGraphicFramePr>
        <p:xfrm>
          <a:off x="285721" y="1484784"/>
          <a:ext cx="8136904" cy="43891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7820"/>
                <a:gridCol w="3228304"/>
                <a:gridCol w="4440780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No</a:t>
                      </a:r>
                      <a:endParaRPr lang="en-Z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Practice</a:t>
                      </a:r>
                      <a:endParaRPr lang="en-Z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Status</a:t>
                      </a:r>
                      <a:endParaRPr lang="en-Z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ZA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</a:rPr>
                        <a:t>Transfer Points spray configuration (UG/SUR)</a:t>
                      </a:r>
                      <a:endParaRPr lang="en-Z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During an underground visit at SASOL </a:t>
                      </a:r>
                      <a:r>
                        <a:rPr lang="en-GB" sz="1800" dirty="0" err="1">
                          <a:effectLst/>
                        </a:rPr>
                        <a:t>Irenedale</a:t>
                      </a:r>
                      <a:r>
                        <a:rPr lang="en-GB" sz="1800" dirty="0">
                          <a:effectLst/>
                        </a:rPr>
                        <a:t> Mine the MOSHIAT-D Coal felt that this has high potential for adoption – the next step is now to prepare doc 51 and 50 for further review.</a:t>
                      </a:r>
                      <a:endParaRPr lang="en-Z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9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2</a:t>
                      </a:r>
                      <a:endParaRPr lang="en-Z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</a:rPr>
                        <a:t>Maintenance (UG&amp;SURF)</a:t>
                      </a:r>
                      <a:endParaRPr lang="en-Z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The MOSHIAT-D Coal will investigate these as soon as possible and dates will be scheduled – they want this to be done before the next scheduled meeting.</a:t>
                      </a:r>
                      <a:endParaRPr lang="en-Z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3</a:t>
                      </a:r>
                      <a:endParaRPr lang="en-Z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</a:rPr>
                        <a:t>Fixed R/T monitoring (Sur)</a:t>
                      </a:r>
                      <a:endParaRPr lang="en-Z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4</a:t>
                      </a:r>
                      <a:endParaRPr lang="en-Z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</a:rPr>
                        <a:t>CM Foggers (UG)</a:t>
                      </a:r>
                      <a:endParaRPr lang="en-Z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5</a:t>
                      </a:r>
                      <a:endParaRPr lang="en-Z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</a:rPr>
                        <a:t>Closing the loop incident reporting (UG/Surface)</a:t>
                      </a:r>
                      <a:endParaRPr lang="en-Z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Once the above four practices have been investigated visits will be scheduled for these practices</a:t>
                      </a:r>
                      <a:endParaRPr lang="en-Z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6</a:t>
                      </a:r>
                      <a:endParaRPr lang="en-Z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</a:rPr>
                        <a:t>Collection bags for roof bolters (UG)</a:t>
                      </a:r>
                      <a:endParaRPr lang="en-Z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7</a:t>
                      </a:r>
                      <a:endParaRPr lang="en-Z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</a:rPr>
                        <a:t>Intensive care protocol (UG/SUR)</a:t>
                      </a:r>
                      <a:endParaRPr lang="en-Z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8</a:t>
                      </a:r>
                      <a:endParaRPr lang="en-Z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</a:rPr>
                        <a:t>MOR (non-conformance logging)</a:t>
                      </a:r>
                      <a:endParaRPr lang="en-Z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3210797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6526913"/>
              </p:ext>
            </p:extLst>
          </p:nvPr>
        </p:nvGraphicFramePr>
        <p:xfrm>
          <a:off x="457200" y="908720"/>
          <a:ext cx="8507289" cy="10056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392"/>
                <a:gridCol w="2808312"/>
                <a:gridCol w="2880320"/>
                <a:gridCol w="1440160"/>
                <a:gridCol w="936105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No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Lowlights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(Issues, Risks, Concerns)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Response - Remedial  Action 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Due Date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Resp. Person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 gridSpan="5"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There were no lowlights to be reported on for the reporting period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/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/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/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/>
                </a:tc>
              </a:tr>
            </a:tbl>
          </a:graphicData>
        </a:graphic>
      </p:graphicFrame>
      <p:cxnSp>
        <p:nvCxnSpPr>
          <p:cNvPr id="13" name="Straight Connector 12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938147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Key lessons learnt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6588800"/>
              </p:ext>
            </p:extLst>
          </p:nvPr>
        </p:nvGraphicFramePr>
        <p:xfrm>
          <a:off x="457200" y="908720"/>
          <a:ext cx="8302852" cy="1322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8653"/>
                <a:gridCol w="7814199"/>
              </a:tblGrid>
              <a:tr h="46288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No</a:t>
                      </a:r>
                      <a:endParaRPr lang="en-US" sz="16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Key lessons learnt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cxnSp>
        <p:nvCxnSpPr>
          <p:cNvPr id="13" name="Straight Connector 12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877169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49628" y="711811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Contents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3514" y="990600"/>
            <a:ext cx="788948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Mission and values reminder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Progress update – key indicators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Highlights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Lowlights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Key lessons learnt 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0" name="Straight Connector 19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Mission and Values – MOSH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34487" y="646172"/>
            <a:ext cx="8569113" cy="5510595"/>
          </a:xfrm>
          <a:prstGeom prst="rect">
            <a:avLst/>
          </a:prstGeom>
          <a:solidFill>
            <a:srgbClr val="FFE579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2048720" y="661605"/>
            <a:ext cx="6854880" cy="153758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facilitate the adoption of leading practice through a people oriented process to significantly improve occupational health and safety in the minerals industry</a:t>
            </a:r>
          </a:p>
          <a:p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Our ultimate goal is the provision of working conditions that are free from harmful effects</a:t>
            </a:r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4487" y="2152890"/>
            <a:ext cx="1714233" cy="40038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ZA" sz="3600" dirty="0" smtClean="0">
                <a:latin typeface="Calibri" pitchFamily="34" charset="0"/>
                <a:cs typeface="Calibri" pitchFamily="34" charset="0"/>
              </a:rPr>
              <a:t>Values</a:t>
            </a:r>
            <a:endParaRPr lang="en-ZA" sz="36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2" name="Straight Connector 21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Mission and Values – MOSH Dust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34487" y="646172"/>
            <a:ext cx="8569113" cy="5510595"/>
          </a:xfrm>
          <a:prstGeom prst="rect">
            <a:avLst/>
          </a:prstGeom>
          <a:solidFill>
            <a:srgbClr val="FFE579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2048720" y="661605"/>
            <a:ext cx="6854880" cy="153758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facilitate the adoption of leading practices through a people oriented process to significantly improve occupational health and safety in the minerals industry with specific focus on </a:t>
            </a:r>
            <a:r>
              <a:rPr lang="en-ZA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THE ELIMINATION OF SILICOSIS AND DUST RELATED DISEASES</a:t>
            </a:r>
            <a:endParaRPr lang="en-ZA" sz="16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4487" y="2152890"/>
            <a:ext cx="1714233" cy="40038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ZA" sz="3600" dirty="0" smtClean="0">
                <a:latin typeface="Calibri" pitchFamily="34" charset="0"/>
                <a:cs typeface="Calibri" pitchFamily="34" charset="0"/>
              </a:rPr>
              <a:t>Values</a:t>
            </a:r>
            <a:endParaRPr lang="en-ZA" sz="36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2" name="Straight Connector 21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94351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76176"/>
            <a:ext cx="8848756" cy="646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 update - key indicators from Team Scorecard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1100" b="1" dirty="0" smtClean="0">
                <a:latin typeface="Arial" pitchFamily="34" charset="0"/>
                <a:ea typeface="+mj-ea"/>
                <a:cs typeface="Arial" pitchFamily="34" charset="0"/>
              </a:rPr>
              <a:t>Covering identification, documenting, facilitating and impacts for the practices in question</a:t>
            </a:r>
            <a:endParaRPr kumimoji="0" lang="en-ZA" sz="11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5549763"/>
              </p:ext>
            </p:extLst>
          </p:nvPr>
        </p:nvGraphicFramePr>
        <p:xfrm>
          <a:off x="228599" y="836712"/>
          <a:ext cx="8763000" cy="52644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"/>
                <a:gridCol w="2057400"/>
                <a:gridCol w="304800"/>
                <a:gridCol w="2133600"/>
                <a:gridCol w="914400"/>
                <a:gridCol w="838200"/>
                <a:gridCol w="762000"/>
                <a:gridCol w="685800"/>
                <a:gridCol w="762000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1</a:t>
                      </a:r>
                    </a:p>
                    <a:p>
                      <a:pPr algn="ctr"/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</a:p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1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Originally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p</a:t>
                      </a:r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lanned completion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A1</a:t>
                      </a:r>
                    </a:p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Appropriate participants in selection of leading practice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Credible team membership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18-07-12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err="1" smtClean="0">
                          <a:latin typeface="Arial" pitchFamily="34" charset="0"/>
                          <a:cs typeface="Arial" pitchFamily="34" charset="0"/>
                        </a:rPr>
                        <a:t>Ongoing</a:t>
                      </a: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 on quarterly basis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18-07-12</a:t>
                      </a:r>
                    </a:p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</a:p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17-01-13</a:t>
                      </a:r>
                    </a:p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14-02-13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Ensure discipline input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18-07-12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18-07-12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18-07-12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Ensure group input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18-07-12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Approved participants list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Jul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Jul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Jul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T5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Peer Group assessment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May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May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May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Appropriate plans for planning workshop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T6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Competent Facilitator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13-09-12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25-09-12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25-09-12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T7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Planning agenda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13-09-12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25-09-12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25-09-12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Detailed expert model of risk story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T9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Stakeholder consultation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July 2012 and October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July 2012 and October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T10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Prepared questions for input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July 2012 and October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July 2012 and October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cxnSp>
        <p:nvCxnSpPr>
          <p:cNvPr id="21" name="Straight Connector 20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4" name="Straight Connector 23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 update - key indicators cont.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9208290"/>
              </p:ext>
            </p:extLst>
          </p:nvPr>
        </p:nvGraphicFramePr>
        <p:xfrm>
          <a:off x="228599" y="914400"/>
          <a:ext cx="8763000" cy="21791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"/>
                <a:gridCol w="2057400"/>
                <a:gridCol w="304800"/>
                <a:gridCol w="2133600"/>
                <a:gridCol w="914400"/>
                <a:gridCol w="838200"/>
                <a:gridCol w="762000"/>
                <a:gridCol w="685800"/>
                <a:gridCol w="762000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1</a:t>
                      </a:r>
                    </a:p>
                    <a:p>
                      <a:pPr algn="ctr"/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</a:p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1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Originally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p</a:t>
                      </a:r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lanned completion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Consultation draft expert model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July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July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Detailed expert models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August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Major risks and improvement possibilities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August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July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Aug 2012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Peer Group assessment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No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Oct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64861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>
                <a:latin typeface="Arial" pitchFamily="34" charset="0"/>
                <a:cs typeface="Arial" pitchFamily="34" charset="0"/>
              </a:rPr>
              <a:t>Progress update - key indicators cont.</a:t>
            </a: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4768666"/>
              </p:ext>
            </p:extLst>
          </p:nvPr>
        </p:nvGraphicFramePr>
        <p:xfrm>
          <a:off x="228599" y="914400"/>
          <a:ext cx="8763000" cy="4971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"/>
                <a:gridCol w="2057400"/>
                <a:gridCol w="304800"/>
                <a:gridCol w="2133600"/>
                <a:gridCol w="914400"/>
                <a:gridCol w="838200"/>
                <a:gridCol w="762000"/>
                <a:gridCol w="685800"/>
                <a:gridCol w="762000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1</a:t>
                      </a:r>
                    </a:p>
                    <a:p>
                      <a:pPr algn="ctr"/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</a:p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1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Originally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p</a:t>
                      </a:r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lanned completion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Leading practice with greatest potential OHS impact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T15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Review of R&amp;D outcomes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2008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err="1" smtClean="0">
                          <a:latin typeface="Arial" pitchFamily="34" charset="0"/>
                          <a:cs typeface="Arial" pitchFamily="34" charset="0"/>
                        </a:rPr>
                        <a:t>Ongoing</a:t>
                      </a: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 on quarterly basis</a:t>
                      </a:r>
                    </a:p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2008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T16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Industry identified practices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Feb’12 (5)</a:t>
                      </a:r>
                    </a:p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2008 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err="1" smtClean="0">
                          <a:latin typeface="Arial" pitchFamily="34" charset="0"/>
                          <a:cs typeface="Arial" pitchFamily="34" charset="0"/>
                        </a:rPr>
                        <a:t>Ongoing</a:t>
                      </a: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 on quarterly basis</a:t>
                      </a:r>
                    </a:p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Feb’12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T17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Exploratory visits to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May’12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err="1" smtClean="0">
                          <a:latin typeface="Arial" pitchFamily="34" charset="0"/>
                          <a:cs typeface="Arial" pitchFamily="34" charset="0"/>
                        </a:rPr>
                        <a:t>Ongoing</a:t>
                      </a: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 on quarterly basis</a:t>
                      </a:r>
                    </a:p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May’12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T18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Detailed Leading Practice List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 (T16 </a:t>
                      </a:r>
                      <a:r>
                        <a:rPr lang="en-ZA" sz="800" dirty="0" err="1" smtClean="0">
                          <a:latin typeface="Arial" pitchFamily="34" charset="0"/>
                          <a:cs typeface="Arial" pitchFamily="34" charset="0"/>
                        </a:rPr>
                        <a:t>vs</a:t>
                      </a:r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 T18)?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2008 and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err="1" smtClean="0">
                          <a:latin typeface="Arial" pitchFamily="34" charset="0"/>
                          <a:cs typeface="Arial" pitchFamily="34" charset="0"/>
                        </a:rPr>
                        <a:t>Ongoing</a:t>
                      </a: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 on quarterly basis</a:t>
                      </a:r>
                    </a:p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Up-dated quarterly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T19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Credibility of selected Leading Practice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</a:p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Jun’12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T20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Workshop quality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gridSpan="5"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Cannot assess the quality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 hMerge="1"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28996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SLP - Key Indicators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027052"/>
              </p:ext>
            </p:extLst>
          </p:nvPr>
        </p:nvGraphicFramePr>
        <p:xfrm>
          <a:off x="228599" y="914400"/>
          <a:ext cx="8763000" cy="50400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"/>
                <a:gridCol w="1878361"/>
                <a:gridCol w="483839"/>
                <a:gridCol w="2133600"/>
                <a:gridCol w="914400"/>
                <a:gridCol w="838200"/>
                <a:gridCol w="762000"/>
                <a:gridCol w="685800"/>
                <a:gridCol w="762000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QAFS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Multi-stage Filtration Systems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Winch 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Covers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Develop. Water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Blast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Future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SLP’s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78507">
                <a:tc gridSpan="9">
                  <a:txBody>
                    <a:bodyPr/>
                    <a:lstStyle/>
                    <a:p>
                      <a:pPr algn="ctr"/>
                      <a:r>
                        <a:rPr lang="en-ZA" sz="1400" b="0" dirty="0" smtClean="0">
                          <a:latin typeface="Arial" pitchFamily="34" charset="0"/>
                          <a:cs typeface="Arial" pitchFamily="34" charset="0"/>
                        </a:rPr>
                        <a:t>IDENTIFY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 hMerge="1"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A23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SLP adoption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Identified potential SLP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Full Adoption Team assessment of SLP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Contact manager</a:t>
                      </a:r>
                      <a:r>
                        <a:rPr lang="en-ZA" sz="1100" b="1" baseline="0" dirty="0" smtClean="0">
                          <a:latin typeface="Arial" pitchFamily="34" charset="0"/>
                          <a:cs typeface="Arial" pitchFamily="34" charset="0"/>
                        </a:rPr>
                        <a:t> of source mine to arrange access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T115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Identify key contact person at source</a:t>
                      </a:r>
                      <a:r>
                        <a:rPr lang="en-ZA" sz="1100" b="1" baseline="0" dirty="0" smtClean="0">
                          <a:latin typeface="Arial" pitchFamily="34" charset="0"/>
                          <a:cs typeface="Arial" pitchFamily="34" charset="0"/>
                        </a:rPr>
                        <a:t> mine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122119">
                <a:tc gridSpan="9">
                  <a:txBody>
                    <a:bodyPr/>
                    <a:lstStyle/>
                    <a:p>
                      <a:pPr algn="ctr"/>
                      <a:r>
                        <a:rPr lang="en-ZA" sz="1400" b="0" dirty="0" smtClean="0">
                          <a:latin typeface="Arial" pitchFamily="34" charset="0"/>
                          <a:cs typeface="Arial" pitchFamily="34" charset="0"/>
                        </a:rPr>
                        <a:t>DOCUMENT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 hMerge="1"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T116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Conduct investigations at source mine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20%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(20%)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T117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Prepare documents for formal SLP assessment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(60%)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0% 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T118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Confirm accuracy of prepared documents with source mine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50%     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(50%)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(60%)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0% 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T119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Final review of documents against SLP criteria by adoption</a:t>
                      </a:r>
                      <a:r>
                        <a:rPr lang="en-ZA" sz="1100" b="1" baseline="0" dirty="0" smtClean="0">
                          <a:latin typeface="Arial" pitchFamily="34" charset="0"/>
                          <a:cs typeface="Arial" pitchFamily="34" charset="0"/>
                        </a:rPr>
                        <a:t> team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30%     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(30%)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(60%)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0% 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T120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Submit motivation of SLP to Head of Hub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0%         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(60%)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0% 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876141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>
                <a:latin typeface="Arial" pitchFamily="34" charset="0"/>
                <a:cs typeface="Arial" pitchFamily="34" charset="0"/>
              </a:rPr>
              <a:t>SLP - Key Indicators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4356055"/>
              </p:ext>
            </p:extLst>
          </p:nvPr>
        </p:nvGraphicFramePr>
        <p:xfrm>
          <a:off x="228599" y="914400"/>
          <a:ext cx="8763000" cy="40431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"/>
                <a:gridCol w="1878361"/>
                <a:gridCol w="483839"/>
                <a:gridCol w="2133600"/>
                <a:gridCol w="914400"/>
                <a:gridCol w="838200"/>
                <a:gridCol w="762000"/>
                <a:gridCol w="685800"/>
                <a:gridCol w="762000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QAFS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Multi-stage Filtration Systems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Winch 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Covers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Develop. Water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Blast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Future SLP’s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84795">
                <a:tc gridSpan="9">
                  <a:txBody>
                    <a:bodyPr/>
                    <a:lstStyle/>
                    <a:p>
                      <a:pPr algn="ctr"/>
                      <a:r>
                        <a:rPr lang="en-ZA" sz="1400" b="0" dirty="0" smtClean="0">
                          <a:latin typeface="Arial" pitchFamily="34" charset="0"/>
                          <a:cs typeface="Arial" pitchFamily="34" charset="0"/>
                        </a:rPr>
                        <a:t>DOCUMENT (cont.)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 hMerge="1"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T121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Convene SLP review panel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25-04-13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25-04-13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Formal</a:t>
                      </a:r>
                      <a:r>
                        <a:rPr lang="en-ZA" sz="1100" b="1" baseline="0" dirty="0" smtClean="0">
                          <a:latin typeface="Arial" pitchFamily="34" charset="0"/>
                          <a:cs typeface="Arial" pitchFamily="34" charset="0"/>
                        </a:rPr>
                        <a:t> review of SLP by review panel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25-04-13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25-04-13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Conduct any necessary follow-up investigations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Not required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20-05-13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Prepare customised</a:t>
                      </a:r>
                      <a:r>
                        <a:rPr lang="en-ZA" sz="1100" b="1" baseline="0" dirty="0" smtClean="0">
                          <a:latin typeface="Arial" pitchFamily="34" charset="0"/>
                          <a:cs typeface="Arial" pitchFamily="34" charset="0"/>
                        </a:rPr>
                        <a:t> SLP behaviour plans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22-05-13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22-05-13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T125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Develop guidance notes for SLP adoption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23-05-13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23-05-13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T126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Prepare SLP Adoption Brief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27-05-13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27-05-13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T127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Critical review of SLP Adoption Brief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31-05-13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31-05-13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209173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713</TotalTime>
  <Words>1486</Words>
  <Application>Microsoft Office PowerPoint</Application>
  <PresentationFormat>On-screen Show (4:3)</PresentationFormat>
  <Paragraphs>524</Paragraphs>
  <Slides>15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Theme3</vt:lpstr>
      <vt:lpstr> DUST TEAM u p  -  d a t e April 2013 to date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user</cp:lastModifiedBy>
  <cp:revision>96</cp:revision>
  <cp:lastPrinted>2013-02-19T08:59:32Z</cp:lastPrinted>
  <dcterms:created xsi:type="dcterms:W3CDTF">2012-08-02T11:34:04Z</dcterms:created>
  <dcterms:modified xsi:type="dcterms:W3CDTF">2013-05-15T16:38:41Z</dcterms:modified>
</cp:coreProperties>
</file>