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60" r:id="rId4"/>
    <p:sldId id="261" r:id="rId5"/>
    <p:sldId id="263" r:id="rId6"/>
    <p:sldId id="264" r:id="rId7"/>
    <p:sldId id="265" r:id="rId8"/>
    <p:sldId id="274" r:id="rId9"/>
    <p:sldId id="275" r:id="rId10"/>
    <p:sldId id="266" r:id="rId11"/>
    <p:sldId id="269" r:id="rId12"/>
    <p:sldId id="267" r:id="rId13"/>
    <p:sldId id="268" r:id="rId14"/>
    <p:sldId id="272" r:id="rId15"/>
    <p:sldId id="271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606" autoAdjust="0"/>
  </p:normalViewPr>
  <p:slideViewPr>
    <p:cSldViewPr>
      <p:cViewPr>
        <p:scale>
          <a:sx n="60" d="100"/>
          <a:sy n="60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2.xlsx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838200"/>
            <a:ext cx="5562600" cy="2819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JANUARY 2013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457200"/>
          <a:ext cx="8305800" cy="5925152"/>
        </p:xfrm>
        <a:graphic>
          <a:graphicData uri="http://schemas.openxmlformats.org/drawingml/2006/table">
            <a:tbl>
              <a:tblPr/>
              <a:tblGrid>
                <a:gridCol w="961509"/>
                <a:gridCol w="194347"/>
                <a:gridCol w="1861645"/>
                <a:gridCol w="2997044"/>
                <a:gridCol w="347779"/>
                <a:gridCol w="388695"/>
                <a:gridCol w="286407"/>
                <a:gridCol w="299193"/>
                <a:gridCol w="529341"/>
                <a:gridCol w="439840"/>
              </a:tblGrid>
              <a:tr h="155608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Documenting the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mines and key people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Prioritised list of mines and key people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Consolidated prioritised list of adopter mines and key persons at mines, with contact details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protocol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 enquiry protocol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 designed enquiry protocol signed off by Behaviour Specialist for the leading practice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 direct enquiry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Interview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All planned interviews conducted by trained interviewers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 signed off by Behaviour Specialist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Identification of implications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Documented implications of the identified mental models as input for BC and LB plans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BC plan for deciders signed off by Behaviour Specialist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Generic BC plan for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BC plan for use at adoption mines signed off by Behaviour Specialist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Generic LB plan for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LB plan for use at adoption mines signed off by Behaviour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Specialist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1" y="304800"/>
          <a:ext cx="8001001" cy="6019800"/>
        </p:xfrm>
        <a:graphic>
          <a:graphicData uri="http://schemas.openxmlformats.org/drawingml/2006/table">
            <a:tbl>
              <a:tblPr/>
              <a:tblGrid>
                <a:gridCol w="211726"/>
                <a:gridCol w="2028109"/>
                <a:gridCol w="3265031"/>
                <a:gridCol w="378878"/>
                <a:gridCol w="423451"/>
                <a:gridCol w="312017"/>
                <a:gridCol w="325946"/>
                <a:gridCol w="576674"/>
                <a:gridCol w="479169"/>
              </a:tblGrid>
              <a:tr h="637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peer reviewed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updated version of peer reviewed value case report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158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of Decider BC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of BC plan for deciders prior to Leading Practice Adoption Workshop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9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source mine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draft of  report based on input from consultations at mine and with adoption team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9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an agreed score card for assessing source mine reports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818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Summary of behavioural work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summary report of the work undertaken in developing the generic BC and LB plans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investigations summary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report that pulls together the separate investigation reports which are appended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9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score card for source investigations summary reports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9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Draft LPAG for use at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draft guide for use at adoption mines based on input from source mine and team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78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LPAG using agreed score card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399" y="381002"/>
          <a:ext cx="8229603" cy="6019798"/>
        </p:xfrm>
        <a:graphic>
          <a:graphicData uri="http://schemas.openxmlformats.org/drawingml/2006/table">
            <a:tbl>
              <a:tblPr/>
              <a:tblGrid>
                <a:gridCol w="217776"/>
                <a:gridCol w="2086055"/>
                <a:gridCol w="3358318"/>
                <a:gridCol w="389703"/>
                <a:gridCol w="435550"/>
                <a:gridCol w="320932"/>
                <a:gridCol w="335259"/>
                <a:gridCol w="593150"/>
                <a:gridCol w="492860"/>
              </a:tblGrid>
              <a:tr h="5976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Workshop programme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Programme for workshop signed off by HoH at least two weeks before workshop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 or No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573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 key presentations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special workshop assessment form completed by all workshop participants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&gt;80%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3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LPAG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version of LPAG, based on experience gained at first adoption (demo) mine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Sept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582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membership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Must include one of originally identified key persons at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adoption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 &amp;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Adoption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Team Manager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of mines with required membership |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No. of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 80%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1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attendance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attendance by identified key (required) members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attendance by key members | Date of last meeting 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 60%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1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effectiveness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COPA effectiveness assessment form completed quarterly by workshop participants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in % | Date completed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 80%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582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Agreement with Mine Manager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Working relationship agreed with Mine Manager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 by adoption workshop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54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Agreed adoption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Copy of agreed adoption plan with comments on key issues and details of lessons learnt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73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 using selected interviewees and  trained interviewers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599" y="381000"/>
          <a:ext cx="8001000" cy="6019799"/>
        </p:xfrm>
        <a:graphic>
          <a:graphicData uri="http://schemas.openxmlformats.org/drawingml/2006/table">
            <a:tbl>
              <a:tblPr/>
              <a:tblGrid>
                <a:gridCol w="211653"/>
                <a:gridCol w="2027402"/>
                <a:gridCol w="3263896"/>
                <a:gridCol w="378745"/>
                <a:gridCol w="423304"/>
                <a:gridCol w="311908"/>
                <a:gridCol w="325833"/>
                <a:gridCol w="267349"/>
                <a:gridCol w="311908"/>
                <a:gridCol w="479002"/>
              </a:tblGrid>
              <a:tr h="5467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BC &amp; LB plans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BC and LB plans involving proper application of customisation process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Monitoring and evaluation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Impact and performance monitoring and evaluation plan agreed with the mine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of BC &amp; LB plans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of effectiveness using standard behaviour modification survey tool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in % |Date completed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467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Documented findings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All findings (lessons learnt) at first adoption mine documented and on file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1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Signed off report on first adoption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report based on input from consultations at mine and with adoption team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adoption report using an agreed score card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51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Leading Practice Adoption Guide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final draft of the LPAG based on input from first adoption mine and adoption team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LPAG using an agreed score card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2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identified potential adoption mines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No. of mines | Date last mine identified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51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 investigated for adoption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 of completed adoption investigation forms returned by mines to adoption team manager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1" y="304800"/>
          <a:ext cx="8229600" cy="6096001"/>
        </p:xfrm>
        <a:graphic>
          <a:graphicData uri="http://schemas.openxmlformats.org/drawingml/2006/table">
            <a:tbl>
              <a:tblPr/>
              <a:tblGrid>
                <a:gridCol w="217700"/>
                <a:gridCol w="2085328"/>
                <a:gridCol w="3357150"/>
                <a:gridCol w="389567"/>
                <a:gridCol w="435398"/>
                <a:gridCol w="320819"/>
                <a:gridCol w="335143"/>
                <a:gridCol w="274988"/>
                <a:gridCol w="320819"/>
                <a:gridCol w="492688"/>
              </a:tblGrid>
              <a:tr h="520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indicating a positive decision to adopt on their completed forms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603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appointed an adoption team and a manager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Investment in adoption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 of planned investment (funds &amp; person days) by mines in adopting the leading practice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Cost in Rands | Number of person days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plan (incl M&amp;E)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provided copies of acceptable plans to adopt the leading practice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Accommodation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learning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with provisions to accommodate learning during adoption (no bonus loss)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actual adopter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5603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harmonised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successful harmonisation of the leading practice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conducted mental model interviews using trained interviewers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403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BC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customised BC plan according to LPAG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0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LB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customised LB plan according to LPAG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0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Risk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undertaken risk assessment according to LPAG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1" y="609598"/>
          <a:ext cx="8000998" cy="5486401"/>
        </p:xfrm>
        <a:graphic>
          <a:graphicData uri="http://schemas.openxmlformats.org/drawingml/2006/table">
            <a:tbl>
              <a:tblPr/>
              <a:tblGrid>
                <a:gridCol w="211652"/>
                <a:gridCol w="2027401"/>
                <a:gridCol w="3263896"/>
                <a:gridCol w="378745"/>
                <a:gridCol w="423303"/>
                <a:gridCol w="311908"/>
                <a:gridCol w="325833"/>
                <a:gridCol w="267350"/>
                <a:gridCol w="311908"/>
                <a:gridCol w="479002"/>
              </a:tblGrid>
              <a:tr h="6931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Training lesson plans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required development of training lesson plans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 % of potential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664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required management sign-off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746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required initial  piloting of the leading practice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957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Roll-out plan in place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completed the required mine-wide leading practice roll-out plan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931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provided required documentation confirming full adoption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731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Reported adoptions of SLP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reporting successful adoption of the SLP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50% in 6 mths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957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Confirmed full process SLP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adoptions  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reporting adoption of the SLP in accordance with the SLP Adoption Brief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Challenges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00010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4800" b="1" dirty="0" smtClean="0">
                <a:latin typeface="Arial" pitchFamily="34" charset="0"/>
                <a:ea typeface="+mj-ea"/>
                <a:cs typeface="Arial" pitchFamily="34" charset="0"/>
              </a:rPr>
              <a:t>FOG Adoption Team Planner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395536" y="1196752"/>
          <a:ext cx="8568954" cy="216024"/>
        </p:xfrm>
        <a:graphic>
          <a:graphicData uri="http://schemas.openxmlformats.org/drawingml/2006/table">
            <a:tbl>
              <a:tblPr/>
              <a:tblGrid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  <a:gridCol w="476053"/>
              </a:tblGrid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Jan-12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Feb-12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Apr-12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May-12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Jun-12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Jul-12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Aug-12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Sep-12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Oct-12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Nov-12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Dec-12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Jan-13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Feb-13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Mar-13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Apr-13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May-13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Jun-13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" name="Group 40"/>
          <p:cNvGrpSpPr/>
          <p:nvPr/>
        </p:nvGrpSpPr>
        <p:grpSpPr>
          <a:xfrm>
            <a:off x="539552" y="2708920"/>
            <a:ext cx="5976664" cy="504056"/>
            <a:chOff x="539552" y="2132856"/>
            <a:chExt cx="5976664" cy="504056"/>
          </a:xfrm>
        </p:grpSpPr>
        <p:sp>
          <p:nvSpPr>
            <p:cNvPr id="26" name="Chevron 25"/>
            <p:cNvSpPr/>
            <p:nvPr/>
          </p:nvSpPr>
          <p:spPr>
            <a:xfrm>
              <a:off x="539552" y="2132856"/>
              <a:ext cx="1440160" cy="216024"/>
            </a:xfrm>
            <a:prstGeom prst="chevron">
              <a:avLst/>
            </a:prstGeom>
            <a:solidFill>
              <a:srgbClr val="E6BA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N&amp;B DEMO</a:t>
              </a:r>
              <a:endPara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1619672" y="2420888"/>
              <a:ext cx="4896544" cy="216024"/>
            </a:xfrm>
            <a:prstGeom prst="chevr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N&amp;B COPA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43"/>
          <p:cNvGrpSpPr/>
          <p:nvPr/>
        </p:nvGrpSpPr>
        <p:grpSpPr>
          <a:xfrm>
            <a:off x="551427" y="1700808"/>
            <a:ext cx="1512168" cy="648072"/>
            <a:chOff x="539552" y="1484784"/>
            <a:chExt cx="1512168" cy="648072"/>
          </a:xfrm>
        </p:grpSpPr>
        <p:sp>
          <p:nvSpPr>
            <p:cNvPr id="24" name="Rectangle 23"/>
            <p:cNvSpPr/>
            <p:nvPr/>
          </p:nvSpPr>
          <p:spPr>
            <a:xfrm>
              <a:off x="539552" y="1700808"/>
              <a:ext cx="1512168" cy="216024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EE&amp;MS 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051720" y="1484784"/>
              <a:ext cx="0" cy="648072"/>
            </a:xfrm>
            <a:prstGeom prst="line">
              <a:avLst/>
            </a:prstGeom>
            <a:ln w="412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1"/>
          <p:cNvGrpSpPr/>
          <p:nvPr/>
        </p:nvGrpSpPr>
        <p:grpSpPr>
          <a:xfrm>
            <a:off x="539552" y="3733800"/>
            <a:ext cx="8452048" cy="487288"/>
            <a:chOff x="611560" y="2941712"/>
            <a:chExt cx="7992888" cy="487288"/>
          </a:xfrm>
        </p:grpSpPr>
        <p:sp>
          <p:nvSpPr>
            <p:cNvPr id="31" name="Chevron 30"/>
            <p:cNvSpPr/>
            <p:nvPr/>
          </p:nvSpPr>
          <p:spPr>
            <a:xfrm>
              <a:off x="611560" y="2941712"/>
              <a:ext cx="3108785" cy="199256"/>
            </a:xfrm>
            <a:prstGeom prst="chevron">
              <a:avLst/>
            </a:prstGeom>
            <a:solidFill>
              <a:srgbClr val="E6BA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TARP  DEMO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7" name="Chevron 36"/>
            <p:cNvSpPr/>
            <p:nvPr/>
          </p:nvSpPr>
          <p:spPr>
            <a:xfrm>
              <a:off x="3649561" y="3170312"/>
              <a:ext cx="4954887" cy="258688"/>
            </a:xfrm>
            <a:prstGeom prst="chevron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TARP COPA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Chevron 28"/>
          <p:cNvSpPr/>
          <p:nvPr/>
        </p:nvSpPr>
        <p:spPr>
          <a:xfrm>
            <a:off x="8001000" y="4800600"/>
            <a:ext cx="1143000" cy="30480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NLP Plan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6553200" y="1295400"/>
            <a:ext cx="0" cy="4536504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ular Callout 49"/>
          <p:cNvSpPr/>
          <p:nvPr/>
        </p:nvSpPr>
        <p:spPr>
          <a:xfrm>
            <a:off x="3581400" y="990600"/>
            <a:ext cx="1854696" cy="1676400"/>
          </a:xfrm>
          <a:prstGeom prst="wedgeRectCallout">
            <a:avLst>
              <a:gd name="adj1" fmla="val -161786"/>
              <a:gd name="adj2" fmla="val 440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Revisiting adoption at mines and tightening the loose ends</a:t>
            </a:r>
            <a:endParaRPr lang="en-Z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Rectangular Callout 50"/>
          <p:cNvSpPr/>
          <p:nvPr/>
        </p:nvSpPr>
        <p:spPr>
          <a:xfrm>
            <a:off x="5471592" y="990600"/>
            <a:ext cx="3672408" cy="1224136"/>
          </a:xfrm>
          <a:prstGeom prst="wedgeRectCallout">
            <a:avLst>
              <a:gd name="adj1" fmla="val -21570"/>
              <a:gd name="adj2" fmla="val 12170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8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th COPA Meeting was held  on the </a:t>
            </a:r>
          </a:p>
          <a:p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24 Jan 2013  at Randfontein Golf Club.</a:t>
            </a:r>
          </a:p>
          <a:p>
            <a:pPr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24 Mines are participating. 64 % Complete.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2" name="Rectangular Callout 51"/>
          <p:cNvSpPr/>
          <p:nvPr/>
        </p:nvSpPr>
        <p:spPr>
          <a:xfrm>
            <a:off x="5471592" y="2209800"/>
            <a:ext cx="3672408" cy="1412540"/>
          </a:xfrm>
          <a:prstGeom prst="wedgeRectCallout">
            <a:avLst>
              <a:gd name="adj1" fmla="val -24031"/>
              <a:gd name="adj2" fmla="val 7986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20 mines registered.</a:t>
            </a:r>
          </a:p>
          <a:p>
            <a:pPr>
              <a:buFont typeface="Arial" pitchFamily="34" charset="0"/>
              <a:buChar char="•"/>
            </a:pP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Gold and Platinum COPA on the </a:t>
            </a:r>
          </a:p>
          <a:p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22 March. 2013</a:t>
            </a:r>
          </a:p>
          <a:p>
            <a:pPr>
              <a:buFont typeface="Arial" pitchFamily="34" charset="0"/>
              <a:buChar char="•"/>
            </a:pP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Eastern Districts COPA on </a:t>
            </a:r>
          </a:p>
          <a:p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27 February 2013</a:t>
            </a:r>
            <a:endParaRPr lang="en-Z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3" name="Rectangular Callout 52"/>
          <p:cNvSpPr/>
          <p:nvPr/>
        </p:nvSpPr>
        <p:spPr>
          <a:xfrm>
            <a:off x="609600" y="4267200"/>
            <a:ext cx="3672408" cy="1584176"/>
          </a:xfrm>
          <a:prstGeom prst="wedgeRectCallout">
            <a:avLst>
              <a:gd name="adj1" fmla="val 153663"/>
              <a:gd name="adj2" fmla="val -520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Pre-identification Planning Meeting – held at Glenburn Lodge 30 August 2012. </a:t>
            </a:r>
          </a:p>
          <a:p>
            <a:pPr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No new LP this year,2013 is the year of Consolidation</a:t>
            </a:r>
          </a:p>
          <a:p>
            <a:pPr>
              <a:buFont typeface="Arial" pitchFamily="34" charset="0"/>
              <a:buChar char="•"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Planning workshop to be held August 2013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547664" y="6021288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>
                <a:solidFill>
                  <a:srgbClr val="FFC000"/>
                </a:solidFill>
              </a:rPr>
              <a:t>Prevention of </a:t>
            </a:r>
            <a:r>
              <a:rPr lang="en-ZA" b="1" u="sng" dirty="0" smtClean="0">
                <a:solidFill>
                  <a:srgbClr val="FFC000"/>
                </a:solidFill>
              </a:rPr>
              <a:t>All</a:t>
            </a:r>
            <a:r>
              <a:rPr lang="en-ZA" dirty="0" smtClean="0">
                <a:solidFill>
                  <a:srgbClr val="FFC000"/>
                </a:solidFill>
              </a:rPr>
              <a:t> Uncontrolled Falls of Ground</a:t>
            </a:r>
            <a:endParaRPr lang="en-ZA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6442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January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66322035"/>
              </p:ext>
            </p:extLst>
          </p:nvPr>
        </p:nvGraphicFramePr>
        <p:xfrm>
          <a:off x="228600" y="762000"/>
          <a:ext cx="86868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66970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6608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800" dirty="0" smtClean="0"/>
                        <a:t>Team</a:t>
                      </a:r>
                      <a:r>
                        <a:rPr lang="en-US" sz="1800" baseline="0" dirty="0" smtClean="0"/>
                        <a:t> had a strategic meeting on the 4</a:t>
                      </a:r>
                      <a:r>
                        <a:rPr lang="en-US" sz="1800" baseline="30000" dirty="0" smtClean="0"/>
                        <a:t>th</a:t>
                      </a:r>
                      <a:r>
                        <a:rPr lang="en-US" sz="1800" baseline="0" dirty="0" smtClean="0"/>
                        <a:t> of January and the following was agreed on: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baseline="0" dirty="0" smtClean="0"/>
                        <a:t>Team members agreed on the need to have individual KPAs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baseline="0" dirty="0" smtClean="0"/>
                        <a:t>COPAs to be decentralized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baseline="0" dirty="0" smtClean="0"/>
                        <a:t>Tripartite meetings to be used as one of the reporting structures</a:t>
                      </a:r>
                      <a:endParaRPr lang="en-US" sz="1800" dirty="0"/>
                    </a:p>
                  </a:txBody>
                  <a:tcPr anchor="ctr"/>
                </a:tc>
              </a:tr>
              <a:tr h="4352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24 January we had a Nets with Bolts COPA. Well attended(70 people)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31</a:t>
                      </a:r>
                      <a:r>
                        <a:rPr lang="en-US" sz="1800" baseline="0" dirty="0" smtClean="0"/>
                        <a:t> January we had our first Industry member Adoption Team meeting for the year.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/>
                        <a:t>(Bi-monthly for 2013 forward)</a:t>
                      </a:r>
                      <a:endParaRPr lang="en-US" sz="1800" dirty="0"/>
                    </a:p>
                  </a:txBody>
                  <a:tcPr anchor="ctr"/>
                </a:tc>
              </a:tr>
              <a:tr h="4352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Attended TPF Meetings for Northern Cape,</a:t>
                      </a:r>
                      <a:r>
                        <a:rPr lang="en-US" sz="1800" baseline="0" dirty="0" smtClean="0"/>
                        <a:t> Free Stated, and Northwest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 Hoc meetings held with  TauTona GM, Impala Executive Management and Directors , Rasimone GM,</a:t>
                      </a:r>
                      <a:r>
                        <a:rPr lang="en-US" sz="1800" baseline="0" dirty="0" smtClean="0"/>
                        <a:t> Head of ARM Platinum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Launched</a:t>
                      </a:r>
                      <a:r>
                        <a:rPr lang="en-US" sz="1800" baseline="0" dirty="0" smtClean="0"/>
                        <a:t> inaugural meeting with new FOG Team Sponsor – Mr Peter Turner (Sibanye Gold)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January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18921273"/>
              </p:ext>
            </p:extLst>
          </p:nvPr>
        </p:nvGraphicFramePr>
        <p:xfrm>
          <a:off x="533401" y="908721"/>
          <a:ext cx="8229599" cy="5263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026"/>
                <a:gridCol w="3144910"/>
                <a:gridCol w="3008175"/>
                <a:gridCol w="894488"/>
                <a:gridCol w="762000"/>
              </a:tblGrid>
              <a:tr h="5689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295088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Jan the team visited BRPM mine to help bring them on board, meeting not successful. Poor or no representation form either Line Management or Unions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 van Zyl and D Cronje met with General Manager to get process back on line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15/2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 VZ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56188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Inappropriate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attendance of Industry team members at meetings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Lobby MOSH Task Force and Senior Management of Mining Companies for appropriate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representation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Feb 13</a:t>
                      </a:r>
                    </a:p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 13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</a:p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4322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MOSH FOG Sponsor Meeting for 5 February 2013 cancelled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 van Zyl to renegotiate date for next meeting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Mar 13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938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MOSH TASK FORCE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5240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Know your representatives on various MOSH Forums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Setting up COAL based FOG Industry Adoption Team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8600" y="228600"/>
          <a:ext cx="4388524" cy="6248400"/>
        </p:xfrm>
        <a:graphic>
          <a:graphicData uri="http://schemas.openxmlformats.org/presentationml/2006/ole">
            <p:oleObj spid="_x0000_s1026" name="Worksheet" r:id="rId3" imgW="7639057" imgH="10886961" progId="Excel.Sheet.12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724400" y="762000"/>
          <a:ext cx="4191000" cy="5600700"/>
        </p:xfrm>
        <a:graphic>
          <a:graphicData uri="http://schemas.openxmlformats.org/presentationml/2006/ole">
            <p:oleObj spid="_x0000_s1027" name="Worksheet" r:id="rId4" imgW="4638664" imgH="4610196" progId="Excel.Sheet.12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228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MOSH FOG Adoption Team Meetings</a:t>
            </a:r>
            <a:endParaRPr lang="en-Z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304800"/>
          <a:ext cx="8686801" cy="6095999"/>
        </p:xfrm>
        <a:graphic>
          <a:graphicData uri="http://schemas.openxmlformats.org/drawingml/2006/table">
            <a:tbl>
              <a:tblPr/>
              <a:tblGrid>
                <a:gridCol w="184173"/>
                <a:gridCol w="961790"/>
                <a:gridCol w="194404"/>
                <a:gridCol w="1862189"/>
                <a:gridCol w="2997917"/>
                <a:gridCol w="347880"/>
                <a:gridCol w="388810"/>
                <a:gridCol w="286490"/>
                <a:gridCol w="299281"/>
                <a:gridCol w="723900"/>
                <a:gridCol w="439967"/>
              </a:tblGrid>
              <a:tr h="5003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KPA No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KPI No.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Definition of measurement (See Team datasheet for fuller descriptions)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Measure 1 | Measure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Timing for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Target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 1: Nets with Bolts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27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Measure 1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Prev     Curr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Measure 2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Prev     Curr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Planned completion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2784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4972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Leading Practice Adoption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0D0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2784">
                <a:tc gridSpan="1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4972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Identification of Leading Practice 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7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persons to select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Approved participants list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Head of Hub approved list of workshop participants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Yes or No | Date approved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6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plans for planning workshop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HOH review and approval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 and approval against checklist at least two weeks before workshop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 or No | Date of approval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June 2010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09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 of risk story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models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drafts of the two expert models ready for workshop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July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22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review of expert model quality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July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9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with greatest OHS impact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Credibility of selected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review of practice against key criteria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in % | Date assessed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July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2044</Words>
  <Application>Microsoft Office PowerPoint</Application>
  <PresentationFormat>On-screen Show (4:3)</PresentationFormat>
  <Paragraphs>677</Paragraphs>
  <Slides>15</Slides>
  <Notes>3</Notes>
  <HiddenSlides>7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Theme3</vt:lpstr>
      <vt:lpstr>Worksheet</vt:lpstr>
      <vt:lpstr>MOSH Falls of Ground  Leading Practice  Adoption Team  Activity Report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12</cp:revision>
  <dcterms:created xsi:type="dcterms:W3CDTF">2012-10-17T09:06:01Z</dcterms:created>
  <dcterms:modified xsi:type="dcterms:W3CDTF">2013-04-15T13:43:53Z</dcterms:modified>
</cp:coreProperties>
</file>