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60" r:id="rId4"/>
    <p:sldId id="261" r:id="rId5"/>
    <p:sldId id="273" r:id="rId6"/>
    <p:sldId id="264" r:id="rId7"/>
    <p:sldId id="265" r:id="rId8"/>
    <p:sldId id="274" r:id="rId9"/>
    <p:sldId id="277" r:id="rId10"/>
    <p:sldId id="275" r:id="rId11"/>
    <p:sldId id="27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06" autoAdjust="0"/>
  </p:normalViewPr>
  <p:slideViewPr>
    <p:cSldViewPr>
      <p:cViewPr>
        <p:scale>
          <a:sx n="66" d="100"/>
          <a:sy n="66" d="100"/>
        </p:scale>
        <p:origin x="-6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TARP%20COPA\6%20Sept%2013\Adoption%20Monitor%20NB_6Sept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TARP%20COPA\6%20Sept%2013\TARP%20Adoption%20Process%20flow%20sheet_Sept%202013%20(1)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TARP%20Adoption%20Process%20flow%20sheet_Sept%202013%20(1)%20(1)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TARP%20Adoption%20Process%20flow%20sheet_Sept%202013%20(1)%20(1)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wnloads\TARP%20Adoption%20Process%20flow%20sheet_Sept%202013%20(1)%20(1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 sz="2400"/>
              <a:t>MOSH FOG Nets with Bolts  Adoption Monitor</a:t>
            </a:r>
          </a:p>
        </c:rich>
      </c:tx>
      <c:layout>
        <c:manualLayout>
          <c:xMode val="edge"/>
          <c:yMode val="edge"/>
          <c:x val="0.12786208359571372"/>
          <c:y val="2.5552681380259536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02693049715825E-2"/>
          <c:y val="9.5372993389990737E-2"/>
          <c:w val="0.8472330474811246"/>
          <c:h val="0.75165250236073189"/>
        </c:manualLayout>
      </c:layout>
      <c:barChart>
        <c:barDir val="col"/>
        <c:grouping val="stacked"/>
        <c:ser>
          <c:idx val="0"/>
          <c:order val="0"/>
          <c:tx>
            <c:strRef>
              <c:f>'N&amp;B'!$D$31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CC00"/>
            </a:solidFill>
            <a:ln>
              <a:solidFill>
                <a:schemeClr val="tx1"/>
              </a:solidFill>
            </a:ln>
          </c:spPr>
          <c:val>
            <c:numRef>
              <c:f>'N&amp;B'!$R$31:$AA$31</c:f>
              <c:numCache>
                <c:formatCode>0%</c:formatCode>
                <c:ptCount val="10"/>
                <c:pt idx="0">
                  <c:v>0.9583333333333337</c:v>
                </c:pt>
                <c:pt idx="1">
                  <c:v>0.9583333333333337</c:v>
                </c:pt>
                <c:pt idx="2">
                  <c:v>0.9583333333333337</c:v>
                </c:pt>
                <c:pt idx="3">
                  <c:v>0.87500000000000033</c:v>
                </c:pt>
                <c:pt idx="4">
                  <c:v>0.79166666666666652</c:v>
                </c:pt>
                <c:pt idx="5">
                  <c:v>0.79166666666666652</c:v>
                </c:pt>
                <c:pt idx="6">
                  <c:v>0.87500000000000033</c:v>
                </c:pt>
                <c:pt idx="7">
                  <c:v>0.87500000000000033</c:v>
                </c:pt>
                <c:pt idx="8">
                  <c:v>0.7083333333333337</c:v>
                </c:pt>
                <c:pt idx="9">
                  <c:v>0.75000000000000033</c:v>
                </c:pt>
              </c:numCache>
            </c:numRef>
          </c:val>
        </c:ser>
        <c:ser>
          <c:idx val="1"/>
          <c:order val="1"/>
          <c:tx>
            <c:strRef>
              <c:f>'N&amp;B'!$D$32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'N&amp;B'!$R$32:$AA$32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'N&amp;B'!$D$33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'N&amp;B'!$R$33:$AA$33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0.125</c:v>
                </c:pt>
                <c:pt idx="4">
                  <c:v>0.20833333333333345</c:v>
                </c:pt>
                <c:pt idx="5">
                  <c:v>0.20833333333333345</c:v>
                </c:pt>
                <c:pt idx="6">
                  <c:v>0.125</c:v>
                </c:pt>
                <c:pt idx="7">
                  <c:v>8.3333333333333384E-2</c:v>
                </c:pt>
                <c:pt idx="8">
                  <c:v>0.25</c:v>
                </c:pt>
                <c:pt idx="9">
                  <c:v>0.20833333333333345</c:v>
                </c:pt>
              </c:numCache>
            </c:numRef>
          </c:val>
        </c:ser>
        <c:ser>
          <c:idx val="3"/>
          <c:order val="3"/>
          <c:tx>
            <c:strRef>
              <c:f>'N&amp;B'!$D$34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'N&amp;B'!$R$34:$AA$34</c:f>
              <c:numCache>
                <c:formatCode>0%</c:formatCode>
                <c:ptCount val="10"/>
                <c:pt idx="0">
                  <c:v>4.166666666666665E-2</c:v>
                </c:pt>
                <c:pt idx="1">
                  <c:v>4.166666666666665E-2</c:v>
                </c:pt>
                <c:pt idx="2">
                  <c:v>4.166666666666665E-2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4.166666666666665E-2</c:v>
                </c:pt>
                <c:pt idx="8">
                  <c:v>4.166666666666665E-2</c:v>
                </c:pt>
                <c:pt idx="9">
                  <c:v>4.166666666666665E-2</c:v>
                </c:pt>
              </c:numCache>
            </c:numRef>
          </c:val>
        </c:ser>
        <c:gapWidth val="60"/>
        <c:overlap val="100"/>
        <c:axId val="79711616"/>
        <c:axId val="79746560"/>
      </c:barChart>
      <c:catAx>
        <c:axId val="797116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 sz="2400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23150430864283572"/>
              <c:y val="0.93704724409448859"/>
            </c:manualLayout>
          </c:layout>
          <c:spPr>
            <a:noFill/>
            <a:ln w="25400">
              <a:noFill/>
            </a:ln>
          </c:spPr>
        </c:title>
        <c:numFmt formatCode="@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9746560"/>
        <c:crosses val="autoZero"/>
        <c:lblAlgn val="ctr"/>
        <c:lblOffset val="100"/>
        <c:tickLblSkip val="1"/>
        <c:tickMarkSkip val="1"/>
      </c:catAx>
      <c:valAx>
        <c:axId val="79746560"/>
        <c:scaling>
          <c:orientation val="minMax"/>
          <c:max val="1.05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9711616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 dirty="0"/>
              <a:t>MOSH FOG TARP Adoption Monitor</a:t>
            </a:r>
          </a:p>
        </c:rich>
      </c:tx>
      <c:layout>
        <c:manualLayout>
          <c:xMode val="edge"/>
          <c:yMode val="edge"/>
          <c:x val="0.28032418245016688"/>
          <c:y val="2.9441409933983025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0593004214898752E-2"/>
          <c:y val="9.5095578341290635E-2"/>
          <c:w val="0.86311709347142451"/>
          <c:h val="0.75109388994985393"/>
        </c:manualLayout>
      </c:layout>
      <c:barChart>
        <c:barDir val="col"/>
        <c:grouping val="stacked"/>
        <c:ser>
          <c:idx val="0"/>
          <c:order val="0"/>
          <c:tx>
            <c:strRef>
              <c:f>TARP!$D$82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TARP!$R$82:$AA$82</c:f>
              <c:numCache>
                <c:formatCode>0%</c:formatCode>
                <c:ptCount val="10"/>
                <c:pt idx="0">
                  <c:v>0.76470588235294146</c:v>
                </c:pt>
                <c:pt idx="1">
                  <c:v>0.47058823529411792</c:v>
                </c:pt>
                <c:pt idx="2">
                  <c:v>0.41176470588235314</c:v>
                </c:pt>
                <c:pt idx="3">
                  <c:v>0.11764705882352942</c:v>
                </c:pt>
                <c:pt idx="4">
                  <c:v>5.8823529411764705E-2</c:v>
                </c:pt>
                <c:pt idx="5">
                  <c:v>2.9411764705882353E-2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1"/>
          <c:order val="1"/>
          <c:tx>
            <c:strRef>
              <c:f>TARP!$D$83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TARP!$R$83:$AA$83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TARP!$D$84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TARP!$R$84:$AA$84</c:f>
              <c:numCache>
                <c:formatCode>0%</c:formatCode>
                <c:ptCount val="10"/>
                <c:pt idx="0">
                  <c:v>0.14705882352941185</c:v>
                </c:pt>
                <c:pt idx="1">
                  <c:v>0.11764705882352942</c:v>
                </c:pt>
                <c:pt idx="2">
                  <c:v>0.17647058823529421</c:v>
                </c:pt>
                <c:pt idx="3">
                  <c:v>0.17647058823529421</c:v>
                </c:pt>
                <c:pt idx="4">
                  <c:v>0.17647058823529421</c:v>
                </c:pt>
                <c:pt idx="5">
                  <c:v>0.20588235294117646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3"/>
          <c:order val="3"/>
          <c:tx>
            <c:strRef>
              <c:f>TARP!$D$85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TARP!$R$85:$AA$85</c:f>
              <c:numCache>
                <c:formatCode>0%</c:formatCode>
                <c:ptCount val="10"/>
                <c:pt idx="0">
                  <c:v>8.8235294117647134E-2</c:v>
                </c:pt>
                <c:pt idx="1">
                  <c:v>0.41176470588235314</c:v>
                </c:pt>
                <c:pt idx="2">
                  <c:v>0.41176470588235314</c:v>
                </c:pt>
                <c:pt idx="3">
                  <c:v>0.70588235294117663</c:v>
                </c:pt>
                <c:pt idx="4">
                  <c:v>0.76470588235294146</c:v>
                </c:pt>
                <c:pt idx="5">
                  <c:v>0.76470588235294146</c:v>
                </c:pt>
                <c:pt idx="6">
                  <c:v>0.88235294117647056</c:v>
                </c:pt>
                <c:pt idx="7">
                  <c:v>0.88235294117647056</c:v>
                </c:pt>
                <c:pt idx="8">
                  <c:v>0.88235294117647056</c:v>
                </c:pt>
                <c:pt idx="9">
                  <c:v>0.88235294117647056</c:v>
                </c:pt>
              </c:numCache>
            </c:numRef>
          </c:val>
        </c:ser>
        <c:overlap val="100"/>
        <c:axId val="103644544"/>
        <c:axId val="103659008"/>
      </c:barChart>
      <c:catAx>
        <c:axId val="1036445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3917391639176442"/>
              <c:y val="0.93106714080094755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3659008"/>
        <c:crosses val="autoZero"/>
        <c:auto val="1"/>
        <c:lblAlgn val="ctr"/>
        <c:lblOffset val="100"/>
        <c:tickLblSkip val="1"/>
        <c:tickMarkSkip val="1"/>
      </c:catAx>
      <c:valAx>
        <c:axId val="103659008"/>
        <c:scaling>
          <c:orientation val="minMax"/>
          <c:max val="1.05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3644544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/>
              <a:t>MOSH FOG TARP Adoption Monitor</a:t>
            </a:r>
          </a:p>
        </c:rich>
      </c:tx>
      <c:layout>
        <c:manualLayout>
          <c:xMode val="edge"/>
          <c:yMode val="edge"/>
          <c:x val="0.3418857491298441"/>
          <c:y val="2.694606722546779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0593004214898752E-2"/>
          <c:y val="9.5095578341290635E-2"/>
          <c:w val="0.70996392810412412"/>
          <c:h val="0.75109388994985393"/>
        </c:manualLayout>
      </c:layout>
      <c:barChart>
        <c:barDir val="col"/>
        <c:grouping val="stacked"/>
        <c:ser>
          <c:idx val="0"/>
          <c:order val="0"/>
          <c:tx>
            <c:strRef>
              <c:f>'[TARP Adoption Process flow sheet_Sept 2013 (1) (1).xls]TARP'!$D$82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(1).xls]TARP'!$R$82:$AA$82</c:f>
              <c:numCache>
                <c:formatCode>0%</c:formatCode>
                <c:ptCount val="10"/>
                <c:pt idx="0">
                  <c:v>0.76470588235294146</c:v>
                </c:pt>
                <c:pt idx="1">
                  <c:v>0.47058823529411792</c:v>
                </c:pt>
                <c:pt idx="2">
                  <c:v>0.41176470588235314</c:v>
                </c:pt>
                <c:pt idx="3">
                  <c:v>0.11764705882352942</c:v>
                </c:pt>
                <c:pt idx="4">
                  <c:v>5.8823529411764705E-2</c:v>
                </c:pt>
                <c:pt idx="5">
                  <c:v>2.9411764705882353E-2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1"/>
          <c:order val="1"/>
          <c:tx>
            <c:strRef>
              <c:f>'[TARP Adoption Process flow sheet_Sept 2013 (1) (1).xls]TARP'!$D$83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(1).xls]TARP'!$R$83:$AA$83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'[TARP Adoption Process flow sheet_Sept 2013 (1) (1).xls]TARP'!$D$84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(1).xls]TARP'!$R$84:$AA$84</c:f>
              <c:numCache>
                <c:formatCode>0%</c:formatCode>
                <c:ptCount val="10"/>
                <c:pt idx="0">
                  <c:v>0.14705882352941185</c:v>
                </c:pt>
                <c:pt idx="1">
                  <c:v>0.11764705882352942</c:v>
                </c:pt>
                <c:pt idx="2">
                  <c:v>0.17647058823529421</c:v>
                </c:pt>
                <c:pt idx="3">
                  <c:v>0.17647058823529421</c:v>
                </c:pt>
                <c:pt idx="4">
                  <c:v>0.17647058823529421</c:v>
                </c:pt>
                <c:pt idx="5">
                  <c:v>0.20588235294117646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3"/>
          <c:order val="3"/>
          <c:tx>
            <c:strRef>
              <c:f>'[TARP Adoption Process flow sheet_Sept 2013 (1) (1).xls]TARP'!$D$85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(1).xls]TARP'!$R$85:$AA$85</c:f>
              <c:numCache>
                <c:formatCode>0%</c:formatCode>
                <c:ptCount val="10"/>
                <c:pt idx="0">
                  <c:v>8.8235294117647134E-2</c:v>
                </c:pt>
                <c:pt idx="1">
                  <c:v>0.41176470588235314</c:v>
                </c:pt>
                <c:pt idx="2">
                  <c:v>0.41176470588235314</c:v>
                </c:pt>
                <c:pt idx="3">
                  <c:v>0.70588235294117663</c:v>
                </c:pt>
                <c:pt idx="4">
                  <c:v>0.76470588235294146</c:v>
                </c:pt>
                <c:pt idx="5">
                  <c:v>0.76470588235294146</c:v>
                </c:pt>
                <c:pt idx="6">
                  <c:v>0.88235294117647056</c:v>
                </c:pt>
                <c:pt idx="7">
                  <c:v>0.88235294117647056</c:v>
                </c:pt>
                <c:pt idx="8">
                  <c:v>0.88235294117647056</c:v>
                </c:pt>
                <c:pt idx="9">
                  <c:v>0.88235294117647056</c:v>
                </c:pt>
              </c:numCache>
            </c:numRef>
          </c:val>
        </c:ser>
        <c:overlap val="100"/>
        <c:axId val="103709696"/>
        <c:axId val="103724160"/>
      </c:barChart>
      <c:catAx>
        <c:axId val="1037096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3917391639176442"/>
              <c:y val="0.93106714080094755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3724160"/>
        <c:crosses val="autoZero"/>
        <c:auto val="1"/>
        <c:lblAlgn val="ctr"/>
        <c:lblOffset val="100"/>
        <c:tickLblSkip val="1"/>
        <c:tickMarkSkip val="1"/>
      </c:catAx>
      <c:valAx>
        <c:axId val="103724160"/>
        <c:scaling>
          <c:orientation val="minMax"/>
          <c:max val="1.05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Progress</a:t>
                </a:r>
              </a:p>
            </c:rich>
          </c:tx>
          <c:layout>
            <c:manualLayout>
              <c:xMode val="edge"/>
              <c:yMode val="edge"/>
              <c:x val="1.2187314969467206E-2"/>
              <c:y val="0.30688629243925197"/>
            </c:manualLayout>
          </c:layout>
          <c:spPr>
            <a:noFill/>
            <a:ln w="25400">
              <a:noFill/>
            </a:ln>
          </c:spPr>
        </c:title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3709696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879415325609594"/>
          <c:y val="0.24982744898823142"/>
          <c:w val="0.14804361576015124"/>
          <c:h val="0.29012208957751268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8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/>
              <a:t>MOSH FOG TARP Adoption Monitor</a:t>
            </a:r>
          </a:p>
        </c:rich>
      </c:tx>
      <c:layout>
        <c:manualLayout>
          <c:xMode val="edge"/>
          <c:yMode val="edge"/>
          <c:x val="0.3418857491298441"/>
          <c:y val="2.694606722546779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0593004214898752E-2"/>
          <c:y val="9.5095578341290635E-2"/>
          <c:w val="0.70996392810412412"/>
          <c:h val="0.75109388994985393"/>
        </c:manualLayout>
      </c:layout>
      <c:barChart>
        <c:barDir val="col"/>
        <c:grouping val="stacked"/>
        <c:ser>
          <c:idx val="0"/>
          <c:order val="0"/>
          <c:tx>
            <c:strRef>
              <c:f>'[TARP Adoption Process flow sheet_Sept 2013 (1) (1).xls]TARP'!$D$82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(1).xls]TARP'!$R$82:$AA$82</c:f>
              <c:numCache>
                <c:formatCode>0%</c:formatCode>
                <c:ptCount val="10"/>
                <c:pt idx="0">
                  <c:v>0.76470588235294146</c:v>
                </c:pt>
                <c:pt idx="1">
                  <c:v>0.47058823529411792</c:v>
                </c:pt>
                <c:pt idx="2">
                  <c:v>0.41176470588235314</c:v>
                </c:pt>
                <c:pt idx="3">
                  <c:v>0.11764705882352942</c:v>
                </c:pt>
                <c:pt idx="4">
                  <c:v>5.8823529411764705E-2</c:v>
                </c:pt>
                <c:pt idx="5">
                  <c:v>2.9411764705882353E-2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1"/>
          <c:order val="1"/>
          <c:tx>
            <c:strRef>
              <c:f>'[TARP Adoption Process flow sheet_Sept 2013 (1) (1).xls]TARP'!$D$83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(1).xls]TARP'!$R$83:$AA$83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'[TARP Adoption Process flow sheet_Sept 2013 (1) (1).xls]TARP'!$D$84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(1).xls]TARP'!$R$84:$AA$84</c:f>
              <c:numCache>
                <c:formatCode>0%</c:formatCode>
                <c:ptCount val="10"/>
                <c:pt idx="0">
                  <c:v>0.14705882352941185</c:v>
                </c:pt>
                <c:pt idx="1">
                  <c:v>0.11764705882352942</c:v>
                </c:pt>
                <c:pt idx="2">
                  <c:v>0.17647058823529421</c:v>
                </c:pt>
                <c:pt idx="3">
                  <c:v>0.17647058823529421</c:v>
                </c:pt>
                <c:pt idx="4">
                  <c:v>0.17647058823529421</c:v>
                </c:pt>
                <c:pt idx="5">
                  <c:v>0.20588235294117646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3"/>
          <c:order val="3"/>
          <c:tx>
            <c:strRef>
              <c:f>'[TARP Adoption Process flow sheet_Sept 2013 (1) (1).xls]TARP'!$D$85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(1).xls]TARP'!$R$85:$AA$85</c:f>
              <c:numCache>
                <c:formatCode>0%</c:formatCode>
                <c:ptCount val="10"/>
                <c:pt idx="0">
                  <c:v>8.8235294117647134E-2</c:v>
                </c:pt>
                <c:pt idx="1">
                  <c:v>0.41176470588235314</c:v>
                </c:pt>
                <c:pt idx="2">
                  <c:v>0.41176470588235314</c:v>
                </c:pt>
                <c:pt idx="3">
                  <c:v>0.70588235294117663</c:v>
                </c:pt>
                <c:pt idx="4">
                  <c:v>0.76470588235294146</c:v>
                </c:pt>
                <c:pt idx="5">
                  <c:v>0.76470588235294146</c:v>
                </c:pt>
                <c:pt idx="6">
                  <c:v>0.88235294117647056</c:v>
                </c:pt>
                <c:pt idx="7">
                  <c:v>0.88235294117647056</c:v>
                </c:pt>
                <c:pt idx="8">
                  <c:v>0.88235294117647056</c:v>
                </c:pt>
                <c:pt idx="9">
                  <c:v>0.88235294117647056</c:v>
                </c:pt>
              </c:numCache>
            </c:numRef>
          </c:val>
        </c:ser>
        <c:overlap val="100"/>
        <c:axId val="103628800"/>
        <c:axId val="103630720"/>
      </c:barChart>
      <c:catAx>
        <c:axId val="1036288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3917391639176442"/>
              <c:y val="0.93106714080094755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3630720"/>
        <c:crosses val="autoZero"/>
        <c:auto val="1"/>
        <c:lblAlgn val="ctr"/>
        <c:lblOffset val="100"/>
        <c:tickLblSkip val="1"/>
        <c:tickMarkSkip val="1"/>
      </c:catAx>
      <c:valAx>
        <c:axId val="103630720"/>
        <c:scaling>
          <c:orientation val="minMax"/>
          <c:max val="1.05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Progress</a:t>
                </a:r>
              </a:p>
            </c:rich>
          </c:tx>
          <c:layout>
            <c:manualLayout>
              <c:xMode val="edge"/>
              <c:yMode val="edge"/>
              <c:x val="1.2187314969467206E-2"/>
              <c:y val="0.30688629243925197"/>
            </c:manualLayout>
          </c:layout>
          <c:spPr>
            <a:noFill/>
            <a:ln w="25400">
              <a:noFill/>
            </a:ln>
          </c:spPr>
        </c:title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3628800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879415325609594"/>
          <c:y val="0.24982744898823142"/>
          <c:w val="0.14804361576015124"/>
          <c:h val="0.29012208957751268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8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/>
              <a:t>MOSH FOG TARP Adoption Monitor</a:t>
            </a:r>
          </a:p>
        </c:rich>
      </c:tx>
      <c:layout>
        <c:manualLayout>
          <c:xMode val="edge"/>
          <c:yMode val="edge"/>
          <c:x val="0.3418857491298441"/>
          <c:y val="2.6946067225467798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0593004214898752E-2"/>
          <c:y val="9.5095578341290635E-2"/>
          <c:w val="0.70996392810412412"/>
          <c:h val="0.75109388994985393"/>
        </c:manualLayout>
      </c:layout>
      <c:barChart>
        <c:barDir val="col"/>
        <c:grouping val="stacked"/>
        <c:ser>
          <c:idx val="0"/>
          <c:order val="0"/>
          <c:tx>
            <c:strRef>
              <c:f>'[TARP Adoption Process flow sheet_Sept 2013 (1) (1).xls]TARP'!$D$82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(1).xls]TARP'!$R$82:$AA$82</c:f>
              <c:numCache>
                <c:formatCode>0%</c:formatCode>
                <c:ptCount val="10"/>
                <c:pt idx="0">
                  <c:v>0.76470588235294146</c:v>
                </c:pt>
                <c:pt idx="1">
                  <c:v>0.47058823529411792</c:v>
                </c:pt>
                <c:pt idx="2">
                  <c:v>0.41176470588235314</c:v>
                </c:pt>
                <c:pt idx="3">
                  <c:v>0.11764705882352942</c:v>
                </c:pt>
                <c:pt idx="4">
                  <c:v>5.8823529411764705E-2</c:v>
                </c:pt>
                <c:pt idx="5">
                  <c:v>2.9411764705882353E-2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1"/>
          <c:order val="1"/>
          <c:tx>
            <c:strRef>
              <c:f>'[TARP Adoption Process flow sheet_Sept 2013 (1) (1).xls]TARP'!$D$83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(1).xls]TARP'!$R$83:$AA$83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'[TARP Adoption Process flow sheet_Sept 2013 (1) (1).xls]TARP'!$D$84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(1).xls]TARP'!$R$84:$AA$84</c:f>
              <c:numCache>
                <c:formatCode>0%</c:formatCode>
                <c:ptCount val="10"/>
                <c:pt idx="0">
                  <c:v>0.14705882352941185</c:v>
                </c:pt>
                <c:pt idx="1">
                  <c:v>0.11764705882352942</c:v>
                </c:pt>
                <c:pt idx="2">
                  <c:v>0.17647058823529421</c:v>
                </c:pt>
                <c:pt idx="3">
                  <c:v>0.17647058823529421</c:v>
                </c:pt>
                <c:pt idx="4">
                  <c:v>0.17647058823529421</c:v>
                </c:pt>
                <c:pt idx="5">
                  <c:v>0.20588235294117646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3"/>
          <c:order val="3"/>
          <c:tx>
            <c:strRef>
              <c:f>'[TARP Adoption Process flow sheet_Sept 2013 (1) (1).xls]TARP'!$D$85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'[TARP Adoption Process flow sheet_Sept 2013 (1) (1).xls]TARP'!$R$85:$AA$85</c:f>
              <c:numCache>
                <c:formatCode>0%</c:formatCode>
                <c:ptCount val="10"/>
                <c:pt idx="0">
                  <c:v>8.8235294117647134E-2</c:v>
                </c:pt>
                <c:pt idx="1">
                  <c:v>0.41176470588235314</c:v>
                </c:pt>
                <c:pt idx="2">
                  <c:v>0.41176470588235314</c:v>
                </c:pt>
                <c:pt idx="3">
                  <c:v>0.70588235294117663</c:v>
                </c:pt>
                <c:pt idx="4">
                  <c:v>0.76470588235294146</c:v>
                </c:pt>
                <c:pt idx="5">
                  <c:v>0.76470588235294146</c:v>
                </c:pt>
                <c:pt idx="6">
                  <c:v>0.88235294117647056</c:v>
                </c:pt>
                <c:pt idx="7">
                  <c:v>0.88235294117647056</c:v>
                </c:pt>
                <c:pt idx="8">
                  <c:v>0.88235294117647056</c:v>
                </c:pt>
                <c:pt idx="9">
                  <c:v>0.88235294117647056</c:v>
                </c:pt>
              </c:numCache>
            </c:numRef>
          </c:val>
        </c:ser>
        <c:overlap val="100"/>
        <c:axId val="103793024"/>
        <c:axId val="103794944"/>
      </c:barChart>
      <c:catAx>
        <c:axId val="1037930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3917391639176442"/>
              <c:y val="0.93106714080094755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3794944"/>
        <c:crosses val="autoZero"/>
        <c:auto val="1"/>
        <c:lblAlgn val="ctr"/>
        <c:lblOffset val="100"/>
        <c:tickLblSkip val="1"/>
        <c:tickMarkSkip val="1"/>
      </c:catAx>
      <c:valAx>
        <c:axId val="103794944"/>
        <c:scaling>
          <c:orientation val="minMax"/>
          <c:max val="1.05"/>
          <c:min val="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Progress</a:t>
                </a:r>
              </a:p>
            </c:rich>
          </c:tx>
          <c:layout>
            <c:manualLayout>
              <c:xMode val="edge"/>
              <c:yMode val="edge"/>
              <c:x val="1.2187314969467206E-2"/>
              <c:y val="0.30688629243925197"/>
            </c:manualLayout>
          </c:layout>
          <c:spPr>
            <a:noFill/>
            <a:ln w="25400">
              <a:noFill/>
            </a:ln>
          </c:spPr>
        </c:title>
        <c:numFmt formatCode="0%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3793024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879415325609594"/>
          <c:y val="0.24982744898823142"/>
          <c:w val="0.14804361576015124"/>
          <c:h val="0.29012208957751268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18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67441-9E89-48E6-935B-45613904E10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72C98-2042-46CE-A15B-D648D3B1BD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777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E75E34-0880-461E-AD08-B540A80A1F5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10/17/2013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emf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../Monitors/October/Adoption%20Monitor%20Chart%20TARP%202013%2016%20October%202013(Rev%201).xlsx" TargetMode="External"/><Relationship Id="rId3" Type="http://schemas.openxmlformats.org/officeDocument/2006/relationships/image" Target="../media/image2.emf"/><Relationship Id="rId7" Type="http://schemas.openxmlformats.org/officeDocument/2006/relationships/hyperlink" Target="../Monitors/October/TARP%20%20Monitor%20_Sept%202013%20(1).xl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../Monitors/October/Adoption%20Monitor%20NB_6Sept2013.xlsx" TargetMode="External"/><Relationship Id="rId5" Type="http://schemas.openxmlformats.org/officeDocument/2006/relationships/hyperlink" Target="../Monitors/October/201310%20NC%20Fast%20Tracking%20Attendance%20Register%20EE&amp;MS%20and%20TARP%20COPA's%20October%202013.xlsx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October/Mesha.mp4" TargetMode="External"/><Relationship Id="rId5" Type="http://schemas.openxmlformats.org/officeDocument/2006/relationships/hyperlink" Target="October/Drop%20test.mp4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arlons@petradiamonds.com" TargetMode="External"/><Relationship Id="rId7" Type="http://schemas.openxmlformats.org/officeDocument/2006/relationships/chart" Target="../charts/chart3.xml"/><Relationship Id="rId2" Type="http://schemas.openxmlformats.org/officeDocument/2006/relationships/hyperlink" Target="mailto:siphon@petradiamonds.com" TargetMode="Externa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hyperlink" Target="mailto:Kevin.wyman@implats.co.za" TargetMode="External"/><Relationship Id="rId4" Type="http://schemas.openxmlformats.org/officeDocument/2006/relationships/hyperlink" Target="mailto:Tshele.sebutsoe@implats.co.z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October  2013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3195638" y="21996400"/>
          <a:ext cx="19802475" cy="590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3195638" y="21996400"/>
          <a:ext cx="19802475" cy="590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77266"/>
            <a:ext cx="8744857" cy="678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6003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2192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447800"/>
            <a:ext cx="78894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Challenges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7931028"/>
              </p:ext>
            </p:extLst>
          </p:nvPr>
        </p:nvGraphicFramePr>
        <p:xfrm>
          <a:off x="304800" y="1219200"/>
          <a:ext cx="861059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</a:t>
                      </a:r>
                      <a:r>
                        <a:rPr lang="en-ZA" sz="1600" baseline="0" dirty="0" smtClean="0"/>
                        <a:t>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cxnSp>
        <p:nvCxnSpPr>
          <p:cNvPr id="16" name="Straight Connector 15"/>
          <p:cNvCxnSpPr/>
          <p:nvPr/>
        </p:nvCxnSpPr>
        <p:spPr>
          <a:xfrm>
            <a:off x="214313" y="1000125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FOG Adoption Team Planner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7772400" y="1447800"/>
            <a:ext cx="0" cy="4537075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85750" y="5919788"/>
            <a:ext cx="8786813" cy="598487"/>
            <a:chOff x="285721" y="5919960"/>
            <a:chExt cx="8786873" cy="597720"/>
          </a:xfrm>
        </p:grpSpPr>
        <p:pic>
          <p:nvPicPr>
            <p:cNvPr id="1542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7" y="5929473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7" y="6449505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42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426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sp>
        <p:nvSpPr>
          <p:cNvPr id="36" name="Pentagon 35"/>
          <p:cNvSpPr/>
          <p:nvPr/>
        </p:nvSpPr>
        <p:spPr>
          <a:xfrm>
            <a:off x="5029200" y="4267200"/>
            <a:ext cx="3886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COAL COPA (Coal Specific Practices)</a:t>
            </a:r>
          </a:p>
        </p:txBody>
      </p:sp>
      <p:sp>
        <p:nvSpPr>
          <p:cNvPr id="38" name="Pentagon 37"/>
          <p:cNvSpPr/>
          <p:nvPr/>
        </p:nvSpPr>
        <p:spPr>
          <a:xfrm>
            <a:off x="7772400" y="4800600"/>
            <a:ext cx="1219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Plan</a:t>
            </a:r>
          </a:p>
        </p:txBody>
      </p:sp>
      <p:sp>
        <p:nvSpPr>
          <p:cNvPr id="26" name="Pentagon 25"/>
          <p:cNvSpPr/>
          <p:nvPr/>
        </p:nvSpPr>
        <p:spPr>
          <a:xfrm>
            <a:off x="5715000" y="3492064"/>
            <a:ext cx="312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NC </a:t>
            </a:r>
            <a:r>
              <a:rPr lang="en-ZA" sz="1600" dirty="0">
                <a:solidFill>
                  <a:srgbClr val="FF0000"/>
                </a:solidFill>
              </a:rPr>
              <a:t>COPA (EE&amp;MS, TARP)</a:t>
            </a:r>
          </a:p>
        </p:txBody>
      </p:sp>
      <p:sp>
        <p:nvSpPr>
          <p:cNvPr id="27" name="Pentagon 26"/>
          <p:cNvSpPr/>
          <p:nvPr/>
        </p:nvSpPr>
        <p:spPr>
          <a:xfrm>
            <a:off x="2590800" y="2590800"/>
            <a:ext cx="6234112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Hard Rock  </a:t>
            </a:r>
            <a:r>
              <a:rPr lang="en-ZA" sz="1600" dirty="0">
                <a:solidFill>
                  <a:srgbClr val="FF0000"/>
                </a:solidFill>
              </a:rPr>
              <a:t>COPA </a:t>
            </a:r>
            <a:r>
              <a:rPr lang="en-ZA" sz="1600" dirty="0" smtClean="0">
                <a:solidFill>
                  <a:srgbClr val="FF0000"/>
                </a:solidFill>
              </a:rPr>
              <a:t>(N&amp;B’s, </a:t>
            </a:r>
            <a:r>
              <a:rPr lang="en-ZA" sz="1600" dirty="0">
                <a:solidFill>
                  <a:srgbClr val="FF0000"/>
                </a:solidFill>
              </a:rPr>
              <a:t>TARP)</a:t>
            </a:r>
          </a:p>
        </p:txBody>
      </p:sp>
      <p:sp>
        <p:nvSpPr>
          <p:cNvPr id="28" name="Pentagon 27"/>
          <p:cNvSpPr/>
          <p:nvPr/>
        </p:nvSpPr>
        <p:spPr>
          <a:xfrm>
            <a:off x="3962400" y="3048000"/>
            <a:ext cx="4862512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Eastern Limb </a:t>
            </a:r>
            <a:r>
              <a:rPr lang="en-ZA" sz="1600" dirty="0">
                <a:solidFill>
                  <a:srgbClr val="FF0000"/>
                </a:solidFill>
              </a:rPr>
              <a:t>COPA (EE&amp;MS, TARP)</a:t>
            </a:r>
          </a:p>
        </p:txBody>
      </p:sp>
      <p:sp>
        <p:nvSpPr>
          <p:cNvPr id="42" name="Rectangular Callout 41"/>
          <p:cNvSpPr/>
          <p:nvPr/>
        </p:nvSpPr>
        <p:spPr>
          <a:xfrm>
            <a:off x="762000" y="4114800"/>
            <a:ext cx="3962400" cy="1523999"/>
          </a:xfrm>
          <a:prstGeom prst="wedgeRectCallout">
            <a:avLst>
              <a:gd name="adj1" fmla="val 58781"/>
              <a:gd name="adj2" fmla="val -2047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Enthusiasm seems to be low, this might be due to low number of injuries and fatalities in the FOG risk category.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The team is debating the pros and cons of continuing with the COAL  MOSH programme.</a:t>
            </a:r>
          </a:p>
        </p:txBody>
      </p:sp>
      <p:sp>
        <p:nvSpPr>
          <p:cNvPr id="44" name="Rectangular Callout 43"/>
          <p:cNvSpPr/>
          <p:nvPr/>
        </p:nvSpPr>
        <p:spPr>
          <a:xfrm>
            <a:off x="3048000" y="4495800"/>
            <a:ext cx="3671888" cy="1676400"/>
          </a:xfrm>
          <a:prstGeom prst="wedgeRectCallout">
            <a:avLst>
              <a:gd name="adj1" fmla="val 81013"/>
              <a:gd name="adj2" fmla="val -1916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2014 Planning Workshop – 14 November 2013 at Glenburn Lodge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Planning for about 50 delegates, E upper and above. Already had some good responses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Delegates to guide us for the 2014 progress planner and LP Adoption Plan 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457200" y="2895600"/>
            <a:ext cx="3671888" cy="1447800"/>
          </a:xfrm>
          <a:prstGeom prst="wedgeRectCallout">
            <a:avLst>
              <a:gd name="adj1" fmla="val 112272"/>
              <a:gd name="adj2" fmla="val 467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5" action="ppaction://hlinkfile"/>
              </a:rPr>
              <a:t>N Cape COPA is progressing slowly. Most mines are still in the early stages of  TARP adoption process</a:t>
            </a:r>
            <a:endParaRPr lang="en-ZA" sz="1600" dirty="0">
              <a:solidFill>
                <a:schemeClr val="tx2">
                  <a:lumMod val="50000"/>
                </a:schemeClr>
              </a:solidFill>
              <a:hlinkClick r:id="rId5" action="ppaction://hlinkfil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5" action="ppaction://hlinkfile"/>
              </a:rPr>
              <a:t>Last  COPA was on the 3</a:t>
            </a:r>
            <a:r>
              <a:rPr lang="en-ZA" sz="1600" baseline="30000" dirty="0" smtClean="0">
                <a:solidFill>
                  <a:schemeClr val="tx2">
                    <a:lumMod val="50000"/>
                  </a:schemeClr>
                </a:solidFill>
                <a:hlinkClick r:id="rId5" action="ppaction://hlinkfile"/>
              </a:rPr>
              <a:t>rd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5" action="ppaction://hlinkfile"/>
              </a:rPr>
              <a:t> October 2013 at Finsch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Pentagon 31"/>
          <p:cNvSpPr/>
          <p:nvPr/>
        </p:nvSpPr>
        <p:spPr>
          <a:xfrm>
            <a:off x="319314" y="1972129"/>
            <a:ext cx="1447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3" name="Pentagon 2"/>
          <p:cNvSpPr/>
          <p:nvPr/>
        </p:nvSpPr>
        <p:spPr>
          <a:xfrm>
            <a:off x="1790700" y="1972129"/>
            <a:ext cx="5600700" cy="3048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5" name="Rectangular Callout 44"/>
          <p:cNvSpPr/>
          <p:nvPr/>
        </p:nvSpPr>
        <p:spPr>
          <a:xfrm>
            <a:off x="304800" y="152400"/>
            <a:ext cx="4495800" cy="1733550"/>
          </a:xfrm>
          <a:prstGeom prst="wedgeRectCallout">
            <a:avLst>
              <a:gd name="adj1" fmla="val -37730"/>
              <a:gd name="adj2" fmla="val 6681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dirty="0">
                <a:solidFill>
                  <a:schemeClr val="tx2">
                    <a:lumMod val="50000"/>
                  </a:schemeClr>
                </a:solidFill>
              </a:rPr>
              <a:t>Revisiting adoption at mines </a:t>
            </a: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and tightening </a:t>
            </a:r>
            <a:r>
              <a:rPr lang="en-ZA" dirty="0">
                <a:solidFill>
                  <a:schemeClr val="tx2">
                    <a:lumMod val="50000"/>
                  </a:schemeClr>
                </a:solidFill>
              </a:rPr>
              <a:t>the loose </a:t>
            </a: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ends, on going process.</a:t>
            </a:r>
          </a:p>
        </p:txBody>
      </p:sp>
      <p:sp>
        <p:nvSpPr>
          <p:cNvPr id="40" name="Rectangular Callout 39"/>
          <p:cNvSpPr/>
          <p:nvPr/>
        </p:nvSpPr>
        <p:spPr>
          <a:xfrm>
            <a:off x="609600" y="0"/>
            <a:ext cx="3657600" cy="2895600"/>
          </a:xfrm>
          <a:prstGeom prst="wedgeRectCallout">
            <a:avLst>
              <a:gd name="adj1" fmla="val 75628"/>
              <a:gd name="adj2" fmla="val 4491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6" action="ppaction://hlinkfile"/>
              </a:rPr>
              <a:t>27 Mines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  <a:hlinkClick r:id="rId6" action="ppaction://hlinkfile"/>
              </a:rPr>
              <a:t>are participating. </a:t>
            </a:r>
            <a:r>
              <a:rPr lang="en-ZA" sz="1600" u="sng" dirty="0">
                <a:solidFill>
                  <a:schemeClr val="tx2">
                    <a:lumMod val="50000"/>
                  </a:schemeClr>
                </a:solidFill>
                <a:hlinkClick r:id="rId6" action="ppaction://hlinkfile"/>
              </a:rPr>
              <a:t>+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  <a:hlinkClick r:id="rId6" action="ppaction://hlinkfile"/>
              </a:rPr>
              <a:t>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6" action="ppaction://hlinkfile"/>
              </a:rPr>
              <a:t>83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  <a:hlinkClick r:id="rId6" action="ppaction://hlinkfile"/>
              </a:rPr>
              <a:t>% complete for Nets with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6" action="ppaction://hlinkfile"/>
              </a:rPr>
              <a:t>Bolts</a:t>
            </a:r>
            <a:endParaRPr lang="en-ZA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7" action="ppaction://hlinkfile"/>
              </a:rPr>
              <a:t>TARP is 23%- Most mines completed  interviews – 33 mines participating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Next meeting scheduled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for 18 October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2013 at Randfontein Golf Club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Assisting individual mines in 4 regions of Central COPA through additional  COPA meetings</a:t>
            </a:r>
          </a:p>
        </p:txBody>
      </p:sp>
      <p:sp>
        <p:nvSpPr>
          <p:cNvPr id="41" name="Rectangular Callout 40"/>
          <p:cNvSpPr/>
          <p:nvPr/>
        </p:nvSpPr>
        <p:spPr>
          <a:xfrm>
            <a:off x="3962400" y="228600"/>
            <a:ext cx="3657600" cy="2438400"/>
          </a:xfrm>
          <a:prstGeom prst="wedgeRectCallout">
            <a:avLst>
              <a:gd name="adj1" fmla="val 20494"/>
              <a:gd name="adj2" fmla="val 66158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Eastern Limb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COPA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was held on the 16/Oct hosted by </a:t>
            </a: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Dwaars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 river mine.  +/- 30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attendees (14 mines attended)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8" action="ppaction://hlinkfile"/>
              </a:rPr>
              <a:t>Progressing 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  <a:hlinkClick r:id="rId8" action="ppaction://hlinkfile"/>
              </a:rPr>
              <a:t>with TARP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8" action="ppaction://hlinkfile"/>
              </a:rPr>
              <a:t>Adoption, Several mines are part of the source mine (Xstrata mines), Anglo Platinum mines have advanced ABSP implementation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8" action="ppaction://hlinkfile"/>
              </a:rPr>
              <a:t>13 Mines participating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  <a:hlinkClick r:id="rId8" action="ppaction://hlinkfile"/>
              </a:rPr>
              <a:t>Good progress by some mines</a:t>
            </a:r>
            <a:endParaRPr lang="en-ZA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32%  Complete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  <p:bldP spid="26" grpId="0" animBg="1"/>
      <p:bldP spid="27" grpId="0" animBg="1"/>
      <p:bldP spid="28" grpId="0" animBg="1"/>
      <p:bldP spid="42" grpId="0" animBg="1"/>
      <p:bldP spid="42" grpId="1" animBg="1"/>
      <p:bldP spid="44" grpId="1" animBg="1"/>
      <p:bldP spid="29" grpId="0" animBg="1"/>
      <p:bldP spid="29" grpId="1" animBg="1"/>
      <p:bldP spid="32" grpId="0" animBg="1"/>
      <p:bldP spid="3" grpId="0" animBg="1"/>
      <p:bldP spid="45" grpId="0" animBg="1"/>
      <p:bldP spid="45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September/October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21605949"/>
              </p:ext>
            </p:extLst>
          </p:nvPr>
        </p:nvGraphicFramePr>
        <p:xfrm>
          <a:off x="228600" y="762001"/>
          <a:ext cx="8686800" cy="5605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64332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183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Tripartite</a:t>
                      </a:r>
                      <a:r>
                        <a:rPr lang="en-US" sz="1800" baseline="0" dirty="0" smtClean="0"/>
                        <a:t> forums</a:t>
                      </a:r>
                      <a:r>
                        <a:rPr lang="en-US" sz="1800" dirty="0" smtClean="0"/>
                        <a:t> visited and positively participated. Duncan went to Free state, Andre</a:t>
                      </a:r>
                      <a:r>
                        <a:rPr lang="en-US" sz="1800" baseline="0" dirty="0" smtClean="0"/>
                        <a:t> went to NC and Vaal Reefs</a:t>
                      </a:r>
                      <a:endParaRPr lang="en-US" sz="1800" dirty="0"/>
                    </a:p>
                  </a:txBody>
                  <a:tcPr anchor="ctr"/>
                </a:tc>
              </a:tr>
              <a:tr h="73175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Establishing</a:t>
                      </a:r>
                      <a:r>
                        <a:rPr lang="en-US" sz="1800" baseline="0" dirty="0" smtClean="0"/>
                        <a:t> Presence in the Coal Industry. Two workshops held for the </a:t>
                      </a:r>
                      <a:r>
                        <a:rPr lang="en-US" sz="1800" baseline="0" dirty="0" err="1" smtClean="0"/>
                        <a:t>FoG</a:t>
                      </a:r>
                      <a:r>
                        <a:rPr lang="en-US" sz="1800" baseline="0" dirty="0" smtClean="0"/>
                        <a:t> Leading Practice identification. Three LPs identified (Enthusiasm waning)</a:t>
                      </a:r>
                      <a:endParaRPr lang="en-US" sz="1800" dirty="0"/>
                    </a:p>
                  </a:txBody>
                  <a:tcPr anchor="ctr"/>
                </a:tc>
              </a:tr>
              <a:tr h="61838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Established additional support</a:t>
                      </a:r>
                      <a:r>
                        <a:rPr lang="en-US" sz="1800" baseline="0" dirty="0" smtClean="0"/>
                        <a:t>  with COPA members . Visiting them in their respective areas. Harmony Group and Impala platinum </a:t>
                      </a:r>
                      <a:endParaRPr lang="en-US" sz="1800" dirty="0"/>
                    </a:p>
                  </a:txBody>
                  <a:tcPr anchor="ctr"/>
                </a:tc>
              </a:tr>
              <a:tr h="73175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Chris</a:t>
                      </a:r>
                      <a:r>
                        <a:rPr lang="en-US" sz="1800" baseline="0" dirty="0" smtClean="0"/>
                        <a:t> Legodi attended  an International ground support in Switzerland. Learned about the new available technology like the </a:t>
                      </a:r>
                      <a:r>
                        <a:rPr lang="en-US" sz="1800" baseline="0" dirty="0" smtClean="0">
                          <a:hlinkClick r:id="rId5" action="ppaction://hlinkfile"/>
                        </a:rPr>
                        <a:t>HIGH Tensile wire mesh </a:t>
                      </a:r>
                      <a:r>
                        <a:rPr lang="en-US" sz="1800" baseline="0" dirty="0" smtClean="0"/>
                        <a:t>that can be applied </a:t>
                      </a:r>
                      <a:r>
                        <a:rPr lang="en-US" sz="1800" baseline="0" dirty="0" smtClean="0"/>
                        <a:t>in </a:t>
                      </a:r>
                      <a:r>
                        <a:rPr lang="en-US" sz="1800" baseline="0" dirty="0" smtClean="0"/>
                        <a:t>ultra deep mines and can withstand the instant seismic activities of high magnitude.</a:t>
                      </a:r>
                    </a:p>
                    <a:p>
                      <a:r>
                        <a:rPr lang="en-US" sz="1800" baseline="0" dirty="0" smtClean="0"/>
                        <a:t>Learned about the </a:t>
                      </a:r>
                      <a:r>
                        <a:rPr lang="en-US" sz="1800" baseline="0" dirty="0" smtClean="0">
                          <a:hlinkClick r:id="rId6" action="ppaction://hlinkfile"/>
                        </a:rPr>
                        <a:t>new technology to install mesh in high elevated  excavations</a:t>
                      </a:r>
                      <a:endParaRPr lang="en-US" sz="1800" dirty="0"/>
                    </a:p>
                  </a:txBody>
                  <a:tcPr anchor="ctr"/>
                </a:tc>
              </a:tr>
              <a:tr h="88340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aseline="0" dirty="0" smtClean="0"/>
                        <a:t>The team visited </a:t>
                      </a:r>
                      <a:r>
                        <a:rPr lang="en-US" sz="1800" baseline="0" dirty="0" err="1" smtClean="0"/>
                        <a:t>Phakisa</a:t>
                      </a:r>
                      <a:r>
                        <a:rPr lang="en-US" sz="1800" baseline="0" dirty="0" smtClean="0"/>
                        <a:t>,  </a:t>
                      </a:r>
                      <a:r>
                        <a:rPr lang="en-US" sz="1800" baseline="0" dirty="0" err="1" smtClean="0"/>
                        <a:t>Dilokong</a:t>
                      </a:r>
                      <a:r>
                        <a:rPr lang="en-US" sz="1800" baseline="0" dirty="0" smtClean="0"/>
                        <a:t> and </a:t>
                      </a:r>
                      <a:r>
                        <a:rPr lang="en-US" sz="1800" baseline="0" dirty="0" err="1" smtClean="0"/>
                        <a:t>Mponeng</a:t>
                      </a:r>
                      <a:r>
                        <a:rPr lang="en-US" sz="1800" baseline="0" dirty="0" smtClean="0"/>
                        <a:t> to assist them in their variety of </a:t>
                      </a:r>
                      <a:r>
                        <a:rPr lang="en-US" sz="1800" baseline="0" dirty="0" err="1" smtClean="0"/>
                        <a:t>challeges</a:t>
                      </a:r>
                      <a:r>
                        <a:rPr lang="en-US" sz="1800" baseline="0" dirty="0" smtClean="0"/>
                        <a:t> regarding the adoption of the Leading Practices and other related issues</a:t>
                      </a:r>
                      <a:endParaRPr lang="en-US" sz="1800" dirty="0"/>
                    </a:p>
                  </a:txBody>
                  <a:tcPr anchor="ctr"/>
                </a:tc>
              </a:tr>
              <a:tr h="87839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Preparation of presentations for MineSafe2013 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September /October2013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04287421"/>
              </p:ext>
            </p:extLst>
          </p:nvPr>
        </p:nvGraphicFramePr>
        <p:xfrm>
          <a:off x="228600" y="970588"/>
          <a:ext cx="8763000" cy="5050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3124200"/>
                <a:gridCol w="2895600"/>
                <a:gridCol w="1578592"/>
                <a:gridCol w="783608"/>
              </a:tblGrid>
              <a:tr h="78807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30966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Lack of enthusiasm in the COAL sector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 to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analyse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and consult about continuing to our initiatives in this sector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On going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38809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Poor attendance in the COPA +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initiatives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Change strategy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from group sessions to visiting individual mines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On going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643328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Securing desirable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participants 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for the Annual Planning meeting , people who will add value plus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labour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Personal invitations, especially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Arial" pitchFamily="34" charset="0"/>
                          <a:cs typeface="Arial" pitchFamily="34" charset="0"/>
                        </a:rPr>
                        <a:t>labour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representatives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At next LP identification work-shops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01287002"/>
              </p:ext>
            </p:extLst>
          </p:nvPr>
        </p:nvGraphicFramePr>
        <p:xfrm>
          <a:off x="304801" y="304800"/>
          <a:ext cx="86106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967107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86788"/>
            <a:ext cx="8886371" cy="6771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7296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481569" y="1517437"/>
          <a:ext cx="4180862" cy="45790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632"/>
                <a:gridCol w="37469"/>
                <a:gridCol w="37469"/>
                <a:gridCol w="62447"/>
                <a:gridCol w="283095"/>
                <a:gridCol w="262280"/>
                <a:gridCol w="270606"/>
                <a:gridCol w="298187"/>
                <a:gridCol w="423082"/>
                <a:gridCol w="305993"/>
                <a:gridCol w="91590"/>
                <a:gridCol w="92110"/>
                <a:gridCol w="92110"/>
                <a:gridCol w="92110"/>
                <a:gridCol w="92110"/>
                <a:gridCol w="92110"/>
                <a:gridCol w="92110"/>
                <a:gridCol w="92110"/>
                <a:gridCol w="92110"/>
                <a:gridCol w="92110"/>
                <a:gridCol w="92110"/>
                <a:gridCol w="148313"/>
                <a:gridCol w="99916"/>
                <a:gridCol w="98355"/>
                <a:gridCol w="99916"/>
                <a:gridCol w="99916"/>
                <a:gridCol w="99916"/>
                <a:gridCol w="99916"/>
                <a:gridCol w="99916"/>
                <a:gridCol w="99916"/>
                <a:gridCol w="99916"/>
                <a:gridCol w="99916"/>
              </a:tblGrid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2" gridSpan="21">
                  <a:txBody>
                    <a:bodyPr/>
                    <a:lstStyle/>
                    <a:p>
                      <a:pPr algn="ctr" fontAlgn="ctr"/>
                      <a:r>
                        <a:rPr lang="en-ZA" sz="300" u="none" strike="noStrike">
                          <a:effectLst/>
                        </a:rPr>
                        <a:t>MOSH FOG Adoption Programme </a:t>
                      </a:r>
                      <a:br>
                        <a:rPr lang="en-ZA" sz="300" u="none" strike="noStrike">
                          <a:effectLst/>
                        </a:rPr>
                      </a:br>
                      <a:r>
                        <a:rPr lang="en-ZA" sz="300" u="none" strike="noStrike">
                          <a:effectLst/>
                        </a:rPr>
                        <a:t>Monitor for the Adoption of the Leading Practice for TARP</a:t>
                      </a:r>
                      <a:br>
                        <a:rPr lang="en-ZA" sz="300" u="none" strike="noStrike">
                          <a:effectLst/>
                        </a:rPr>
                      </a:br>
                      <a:r>
                        <a:rPr lang="en-ZA" sz="300" u="none" strike="noStrike">
                          <a:effectLst/>
                        </a:rPr>
                        <a:t>13 May 2013 (FoG)</a:t>
                      </a:r>
                      <a:endParaRPr lang="en-ZA" sz="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64211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4406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I = In Progress                 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C - Completed, not signed off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S = Signed Off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06617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COPA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Commodity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No.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Name of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Company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Name of Manager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Name of Project Leader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E-mail Address of Project Leader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Telephone Number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Leading Practice Adoption Review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Implementation Plan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Procedure Amended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Mental Model Interviews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Leadership Behaviour Plan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Behaviour Communication  Plan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Risk Assessment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Training Lesson Plans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Management Review  Process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Roll-out  plan  in place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Number  of people affected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No. of Crews to Train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No. of Crews Trained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Progress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vert="vert27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Finsch Diamond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Petra Diamonds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Mr. Luctor Roode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Koffiefontein Diamond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Petra Diamonds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Mr. Pieter Coetzee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Mr Siphe Nxele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  <a:hlinkClick r:id="rId2"/>
                        </a:rPr>
                        <a:t>siphon@petradiamonds.com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0734401876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Cullinan Diamond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Petra Diamonds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4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Venetia Diamond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De Beers Cons.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Kimberley Diamond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Petra Diamonds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Mr. Steven Klopper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Mr. Marlon Spadone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  <a:hlinkClick r:id="rId3"/>
                        </a:rPr>
                        <a:t>marlons@petradiamonds.com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0728589041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Black Rock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ARM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7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Tau Tona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Anglo Gold Ashanti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Andre van Jaarsveld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Danny Davies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ddavies@anglogoldashanti.com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0834696807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60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Phakisa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Moses Motlhageng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 Jonker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moses.motlhangeng@hamorny.co.za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0827889623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80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Nkomati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Nkomati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Trevor Visagie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Trevor Visagie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trevor.vasagie@nkomati.co.za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0137128207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Doornkop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Jacques Du Triou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Bennie Nelson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jacques,dutriou@harmony.co.za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0829268898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Kusasalethu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Francois Naude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Francois Naude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francois.naude@harmony.co.za 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0018 782 91 52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80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Bambanani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Steven Green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Pieter Fourie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pieter.fourie@harmony.co.za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0579046118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710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44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85%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Target 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Seromo Joseph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Phillip Bantsha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seromo.mofokeng@harmony.co.za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0828564115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14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Target 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Carel Joubert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Carel Joubert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carel.joubert@harmony.co.za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0827987416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Masimong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Hannes Bornman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K Brently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hannes.borman@harmony.co.za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0579105703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Kopanang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Anglo Gold Ashanti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Dawid Swanepoel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Dawid Swanepoel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daswanepoel@anglogoldashanti.com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0828287825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124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17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Unisel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Steven Green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 Benzien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Steven .green@harmony.co.za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0833801240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Tshepong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Adriano Sobreira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F Marx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adriano.sobreira@harmony.co.za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0579073112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19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Anglo American Platinum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Amplats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Pieter Louw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Riaan Carstens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riaan.carstens@angloplatinum.com 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0734666523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430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430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Joel Mine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Harmony Gold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Kennedy Moagi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Warren Freeman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warren.freeman@harmony.co.za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0847016876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100%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Royal Bafokeng Rasimone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RBPM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Glen Harris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Christo Haasbroek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christoh@bafokengplatinum.co.za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128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Impala Platinum Mines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Implats - South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Tinus Gericke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Tshele Sebutsoe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  <a:hlinkClick r:id="rId4"/>
                        </a:rPr>
                        <a:t>Tshele.sebutsoe@implats.co.zo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763707550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288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18%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4406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Impala Platinum Mines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Implats - North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Tinus Gericke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Kevin Wyman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  <a:hlinkClick r:id="rId5"/>
                        </a:rPr>
                        <a:t>Kevin.wyman@implats.co.za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716761393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i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304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18%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E1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Charles Martin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17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17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24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E2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E3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36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33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26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Hossy Hybrid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27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Hossy mechanised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32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Saffy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58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58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29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Rowland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74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74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30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Newman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41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41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36%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31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4B1B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73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52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34%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4406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32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K3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Lonmin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133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25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29%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33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Hernic Ferrochrome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 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#DIV/0!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4406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sng" strike="noStrike">
                          <a:effectLst/>
                        </a:rPr>
                        <a:t> </a:t>
                      </a:r>
                      <a:endParaRPr lang="en-ZA" sz="2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909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Number of Units Signed Off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33CCCC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26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16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14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4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2462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797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909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Percentage of Units with Documents Signed Off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33CCCC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76%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47%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41%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12%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3%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en-ZA" sz="400" u="none" strike="noStrike">
                          <a:effectLst/>
                        </a:rPr>
                        <a:t>23%</a:t>
                      </a:r>
                      <a:endParaRPr lang="en-ZA" sz="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4"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909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Percentage of Units Completed not Signed Off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CCCC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0%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2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909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Percentage of Units with Work In Progress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15%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12%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18%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18%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18%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21%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2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909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Percentage of Units No Action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9%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41%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41%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71%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76%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76%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88%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88%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88%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88%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2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2842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96963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LP Review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Implementation Plan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Procedure Amended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MM Interviews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LB Plan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BC Plan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Risk Assessment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Lesson Plans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Management Reviews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Roll Out Plan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333399"/>
                        </a:solidFill>
                        <a:effectLst/>
                        <a:latin typeface="Symbol"/>
                      </a:endParaRPr>
                    </a:p>
                  </a:txBody>
                  <a:tcPr marL="56301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1278"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" u="none" strike="noStrike">
                          <a:effectLst/>
                        </a:rPr>
                        <a:t> </a:t>
                      </a:r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36899473"/>
              </p:ext>
            </p:extLst>
          </p:nvPr>
        </p:nvGraphicFramePr>
        <p:xfrm>
          <a:off x="228600" y="533400"/>
          <a:ext cx="8610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3195638" y="21996400"/>
          <a:ext cx="19802475" cy="590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836661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1639</Words>
  <Application>Microsoft Office PowerPoint</Application>
  <PresentationFormat>On-screen Show (4:3)</PresentationFormat>
  <Paragraphs>2010</Paragraphs>
  <Slides>10</Slides>
  <Notes>4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Theme3</vt:lpstr>
      <vt:lpstr>MOSH Falls of Ground Team  Leading Practice  Adoption Team  Activity Report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Chris  Legodi</cp:lastModifiedBy>
  <cp:revision>47</cp:revision>
  <dcterms:created xsi:type="dcterms:W3CDTF">2012-10-17T09:06:01Z</dcterms:created>
  <dcterms:modified xsi:type="dcterms:W3CDTF">2013-10-17T08:18:03Z</dcterms:modified>
</cp:coreProperties>
</file>