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9" r:id="rId3"/>
    <p:sldId id="260" r:id="rId4"/>
    <p:sldId id="283" r:id="rId5"/>
    <p:sldId id="290" r:id="rId6"/>
    <p:sldId id="280" r:id="rId7"/>
    <p:sldId id="291" r:id="rId8"/>
    <p:sldId id="286" r:id="rId9"/>
    <p:sldId id="269" r:id="rId10"/>
    <p:sldId id="297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F4697D-E947-47AE-869E-17CB993FE3E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D20BA2-416E-4FE6-9528-6E8F78E65EBF}">
      <dgm:prSet phldrT="[Text]"/>
      <dgm:spPr/>
      <dgm:t>
        <a:bodyPr/>
        <a:lstStyle/>
        <a:p>
          <a:r>
            <a:rPr lang="en-US" dirty="0" smtClean="0"/>
            <a:t>Open cast </a:t>
          </a:r>
          <a:endParaRPr lang="en-US" dirty="0"/>
        </a:p>
      </dgm:t>
    </dgm:pt>
    <dgm:pt modelId="{EDCB2A67-CF16-4C33-8CB6-BFAE9CE11701}" type="parTrans" cxnId="{C313FFD8-A2A4-40DD-88C6-468529A05694}">
      <dgm:prSet/>
      <dgm:spPr/>
      <dgm:t>
        <a:bodyPr/>
        <a:lstStyle/>
        <a:p>
          <a:endParaRPr lang="en-US"/>
        </a:p>
      </dgm:t>
    </dgm:pt>
    <dgm:pt modelId="{32DF8BFB-2FBF-4C23-B050-ACF1C0A06190}" type="sibTrans" cxnId="{C313FFD8-A2A4-40DD-88C6-468529A05694}">
      <dgm:prSet/>
      <dgm:spPr/>
      <dgm:t>
        <a:bodyPr/>
        <a:lstStyle/>
        <a:p>
          <a:endParaRPr lang="en-US"/>
        </a:p>
      </dgm:t>
    </dgm:pt>
    <dgm:pt modelId="{F28755CC-8E70-46DD-9DD2-200DDCFB5DF3}">
      <dgm:prSet phldrT="[Text]"/>
      <dgm:spPr/>
      <dgm:t>
        <a:bodyPr/>
        <a:lstStyle/>
        <a:p>
          <a:r>
            <a:rPr lang="en-US" dirty="0" smtClean="0"/>
            <a:t>Industry Team</a:t>
          </a:r>
        </a:p>
        <a:p>
          <a:r>
            <a:rPr lang="en-US" dirty="0" smtClean="0"/>
            <a:t>February 2013</a:t>
          </a:r>
          <a:endParaRPr lang="en-US" dirty="0"/>
        </a:p>
      </dgm:t>
    </dgm:pt>
    <dgm:pt modelId="{9BA9F68A-BEF9-487B-BD8F-EB071E1B615A}" type="parTrans" cxnId="{AAB0E98C-86AB-4DF4-AE01-B94E7E8BC232}">
      <dgm:prSet/>
      <dgm:spPr/>
      <dgm:t>
        <a:bodyPr/>
        <a:lstStyle/>
        <a:p>
          <a:endParaRPr lang="en-US"/>
        </a:p>
      </dgm:t>
    </dgm:pt>
    <dgm:pt modelId="{DC7F4AB9-C028-42FF-AF8B-713FB780DD84}" type="sibTrans" cxnId="{AAB0E98C-86AB-4DF4-AE01-B94E7E8BC232}">
      <dgm:prSet/>
      <dgm:spPr/>
      <dgm:t>
        <a:bodyPr/>
        <a:lstStyle/>
        <a:p>
          <a:endParaRPr lang="en-US"/>
        </a:p>
      </dgm:t>
    </dgm:pt>
    <dgm:pt modelId="{D65E8165-0769-48A7-A866-F74B8C091D09}">
      <dgm:prSet phldrT="[Text]"/>
      <dgm:spPr/>
      <dgm:t>
        <a:bodyPr/>
        <a:lstStyle/>
        <a:p>
          <a:r>
            <a:rPr lang="en-US" dirty="0" smtClean="0"/>
            <a:t>Team Training</a:t>
          </a:r>
        </a:p>
        <a:p>
          <a:r>
            <a:rPr lang="en-US" dirty="0" smtClean="0"/>
            <a:t>March 2013</a:t>
          </a:r>
          <a:endParaRPr lang="en-US" dirty="0"/>
        </a:p>
      </dgm:t>
    </dgm:pt>
    <dgm:pt modelId="{E0B709DD-A535-4BB8-AD8E-792F35246E68}" type="parTrans" cxnId="{40F9B049-BABF-4856-B78B-49AD3B5DE527}">
      <dgm:prSet/>
      <dgm:spPr/>
      <dgm:t>
        <a:bodyPr/>
        <a:lstStyle/>
        <a:p>
          <a:endParaRPr lang="en-US"/>
        </a:p>
      </dgm:t>
    </dgm:pt>
    <dgm:pt modelId="{D5FE480F-28DD-4FC1-940F-CB1AF2278DF9}" type="sibTrans" cxnId="{40F9B049-BABF-4856-B78B-49AD3B5DE527}">
      <dgm:prSet/>
      <dgm:spPr/>
      <dgm:t>
        <a:bodyPr/>
        <a:lstStyle/>
        <a:p>
          <a:endParaRPr lang="en-US"/>
        </a:p>
      </dgm:t>
    </dgm:pt>
    <dgm:pt modelId="{D58599FC-2000-4D96-A4F1-25BC2F049A1E}">
      <dgm:prSet phldrT="[Text]"/>
      <dgm:spPr/>
      <dgm:t>
        <a:bodyPr/>
        <a:lstStyle/>
        <a:p>
          <a:r>
            <a:rPr lang="en-US" dirty="0" smtClean="0"/>
            <a:t>Coal Sector</a:t>
          </a:r>
          <a:endParaRPr lang="en-US" dirty="0"/>
        </a:p>
      </dgm:t>
    </dgm:pt>
    <dgm:pt modelId="{B394368A-60F0-44D0-917B-9DE79DC87D53}" type="parTrans" cxnId="{348C5E3C-D5B7-44E3-BF4B-A78591A0F617}">
      <dgm:prSet/>
      <dgm:spPr/>
      <dgm:t>
        <a:bodyPr/>
        <a:lstStyle/>
        <a:p>
          <a:endParaRPr lang="en-US"/>
        </a:p>
      </dgm:t>
    </dgm:pt>
    <dgm:pt modelId="{576C4063-464E-4765-A738-001B70A2C800}" type="sibTrans" cxnId="{348C5E3C-D5B7-44E3-BF4B-A78591A0F617}">
      <dgm:prSet/>
      <dgm:spPr/>
      <dgm:t>
        <a:bodyPr/>
        <a:lstStyle/>
        <a:p>
          <a:endParaRPr lang="en-US"/>
        </a:p>
      </dgm:t>
    </dgm:pt>
    <dgm:pt modelId="{15BAF01D-F6FF-4F59-A82C-51514B54F219}">
      <dgm:prSet phldrT="[Text]"/>
      <dgm:spPr/>
      <dgm:t>
        <a:bodyPr/>
        <a:lstStyle/>
        <a:p>
          <a:r>
            <a:rPr lang="en-US" dirty="0" smtClean="0"/>
            <a:t>Khutala Rollout</a:t>
          </a:r>
        </a:p>
        <a:p>
          <a:r>
            <a:rPr lang="en-US" dirty="0" smtClean="0"/>
            <a:t>Dec 2013 &gt;</a:t>
          </a:r>
          <a:endParaRPr lang="en-US" dirty="0"/>
        </a:p>
      </dgm:t>
    </dgm:pt>
    <dgm:pt modelId="{83356E66-D4B3-4CE0-93E0-3FA0664CCF22}" type="parTrans" cxnId="{51A0F8CF-39FD-4E48-89DB-BFFEF5FC5B5A}">
      <dgm:prSet/>
      <dgm:spPr/>
      <dgm:t>
        <a:bodyPr/>
        <a:lstStyle/>
        <a:p>
          <a:endParaRPr lang="en-US"/>
        </a:p>
      </dgm:t>
    </dgm:pt>
    <dgm:pt modelId="{2CE147A8-B559-4CDE-926B-647545E8150B}" type="sibTrans" cxnId="{51A0F8CF-39FD-4E48-89DB-BFFEF5FC5B5A}">
      <dgm:prSet/>
      <dgm:spPr/>
      <dgm:t>
        <a:bodyPr/>
        <a:lstStyle/>
        <a:p>
          <a:endParaRPr lang="en-US"/>
        </a:p>
      </dgm:t>
    </dgm:pt>
    <dgm:pt modelId="{58FCD703-B8CC-4385-AEF6-13A0B089C5FB}">
      <dgm:prSet phldrT="[Text]" custT="1"/>
      <dgm:spPr/>
      <dgm:t>
        <a:bodyPr/>
        <a:lstStyle/>
        <a:p>
          <a:r>
            <a:rPr lang="en-US" sz="1100" dirty="0" smtClean="0"/>
            <a:t>Tech Work Group Forum Sessions</a:t>
          </a:r>
        </a:p>
        <a:p>
          <a:r>
            <a:rPr lang="en-US" sz="1100" dirty="0" smtClean="0"/>
            <a:t>April 2013</a:t>
          </a:r>
          <a:endParaRPr lang="en-US" sz="1100" dirty="0"/>
        </a:p>
      </dgm:t>
    </dgm:pt>
    <dgm:pt modelId="{C304A871-1F0B-4D0E-883C-D0728AFFF541}" type="parTrans" cxnId="{B7295753-9F91-4F2A-804C-3C058403423F}">
      <dgm:prSet/>
      <dgm:spPr/>
      <dgm:t>
        <a:bodyPr/>
        <a:lstStyle/>
        <a:p>
          <a:endParaRPr lang="en-US"/>
        </a:p>
      </dgm:t>
    </dgm:pt>
    <dgm:pt modelId="{ED1F2361-B769-4792-B877-E2DB7C6F4AF4}" type="sibTrans" cxnId="{B7295753-9F91-4F2A-804C-3C058403423F}">
      <dgm:prSet/>
      <dgm:spPr/>
      <dgm:t>
        <a:bodyPr/>
        <a:lstStyle/>
        <a:p>
          <a:endParaRPr lang="en-US"/>
        </a:p>
      </dgm:t>
    </dgm:pt>
    <dgm:pt modelId="{8A62EE5A-A40C-4ECA-BD14-B6958DEC5035}">
      <dgm:prSet phldrT="[Text]"/>
      <dgm:spPr/>
      <dgm:t>
        <a:bodyPr/>
        <a:lstStyle/>
        <a:p>
          <a:r>
            <a:rPr lang="en-US" dirty="0" smtClean="0"/>
            <a:t>Hard Rock Sector</a:t>
          </a:r>
          <a:endParaRPr lang="en-US" dirty="0"/>
        </a:p>
      </dgm:t>
    </dgm:pt>
    <dgm:pt modelId="{7BE855DB-3701-4F11-8189-73165F360B38}" type="parTrans" cxnId="{C9D1A060-321B-4E79-882B-D6184FF8BBAF}">
      <dgm:prSet/>
      <dgm:spPr/>
      <dgm:t>
        <a:bodyPr/>
        <a:lstStyle/>
        <a:p>
          <a:endParaRPr lang="en-US"/>
        </a:p>
      </dgm:t>
    </dgm:pt>
    <dgm:pt modelId="{9423A2B0-4F3B-44E1-BD5B-2D45A2DD08FA}" type="sibTrans" cxnId="{C9D1A060-321B-4E79-882B-D6184FF8BBAF}">
      <dgm:prSet/>
      <dgm:spPr/>
      <dgm:t>
        <a:bodyPr/>
        <a:lstStyle/>
        <a:p>
          <a:endParaRPr lang="en-US"/>
        </a:p>
      </dgm:t>
    </dgm:pt>
    <dgm:pt modelId="{4D403B58-F966-4E18-B1BE-B12A93DAC132}">
      <dgm:prSet phldrT="[Text]"/>
      <dgm:spPr/>
      <dgm:t>
        <a:bodyPr/>
        <a:lstStyle/>
        <a:p>
          <a:r>
            <a:rPr lang="en-US" dirty="0" smtClean="0"/>
            <a:t>AGA PDS Direct Inquiries</a:t>
          </a:r>
        </a:p>
        <a:p>
          <a:r>
            <a:rPr lang="en-US" dirty="0" smtClean="0"/>
            <a:t>April 2013</a:t>
          </a:r>
          <a:endParaRPr lang="en-US" dirty="0"/>
        </a:p>
      </dgm:t>
    </dgm:pt>
    <dgm:pt modelId="{1514B50B-97B2-4C3B-8E08-0DA808F80AF7}" type="parTrans" cxnId="{AE1BB7CA-67DC-4014-A811-49A7328A592E}">
      <dgm:prSet/>
      <dgm:spPr/>
      <dgm:t>
        <a:bodyPr/>
        <a:lstStyle/>
        <a:p>
          <a:endParaRPr lang="en-US"/>
        </a:p>
      </dgm:t>
    </dgm:pt>
    <dgm:pt modelId="{1F5B53C1-E523-4020-973A-BA9C664CE6D1}" type="sibTrans" cxnId="{AE1BB7CA-67DC-4014-A811-49A7328A592E}">
      <dgm:prSet/>
      <dgm:spPr/>
      <dgm:t>
        <a:bodyPr/>
        <a:lstStyle/>
        <a:p>
          <a:endParaRPr lang="en-US"/>
        </a:p>
      </dgm:t>
    </dgm:pt>
    <dgm:pt modelId="{46A8EB80-6B28-4B92-B923-95BCC300E1E1}">
      <dgm:prSet phldrT="[Text]"/>
      <dgm:spPr/>
      <dgm:t>
        <a:bodyPr/>
        <a:lstStyle/>
        <a:p>
          <a:r>
            <a:rPr lang="en-US" dirty="0" smtClean="0"/>
            <a:t>Fist Adopters Mine Commitment</a:t>
          </a:r>
        </a:p>
        <a:p>
          <a:r>
            <a:rPr lang="en-US" dirty="0" smtClean="0"/>
            <a:t>April 2013</a:t>
          </a:r>
          <a:endParaRPr lang="en-US" dirty="0"/>
        </a:p>
      </dgm:t>
    </dgm:pt>
    <dgm:pt modelId="{5D900C03-2BDE-465E-8B90-998F6BD201BF}" type="parTrans" cxnId="{2621E8AD-0889-412B-B327-426A1BAF6AB4}">
      <dgm:prSet/>
      <dgm:spPr/>
      <dgm:t>
        <a:bodyPr/>
        <a:lstStyle/>
        <a:p>
          <a:endParaRPr lang="en-US"/>
        </a:p>
      </dgm:t>
    </dgm:pt>
    <dgm:pt modelId="{5857DD3A-05C5-4356-BB87-80DF6B0760F5}" type="sibTrans" cxnId="{2621E8AD-0889-412B-B327-426A1BAF6AB4}">
      <dgm:prSet/>
      <dgm:spPr/>
      <dgm:t>
        <a:bodyPr/>
        <a:lstStyle/>
        <a:p>
          <a:endParaRPr lang="en-US"/>
        </a:p>
      </dgm:t>
    </dgm:pt>
    <dgm:pt modelId="{443E4171-B210-4FCD-887E-2C10B20CE258}" type="pres">
      <dgm:prSet presAssocID="{C1F4697D-E947-47AE-869E-17CB993FE3E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F45A71D-9C71-46AC-9CDC-5541997FD81C}" type="pres">
      <dgm:prSet presAssocID="{8FD20BA2-416E-4FE6-9528-6E8F78E65EBF}" presName="horFlow" presStyleCnt="0"/>
      <dgm:spPr/>
    </dgm:pt>
    <dgm:pt modelId="{95D3281E-C6D9-425A-A4E5-95220638A31E}" type="pres">
      <dgm:prSet presAssocID="{8FD20BA2-416E-4FE6-9528-6E8F78E65EBF}" presName="bigChev" presStyleLbl="node1" presStyleIdx="0" presStyleCnt="3" custLinFactNeighborX="-498" custLinFactNeighborY="-3370"/>
      <dgm:spPr/>
      <dgm:t>
        <a:bodyPr/>
        <a:lstStyle/>
        <a:p>
          <a:endParaRPr lang="en-US"/>
        </a:p>
      </dgm:t>
    </dgm:pt>
    <dgm:pt modelId="{7E91587A-9028-4294-B76E-FF81391A3289}" type="pres">
      <dgm:prSet presAssocID="{9BA9F68A-BEF9-487B-BD8F-EB071E1B615A}" presName="parTrans" presStyleCnt="0"/>
      <dgm:spPr/>
    </dgm:pt>
    <dgm:pt modelId="{985B14D6-DF2E-428C-B8CE-8FD92CCF8466}" type="pres">
      <dgm:prSet presAssocID="{F28755CC-8E70-46DD-9DD2-200DDCFB5DF3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101D5-7AC9-4AC4-AB59-449639C16227}" type="pres">
      <dgm:prSet presAssocID="{DC7F4AB9-C028-42FF-AF8B-713FB780DD84}" presName="sibTrans" presStyleCnt="0"/>
      <dgm:spPr/>
    </dgm:pt>
    <dgm:pt modelId="{E1700B91-F24B-4B62-B8FF-CC376B72603A}" type="pres">
      <dgm:prSet presAssocID="{D65E8165-0769-48A7-A866-F74B8C091D09}" presName="node" presStyleLbl="alignAccFollowNode1" presStyleIdx="1" presStyleCnt="6" custLinFactNeighborX="-5195" custLinFactNeighborY="-16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1A51E-19B6-4B3D-B34A-B1913C8D61A2}" type="pres">
      <dgm:prSet presAssocID="{8FD20BA2-416E-4FE6-9528-6E8F78E65EBF}" presName="vSp" presStyleCnt="0"/>
      <dgm:spPr/>
    </dgm:pt>
    <dgm:pt modelId="{EB1B47F3-6C52-4FBB-BD23-4851BDB50FE4}" type="pres">
      <dgm:prSet presAssocID="{D58599FC-2000-4D96-A4F1-25BC2F049A1E}" presName="horFlow" presStyleCnt="0"/>
      <dgm:spPr/>
    </dgm:pt>
    <dgm:pt modelId="{72923949-5FA5-4384-AA0E-E2224F95FD7A}" type="pres">
      <dgm:prSet presAssocID="{D58599FC-2000-4D96-A4F1-25BC2F049A1E}" presName="bigChev" presStyleLbl="node1" presStyleIdx="1" presStyleCnt="3"/>
      <dgm:spPr/>
      <dgm:t>
        <a:bodyPr/>
        <a:lstStyle/>
        <a:p>
          <a:endParaRPr lang="en-US"/>
        </a:p>
      </dgm:t>
    </dgm:pt>
    <dgm:pt modelId="{38D10300-90C2-48DC-96BE-BFB97811572C}" type="pres">
      <dgm:prSet presAssocID="{83356E66-D4B3-4CE0-93E0-3FA0664CCF22}" presName="parTrans" presStyleCnt="0"/>
      <dgm:spPr/>
    </dgm:pt>
    <dgm:pt modelId="{604A1E29-2144-4992-A03F-2A1A52C40C7E}" type="pres">
      <dgm:prSet presAssocID="{15BAF01D-F6FF-4F59-A82C-51514B54F219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003E30-C2BE-410B-B8CF-72E11E5A2CB4}" type="pres">
      <dgm:prSet presAssocID="{2CE147A8-B559-4CDE-926B-647545E8150B}" presName="sibTrans" presStyleCnt="0"/>
      <dgm:spPr/>
    </dgm:pt>
    <dgm:pt modelId="{BFBF5A6A-85DD-4255-8586-490A0580A4D7}" type="pres">
      <dgm:prSet presAssocID="{58FCD703-B8CC-4385-AEF6-13A0B089C5FB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F83BC0-BEF0-45FF-874B-8760BE46E484}" type="pres">
      <dgm:prSet presAssocID="{D58599FC-2000-4D96-A4F1-25BC2F049A1E}" presName="vSp" presStyleCnt="0"/>
      <dgm:spPr/>
    </dgm:pt>
    <dgm:pt modelId="{82145D14-D61E-4EB7-A798-7D110AB72EAF}" type="pres">
      <dgm:prSet presAssocID="{8A62EE5A-A40C-4ECA-BD14-B6958DEC5035}" presName="horFlow" presStyleCnt="0"/>
      <dgm:spPr/>
    </dgm:pt>
    <dgm:pt modelId="{388A8558-607B-4F82-A5D4-A8DD69A2B1EF}" type="pres">
      <dgm:prSet presAssocID="{8A62EE5A-A40C-4ECA-BD14-B6958DEC5035}" presName="bigChev" presStyleLbl="node1" presStyleIdx="2" presStyleCnt="3"/>
      <dgm:spPr/>
      <dgm:t>
        <a:bodyPr/>
        <a:lstStyle/>
        <a:p>
          <a:endParaRPr lang="en-US"/>
        </a:p>
      </dgm:t>
    </dgm:pt>
    <dgm:pt modelId="{73C6E10A-28B9-4742-80F2-CE36F3942992}" type="pres">
      <dgm:prSet presAssocID="{1514B50B-97B2-4C3B-8E08-0DA808F80AF7}" presName="parTrans" presStyleCnt="0"/>
      <dgm:spPr/>
    </dgm:pt>
    <dgm:pt modelId="{8E41A9F6-4F00-42BB-8FAE-9F354F400DC9}" type="pres">
      <dgm:prSet presAssocID="{4D403B58-F966-4E18-B1BE-B12A93DAC132}" presName="node" presStyleLbl="alignAccFollowNode1" presStyleIdx="4" presStyleCnt="6" custLinFactNeighborX="-1851" custLinFactNeighborY="5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A9FB9-DD5A-48C1-93C7-8D7D5C2DB330}" type="pres">
      <dgm:prSet presAssocID="{1F5B53C1-E523-4020-973A-BA9C664CE6D1}" presName="sibTrans" presStyleCnt="0"/>
      <dgm:spPr/>
    </dgm:pt>
    <dgm:pt modelId="{CE84C270-6E80-4278-9F37-BEAE836CD108}" type="pres">
      <dgm:prSet presAssocID="{46A8EB80-6B28-4B92-B923-95BCC300E1E1}" presName="node" presStyleLbl="alignAccFollowNode1" presStyleIdx="5" presStyleCnt="6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F9B049-BABF-4856-B78B-49AD3B5DE527}" srcId="{8FD20BA2-416E-4FE6-9528-6E8F78E65EBF}" destId="{D65E8165-0769-48A7-A866-F74B8C091D09}" srcOrd="1" destOrd="0" parTransId="{E0B709DD-A535-4BB8-AD8E-792F35246E68}" sibTransId="{D5FE480F-28DD-4FC1-940F-CB1AF2278DF9}"/>
    <dgm:cxn modelId="{1AF99584-97D0-4CEA-82F6-A8EEB722B6DE}" type="presOf" srcId="{46A8EB80-6B28-4B92-B923-95BCC300E1E1}" destId="{CE84C270-6E80-4278-9F37-BEAE836CD108}" srcOrd="0" destOrd="0" presId="urn:microsoft.com/office/officeart/2005/8/layout/lProcess3"/>
    <dgm:cxn modelId="{2621E8AD-0889-412B-B327-426A1BAF6AB4}" srcId="{8A62EE5A-A40C-4ECA-BD14-B6958DEC5035}" destId="{46A8EB80-6B28-4B92-B923-95BCC300E1E1}" srcOrd="1" destOrd="0" parTransId="{5D900C03-2BDE-465E-8B90-998F6BD201BF}" sibTransId="{5857DD3A-05C5-4356-BB87-80DF6B0760F5}"/>
    <dgm:cxn modelId="{348C5E3C-D5B7-44E3-BF4B-A78591A0F617}" srcId="{C1F4697D-E947-47AE-869E-17CB993FE3E9}" destId="{D58599FC-2000-4D96-A4F1-25BC2F049A1E}" srcOrd="1" destOrd="0" parTransId="{B394368A-60F0-44D0-917B-9DE79DC87D53}" sibTransId="{576C4063-464E-4765-A738-001B70A2C800}"/>
    <dgm:cxn modelId="{40BE3DF4-69EF-46E5-83F0-45C4A7754A33}" type="presOf" srcId="{58FCD703-B8CC-4385-AEF6-13A0B089C5FB}" destId="{BFBF5A6A-85DD-4255-8586-490A0580A4D7}" srcOrd="0" destOrd="0" presId="urn:microsoft.com/office/officeart/2005/8/layout/lProcess3"/>
    <dgm:cxn modelId="{AE1BB7CA-67DC-4014-A811-49A7328A592E}" srcId="{8A62EE5A-A40C-4ECA-BD14-B6958DEC5035}" destId="{4D403B58-F966-4E18-B1BE-B12A93DAC132}" srcOrd="0" destOrd="0" parTransId="{1514B50B-97B2-4C3B-8E08-0DA808F80AF7}" sibTransId="{1F5B53C1-E523-4020-973A-BA9C664CE6D1}"/>
    <dgm:cxn modelId="{2F4BF15E-4E14-41DE-B72A-4134A5B6837A}" type="presOf" srcId="{C1F4697D-E947-47AE-869E-17CB993FE3E9}" destId="{443E4171-B210-4FCD-887E-2C10B20CE258}" srcOrd="0" destOrd="0" presId="urn:microsoft.com/office/officeart/2005/8/layout/lProcess3"/>
    <dgm:cxn modelId="{51A0F8CF-39FD-4E48-89DB-BFFEF5FC5B5A}" srcId="{D58599FC-2000-4D96-A4F1-25BC2F049A1E}" destId="{15BAF01D-F6FF-4F59-A82C-51514B54F219}" srcOrd="0" destOrd="0" parTransId="{83356E66-D4B3-4CE0-93E0-3FA0664CCF22}" sibTransId="{2CE147A8-B559-4CDE-926B-647545E8150B}"/>
    <dgm:cxn modelId="{A2C641DE-53D0-410B-98F2-787354252E7F}" type="presOf" srcId="{8FD20BA2-416E-4FE6-9528-6E8F78E65EBF}" destId="{95D3281E-C6D9-425A-A4E5-95220638A31E}" srcOrd="0" destOrd="0" presId="urn:microsoft.com/office/officeart/2005/8/layout/lProcess3"/>
    <dgm:cxn modelId="{C7C889BC-770B-434D-B547-862AFD0348C0}" type="presOf" srcId="{4D403B58-F966-4E18-B1BE-B12A93DAC132}" destId="{8E41A9F6-4F00-42BB-8FAE-9F354F400DC9}" srcOrd="0" destOrd="0" presId="urn:microsoft.com/office/officeart/2005/8/layout/lProcess3"/>
    <dgm:cxn modelId="{8BA28D1E-3459-4311-8C39-46008D495319}" type="presOf" srcId="{D65E8165-0769-48A7-A866-F74B8C091D09}" destId="{E1700B91-F24B-4B62-B8FF-CC376B72603A}" srcOrd="0" destOrd="0" presId="urn:microsoft.com/office/officeart/2005/8/layout/lProcess3"/>
    <dgm:cxn modelId="{6414FEC3-1111-40E7-AEE9-A428ABF74A7E}" type="presOf" srcId="{F28755CC-8E70-46DD-9DD2-200DDCFB5DF3}" destId="{985B14D6-DF2E-428C-B8CE-8FD92CCF8466}" srcOrd="0" destOrd="0" presId="urn:microsoft.com/office/officeart/2005/8/layout/lProcess3"/>
    <dgm:cxn modelId="{4CCAE203-4A44-4801-94BE-A584D1191870}" type="presOf" srcId="{15BAF01D-F6FF-4F59-A82C-51514B54F219}" destId="{604A1E29-2144-4992-A03F-2A1A52C40C7E}" srcOrd="0" destOrd="0" presId="urn:microsoft.com/office/officeart/2005/8/layout/lProcess3"/>
    <dgm:cxn modelId="{C9D1A060-321B-4E79-882B-D6184FF8BBAF}" srcId="{C1F4697D-E947-47AE-869E-17CB993FE3E9}" destId="{8A62EE5A-A40C-4ECA-BD14-B6958DEC5035}" srcOrd="2" destOrd="0" parTransId="{7BE855DB-3701-4F11-8189-73165F360B38}" sibTransId="{9423A2B0-4F3B-44E1-BD5B-2D45A2DD08FA}"/>
    <dgm:cxn modelId="{31AFBA36-D14D-4D11-BC13-031B806EBA7F}" type="presOf" srcId="{D58599FC-2000-4D96-A4F1-25BC2F049A1E}" destId="{72923949-5FA5-4384-AA0E-E2224F95FD7A}" srcOrd="0" destOrd="0" presId="urn:microsoft.com/office/officeart/2005/8/layout/lProcess3"/>
    <dgm:cxn modelId="{B7295753-9F91-4F2A-804C-3C058403423F}" srcId="{D58599FC-2000-4D96-A4F1-25BC2F049A1E}" destId="{58FCD703-B8CC-4385-AEF6-13A0B089C5FB}" srcOrd="1" destOrd="0" parTransId="{C304A871-1F0B-4D0E-883C-D0728AFFF541}" sibTransId="{ED1F2361-B769-4792-B877-E2DB7C6F4AF4}"/>
    <dgm:cxn modelId="{AAB0E98C-86AB-4DF4-AE01-B94E7E8BC232}" srcId="{8FD20BA2-416E-4FE6-9528-6E8F78E65EBF}" destId="{F28755CC-8E70-46DD-9DD2-200DDCFB5DF3}" srcOrd="0" destOrd="0" parTransId="{9BA9F68A-BEF9-487B-BD8F-EB071E1B615A}" sibTransId="{DC7F4AB9-C028-42FF-AF8B-713FB780DD84}"/>
    <dgm:cxn modelId="{08AA5681-C1FE-4992-8FD1-BEA3CAA27F2C}" type="presOf" srcId="{8A62EE5A-A40C-4ECA-BD14-B6958DEC5035}" destId="{388A8558-607B-4F82-A5D4-A8DD69A2B1EF}" srcOrd="0" destOrd="0" presId="urn:microsoft.com/office/officeart/2005/8/layout/lProcess3"/>
    <dgm:cxn modelId="{C313FFD8-A2A4-40DD-88C6-468529A05694}" srcId="{C1F4697D-E947-47AE-869E-17CB993FE3E9}" destId="{8FD20BA2-416E-4FE6-9528-6E8F78E65EBF}" srcOrd="0" destOrd="0" parTransId="{EDCB2A67-CF16-4C33-8CB6-BFAE9CE11701}" sibTransId="{32DF8BFB-2FBF-4C23-B050-ACF1C0A06190}"/>
    <dgm:cxn modelId="{AD6B0432-A441-409B-9DBE-417823BDB38E}" type="presParOf" srcId="{443E4171-B210-4FCD-887E-2C10B20CE258}" destId="{BF45A71D-9C71-46AC-9CDC-5541997FD81C}" srcOrd="0" destOrd="0" presId="urn:microsoft.com/office/officeart/2005/8/layout/lProcess3"/>
    <dgm:cxn modelId="{B8ED4C4C-76A9-49C4-9CD1-37894713B7F8}" type="presParOf" srcId="{BF45A71D-9C71-46AC-9CDC-5541997FD81C}" destId="{95D3281E-C6D9-425A-A4E5-95220638A31E}" srcOrd="0" destOrd="0" presId="urn:microsoft.com/office/officeart/2005/8/layout/lProcess3"/>
    <dgm:cxn modelId="{3C154020-4B56-4B69-8B6C-9452ED001A47}" type="presParOf" srcId="{BF45A71D-9C71-46AC-9CDC-5541997FD81C}" destId="{7E91587A-9028-4294-B76E-FF81391A3289}" srcOrd="1" destOrd="0" presId="urn:microsoft.com/office/officeart/2005/8/layout/lProcess3"/>
    <dgm:cxn modelId="{93737D9C-AD96-48FD-BD28-AD9D1C0A2C15}" type="presParOf" srcId="{BF45A71D-9C71-46AC-9CDC-5541997FD81C}" destId="{985B14D6-DF2E-428C-B8CE-8FD92CCF8466}" srcOrd="2" destOrd="0" presId="urn:microsoft.com/office/officeart/2005/8/layout/lProcess3"/>
    <dgm:cxn modelId="{42B9F2C5-29B8-48E0-8379-58DAC1767BBB}" type="presParOf" srcId="{BF45A71D-9C71-46AC-9CDC-5541997FD81C}" destId="{89C101D5-7AC9-4AC4-AB59-449639C16227}" srcOrd="3" destOrd="0" presId="urn:microsoft.com/office/officeart/2005/8/layout/lProcess3"/>
    <dgm:cxn modelId="{93DAC08A-B935-4FF7-B98E-FE529E053F32}" type="presParOf" srcId="{BF45A71D-9C71-46AC-9CDC-5541997FD81C}" destId="{E1700B91-F24B-4B62-B8FF-CC376B72603A}" srcOrd="4" destOrd="0" presId="urn:microsoft.com/office/officeart/2005/8/layout/lProcess3"/>
    <dgm:cxn modelId="{759C5628-A63B-4390-ABA8-4D3709DA9A18}" type="presParOf" srcId="{443E4171-B210-4FCD-887E-2C10B20CE258}" destId="{DE31A51E-19B6-4B3D-B34A-B1913C8D61A2}" srcOrd="1" destOrd="0" presId="urn:microsoft.com/office/officeart/2005/8/layout/lProcess3"/>
    <dgm:cxn modelId="{DBF45253-7E78-4D8E-9345-8B7F2F407668}" type="presParOf" srcId="{443E4171-B210-4FCD-887E-2C10B20CE258}" destId="{EB1B47F3-6C52-4FBB-BD23-4851BDB50FE4}" srcOrd="2" destOrd="0" presId="urn:microsoft.com/office/officeart/2005/8/layout/lProcess3"/>
    <dgm:cxn modelId="{E0BC2D6C-C434-4401-B854-E763A9679C7B}" type="presParOf" srcId="{EB1B47F3-6C52-4FBB-BD23-4851BDB50FE4}" destId="{72923949-5FA5-4384-AA0E-E2224F95FD7A}" srcOrd="0" destOrd="0" presId="urn:microsoft.com/office/officeart/2005/8/layout/lProcess3"/>
    <dgm:cxn modelId="{64364C1E-8F82-4A06-9154-ABEAB6035A91}" type="presParOf" srcId="{EB1B47F3-6C52-4FBB-BD23-4851BDB50FE4}" destId="{38D10300-90C2-48DC-96BE-BFB97811572C}" srcOrd="1" destOrd="0" presId="urn:microsoft.com/office/officeart/2005/8/layout/lProcess3"/>
    <dgm:cxn modelId="{2140BC93-AF34-490A-9F79-8A15BD15392D}" type="presParOf" srcId="{EB1B47F3-6C52-4FBB-BD23-4851BDB50FE4}" destId="{604A1E29-2144-4992-A03F-2A1A52C40C7E}" srcOrd="2" destOrd="0" presId="urn:microsoft.com/office/officeart/2005/8/layout/lProcess3"/>
    <dgm:cxn modelId="{8443451E-8733-43C0-BC28-1E3084D02D3A}" type="presParOf" srcId="{EB1B47F3-6C52-4FBB-BD23-4851BDB50FE4}" destId="{7B003E30-C2BE-410B-B8CF-72E11E5A2CB4}" srcOrd="3" destOrd="0" presId="urn:microsoft.com/office/officeart/2005/8/layout/lProcess3"/>
    <dgm:cxn modelId="{C559EBF9-C16A-4E02-A16A-7873DC112E11}" type="presParOf" srcId="{EB1B47F3-6C52-4FBB-BD23-4851BDB50FE4}" destId="{BFBF5A6A-85DD-4255-8586-490A0580A4D7}" srcOrd="4" destOrd="0" presId="urn:microsoft.com/office/officeart/2005/8/layout/lProcess3"/>
    <dgm:cxn modelId="{7F2DE726-335D-44F6-A28E-61F41B1EA05E}" type="presParOf" srcId="{443E4171-B210-4FCD-887E-2C10B20CE258}" destId="{34F83BC0-BEF0-45FF-874B-8760BE46E484}" srcOrd="3" destOrd="0" presId="urn:microsoft.com/office/officeart/2005/8/layout/lProcess3"/>
    <dgm:cxn modelId="{19F0F819-E1B9-4F36-BD41-B974BD5C7F70}" type="presParOf" srcId="{443E4171-B210-4FCD-887E-2C10B20CE258}" destId="{82145D14-D61E-4EB7-A798-7D110AB72EAF}" srcOrd="4" destOrd="0" presId="urn:microsoft.com/office/officeart/2005/8/layout/lProcess3"/>
    <dgm:cxn modelId="{0CC13B2C-9AB5-4318-A39F-FAC565296D3C}" type="presParOf" srcId="{82145D14-D61E-4EB7-A798-7D110AB72EAF}" destId="{388A8558-607B-4F82-A5D4-A8DD69A2B1EF}" srcOrd="0" destOrd="0" presId="urn:microsoft.com/office/officeart/2005/8/layout/lProcess3"/>
    <dgm:cxn modelId="{5C3B824D-1AD7-4AAE-9223-128540AC1633}" type="presParOf" srcId="{82145D14-D61E-4EB7-A798-7D110AB72EAF}" destId="{73C6E10A-28B9-4742-80F2-CE36F3942992}" srcOrd="1" destOrd="0" presId="urn:microsoft.com/office/officeart/2005/8/layout/lProcess3"/>
    <dgm:cxn modelId="{E8BBA47B-FFB0-4DC9-92DE-FD379A44F47D}" type="presParOf" srcId="{82145D14-D61E-4EB7-A798-7D110AB72EAF}" destId="{8E41A9F6-4F00-42BB-8FAE-9F354F400DC9}" srcOrd="2" destOrd="0" presId="urn:microsoft.com/office/officeart/2005/8/layout/lProcess3"/>
    <dgm:cxn modelId="{838DA4E6-ECB8-4304-B487-DA45DBC4C055}" type="presParOf" srcId="{82145D14-D61E-4EB7-A798-7D110AB72EAF}" destId="{6B2A9FB9-DD5A-48C1-93C7-8D7D5C2DB330}" srcOrd="3" destOrd="0" presId="urn:microsoft.com/office/officeart/2005/8/layout/lProcess3"/>
    <dgm:cxn modelId="{61F5FDBF-F3B4-42CC-A191-F7C050C55407}" type="presParOf" srcId="{82145D14-D61E-4EB7-A798-7D110AB72EAF}" destId="{CE84C270-6E80-4278-9F37-BEAE836CD108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D3281E-C6D9-425A-A4E5-95220638A31E}">
      <dsp:nvSpPr>
        <dsp:cNvPr id="0" name=""/>
        <dsp:cNvSpPr/>
      </dsp:nvSpPr>
      <dsp:spPr>
        <a:xfrm>
          <a:off x="0" y="504057"/>
          <a:ext cx="1947826" cy="7791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Open cast </a:t>
          </a:r>
          <a:endParaRPr lang="en-US" sz="2100" kern="1200" dirty="0"/>
        </a:p>
      </dsp:txBody>
      <dsp:txXfrm>
        <a:off x="0" y="504057"/>
        <a:ext cx="1947826" cy="779130"/>
      </dsp:txXfrm>
    </dsp:sp>
    <dsp:sp modelId="{985B14D6-DF2E-428C-B8CE-8FD92CCF8466}">
      <dsp:nvSpPr>
        <dsp:cNvPr id="0" name=""/>
        <dsp:cNvSpPr/>
      </dsp:nvSpPr>
      <dsp:spPr>
        <a:xfrm>
          <a:off x="1695869" y="596540"/>
          <a:ext cx="1616695" cy="6466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Industry Team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February 2013</a:t>
          </a:r>
          <a:endParaRPr lang="en-US" sz="1000" kern="1200" dirty="0"/>
        </a:p>
      </dsp:txBody>
      <dsp:txXfrm>
        <a:off x="1695869" y="596540"/>
        <a:ext cx="1616695" cy="646678"/>
      </dsp:txXfrm>
    </dsp:sp>
    <dsp:sp modelId="{E1700B91-F24B-4B62-B8FF-CC376B72603A}">
      <dsp:nvSpPr>
        <dsp:cNvPr id="0" name=""/>
        <dsp:cNvSpPr/>
      </dsp:nvSpPr>
      <dsp:spPr>
        <a:xfrm>
          <a:off x="3074469" y="585604"/>
          <a:ext cx="1616695" cy="6466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Team Training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March 2013</a:t>
          </a:r>
          <a:endParaRPr lang="en-US" sz="1000" kern="1200" dirty="0"/>
        </a:p>
      </dsp:txBody>
      <dsp:txXfrm>
        <a:off x="3074469" y="585604"/>
        <a:ext cx="1616695" cy="646678"/>
      </dsp:txXfrm>
    </dsp:sp>
    <dsp:sp modelId="{72923949-5FA5-4384-AA0E-E2224F95FD7A}">
      <dsp:nvSpPr>
        <dsp:cNvPr id="0" name=""/>
        <dsp:cNvSpPr/>
      </dsp:nvSpPr>
      <dsp:spPr>
        <a:xfrm>
          <a:off x="1260" y="1418522"/>
          <a:ext cx="1947826" cy="7791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Coal Sector</a:t>
          </a:r>
          <a:endParaRPr lang="en-US" sz="2100" kern="1200" dirty="0"/>
        </a:p>
      </dsp:txBody>
      <dsp:txXfrm>
        <a:off x="1260" y="1418522"/>
        <a:ext cx="1947826" cy="779130"/>
      </dsp:txXfrm>
    </dsp:sp>
    <dsp:sp modelId="{604A1E29-2144-4992-A03F-2A1A52C40C7E}">
      <dsp:nvSpPr>
        <dsp:cNvPr id="0" name=""/>
        <dsp:cNvSpPr/>
      </dsp:nvSpPr>
      <dsp:spPr>
        <a:xfrm>
          <a:off x="1695869" y="1484748"/>
          <a:ext cx="1616695" cy="6466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Khutala Rollout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Dec 2013 &gt;</a:t>
          </a:r>
          <a:endParaRPr lang="en-US" sz="1000" kern="1200" dirty="0"/>
        </a:p>
      </dsp:txBody>
      <dsp:txXfrm>
        <a:off x="1695869" y="1484748"/>
        <a:ext cx="1616695" cy="646678"/>
      </dsp:txXfrm>
    </dsp:sp>
    <dsp:sp modelId="{BFBF5A6A-85DD-4255-8586-490A0580A4D7}">
      <dsp:nvSpPr>
        <dsp:cNvPr id="0" name=""/>
        <dsp:cNvSpPr/>
      </dsp:nvSpPr>
      <dsp:spPr>
        <a:xfrm>
          <a:off x="3086227" y="1484748"/>
          <a:ext cx="1616695" cy="6466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Tech Work Group Forum Sessions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April 2013</a:t>
          </a:r>
          <a:endParaRPr lang="en-US" sz="1100" kern="1200" dirty="0"/>
        </a:p>
      </dsp:txBody>
      <dsp:txXfrm>
        <a:off x="3086227" y="1484748"/>
        <a:ext cx="1616695" cy="646678"/>
      </dsp:txXfrm>
    </dsp:sp>
    <dsp:sp modelId="{388A8558-607B-4F82-A5D4-A8DD69A2B1EF}">
      <dsp:nvSpPr>
        <dsp:cNvPr id="0" name=""/>
        <dsp:cNvSpPr/>
      </dsp:nvSpPr>
      <dsp:spPr>
        <a:xfrm>
          <a:off x="1260" y="2306731"/>
          <a:ext cx="1947826" cy="7791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Hard Rock Sector</a:t>
          </a:r>
          <a:endParaRPr lang="en-US" sz="2100" kern="1200" dirty="0"/>
        </a:p>
      </dsp:txBody>
      <dsp:txXfrm>
        <a:off x="1260" y="2306731"/>
        <a:ext cx="1947826" cy="779130"/>
      </dsp:txXfrm>
    </dsp:sp>
    <dsp:sp modelId="{8E41A9F6-4F00-42BB-8FAE-9F354F400DC9}">
      <dsp:nvSpPr>
        <dsp:cNvPr id="0" name=""/>
        <dsp:cNvSpPr/>
      </dsp:nvSpPr>
      <dsp:spPr>
        <a:xfrm>
          <a:off x="1691679" y="2376262"/>
          <a:ext cx="1616695" cy="6466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AGA PDS Direct Inquiries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April 2013</a:t>
          </a:r>
          <a:endParaRPr lang="en-US" sz="1000" kern="1200" dirty="0"/>
        </a:p>
      </dsp:txBody>
      <dsp:txXfrm>
        <a:off x="1691679" y="2376262"/>
        <a:ext cx="1616695" cy="646678"/>
      </dsp:txXfrm>
    </dsp:sp>
    <dsp:sp modelId="{CE84C270-6E80-4278-9F37-BEAE836CD108}">
      <dsp:nvSpPr>
        <dsp:cNvPr id="0" name=""/>
        <dsp:cNvSpPr/>
      </dsp:nvSpPr>
      <dsp:spPr>
        <a:xfrm>
          <a:off x="3086227" y="2372957"/>
          <a:ext cx="1616695" cy="64667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6350" rIns="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Fist Adopters Mine Commitment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April 2013</a:t>
          </a:r>
          <a:endParaRPr lang="en-US" sz="1000" kern="1200" dirty="0"/>
        </a:p>
      </dsp:txBody>
      <dsp:txXfrm>
        <a:off x="3086227" y="2372957"/>
        <a:ext cx="1616695" cy="646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10/16/2013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T&amp;M_TEAM_COAL1.xlsx" TargetMode="External"/><Relationship Id="rId3" Type="http://schemas.openxmlformats.org/officeDocument/2006/relationships/image" Target="../media/image2.emf"/><Relationship Id="rId7" Type="http://schemas.openxmlformats.org/officeDocument/2006/relationships/hyperlink" Target="MembersT&amp;MOpencast_24_September_2013.xls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T&amp;M_Team_attendanceregister_Coal_9_October_2013.xlsx" TargetMode="External"/><Relationship Id="rId5" Type="http://schemas.openxmlformats.org/officeDocument/2006/relationships/hyperlink" Target="T&amp;M_COPA_for_Hard_Rock_PDS_02_October_2013.xlsx" TargetMode="External"/><Relationship Id="rId4" Type="http://schemas.openxmlformats.org/officeDocument/2006/relationships/image" Target="../media/image3.png"/><Relationship Id="rId9" Type="http://schemas.openxmlformats.org/officeDocument/2006/relationships/hyperlink" Target="T&amp;M_Team_members_-_Hard_Rock_-_Sept.xls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T&amp;M Adoption Team</a:t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dirty="0" smtClean="0">
                <a:solidFill>
                  <a:schemeClr val="bg1"/>
                </a:solidFill>
              </a:rPr>
              <a:t/>
            </a:r>
            <a:br>
              <a:rPr lang="en-ZA" dirty="0" smtClean="0">
                <a:solidFill>
                  <a:schemeClr val="bg1"/>
                </a:solidFill>
              </a:rPr>
            </a:br>
            <a:r>
              <a:rPr lang="en-ZA" sz="2000" dirty="0" err="1" smtClean="0">
                <a:solidFill>
                  <a:schemeClr val="bg1"/>
                </a:solidFill>
              </a:rPr>
              <a:t>Danie</a:t>
            </a:r>
            <a:r>
              <a:rPr lang="en-ZA" sz="2000" dirty="0" smtClean="0">
                <a:solidFill>
                  <a:schemeClr val="bg1"/>
                </a:solidFill>
              </a:rPr>
              <a:t> van </a:t>
            </a:r>
            <a:r>
              <a:rPr lang="en-ZA" sz="2000" dirty="0" err="1" smtClean="0">
                <a:solidFill>
                  <a:schemeClr val="bg1"/>
                </a:solidFill>
              </a:rPr>
              <a:t>der</a:t>
            </a:r>
            <a:r>
              <a:rPr lang="en-ZA" sz="2000" dirty="0" smtClean="0">
                <a:solidFill>
                  <a:schemeClr val="bg1"/>
                </a:solidFill>
              </a:rPr>
              <a:t> </a:t>
            </a:r>
            <a:r>
              <a:rPr lang="en-ZA" sz="2000" dirty="0" err="1" smtClean="0">
                <a:solidFill>
                  <a:schemeClr val="bg1"/>
                </a:solidFill>
              </a:rPr>
              <a:t>Merwe</a:t>
            </a:r>
            <a:r>
              <a:rPr lang="en-ZA" sz="2000" dirty="0" smtClean="0">
                <a:solidFill>
                  <a:schemeClr val="bg1"/>
                </a:solidFill>
              </a:rPr>
              <a:t/>
            </a:r>
            <a:br>
              <a:rPr lang="en-ZA" sz="2000" dirty="0" smtClean="0">
                <a:solidFill>
                  <a:schemeClr val="bg1"/>
                </a:solidFill>
              </a:rPr>
            </a:br>
            <a:r>
              <a:rPr lang="en-ZA" sz="2000" dirty="0" smtClean="0">
                <a:solidFill>
                  <a:schemeClr val="bg1"/>
                </a:solidFill>
              </a:rPr>
              <a:t>Harold </a:t>
            </a:r>
            <a:r>
              <a:rPr lang="en-ZA" sz="2000" dirty="0" err="1" smtClean="0">
                <a:solidFill>
                  <a:schemeClr val="bg1"/>
                </a:solidFill>
              </a:rPr>
              <a:t>Storbeck</a:t>
            </a:r>
            <a:r>
              <a:rPr lang="en-ZA" sz="2000" dirty="0" smtClean="0">
                <a:solidFill>
                  <a:schemeClr val="bg1"/>
                </a:solidFill>
              </a:rPr>
              <a:t/>
            </a:r>
            <a:br>
              <a:rPr lang="en-ZA" sz="2000" dirty="0" smtClean="0">
                <a:solidFill>
                  <a:schemeClr val="bg1"/>
                </a:solidFill>
              </a:rPr>
            </a:br>
            <a:r>
              <a:rPr lang="en-ZA" sz="2000" dirty="0" err="1" smtClean="0">
                <a:solidFill>
                  <a:schemeClr val="bg1"/>
                </a:solidFill>
              </a:rPr>
              <a:t>Kobus</a:t>
            </a:r>
            <a:r>
              <a:rPr lang="en-ZA" sz="2000" dirty="0" smtClean="0">
                <a:solidFill>
                  <a:schemeClr val="bg1"/>
                </a:solidFill>
              </a:rPr>
              <a:t> </a:t>
            </a:r>
            <a:r>
              <a:rPr lang="en-ZA" sz="2000" dirty="0" err="1" smtClean="0">
                <a:solidFill>
                  <a:schemeClr val="bg1"/>
                </a:solidFill>
              </a:rPr>
              <a:t>Blomerus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86314" y="5000636"/>
            <a:ext cx="3914780" cy="646932"/>
          </a:xfrm>
        </p:spPr>
        <p:txBody>
          <a:bodyPr>
            <a:normAutofit fontScale="85000" lnSpcReduction="10000"/>
          </a:bodyPr>
          <a:lstStyle/>
          <a:p>
            <a:r>
              <a:rPr lang="en-ZA" dirty="0" smtClean="0"/>
              <a:t>September/October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6322035"/>
              </p:ext>
            </p:extLst>
          </p:nvPr>
        </p:nvGraphicFramePr>
        <p:xfrm>
          <a:off x="457200" y="908720"/>
          <a:ext cx="8435280" cy="4899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(PDS)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AMMSA District meeting presentation at Central &amp; Free State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- Eastern &amp; North West Districts are still outstanding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LDC  Presentation on PDS Functionalities and the Possible in the different sectors-  Draft has been changed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CEO draft report for Sept meeting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Circular to Mine Managers to lobby support  - Response very slow,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but have received 7 official commitments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CMEE Meeting – Committee members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accepted for the OEM engagement on  PDS monitoring requirement – Way Forward</a:t>
                      </a:r>
                      <a:endParaRPr lang="en-US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COPA Members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5" action="ppaction://hlinkfile"/>
                        </a:rPr>
                        <a:t>T&amp;M_COPA_for_Hard_Rock_PDS_02_October_2013.xlsx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6" action="ppaction://hlinkfile"/>
                        </a:rPr>
                        <a:t>T&amp;M_Team_attendanceregister_Coal_9_October_2013.xlsx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Industry Members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7" action="ppaction://hlinkfile"/>
                        </a:rPr>
                        <a:t>MembersT&amp;MOpencast_24_September_2013.xlsx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8" action="ppaction://hlinkfile"/>
                        </a:rPr>
                        <a:t>T&amp;M_TEAM_COAL1.xlsx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9" action="ppaction://hlinkfile"/>
                        </a:rPr>
                        <a:t>T&amp;M_Team_members_-_Hard_Rock_-_Sept.xlsx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6322035"/>
              </p:ext>
            </p:extLst>
          </p:nvPr>
        </p:nvGraphicFramePr>
        <p:xfrm>
          <a:off x="457200" y="908720"/>
          <a:ext cx="8435280" cy="4228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(General)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Planning activities for the 1st  Open pit  Planning Workshop at Glenburn (Expert Model)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Planning activities for the 2</a:t>
                      </a:r>
                      <a:r>
                        <a:rPr lang="en-GB" sz="14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Coal Industry Planning Workshop (Expert Model)</a:t>
                      </a:r>
                      <a:endParaRPr lang="en-US" sz="1400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Preparations for the 1</a:t>
                      </a:r>
                      <a:r>
                        <a:rPr lang="en-US" sz="1400" baseline="30000" dirty="0" smtClean="0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Planning workshop underway for  Opencast/Pit  sector ( Expert Model &amp; Risk Story</a:t>
                      </a:r>
                      <a:endParaRPr lang="en-US" sz="1400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Cast Industry Meeting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 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next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6322035"/>
              </p:ext>
            </p:extLst>
          </p:nvPr>
        </p:nvGraphicFramePr>
        <p:xfrm>
          <a:off x="457200" y="908720"/>
          <a:ext cx="8435280" cy="3168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Industry Interactions ( PDS)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AMMSA District Meeting presentation on PDS Functionalities  ED</a:t>
                      </a:r>
                    </a:p>
                  </a:txBody>
                  <a:tcPr/>
                </a:tc>
              </a:tr>
              <a:tr h="40522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MOSH Task Force meeting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Mine safe conference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next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6322035"/>
              </p:ext>
            </p:extLst>
          </p:nvPr>
        </p:nvGraphicFramePr>
        <p:xfrm>
          <a:off x="457200" y="908720"/>
          <a:ext cx="8435280" cy="44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Industry Interactions (General)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Continue with Pre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Planning activities for the 2</a:t>
                      </a:r>
                      <a:r>
                        <a:rPr lang="en-GB" sz="14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Hard rock &amp; Coal Industry Planning Workshop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Preparations for the 1</a:t>
                      </a:r>
                      <a:r>
                        <a:rPr lang="en-US" sz="1400" baseline="30000" dirty="0" smtClean="0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Planning workshop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 for  Opencast/Pit  sector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Cast Industry Meeting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CMEE Meeting</a:t>
                      </a:r>
                      <a:endParaRPr lang="en-US" sz="1400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Mine Safe Conference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Meeting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with Sponsor – </a:t>
                      </a:r>
                      <a:r>
                        <a:rPr lang="en-US" sz="1400" b="0" baseline="0" dirty="0" err="1" smtClean="0">
                          <a:solidFill>
                            <a:schemeClr val="tx1"/>
                          </a:solidFill>
                        </a:rPr>
                        <a:t>Wilco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baseline="0" dirty="0" err="1" smtClean="0">
                          <a:solidFill>
                            <a:schemeClr val="tx1"/>
                          </a:solidFill>
                        </a:rPr>
                        <a:t>Uys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Lowlights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18921273"/>
              </p:ext>
            </p:extLst>
          </p:nvPr>
        </p:nvGraphicFramePr>
        <p:xfrm>
          <a:off x="457200" y="908720"/>
          <a:ext cx="8507289" cy="2382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3312368"/>
                <a:gridCol w="3168352"/>
                <a:gridCol w="792088"/>
                <a:gridCol w="79208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Slow response to PDS Adoption</a:t>
                      </a:r>
                      <a:r>
                        <a:rPr lang="en-US" sz="1400" b="0" baseline="0" dirty="0" smtClean="0"/>
                        <a:t> as per the MOSH Process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Continual Communication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52096522"/>
              </p:ext>
            </p:extLst>
          </p:nvPr>
        </p:nvGraphicFramePr>
        <p:xfrm>
          <a:off x="457200" y="908720"/>
          <a:ext cx="8435280" cy="389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fontAlgn="auto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Under estimating  the amount of work in wide spread Adoption Process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marR="0" indent="-609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Availability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of resources on the mines to support the Adoption process</a:t>
                      </a:r>
                      <a:endParaRPr lang="en-US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9600" indent="-609600" fontAlgn="auto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  <a:defRPr/>
                      </a:pPr>
                      <a:endParaRPr lang="en-US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cs typeface="Arial" pitchFamily="34" charset="0"/>
              </a:rPr>
              <a:t> T&amp;M Planning for Oct 2012- Dec 2013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0668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304800" y="1828800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8">
              <a:spcBef>
                <a:spcPct val="0"/>
              </a:spcBef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57200" y="1143000"/>
          <a:ext cx="8382000" cy="4662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762000"/>
                <a:gridCol w="1219200"/>
                <a:gridCol w="1524000"/>
                <a:gridCol w="2590800"/>
              </a:tblGrid>
              <a:tr h="67991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Description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Target</a:t>
                      </a:r>
                      <a:r>
                        <a:rPr lang="en-US" baseline="0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Remarks</a:t>
                      </a:r>
                      <a:endParaRPr lang="en-US" dirty="0"/>
                    </a:p>
                  </a:txBody>
                  <a:tcPr/>
                </a:tc>
              </a:tr>
              <a:tr h="8741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Widespread adoption Industry to join</a:t>
                      </a:r>
                      <a:r>
                        <a:rPr lang="en-US" sz="1200" baseline="0" dirty="0" smtClean="0"/>
                        <a:t> PDS COPA to assist them with widespread adoption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n of PDS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 Aug ’12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4th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Industry 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80% of adoption deciders achieves 60% </a:t>
                      </a:r>
                      <a:endParaRPr lang="en-US" sz="1200" dirty="0"/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2nd Leading Practice Workshops to identify Leading Practice (3)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Nov ’12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1st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 Industry</a:t>
                      </a:r>
                      <a:r>
                        <a:rPr lang="en-US" sz="1200" baseline="0" dirty="0" smtClean="0"/>
                        <a:t> 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 Leading Practices to mature to Adoption Workshop Status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April </a:t>
                      </a:r>
                      <a:r>
                        <a:rPr lang="en-US" sz="1200" baseline="0" dirty="0" smtClean="0"/>
                        <a:t> ’</a:t>
                      </a:r>
                      <a:r>
                        <a:rPr lang="en-US" sz="1200" dirty="0" smtClean="0"/>
                        <a:t>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4th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</a:t>
                      </a:r>
                      <a:r>
                        <a:rPr lang="en-US" sz="1200" baseline="0" dirty="0" smtClean="0"/>
                        <a:t> Industry 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 Simple Leading Practices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April ’13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3th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 Industry</a:t>
                      </a:r>
                      <a:r>
                        <a:rPr lang="en-US" sz="1200" baseline="0" dirty="0" smtClean="0"/>
                        <a:t> 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Identify SLP during the first Quarter, widespread adoption by end 2013</a:t>
                      </a:r>
                      <a:endParaRPr lang="en-US" sz="1200" dirty="0"/>
                    </a:p>
                  </a:txBody>
                  <a:tcPr/>
                </a:tc>
              </a:tr>
              <a:tr h="67991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Improved Industry Coverage with T&amp;M, with the focus on Surface  Mobile  Equipment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Jan ‘’13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4th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 MOSH Learning Hub 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Focus on surface mobile equipment</a:t>
                      </a:r>
                      <a:endParaRPr lang="en-US" sz="1200" dirty="0"/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Days of Learning facilitated as requested by industry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Jan ’13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4th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 Industry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r>
                        <a:rPr lang="en-US" sz="1200" baseline="0" dirty="0" smtClean="0"/>
                        <a:t> per quarter to be facilitated</a:t>
                      </a:r>
                      <a:endParaRPr lang="en-US" sz="1200" dirty="0"/>
                    </a:p>
                  </a:txBody>
                  <a:tcPr/>
                </a:tc>
              </a:tr>
              <a:tr h="4856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Industry Commodity/Asset profile (Outsource)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Jan ‘13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 rd Quarter '13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T&amp;M MOSH Learning Hub Team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Acceptance dependant on Proposal to MHSC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cs typeface="Arial" pitchFamily="34" charset="0"/>
              </a:rPr>
              <a:t> T&amp;M Planning for Oct 2012- Dec 2013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27784" y="6021288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539552" y="980728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899592" y="1556792"/>
            <a:ext cx="4824536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8">
              <a:spcBef>
                <a:spcPct val="0"/>
              </a:spcBef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22" name="Diagram 21"/>
          <p:cNvGraphicFramePr/>
          <p:nvPr/>
        </p:nvGraphicFramePr>
        <p:xfrm>
          <a:off x="0" y="1556792"/>
          <a:ext cx="4704184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Group 22"/>
          <p:cNvGrpSpPr/>
          <p:nvPr/>
        </p:nvGrpSpPr>
        <p:grpSpPr>
          <a:xfrm>
            <a:off x="4499992" y="2158943"/>
            <a:ext cx="1584176" cy="621985"/>
            <a:chOff x="3984105" y="447823"/>
            <a:chExt cx="2095023" cy="838009"/>
          </a:xfrm>
        </p:grpSpPr>
        <p:sp>
          <p:nvSpPr>
            <p:cNvPr id="24" name="Chevron 23"/>
            <p:cNvSpPr/>
            <p:nvPr/>
          </p:nvSpPr>
          <p:spPr>
            <a:xfrm>
              <a:off x="3984105" y="447823"/>
              <a:ext cx="2095023" cy="83800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Chevron 4"/>
            <p:cNvSpPr/>
            <p:nvPr/>
          </p:nvSpPr>
          <p:spPr>
            <a:xfrm>
              <a:off x="4294478" y="534774"/>
              <a:ext cx="1474275" cy="6086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/>
                <a:t>Pre- Workshop Planning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April 2013</a:t>
              </a:r>
              <a:endParaRPr lang="en-US" sz="1400" kern="1200" dirty="0"/>
            </a:p>
          </p:txBody>
        </p:sp>
      </p:grpSp>
      <p:grpSp>
        <p:nvGrpSpPr>
          <p:cNvPr id="3" name="Group 25"/>
          <p:cNvGrpSpPr/>
          <p:nvPr/>
        </p:nvGrpSpPr>
        <p:grpSpPr>
          <a:xfrm>
            <a:off x="4499992" y="2132856"/>
            <a:ext cx="1584176" cy="621985"/>
            <a:chOff x="3984105" y="447823"/>
            <a:chExt cx="2095023" cy="838009"/>
          </a:xfrm>
        </p:grpSpPr>
        <p:sp>
          <p:nvSpPr>
            <p:cNvPr id="27" name="Chevron 26"/>
            <p:cNvSpPr/>
            <p:nvPr/>
          </p:nvSpPr>
          <p:spPr>
            <a:xfrm>
              <a:off x="3984105" y="447823"/>
              <a:ext cx="2095023" cy="83800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hevron 4"/>
            <p:cNvSpPr/>
            <p:nvPr/>
          </p:nvSpPr>
          <p:spPr>
            <a:xfrm>
              <a:off x="4174562" y="544840"/>
              <a:ext cx="1474275" cy="6086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/>
                <a:t>Pre- Workshop Planning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April 2013</a:t>
              </a:r>
              <a:endParaRPr lang="en-US" sz="1400" kern="1200" dirty="0"/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4572000" y="3933056"/>
            <a:ext cx="1296143" cy="648072"/>
            <a:chOff x="3984105" y="447823"/>
            <a:chExt cx="2095023" cy="838009"/>
          </a:xfrm>
        </p:grpSpPr>
        <p:sp>
          <p:nvSpPr>
            <p:cNvPr id="30" name="Chevron 29"/>
            <p:cNvSpPr/>
            <p:nvPr/>
          </p:nvSpPr>
          <p:spPr>
            <a:xfrm>
              <a:off x="3984105" y="447823"/>
              <a:ext cx="2095023" cy="83800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Chevron 4"/>
            <p:cNvSpPr/>
            <p:nvPr/>
          </p:nvSpPr>
          <p:spPr>
            <a:xfrm>
              <a:off x="4403110" y="447823"/>
              <a:ext cx="1257014" cy="83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 smtClean="0"/>
                <a:t>Detail Adoption Plan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kern="1200" dirty="0" smtClean="0"/>
                <a:t>May 2013</a:t>
              </a:r>
              <a:endParaRPr lang="en-US" sz="1100" kern="1200" dirty="0"/>
            </a:p>
          </p:txBody>
        </p:sp>
      </p:grpSp>
      <p:grpSp>
        <p:nvGrpSpPr>
          <p:cNvPr id="5" name="Group 31"/>
          <p:cNvGrpSpPr/>
          <p:nvPr/>
        </p:nvGrpSpPr>
        <p:grpSpPr>
          <a:xfrm>
            <a:off x="4499992" y="3068960"/>
            <a:ext cx="1512168" cy="648072"/>
            <a:chOff x="3984105" y="447823"/>
            <a:chExt cx="2095023" cy="838009"/>
          </a:xfrm>
        </p:grpSpPr>
        <p:sp>
          <p:nvSpPr>
            <p:cNvPr id="33" name="Chevron 32"/>
            <p:cNvSpPr/>
            <p:nvPr/>
          </p:nvSpPr>
          <p:spPr>
            <a:xfrm>
              <a:off x="3984105" y="447823"/>
              <a:ext cx="2095023" cy="83800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Chevron 4"/>
            <p:cNvSpPr/>
            <p:nvPr/>
          </p:nvSpPr>
          <p:spPr>
            <a:xfrm>
              <a:off x="4403110" y="447823"/>
              <a:ext cx="1257014" cy="83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Tech. Work Group Forum Sessions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smtClean="0"/>
                <a:t> May 2013</a:t>
              </a:r>
              <a:endParaRPr lang="en-US" sz="1200" kern="1200" dirty="0"/>
            </a:p>
          </p:txBody>
        </p:sp>
      </p:grpSp>
      <p:grpSp>
        <p:nvGrpSpPr>
          <p:cNvPr id="7" name="Group 34"/>
          <p:cNvGrpSpPr/>
          <p:nvPr/>
        </p:nvGrpSpPr>
        <p:grpSpPr>
          <a:xfrm>
            <a:off x="5868144" y="2132856"/>
            <a:ext cx="1584176" cy="648072"/>
            <a:chOff x="3984105" y="447823"/>
            <a:chExt cx="2095023" cy="838009"/>
          </a:xfrm>
        </p:grpSpPr>
        <p:sp>
          <p:nvSpPr>
            <p:cNvPr id="36" name="Chevron 35"/>
            <p:cNvSpPr/>
            <p:nvPr/>
          </p:nvSpPr>
          <p:spPr>
            <a:xfrm>
              <a:off x="3984105" y="447823"/>
              <a:ext cx="2095023" cy="838009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Chevron 4"/>
            <p:cNvSpPr/>
            <p:nvPr/>
          </p:nvSpPr>
          <p:spPr>
            <a:xfrm>
              <a:off x="4403110" y="447823"/>
              <a:ext cx="1257014" cy="83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10160" rIns="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/>
                <a:t>Planning Workshop</a:t>
              </a:r>
              <a:endParaRPr lang="en-US" sz="1400" kern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/>
                <a:t>June </a:t>
              </a:r>
              <a:r>
                <a:rPr lang="en-US" sz="1400" kern="1200" dirty="0" smtClean="0"/>
                <a:t>201</a:t>
              </a:r>
              <a:r>
                <a:rPr lang="en-US" sz="1600" kern="1200" dirty="0" smtClean="0"/>
                <a:t>3</a:t>
              </a:r>
              <a:endParaRPr lang="en-US" sz="1600" kern="1200" dirty="0"/>
            </a:p>
          </p:txBody>
        </p:sp>
      </p:grpSp>
      <p:grpSp>
        <p:nvGrpSpPr>
          <p:cNvPr id="12" name="Group 37"/>
          <p:cNvGrpSpPr/>
          <p:nvPr/>
        </p:nvGrpSpPr>
        <p:grpSpPr>
          <a:xfrm>
            <a:off x="1691680" y="4653136"/>
            <a:ext cx="2232248" cy="646678"/>
            <a:chOff x="1691679" y="2376262"/>
            <a:chExt cx="1518714" cy="646678"/>
          </a:xfrm>
        </p:grpSpPr>
        <p:sp>
          <p:nvSpPr>
            <p:cNvPr id="39" name="Chevron 38"/>
            <p:cNvSpPr/>
            <p:nvPr/>
          </p:nvSpPr>
          <p:spPr>
            <a:xfrm>
              <a:off x="1691679" y="2376262"/>
              <a:ext cx="1518714" cy="646678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1100" dirty="0" smtClean="0"/>
                <a:t>Pre Planning Workshop</a:t>
              </a:r>
            </a:p>
            <a:p>
              <a:endParaRPr lang="en-US" sz="1100" dirty="0" smtClean="0"/>
            </a:p>
            <a:p>
              <a:r>
                <a:rPr lang="en-US" sz="1100" dirty="0" smtClean="0"/>
                <a:t>April 2013</a:t>
              </a:r>
            </a:p>
          </p:txBody>
        </p:sp>
        <p:sp>
          <p:nvSpPr>
            <p:cNvPr id="40" name="Chevron 4"/>
            <p:cNvSpPr/>
            <p:nvPr/>
          </p:nvSpPr>
          <p:spPr>
            <a:xfrm>
              <a:off x="2015018" y="2376262"/>
              <a:ext cx="970017" cy="6466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8255" rIns="0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</p:grpSp>
      <p:grpSp>
        <p:nvGrpSpPr>
          <p:cNvPr id="14" name="Group 40"/>
          <p:cNvGrpSpPr/>
          <p:nvPr/>
        </p:nvGrpSpPr>
        <p:grpSpPr>
          <a:xfrm>
            <a:off x="3707904" y="4653136"/>
            <a:ext cx="1872208" cy="646678"/>
            <a:chOff x="1691679" y="2376262"/>
            <a:chExt cx="1872208" cy="646678"/>
          </a:xfrm>
        </p:grpSpPr>
        <p:sp>
          <p:nvSpPr>
            <p:cNvPr id="45" name="Chevron 44"/>
            <p:cNvSpPr/>
            <p:nvPr/>
          </p:nvSpPr>
          <p:spPr>
            <a:xfrm>
              <a:off x="1691679" y="2376262"/>
              <a:ext cx="1872208" cy="646678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1100" dirty="0" smtClean="0"/>
                <a:t>2</a:t>
              </a:r>
              <a:r>
                <a:rPr lang="en-US" sz="1100" baseline="30000" dirty="0" smtClean="0"/>
                <a:t>nd</a:t>
              </a:r>
              <a:r>
                <a:rPr lang="en-US" sz="1100" dirty="0" smtClean="0"/>
                <a:t> T&amp;M Planning Workshop</a:t>
              </a:r>
            </a:p>
            <a:p>
              <a:r>
                <a:rPr lang="en-US" sz="1100" dirty="0" smtClean="0"/>
                <a:t>May 2013</a:t>
              </a:r>
              <a:endParaRPr lang="en-US" sz="1100" dirty="0"/>
            </a:p>
          </p:txBody>
        </p:sp>
        <p:sp>
          <p:nvSpPr>
            <p:cNvPr id="46" name="Chevron 4"/>
            <p:cNvSpPr/>
            <p:nvPr/>
          </p:nvSpPr>
          <p:spPr>
            <a:xfrm>
              <a:off x="2015018" y="2376262"/>
              <a:ext cx="970017" cy="6466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8255" rIns="0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 dirty="0"/>
            </a:p>
          </p:txBody>
        </p:sp>
      </p:grpSp>
      <p:grpSp>
        <p:nvGrpSpPr>
          <p:cNvPr id="15" name="Group 41"/>
          <p:cNvGrpSpPr/>
          <p:nvPr/>
        </p:nvGrpSpPr>
        <p:grpSpPr>
          <a:xfrm>
            <a:off x="5364088" y="4653136"/>
            <a:ext cx="2664296" cy="646678"/>
            <a:chOff x="3086227" y="2372957"/>
            <a:chExt cx="1616695" cy="646678"/>
          </a:xfrm>
        </p:grpSpPr>
        <p:sp>
          <p:nvSpPr>
            <p:cNvPr id="43" name="Chevron 42"/>
            <p:cNvSpPr/>
            <p:nvPr/>
          </p:nvSpPr>
          <p:spPr>
            <a:xfrm>
              <a:off x="3086227" y="2372957"/>
              <a:ext cx="1616695" cy="646678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1100" dirty="0" smtClean="0"/>
                <a:t>Leading Practice Identification/Mine Visits</a:t>
              </a:r>
            </a:p>
            <a:p>
              <a:r>
                <a:rPr lang="en-US" sz="1100" dirty="0" smtClean="0"/>
                <a:t>Jun/Jul 2013</a:t>
              </a:r>
            </a:p>
            <a:p>
              <a:endParaRPr lang="en-US" sz="1100" dirty="0"/>
            </a:p>
          </p:txBody>
        </p:sp>
        <p:sp>
          <p:nvSpPr>
            <p:cNvPr id="44" name="Chevron 6"/>
            <p:cNvSpPr/>
            <p:nvPr/>
          </p:nvSpPr>
          <p:spPr>
            <a:xfrm>
              <a:off x="3409566" y="2372957"/>
              <a:ext cx="970017" cy="6466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8255" rIns="0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</p:grpSp>
      <p:grpSp>
        <p:nvGrpSpPr>
          <p:cNvPr id="17" name="Group 52"/>
          <p:cNvGrpSpPr/>
          <p:nvPr/>
        </p:nvGrpSpPr>
        <p:grpSpPr>
          <a:xfrm>
            <a:off x="5652120" y="3933056"/>
            <a:ext cx="1616695" cy="646678"/>
            <a:chOff x="1691679" y="2376262"/>
            <a:chExt cx="1616695" cy="646678"/>
          </a:xfrm>
        </p:grpSpPr>
        <p:sp>
          <p:nvSpPr>
            <p:cNvPr id="57" name="Chevron 56"/>
            <p:cNvSpPr/>
            <p:nvPr/>
          </p:nvSpPr>
          <p:spPr>
            <a:xfrm>
              <a:off x="1691679" y="2376262"/>
              <a:ext cx="1616695" cy="646678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1100" dirty="0" smtClean="0"/>
                <a:t>LB &amp; BC Plans</a:t>
              </a:r>
            </a:p>
            <a:p>
              <a:endParaRPr lang="en-US" sz="1100" dirty="0" smtClean="0"/>
            </a:p>
            <a:p>
              <a:r>
                <a:rPr lang="en-US" sz="1100" dirty="0" smtClean="0"/>
                <a:t>May 2013</a:t>
              </a:r>
            </a:p>
            <a:p>
              <a:endParaRPr lang="en-US" sz="1100" dirty="0"/>
            </a:p>
          </p:txBody>
        </p:sp>
        <p:sp>
          <p:nvSpPr>
            <p:cNvPr id="58" name="Chevron 4"/>
            <p:cNvSpPr/>
            <p:nvPr/>
          </p:nvSpPr>
          <p:spPr>
            <a:xfrm>
              <a:off x="2015018" y="2376262"/>
              <a:ext cx="970017" cy="6466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8255" rIns="0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 dirty="0"/>
            </a:p>
          </p:txBody>
        </p:sp>
      </p:grpSp>
      <p:grpSp>
        <p:nvGrpSpPr>
          <p:cNvPr id="19" name="Group 53"/>
          <p:cNvGrpSpPr/>
          <p:nvPr/>
        </p:nvGrpSpPr>
        <p:grpSpPr>
          <a:xfrm>
            <a:off x="7092280" y="3933056"/>
            <a:ext cx="2051720" cy="648072"/>
            <a:chOff x="3118746" y="2372957"/>
            <a:chExt cx="1512168" cy="646678"/>
          </a:xfrm>
        </p:grpSpPr>
        <p:sp>
          <p:nvSpPr>
            <p:cNvPr id="55" name="Chevron 54"/>
            <p:cNvSpPr/>
            <p:nvPr/>
          </p:nvSpPr>
          <p:spPr>
            <a:xfrm>
              <a:off x="3118746" y="2372957"/>
              <a:ext cx="1512168" cy="646678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sz="1100" dirty="0" smtClean="0"/>
                <a:t>PDS COPA  6  Weekly -  Ongoing -Starting April 2013</a:t>
              </a:r>
              <a:endParaRPr lang="en-US" sz="1100" dirty="0"/>
            </a:p>
          </p:txBody>
        </p:sp>
        <p:sp>
          <p:nvSpPr>
            <p:cNvPr id="56" name="Chevron 6"/>
            <p:cNvSpPr/>
            <p:nvPr/>
          </p:nvSpPr>
          <p:spPr>
            <a:xfrm>
              <a:off x="3409566" y="2372957"/>
              <a:ext cx="970017" cy="6466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510" tIns="8255" rIns="0" bIns="82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411760" y="188640"/>
            <a:ext cx="410445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ZA" sz="1600" b="1" dirty="0" smtClean="0">
                <a:latin typeface="Arial" pitchFamily="34" charset="0"/>
                <a:cs typeface="Arial" pitchFamily="34" charset="0"/>
              </a:rPr>
              <a:t> T&amp;M Planning for 2013</a:t>
            </a:r>
            <a:endParaRPr kumimoji="0" lang="en-ZA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0668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304800" y="1828800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8">
              <a:spcBef>
                <a:spcPct val="0"/>
              </a:spcBef>
              <a:defRPr/>
            </a:pPr>
            <a:endParaRPr lang="en-ZA" sz="1600" b="1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-180531" y="548687"/>
          <a:ext cx="9324535" cy="5688621"/>
        </p:xfrm>
        <a:graphic>
          <a:graphicData uri="http://schemas.openxmlformats.org/drawingml/2006/table">
            <a:tbl>
              <a:tblPr/>
              <a:tblGrid>
                <a:gridCol w="454163"/>
                <a:gridCol w="151386"/>
                <a:gridCol w="643399"/>
                <a:gridCol w="149024"/>
                <a:gridCol w="532224"/>
                <a:gridCol w="149024"/>
                <a:gridCol w="454163"/>
                <a:gridCol w="151386"/>
                <a:gridCol w="567704"/>
                <a:gridCol w="151386"/>
                <a:gridCol w="624475"/>
                <a:gridCol w="151386"/>
                <a:gridCol w="454163"/>
                <a:gridCol w="151386"/>
                <a:gridCol w="643399"/>
                <a:gridCol w="151386"/>
                <a:gridCol w="702537"/>
                <a:gridCol w="151386"/>
                <a:gridCol w="643399"/>
                <a:gridCol w="151386"/>
                <a:gridCol w="645764"/>
                <a:gridCol w="151386"/>
                <a:gridCol w="643399"/>
                <a:gridCol w="151386"/>
                <a:gridCol w="503838"/>
              </a:tblGrid>
              <a:tr h="110322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Team Year Plan 2013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January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February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March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April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May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June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July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August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September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October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November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December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271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AGA MOSH Presentation - Moab Kgotsong &amp; Kopanang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Planning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Indusrty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SACMA Council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Diversity Training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AMMSA - ED/W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SACMA Council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AMMSA - ED/W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AMMSA - FS/C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AMMSA - ED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69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AMMSA - Central Council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SACMA Council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31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44169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Meeting with M. Bester/Ronnie v. Rooyen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LPAG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SACEA Limpopo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69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Risk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AGA MOSH Presentation - Savuka &amp; GNM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PDS HR Copa &amp; MCC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Indusrty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Indusrty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69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SACEA Coucil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SACEA Council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SACEA Council/AMMSA Central Coucil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Management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Open Cast Workshop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963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CM&amp;EE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CM&amp;EE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CM&amp;EE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69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Coal Safe/Monthly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SACEA North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SACMA District- South /North &amp; 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Monthly MOSH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169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 - Risk Discussion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Behavioural Conference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Gold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Kuthala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Mining Lekgotla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271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AGA MOSH Presentation - Mponeng &amp; Tau Tona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Behavioural Conference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CM&amp;EE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Mining Lekgotla/Eastern District Tripartite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CM&amp;EE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Indusrty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Eastern District Tripartite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66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Indusrty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Behavioural Conference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Industry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SACMA/SACEA District - South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T&amp;M Coal Indusrty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Mining Lekgotla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271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Easthern District Tripartite Meeting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SACMA District - South, North, Limpopo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28">
                <a:tc>
                  <a:txBody>
                    <a:bodyPr/>
                    <a:lstStyle/>
                    <a:p>
                      <a:pPr algn="l" fontAlgn="b"/>
                      <a:endParaRPr lang="en-US" sz="3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2686" marR="2686" marT="268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2686" marR="2686" marT="26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T&amp;M Performance Indicator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this 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Plan for next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</a:t>
            </a:r>
            <a:r>
              <a:rPr lang="en-ZA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through a people oriented process</a:t>
            </a:r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Hard Rock PDS 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8545286"/>
              </p:ext>
            </p:extLst>
          </p:nvPr>
        </p:nvGraphicFramePr>
        <p:xfrm>
          <a:off x="214282" y="914400"/>
          <a:ext cx="8777317" cy="5257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240"/>
                <a:gridCol w="2052019"/>
                <a:gridCol w="308275"/>
                <a:gridCol w="2123747"/>
                <a:gridCol w="912008"/>
                <a:gridCol w="835007"/>
                <a:gridCol w="761008"/>
                <a:gridCol w="684006"/>
                <a:gridCol w="760007"/>
              </a:tblGrid>
              <a:tr h="43129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/>
                </a:tc>
                <a:tc rowSpan="8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Establishment of effective COPA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Updated Leading Practice Adoption Guide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COPA modus operandi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Website access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Updated membership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COPA 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COPA 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Adoption investigation process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COPA 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A21</a:t>
                      </a: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Final leading peactice adoption guide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Consultation draft of final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Dec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Dec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Jan 2014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Coal PDS 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8545286"/>
              </p:ext>
            </p:extLst>
          </p:nvPr>
        </p:nvGraphicFramePr>
        <p:xfrm>
          <a:off x="251519" y="914400"/>
          <a:ext cx="8740080" cy="5257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03"/>
                <a:gridCol w="2052019"/>
                <a:gridCol w="308275"/>
                <a:gridCol w="2123747"/>
                <a:gridCol w="912008"/>
                <a:gridCol w="836008"/>
                <a:gridCol w="760007"/>
                <a:gridCol w="684006"/>
                <a:gridCol w="760007"/>
              </a:tblGrid>
              <a:tr h="43129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/>
                </a:tc>
                <a:tc rowSpan="8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Establishment of effective COPA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Updated Leading Practice Adoption Guide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COPA modus operandi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Website access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Updated membership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COPA 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COPA 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Adoption investigation process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COPA 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June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A21</a:t>
                      </a: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Final leading peactice adoption guide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Consultation draft of final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Dec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Dec 2013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Jan 2014</a:t>
                      </a: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0122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6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Hard Rock PDS cont.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8545286"/>
              </p:ext>
            </p:extLst>
          </p:nvPr>
        </p:nvGraphicFramePr>
        <p:xfrm>
          <a:off x="251519" y="914400"/>
          <a:ext cx="8740080" cy="5331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03"/>
                <a:gridCol w="2052019"/>
                <a:gridCol w="304003"/>
                <a:gridCol w="2128019"/>
                <a:gridCol w="912008"/>
                <a:gridCol w="836008"/>
                <a:gridCol w="760007"/>
                <a:gridCol w="684006"/>
                <a:gridCol w="760007"/>
              </a:tblGrid>
              <a:tr h="429217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/>
                </a:tc>
                <a:tc rowSpan="17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investigated for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Investment in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Implementation plan (Including M&amp;E)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Accomodation</a:t>
                      </a:r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of learning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harmonised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Risk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Training lesson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Roll-out plan implementation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Coal PDS cont.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8545286"/>
              </p:ext>
            </p:extLst>
          </p:nvPr>
        </p:nvGraphicFramePr>
        <p:xfrm>
          <a:off x="251519" y="914400"/>
          <a:ext cx="8740080" cy="5331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3"/>
                <a:gridCol w="2067989"/>
                <a:gridCol w="304003"/>
                <a:gridCol w="2128019"/>
                <a:gridCol w="828581"/>
                <a:gridCol w="919435"/>
                <a:gridCol w="760007"/>
                <a:gridCol w="684006"/>
                <a:gridCol w="760007"/>
              </a:tblGrid>
              <a:tr h="429217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/>
                </a:tc>
                <a:tc rowSpan="17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Leading practice investigated for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Investment in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Sept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Implementation plan (Including M&amp;E)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Accomodation of learning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harmonised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Risk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Training lesson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Roll-out plan implementation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87864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Open Cast Operations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6504174"/>
              </p:ext>
            </p:extLst>
          </p:nvPr>
        </p:nvGraphicFramePr>
        <p:xfrm>
          <a:off x="179512" y="859080"/>
          <a:ext cx="8812086" cy="599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07"/>
                <a:gridCol w="2068925"/>
                <a:gridCol w="306507"/>
                <a:gridCol w="2145552"/>
                <a:gridCol w="919522"/>
                <a:gridCol w="842895"/>
                <a:gridCol w="766268"/>
                <a:gridCol w="689642"/>
                <a:gridCol w="766268"/>
              </a:tblGrid>
              <a:tr h="382446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/>
                </a:tc>
                <a:tc rowSpan="5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Appropriate participants in selection of leading practice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Credible team membership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 April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 April 2013  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Ensure discipline input</a:t>
                      </a:r>
                      <a:b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 March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 March 2013  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Ensure group input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 March 2013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 March 2013  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Approved 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 Aug 2013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  Aug 2013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Appropriate plans for planning workshop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Competent Facilitator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 Sept 2013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Planning agenda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 Aug 2013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HOH 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 Sept 2013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/>
                </a:tc>
                <a:tc rowSpan="6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Detailed expert model of risk story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Stakeholder consultation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Prepared questions for input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Consultation draft expert model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Detailed 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Major risks and improvement possibilities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r>
                        <a:rPr lang="en-ZA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/>
                </a:tc>
                <a:tc rowSpan="6">
                  <a:txBody>
                    <a:bodyPr/>
                    <a:lstStyle/>
                    <a:p>
                      <a:pPr algn="l" fontAlgn="t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with greatest potential OHS impact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Review of R&amp;D outcomes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Industry identified practices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Exploratory </a:t>
                      </a:r>
                      <a:r>
                        <a:rPr lang="en-ZA" sz="7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vists</a:t>
                      </a:r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to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Leading Practice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Credibility 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  <a:tr h="278058">
                <a:tc>
                  <a:txBody>
                    <a:bodyPr/>
                    <a:lstStyle/>
                    <a:p>
                      <a:pPr algn="ctr" fontAlgn="t"/>
                      <a:endParaRPr lang="en-ZA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7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Workshop quality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ZA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6322035"/>
              </p:ext>
            </p:extLst>
          </p:nvPr>
        </p:nvGraphicFramePr>
        <p:xfrm>
          <a:off x="457200" y="908720"/>
          <a:ext cx="8435280" cy="5312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(PDS)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Hard rock COPA at 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Sibanya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very well supported with quite a few Production  representatives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Inter company Industry </a:t>
                      </a:r>
                      <a:r>
                        <a:rPr lang="en-US" sz="1400" baseline="0" dirty="0" smtClean="0"/>
                        <a:t> safety meeting – Safety day of interaction on the1st of November</a:t>
                      </a:r>
                      <a:endParaRPr lang="en-US" sz="1400" dirty="0" smtClean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Coal  Sector COPA  very well supported- concern about the OEM support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that they get – Specifically Strata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Advisory  Committee meeting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PDS Tracking matrix  provided to the industry for report on PDS Progress</a:t>
                      </a: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AMMSA District meetings</a:t>
                      </a:r>
                      <a:r>
                        <a:rPr lang="en-GB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– Northern Cape – Functionality Presentation – NW &amp; Eastern Districts still outstanding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Glencore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/Xstrata colliery meeting with Head of Eng.</a:t>
                      </a:r>
                      <a:endParaRPr lang="en-ZA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 Tripartite meeting</a:t>
                      </a:r>
                      <a:endParaRPr lang="en-ZA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CEO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PDS Functionalities presentation   -  Coal = 43%  -  121 Sections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-  Hard rock Track bound  =  29%   -  3278 Locos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             -</a:t>
                      </a:r>
                      <a:r>
                        <a:rPr lang="en-GB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Hard rock  Trackless  =  65% - 1806 Machines</a:t>
                      </a: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1307</TotalTime>
  <Words>2388</Words>
  <Application>Microsoft Office PowerPoint</Application>
  <PresentationFormat>On-screen Show (4:3)</PresentationFormat>
  <Paragraphs>1660</Paragraphs>
  <Slides>18</Slides>
  <Notes>6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Theme3</vt:lpstr>
      <vt:lpstr>T&amp;M Adoption Team  Danie van der Merwe Harold Storbeck Kobus Blomerus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Danie</cp:lastModifiedBy>
  <cp:revision>146</cp:revision>
  <dcterms:created xsi:type="dcterms:W3CDTF">2012-08-02T11:34:04Z</dcterms:created>
  <dcterms:modified xsi:type="dcterms:W3CDTF">2013-10-16T13:52:55Z</dcterms:modified>
</cp:coreProperties>
</file>