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59" r:id="rId3"/>
    <p:sldId id="275" r:id="rId4"/>
    <p:sldId id="277" r:id="rId5"/>
    <p:sldId id="273" r:id="rId6"/>
    <p:sldId id="274" r:id="rId7"/>
  </p:sldIdLst>
  <p:sldSz cx="9144000" cy="6858000" type="screen4x3"/>
  <p:notesSz cx="70866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744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14788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2D7AD-DA14-4518-A45F-BCE4B38E8C70}" type="datetimeFigureOut">
              <a:rPr lang="en-US" smtClean="0"/>
              <a:pPr/>
              <a:t>9/18/2013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451350"/>
            <a:ext cx="5670550" cy="4217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14788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9A798-6B2B-40D6-8B85-5EBD5665790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26604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9/18/2013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9/18/2013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9/18/2013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9/18/2013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9/18/2013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9/18/2013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9/18/2013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9/18/2013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9/18/2013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9/18/2013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9/18/2013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9/18/2013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7620" y="1304216"/>
            <a:ext cx="5286380" cy="769441"/>
          </a:xfrm>
        </p:spPr>
        <p:txBody>
          <a:bodyPr>
            <a:spAutoFit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Noise Adoption Team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215524" y="5049306"/>
            <a:ext cx="3914780" cy="584775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 dirty="0" smtClean="0">
                <a:solidFill>
                  <a:schemeClr val="bg1"/>
                </a:solidFill>
              </a:rPr>
              <a:t>19</a:t>
            </a:r>
            <a:r>
              <a:rPr lang="en-ZA" baseline="30000" dirty="0" smtClean="0">
                <a:solidFill>
                  <a:schemeClr val="bg1"/>
                </a:solidFill>
              </a:rPr>
              <a:t>th</a:t>
            </a:r>
            <a:r>
              <a:rPr lang="en-ZA" dirty="0" smtClean="0">
                <a:solidFill>
                  <a:schemeClr val="bg1"/>
                </a:solidFill>
              </a:rPr>
              <a:t> September 2013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256891" y="63113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378352" y="6303128"/>
            <a:ext cx="6698848" cy="8172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371600" y="6703498"/>
            <a:ext cx="67056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11299"/>
            <a:ext cx="857256" cy="39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49628" y="711811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Contents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3514" y="990600"/>
            <a:ext cx="788948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Key activities/highlights of the month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Lowlights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Key lessons learnt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Future activities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ZA" sz="2000" dirty="0" smtClean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Key Team activities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(Aug/Sep 2013)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343336036"/>
              </p:ext>
            </p:extLst>
          </p:nvPr>
        </p:nvGraphicFramePr>
        <p:xfrm>
          <a:off x="0" y="764704"/>
          <a:ext cx="9144000" cy="67497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9552"/>
                <a:gridCol w="8604448"/>
              </a:tblGrid>
              <a:tr h="714696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No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 (Achievements, Industry Interactions)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396726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1.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HPD_TAS Adoption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Finalizing Sasol (Coal fraternity)</a:t>
                      </a: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11 Sep 2013 – Sasol Sigma Colliery - </a:t>
                      </a:r>
                      <a:r>
                        <a:rPr lang="en-ZA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MOSH Adoption &amp; LP Induction</a:t>
                      </a: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ZA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Pilot shaft identified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Impala Adoption</a:t>
                      </a: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19 Aug 2013 – Adoption Team meeting – the way forward</a:t>
                      </a: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04 Sep 2013 – Adoption  Team - Mosh Induction Training</a:t>
                      </a: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Adoption team ownership establishment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Lonmin</a:t>
                      </a:r>
                      <a:endParaRPr lang="en-US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28 Aug 2013 – New OH leadership</a:t>
                      </a:r>
                      <a:r>
                        <a:rPr lang="en-ZA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MOSH Adoption &amp; LP Induction</a:t>
                      </a: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ZA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03 Sep 2013 – Mine Adoption Team Induction 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BECSA</a:t>
                      </a: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12 Sep 2013 –  Adoption Team – Induction Training (poor attendance)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ARM</a:t>
                      </a: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13 Sep 2013 –  Modikwa – Noise Interviewer Training (Independent LB&amp;BC)</a:t>
                      </a: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TRP &amp; Nkomati – Implementing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customized LB&amp;BC plans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Glencore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Xstrata Western Limb</a:t>
                      </a: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Implementing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customized LB&amp;BC plans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 anchor="ctr"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40" y="6316984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355969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Key Team activities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(Aug/Sep 2013)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534202115"/>
              </p:ext>
            </p:extLst>
          </p:nvPr>
        </p:nvGraphicFramePr>
        <p:xfrm>
          <a:off x="0" y="764704"/>
          <a:ext cx="9144000" cy="54726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9552"/>
                <a:gridCol w="8604448"/>
              </a:tblGrid>
              <a:tr h="958189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No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 (Achievements, Industry Interactions)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514419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2.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Verification exercise for potential LP (Impala,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Shaft Sinkers, </a:t>
                      </a:r>
                      <a:r>
                        <a:rPr lang="en-US" sz="18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Glencore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)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Final verification to be presented to the Industry Team Meeting – 02nd October 2013</a:t>
                      </a: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Customized HPD System  - Impala Platinum</a:t>
                      </a: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Lashing Unit Shaft Sinkers </a:t>
                      </a: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OAE Verification – Glencore Xstrata Mototolo Platinum</a:t>
                      </a: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/>
                        <a:defRPr/>
                      </a:pPr>
                      <a:endParaRPr 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40" y="6316984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4834482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Key Team activities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(Aug/Sep 2013)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092255314"/>
              </p:ext>
            </p:extLst>
          </p:nvPr>
        </p:nvGraphicFramePr>
        <p:xfrm>
          <a:off x="0" y="764704"/>
          <a:ext cx="9144000" cy="288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9552"/>
                <a:gridCol w="8604448"/>
              </a:tblGrid>
              <a:tr h="8093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No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 (Achievements, Industry Interactions)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070980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3.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Industry wide “Buy quiet” Initiative</a:t>
                      </a: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21 Aug 2013 – CM&amp;EE  and GEE Mini workshop</a:t>
                      </a: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Nominations of industry task teams  (TOR)</a:t>
                      </a: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45720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40" y="6316984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943297156"/>
              </p:ext>
            </p:extLst>
          </p:nvPr>
        </p:nvGraphicFramePr>
        <p:xfrm>
          <a:off x="23974" y="4277190"/>
          <a:ext cx="9144000" cy="20397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158"/>
                <a:gridCol w="8605842"/>
              </a:tblGrid>
              <a:tr h="956794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No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Lowlights</a:t>
                      </a: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083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800" b="1" i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23 July 2013 – BECSA cancellation of HPD induction training .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12 Aug 2013 – BECSA – Cancellation of Adoption team training – Lack of stakeholders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EXXARO – Slow adoption </a:t>
                      </a:r>
                      <a:endParaRPr lang="en-US" sz="1800" b="1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114300" marR="114300" marT="0" marB="0" anchor="ctr"/>
                </a:tc>
              </a:tr>
            </a:tbl>
          </a:graphicData>
        </a:graphic>
      </p:graphicFrame>
      <p:sp>
        <p:nvSpPr>
          <p:cNvPr id="15" name="Title 3"/>
          <p:cNvSpPr txBox="1">
            <a:spLocks/>
          </p:cNvSpPr>
          <p:nvPr/>
        </p:nvSpPr>
        <p:spPr>
          <a:xfrm>
            <a:off x="97456" y="371703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>
                <a:latin typeface="Arial" pitchFamily="34" charset="0"/>
                <a:cs typeface="Arial" pitchFamily="34" charset="0"/>
              </a:rPr>
              <a:t>Lowlights of the month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(Aug/Sep </a:t>
            </a:r>
            <a:r>
              <a:rPr lang="en-ZA" sz="2400" b="1" dirty="0">
                <a:latin typeface="Arial" pitchFamily="34" charset="0"/>
                <a:cs typeface="Arial" pitchFamily="34" charset="0"/>
              </a:rPr>
              <a:t>2013)</a:t>
            </a:r>
          </a:p>
        </p:txBody>
      </p:sp>
    </p:spTree>
    <p:extLst>
      <p:ext uri="{BB962C8B-B14F-4D97-AF65-F5344CB8AC3E}">
        <p14:creationId xmlns:p14="http://schemas.microsoft.com/office/powerpoint/2010/main" xmlns="" val="3366620747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Key lessons learnt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938112430"/>
              </p:ext>
            </p:extLst>
          </p:nvPr>
        </p:nvGraphicFramePr>
        <p:xfrm>
          <a:off x="0" y="764705"/>
          <a:ext cx="9144000" cy="17568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9552"/>
                <a:gridCol w="8604448"/>
              </a:tblGrid>
              <a:tr h="458211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No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Key Lessons learnt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053957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1.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COPA’s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Necessity of COPA’s for HPD_TAS ?</a:t>
                      </a: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40" y="6316984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650244048"/>
              </p:ext>
            </p:extLst>
          </p:nvPr>
        </p:nvGraphicFramePr>
        <p:xfrm>
          <a:off x="-5132" y="2996952"/>
          <a:ext cx="9144000" cy="34702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158"/>
                <a:gridCol w="8605842"/>
              </a:tblGrid>
              <a:tr h="727058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No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Future activities</a:t>
                      </a: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39485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19 Sep 2013 – Lonmin HPD_TAS Verification - NRR Derating Applicability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20 Sep 2013 – MVS Milestone workshop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25 Sep 2013 – Tri partite meeting Mototolo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26 Sep 2013 – Sponsor meeting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02 Oct 2013 – Industry meeting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08 Oct 2013 – The Art of Hearing Conservation Conference 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South Deep – Visit?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18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4300" marR="114300" marT="0" marB="0" anchor="ctr"/>
                </a:tc>
              </a:tr>
            </a:tbl>
          </a:graphicData>
        </a:graphic>
      </p:graphicFrame>
      <p:sp>
        <p:nvSpPr>
          <p:cNvPr id="15" name="Title 3"/>
          <p:cNvSpPr txBox="1">
            <a:spLocks/>
          </p:cNvSpPr>
          <p:nvPr/>
        </p:nvSpPr>
        <p:spPr>
          <a:xfrm>
            <a:off x="58882" y="263691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Important Future activities</a:t>
            </a:r>
          </a:p>
          <a:p>
            <a:pPr lvl="0">
              <a:spcBef>
                <a:spcPct val="0"/>
              </a:spcBef>
              <a:defRPr/>
            </a:pP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1539199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1697</TotalTime>
  <Words>388</Words>
  <Application>Microsoft Office PowerPoint</Application>
  <PresentationFormat>On-screen Show (4:3)</PresentationFormat>
  <Paragraphs>80</Paragraphs>
  <Slides>6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Theme3</vt:lpstr>
      <vt:lpstr>Noise Adoption Team</vt:lpstr>
      <vt:lpstr>Slide 2</vt:lpstr>
      <vt:lpstr>Slide 3</vt:lpstr>
      <vt:lpstr>Slide 4</vt:lpstr>
      <vt:lpstr>Slide 5</vt:lpstr>
      <vt:lpstr>Slide 6</vt:lpstr>
    </vt:vector>
  </TitlesOfParts>
  <Company>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Lmasilo</cp:lastModifiedBy>
  <cp:revision>333</cp:revision>
  <dcterms:created xsi:type="dcterms:W3CDTF">2012-08-02T11:34:04Z</dcterms:created>
  <dcterms:modified xsi:type="dcterms:W3CDTF">2013-09-18T12:51:14Z</dcterms:modified>
</cp:coreProperties>
</file>