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theme/theme4.xml" ContentType="application/vnd.openxmlformats-officedocument.theme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  <p:sldMasterId id="2147483668" r:id="rId2"/>
    <p:sldMasterId id="2147483660" r:id="rId3"/>
  </p:sldMasterIdLst>
  <p:notesMasterIdLst>
    <p:notesMasterId r:id="rId8"/>
  </p:notesMasterIdLst>
  <p:sldIdLst>
    <p:sldId id="260" r:id="rId4"/>
    <p:sldId id="272" r:id="rId5"/>
    <p:sldId id="274" r:id="rId6"/>
    <p:sldId id="273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472CC1-8692-40BC-8567-66E6BFDD90C2}" type="datetimeFigureOut">
              <a:rPr lang="en-ZA" smtClean="0"/>
              <a:pPr/>
              <a:t>2013/09/18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993D7A-54F8-46CA-AC37-793F40159D5E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087531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92075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92075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92075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92075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596BE0E-547C-4F4C-83BF-A6CFFF173311}" type="slidenum">
              <a:rPr lang="en-GB" sz="1200" b="0" smtClean="0"/>
              <a:pPr/>
              <a:t>3</a:t>
            </a:fld>
            <a:endParaRPr lang="en-GB" sz="1200" b="0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203" y="4344999"/>
            <a:ext cx="5033596" cy="4113202"/>
          </a:xfrm>
          <a:noFill/>
        </p:spPr>
        <p:txBody>
          <a:bodyPr/>
          <a:lstStyle/>
          <a:p>
            <a:r>
              <a:rPr lang="en-US" smtClean="0"/>
              <a:t>All mining sectors except gold in SA are expected to achieve current best practice of international mining by 2013. </a:t>
            </a:r>
          </a:p>
          <a:p>
            <a:endParaRPr lang="en-US" smtClean="0"/>
          </a:p>
          <a:p>
            <a:r>
              <a:rPr lang="en-US" smtClean="0"/>
              <a:t>The current average fatality rate for international mines is shown in the figure and is 0,08 fatalities per million hours worked.</a:t>
            </a:r>
          </a:p>
          <a:p>
            <a:endParaRPr lang="en-US" smtClean="0"/>
          </a:p>
          <a:p>
            <a:r>
              <a:rPr lang="en-US" smtClean="0"/>
              <a:t>The 2013 benchmark of 0,03 is also shown. This assumes that SA mining operations will improve their fatality rate by 20% per year and the international operations will improve by 10 % per year until 2013.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92075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92075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92075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92075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4AAE288-E560-4D43-B139-314804221DB1}" type="slidenum">
              <a:rPr lang="en-GB" sz="1200" b="0" smtClean="0"/>
              <a:pPr/>
              <a:t>4</a:t>
            </a:fld>
            <a:endParaRPr lang="en-GB" sz="1200" b="0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9/18/2013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4139340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pPr/>
              <a:t>2013/09/18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4026999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pPr/>
              <a:t>2013/09/18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42675983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pPr/>
              <a:t>2013/09/18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9839083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pPr/>
              <a:t>2013/09/18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7685676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pPr/>
              <a:t>2013/09/18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691507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9/18/2013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413934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9/18/2013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022615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0CA81-E2FC-4272-AF16-848A31BB51B3}" type="datetime1">
              <a:rPr lang="en-US" smtClean="0"/>
              <a:pPr/>
              <a:t>9/18/2013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05689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9/18/2013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02261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0CA81-E2FC-4272-AF16-848A31BB51B3}" type="datetime1">
              <a:rPr lang="en-US" smtClean="0"/>
              <a:pPr/>
              <a:t>9/18/2013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05689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pPr/>
              <a:t>2013/09/18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940918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pPr/>
              <a:t>2013/09/18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228726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pPr/>
              <a:t>2013/09/18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037961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pPr/>
              <a:t>2013/09/18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134963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pPr/>
              <a:t>2013/09/18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103204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pPr/>
              <a:t>2013/09/18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747217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3918E-975E-4170-BDDE-9211172699BA}" type="datetimeFigureOut">
              <a:rPr lang="en-US" smtClean="0"/>
              <a:pPr/>
              <a:t>9/18/2013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88597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19706B-871C-4E37-A1E8-E79ACA95F5AB}" type="datetimeFigureOut">
              <a:rPr lang="en-ZA" smtClean="0"/>
              <a:pPr/>
              <a:t>2013/09/18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E7E21-F452-41A0-908A-A017F1D191B8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707752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3918E-975E-4170-BDDE-9211172699BA}" type="datetimeFigureOut">
              <a:rPr lang="en-US" smtClean="0"/>
              <a:pPr/>
              <a:t>9/18/2013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8859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0278" y="260648"/>
            <a:ext cx="7488832" cy="1470025"/>
          </a:xfrm>
        </p:spPr>
        <p:txBody>
          <a:bodyPr>
            <a:normAutofit fontScale="90000"/>
          </a:bodyPr>
          <a:lstStyle/>
          <a:p>
            <a:r>
              <a:rPr lang="en-ZA" b="1" dirty="0" smtClean="0">
                <a:solidFill>
                  <a:schemeClr val="bg1"/>
                </a:solidFill>
              </a:rPr>
              <a:t>Mining Industry </a:t>
            </a:r>
            <a:br>
              <a:rPr lang="en-ZA" b="1" dirty="0" smtClean="0">
                <a:solidFill>
                  <a:schemeClr val="bg1"/>
                </a:solidFill>
              </a:rPr>
            </a:br>
            <a:r>
              <a:rPr lang="en-ZA" b="1" dirty="0" smtClean="0">
                <a:solidFill>
                  <a:schemeClr val="bg1"/>
                </a:solidFill>
              </a:rPr>
              <a:t>Safety Performance 2013                                 (Based on Jan to Aug 2013)</a:t>
            </a:r>
            <a:endParaRPr lang="en-ZA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1760" y="4149080"/>
            <a:ext cx="6400800" cy="1752600"/>
          </a:xfrm>
        </p:spPr>
        <p:txBody>
          <a:bodyPr/>
          <a:lstStyle/>
          <a:p>
            <a:r>
              <a:rPr lang="en-ZA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Duncan Adams</a:t>
            </a:r>
          </a:p>
          <a:p>
            <a:r>
              <a:rPr lang="en-ZA" b="1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CoM</a:t>
            </a:r>
            <a:r>
              <a:rPr lang="en-ZA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- Learning Hub</a:t>
            </a:r>
          </a:p>
          <a:p>
            <a:r>
              <a:rPr lang="en-ZA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19 September 2013</a:t>
            </a:r>
            <a:endParaRPr lang="en-ZA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47141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659485521"/>
              </p:ext>
            </p:extLst>
          </p:nvPr>
        </p:nvGraphicFramePr>
        <p:xfrm>
          <a:off x="683568" y="692696"/>
          <a:ext cx="7994158" cy="5616624"/>
        </p:xfrm>
        <a:graphic>
          <a:graphicData uri="http://schemas.openxmlformats.org/presentationml/2006/ole">
            <p:oleObj spid="_x0000_s1050" name="Chart" r:id="rId3" imgW="6381885" imgH="4476840" progId="MSGraph.Chart.8">
              <p:embed followColorScheme="full"/>
            </p:oleObj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2267744" y="3663135"/>
            <a:ext cx="58326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263687" y="4558565"/>
            <a:ext cx="58326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263687" y="3293803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0.08</a:t>
            </a:r>
            <a:endParaRPr lang="en-ZA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63687" y="4253043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0.03</a:t>
            </a:r>
            <a:endParaRPr lang="en-Z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98691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75751096"/>
              </p:ext>
            </p:extLst>
          </p:nvPr>
        </p:nvGraphicFramePr>
        <p:xfrm>
          <a:off x="393700" y="0"/>
          <a:ext cx="8455025" cy="5940425"/>
        </p:xfrm>
        <a:graphic>
          <a:graphicData uri="http://schemas.openxmlformats.org/presentationml/2006/ole">
            <p:oleObj spid="_x0000_s4102" name="Chart" r:id="rId4" imgW="6381885" imgH="4476840" progId="MSGraph.Chart.8">
              <p:embed followColorScheme="full"/>
            </p:oleObj>
          </a:graphicData>
        </a:graphic>
      </p:graphicFrame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1268413" y="4203700"/>
            <a:ext cx="7323137" cy="127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316038" y="4264025"/>
            <a:ext cx="23971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000066"/>
                    </a:gs>
                    <a:gs pos="50000">
                      <a:srgbClr val="ACACCD"/>
                    </a:gs>
                    <a:gs pos="100000">
                      <a:srgbClr val="000066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1600">
                <a:latin typeface="Arial" charset="0"/>
              </a:rPr>
              <a:t>2013 benchmark – 0,03</a:t>
            </a:r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1268413" y="3363913"/>
            <a:ext cx="7323137" cy="127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6526213" y="2733675"/>
            <a:ext cx="1968500" cy="63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000066"/>
                    </a:gs>
                    <a:gs pos="50000">
                      <a:srgbClr val="ACACCD"/>
                    </a:gs>
                    <a:gs pos="100000">
                      <a:srgbClr val="000066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1600">
                <a:latin typeface="Arial" charset="0"/>
              </a:rPr>
              <a:t>Intern. Benchmark</a:t>
            </a:r>
          </a:p>
          <a:p>
            <a:pPr eaLnBrk="1" hangingPunct="1">
              <a:spcBef>
                <a:spcPct val="20000"/>
              </a:spcBef>
            </a:pPr>
            <a:r>
              <a:rPr lang="en-US" sz="1600">
                <a:latin typeface="Arial" charset="0"/>
              </a:rPr>
              <a:t>2003 level – 0,08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486773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547049904"/>
              </p:ext>
            </p:extLst>
          </p:nvPr>
        </p:nvGraphicFramePr>
        <p:xfrm>
          <a:off x="395536" y="260648"/>
          <a:ext cx="8455025" cy="5940425"/>
        </p:xfrm>
        <a:graphic>
          <a:graphicData uri="http://schemas.openxmlformats.org/presentationml/2006/ole">
            <p:oleObj spid="_x0000_s3078" name="Chart" r:id="rId4" imgW="6381885" imgH="4476840" progId="MSGraph.Chart.8">
              <p:embed followColorScheme="full"/>
            </p:oleObj>
          </a:graphicData>
        </a:graphic>
      </p:graphicFrame>
      <p:sp>
        <p:nvSpPr>
          <p:cNvPr id="547843" name="Line 3"/>
          <p:cNvSpPr>
            <a:spLocks noChangeShapeType="1"/>
          </p:cNvSpPr>
          <p:nvPr/>
        </p:nvSpPr>
        <p:spPr bwMode="auto">
          <a:xfrm>
            <a:off x="1776413" y="3548063"/>
            <a:ext cx="5976937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547844" name="Line 4"/>
          <p:cNvSpPr>
            <a:spLocks noChangeShapeType="1"/>
          </p:cNvSpPr>
          <p:nvPr/>
        </p:nvSpPr>
        <p:spPr bwMode="auto">
          <a:xfrm>
            <a:off x="6372225" y="2552700"/>
            <a:ext cx="0" cy="9366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547845" name="Text Box 5"/>
          <p:cNvSpPr txBox="1">
            <a:spLocks noChangeArrowheads="1"/>
          </p:cNvSpPr>
          <p:nvPr/>
        </p:nvSpPr>
        <p:spPr bwMode="auto">
          <a:xfrm>
            <a:off x="6516688" y="2451100"/>
            <a:ext cx="21907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US" sz="1800" dirty="0">
                <a:solidFill>
                  <a:schemeClr val="bg1"/>
                </a:solidFill>
                <a:latin typeface="Arial" charset="0"/>
              </a:rPr>
              <a:t>Intern. Benchmark</a:t>
            </a:r>
          </a:p>
          <a:p>
            <a:pPr algn="l" eaLnBrk="1" hangingPunct="1"/>
            <a:r>
              <a:rPr lang="en-US" sz="1800" dirty="0">
                <a:solidFill>
                  <a:schemeClr val="bg1"/>
                </a:solidFill>
                <a:latin typeface="Arial" charset="0"/>
              </a:rPr>
              <a:t>2003 level</a:t>
            </a:r>
          </a:p>
          <a:p>
            <a:pPr algn="l" eaLnBrk="1" hangingPunct="1"/>
            <a:r>
              <a:rPr lang="en-US" sz="1800" dirty="0">
                <a:solidFill>
                  <a:schemeClr val="bg1"/>
                </a:solidFill>
                <a:latin typeface="Arial" charset="0"/>
              </a:rPr>
              <a:t>0,15</a:t>
            </a:r>
          </a:p>
        </p:txBody>
      </p:sp>
      <p:sp>
        <p:nvSpPr>
          <p:cNvPr id="547846" name="Text Box 6"/>
          <p:cNvSpPr txBox="1">
            <a:spLocks noChangeArrowheads="1"/>
          </p:cNvSpPr>
          <p:nvPr/>
        </p:nvSpPr>
        <p:spPr bwMode="auto">
          <a:xfrm>
            <a:off x="3501231" y="1158691"/>
            <a:ext cx="12636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US" sz="1800" dirty="0">
                <a:solidFill>
                  <a:srgbClr val="0066FF"/>
                </a:solidFill>
                <a:latin typeface="Arial" charset="0"/>
              </a:rPr>
              <a:t>SA Gold</a:t>
            </a:r>
          </a:p>
          <a:p>
            <a:pPr algn="l" eaLnBrk="1" hangingPunct="1"/>
            <a:r>
              <a:rPr lang="en-US" sz="1800" dirty="0">
                <a:solidFill>
                  <a:srgbClr val="0066FF"/>
                </a:solidFill>
                <a:latin typeface="Arial" charset="0"/>
              </a:rPr>
              <a:t>2004 level</a:t>
            </a:r>
          </a:p>
          <a:p>
            <a:pPr algn="l" eaLnBrk="1" hangingPunct="1"/>
            <a:r>
              <a:rPr lang="en-US" sz="1800" dirty="0">
                <a:solidFill>
                  <a:srgbClr val="0066FF"/>
                </a:solidFill>
                <a:latin typeface="Arial" charset="0"/>
              </a:rPr>
              <a:t>0,28</a:t>
            </a:r>
          </a:p>
        </p:txBody>
      </p:sp>
      <p:sp>
        <p:nvSpPr>
          <p:cNvPr id="547847" name="Line 7"/>
          <p:cNvSpPr>
            <a:spLocks noChangeShapeType="1"/>
          </p:cNvSpPr>
          <p:nvPr/>
        </p:nvSpPr>
        <p:spPr bwMode="auto">
          <a:xfrm>
            <a:off x="3419475" y="1773238"/>
            <a:ext cx="0" cy="7191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547848" name="Line 8"/>
          <p:cNvSpPr>
            <a:spLocks noChangeShapeType="1"/>
          </p:cNvSpPr>
          <p:nvPr/>
        </p:nvSpPr>
        <p:spPr bwMode="auto">
          <a:xfrm>
            <a:off x="1776413" y="4246563"/>
            <a:ext cx="5976937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547849" name="Text Box 9"/>
          <p:cNvSpPr txBox="1">
            <a:spLocks noChangeArrowheads="1"/>
          </p:cNvSpPr>
          <p:nvPr/>
        </p:nvSpPr>
        <p:spPr bwMode="auto">
          <a:xfrm>
            <a:off x="1303338" y="3946525"/>
            <a:ext cx="23971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000066"/>
                    </a:gs>
                    <a:gs pos="50000">
                      <a:srgbClr val="ACACCD"/>
                    </a:gs>
                    <a:gs pos="100000">
                      <a:srgbClr val="000066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1600" dirty="0">
                <a:solidFill>
                  <a:schemeClr val="bg1"/>
                </a:solidFill>
                <a:latin typeface="Arial" charset="0"/>
              </a:rPr>
              <a:t>2013 benchmark – 0,05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659839" y="2030710"/>
            <a:ext cx="127470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US" sz="1800" dirty="0">
                <a:solidFill>
                  <a:srgbClr val="0066FF"/>
                </a:solidFill>
                <a:latin typeface="Arial" charset="0"/>
              </a:rPr>
              <a:t>SA Gold</a:t>
            </a:r>
          </a:p>
          <a:p>
            <a:pPr algn="l" eaLnBrk="1" hangingPunct="1"/>
            <a:r>
              <a:rPr lang="en-US" sz="1800" dirty="0" smtClean="0">
                <a:solidFill>
                  <a:srgbClr val="0066FF"/>
                </a:solidFill>
                <a:latin typeface="Arial" charset="0"/>
              </a:rPr>
              <a:t>2003 </a:t>
            </a:r>
            <a:r>
              <a:rPr lang="en-US" sz="1800" dirty="0">
                <a:solidFill>
                  <a:srgbClr val="0066FF"/>
                </a:solidFill>
                <a:latin typeface="Arial" charset="0"/>
              </a:rPr>
              <a:t>level</a:t>
            </a:r>
          </a:p>
          <a:p>
            <a:pPr algn="l" eaLnBrk="1" hangingPunct="1"/>
            <a:r>
              <a:rPr lang="en-US" sz="1800" dirty="0" smtClean="0">
                <a:solidFill>
                  <a:srgbClr val="0066FF"/>
                </a:solidFill>
                <a:latin typeface="Arial" charset="0"/>
              </a:rPr>
              <a:t>0,35</a:t>
            </a:r>
            <a:endParaRPr lang="en-US" sz="1800" dirty="0">
              <a:solidFill>
                <a:srgbClr val="0066FF"/>
              </a:solidFill>
              <a:latin typeface="Arial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3003848" y="2091740"/>
            <a:ext cx="0" cy="817354"/>
          </a:xfrm>
          <a:prstGeom prst="straightConnector1">
            <a:avLst/>
          </a:prstGeom>
          <a:ln w="41275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2903848" y="1951064"/>
            <a:ext cx="200000" cy="17415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982024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7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7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7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7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7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7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7843" grpId="0" animBg="1"/>
      <p:bldP spid="547844" grpId="0" animBg="1"/>
      <p:bldP spid="547845" grpId="0" autoUpdateAnimBg="0"/>
      <p:bldP spid="547846" grpId="0" autoUpdateAnimBg="0"/>
      <p:bldP spid="547847" grpId="0" animBg="1"/>
      <p:bldP spid="547848" grpId="0" animBg="1"/>
      <p:bldP spid="547849" grpId="0"/>
      <p:bldP spid="12" grpId="0" autoUpdateAnimBg="0"/>
    </p:bldLst>
  </p:timing>
</p:sld>
</file>

<file path=ppt/theme/theme1.xml><?xml version="1.0" encoding="utf-8"?>
<a:theme xmlns:a="http://schemas.openxmlformats.org/drawingml/2006/main" name="1_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1264</TotalTime>
  <Words>127</Words>
  <Application>Microsoft Office PowerPoint</Application>
  <PresentationFormat>On-screen Show (4:3)</PresentationFormat>
  <Paragraphs>26</Paragraphs>
  <Slides>4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1_Theme3</vt:lpstr>
      <vt:lpstr>Custom Design</vt:lpstr>
      <vt:lpstr>Theme3</vt:lpstr>
      <vt:lpstr>Chart</vt:lpstr>
      <vt:lpstr>Mining Industry  Safety Performance 2013                                 (Based on Jan to Aug 2013)</vt:lpstr>
      <vt:lpstr>Slide 2</vt:lpstr>
      <vt:lpstr>Slide 3</vt:lpstr>
      <vt:lpstr>Slide 4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Duncan Laptop</dc:creator>
  <cp:lastModifiedBy>Lmasilo</cp:lastModifiedBy>
  <cp:revision>45</cp:revision>
  <dcterms:created xsi:type="dcterms:W3CDTF">2013-07-19T13:30:11Z</dcterms:created>
  <dcterms:modified xsi:type="dcterms:W3CDTF">2013-09-18T09:00:33Z</dcterms:modified>
</cp:coreProperties>
</file>