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60" r:id="rId4"/>
    <p:sldId id="261" r:id="rId5"/>
    <p:sldId id="273" r:id="rId6"/>
    <p:sldId id="264" r:id="rId7"/>
    <p:sldId id="265" r:id="rId8"/>
    <p:sldId id="274" r:id="rId9"/>
    <p:sldId id="27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06" autoAdjust="0"/>
  </p:normalViewPr>
  <p:slideViewPr>
    <p:cSldViewPr>
      <p:cViewPr>
        <p:scale>
          <a:sx n="66" d="100"/>
          <a:sy n="66" d="100"/>
        </p:scale>
        <p:origin x="-208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TARP%20COPA\6%20Sept%2013\Adoption%20Monitor%20NB_6Sept2013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uncan%20Laptop\Documents\TARP%20COPA\6%20Sept%2013\TARP%20Adoption%20Process%20flow%20sheet_Sept%202013%20(1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 sz="2400"/>
              <a:t>MOSH FOG Nets with Bolts  Adoption Monitor</a:t>
            </a:r>
          </a:p>
        </c:rich>
      </c:tx>
      <c:layout>
        <c:manualLayout>
          <c:xMode val="edge"/>
          <c:yMode val="edge"/>
          <c:x val="0.12786208359571363"/>
          <c:y val="2.555268138025953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02693049715825E-2"/>
          <c:y val="9.5372993389990668E-2"/>
          <c:w val="0.8472330474811246"/>
          <c:h val="0.751652502360731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'N&amp;B'!$D$31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CC00"/>
            </a:solidFill>
            <a:ln>
              <a:solidFill>
                <a:schemeClr val="tx1"/>
              </a:solidFill>
            </a:ln>
          </c:spPr>
          <c:invertIfNegative val="0"/>
          <c:val>
            <c:numRef>
              <c:f>'N&amp;B'!$R$31:$AA$31</c:f>
              <c:numCache>
                <c:formatCode>0%</c:formatCode>
                <c:ptCount val="10"/>
                <c:pt idx="0">
                  <c:v>0.95833333333333337</c:v>
                </c:pt>
                <c:pt idx="1">
                  <c:v>0.95833333333333337</c:v>
                </c:pt>
                <c:pt idx="2">
                  <c:v>0.95833333333333337</c:v>
                </c:pt>
                <c:pt idx="3">
                  <c:v>0.875</c:v>
                </c:pt>
                <c:pt idx="4">
                  <c:v>0.79166666666666663</c:v>
                </c:pt>
                <c:pt idx="5">
                  <c:v>0.79166666666666663</c:v>
                </c:pt>
                <c:pt idx="6">
                  <c:v>0.875</c:v>
                </c:pt>
                <c:pt idx="7">
                  <c:v>0.875</c:v>
                </c:pt>
                <c:pt idx="8">
                  <c:v>0.70833333333333337</c:v>
                </c:pt>
                <c:pt idx="9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'N&amp;B'!$D$32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'N&amp;B'!$R$32:$AA$32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'N&amp;B'!$D$33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'N&amp;B'!$R$33:$AA$33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0.125</c:v>
                </c:pt>
                <c:pt idx="4">
                  <c:v>0.20833333333333334</c:v>
                </c:pt>
                <c:pt idx="5">
                  <c:v>0.20833333333333334</c:v>
                </c:pt>
                <c:pt idx="6">
                  <c:v>0.125</c:v>
                </c:pt>
                <c:pt idx="7">
                  <c:v>8.3333333333333329E-2</c:v>
                </c:pt>
                <c:pt idx="8">
                  <c:v>0.25</c:v>
                </c:pt>
                <c:pt idx="9">
                  <c:v>0.20833333333333334</c:v>
                </c:pt>
              </c:numCache>
            </c:numRef>
          </c:val>
        </c:ser>
        <c:ser>
          <c:idx val="3"/>
          <c:order val="3"/>
          <c:tx>
            <c:strRef>
              <c:f>'N&amp;B'!$D$34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'[2]EE&amp;MS'!$R$79:$AA$79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'N&amp;B'!$R$34:$AA$34</c:f>
              <c:numCache>
                <c:formatCode>0%</c:formatCode>
                <c:ptCount val="10"/>
                <c:pt idx="0">
                  <c:v>4.166666666666663E-2</c:v>
                </c:pt>
                <c:pt idx="1">
                  <c:v>4.166666666666663E-2</c:v>
                </c:pt>
                <c:pt idx="2">
                  <c:v>4.166666666666663E-2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4.166666666666663E-2</c:v>
                </c:pt>
                <c:pt idx="8">
                  <c:v>4.166666666666663E-2</c:v>
                </c:pt>
                <c:pt idx="9">
                  <c:v>4.166666666666663E-2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36335616"/>
        <c:axId val="36338688"/>
      </c:barChart>
      <c:catAx>
        <c:axId val="36335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 sz="2400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23150430864283561"/>
              <c:y val="0.93704724409448814"/>
            </c:manualLayout>
          </c:layout>
          <c:overlay val="0"/>
          <c:spPr>
            <a:noFill/>
            <a:ln w="25400">
              <a:noFill/>
            </a:ln>
          </c:spPr>
        </c:title>
        <c:numFmt formatCode="@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33868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6338688"/>
        <c:scaling>
          <c:orientation val="minMax"/>
          <c:max val="1.0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6335616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2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ZA" dirty="0"/>
              <a:t>MOSH FOG TARP Adoption Monitor</a:t>
            </a:r>
          </a:p>
        </c:rich>
      </c:tx>
      <c:layout>
        <c:manualLayout>
          <c:xMode val="edge"/>
          <c:yMode val="edge"/>
          <c:x val="0.28032418245016671"/>
          <c:y val="2.944140993398302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0593004214898711E-2"/>
          <c:y val="9.509557834129051E-2"/>
          <c:w val="0.86311709347142418"/>
          <c:h val="0.7510938899498539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TARP!$D$82</c:f>
              <c:strCache>
                <c:ptCount val="1"/>
                <c:pt idx="0">
                  <c:v>Percentage of Units with Documents Signed Off</c:v>
                </c:pt>
              </c:strCache>
            </c:strRef>
          </c:tx>
          <c:spPr>
            <a:solidFill>
              <a:srgbClr val="00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TARP!$R$82:$AA$82</c:f>
              <c:numCache>
                <c:formatCode>0%</c:formatCode>
                <c:ptCount val="10"/>
                <c:pt idx="0">
                  <c:v>0.76470588235294112</c:v>
                </c:pt>
                <c:pt idx="1">
                  <c:v>0.47058823529411764</c:v>
                </c:pt>
                <c:pt idx="2">
                  <c:v>0.41176470588235292</c:v>
                </c:pt>
                <c:pt idx="3">
                  <c:v>0.11764705882352941</c:v>
                </c:pt>
                <c:pt idx="4">
                  <c:v>5.8823529411764705E-2</c:v>
                </c:pt>
                <c:pt idx="5">
                  <c:v>2.9411764705882353E-2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1"/>
          <c:order val="1"/>
          <c:tx>
            <c:strRef>
              <c:f>TARP!$D$83</c:f>
              <c:strCache>
                <c:ptCount val="1"/>
                <c:pt idx="0">
                  <c:v>Percentage of Units Completed not Signed Off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TARP!$R$83:$AA$83</c:f>
              <c:numCache>
                <c:formatCode>0%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ser>
          <c:idx val="2"/>
          <c:order val="2"/>
          <c:tx>
            <c:strRef>
              <c:f>TARP!$D$84</c:f>
              <c:strCache>
                <c:ptCount val="1"/>
                <c:pt idx="0">
                  <c:v>Percentage of Units with Work In Progress</c:v>
                </c:pt>
              </c:strCache>
            </c:strRef>
          </c:tx>
          <c:spPr>
            <a:solidFill>
              <a:srgbClr val="FF99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TARP!$R$84:$AA$84</c:f>
              <c:numCache>
                <c:formatCode>0%</c:formatCode>
                <c:ptCount val="10"/>
                <c:pt idx="0">
                  <c:v>0.14705882352941177</c:v>
                </c:pt>
                <c:pt idx="1">
                  <c:v>0.11764705882352941</c:v>
                </c:pt>
                <c:pt idx="2">
                  <c:v>0.17647058823529413</c:v>
                </c:pt>
                <c:pt idx="3">
                  <c:v>0.17647058823529413</c:v>
                </c:pt>
                <c:pt idx="4">
                  <c:v>0.17647058823529413</c:v>
                </c:pt>
                <c:pt idx="5">
                  <c:v>0.20588235294117646</c:v>
                </c:pt>
                <c:pt idx="6">
                  <c:v>5.8823529411764705E-2</c:v>
                </c:pt>
                <c:pt idx="7">
                  <c:v>5.8823529411764705E-2</c:v>
                </c:pt>
                <c:pt idx="8">
                  <c:v>5.8823529411764705E-2</c:v>
                </c:pt>
                <c:pt idx="9">
                  <c:v>5.8823529411764705E-2</c:v>
                </c:pt>
              </c:numCache>
            </c:numRef>
          </c:val>
        </c:ser>
        <c:ser>
          <c:idx val="3"/>
          <c:order val="3"/>
          <c:tx>
            <c:strRef>
              <c:f>TARP!$D$85</c:f>
              <c:strCache>
                <c:ptCount val="1"/>
                <c:pt idx="0">
                  <c:v>Percentage of Units No Action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'C:\Users\Andre\Documents\Documents\1 MOSH\Adoption\COPA\COPA Documents\[Adoption Monitor Chart EEMS 21 June 2012 (FoG).xlsx]EE&amp;MS'!$R$79:$AA$79</c:f>
              <c:strCache>
                <c:ptCount val="10"/>
                <c:pt idx="0">
                  <c:v>LP Review</c:v>
                </c:pt>
                <c:pt idx="1">
                  <c:v>Implementation Plan</c:v>
                </c:pt>
                <c:pt idx="2">
                  <c:v>Procedure Amended</c:v>
                </c:pt>
                <c:pt idx="3">
                  <c:v>MM Interviews</c:v>
                </c:pt>
                <c:pt idx="4">
                  <c:v>LB Plan</c:v>
                </c:pt>
                <c:pt idx="5">
                  <c:v>BC Plan</c:v>
                </c:pt>
                <c:pt idx="6">
                  <c:v>Risk Assessment</c:v>
                </c:pt>
                <c:pt idx="7">
                  <c:v>Lesson Plans</c:v>
                </c:pt>
                <c:pt idx="8">
                  <c:v>Management Reviews</c:v>
                </c:pt>
                <c:pt idx="9">
                  <c:v>Roll Out Plan</c:v>
                </c:pt>
              </c:strCache>
            </c:strRef>
          </c:cat>
          <c:val>
            <c:numRef>
              <c:f>TARP!$R$85:$AA$85</c:f>
              <c:numCache>
                <c:formatCode>0%</c:formatCode>
                <c:ptCount val="10"/>
                <c:pt idx="0">
                  <c:v>8.8235294117647078E-2</c:v>
                </c:pt>
                <c:pt idx="1">
                  <c:v>0.41176470588235292</c:v>
                </c:pt>
                <c:pt idx="2">
                  <c:v>0.41176470588235292</c:v>
                </c:pt>
                <c:pt idx="3">
                  <c:v>0.70588235294117641</c:v>
                </c:pt>
                <c:pt idx="4">
                  <c:v>0.76470588235294112</c:v>
                </c:pt>
                <c:pt idx="5">
                  <c:v>0.76470588235294112</c:v>
                </c:pt>
                <c:pt idx="6">
                  <c:v>0.88235294117647056</c:v>
                </c:pt>
                <c:pt idx="7">
                  <c:v>0.88235294117647056</c:v>
                </c:pt>
                <c:pt idx="8">
                  <c:v>0.88235294117647056</c:v>
                </c:pt>
                <c:pt idx="9">
                  <c:v>0.88235294117647056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117184"/>
        <c:axId val="39568512"/>
      </c:barChart>
      <c:catAx>
        <c:axId val="39117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7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ZA"/>
                  <a:t>Adoption Deliverables</a:t>
                </a:r>
              </a:p>
            </c:rich>
          </c:tx>
          <c:layout>
            <c:manualLayout>
              <c:xMode val="edge"/>
              <c:yMode val="edge"/>
              <c:x val="0.33917391639176414"/>
              <c:y val="0.9310671408009482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568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568512"/>
        <c:scaling>
          <c:orientation val="minMax"/>
          <c:max val="1.0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117184"/>
        <c:crosses val="autoZero"/>
        <c:crossBetween val="between"/>
      </c:valAx>
      <c:spPr>
        <a:gradFill rotWithShape="0">
          <a:gsLst>
            <a:gs pos="0">
              <a:srgbClr val="808080"/>
            </a:gs>
            <a:gs pos="100000">
              <a:srgbClr val="808080">
                <a:gamma/>
                <a:tint val="28627"/>
                <a:invGamma/>
              </a:srgbClr>
            </a:gs>
          </a:gsLst>
          <a:lin ang="5400000" scaled="1"/>
        </a:gradFill>
        <a:ln w="38100">
          <a:solidFill>
            <a:srgbClr val="969696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25400">
      <a:solidFill>
        <a:srgbClr val="000000"/>
      </a:solidFill>
      <a:prstDash val="solid"/>
    </a:ln>
  </c:spPr>
  <c:txPr>
    <a:bodyPr/>
    <a:lstStyle/>
    <a:p>
      <a:pPr>
        <a:defRPr sz="17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67441-9E89-48E6-935B-45613904E10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72C98-2042-46CE-A15B-D648D3B1BD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77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E75E34-0880-461E-AD08-B540A80A1F5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72C98-2042-46CE-A15B-D648D3B1BDB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September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2013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214282" y="1219200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44" y="381000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78894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Challenges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36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931028"/>
              </p:ext>
            </p:extLst>
          </p:nvPr>
        </p:nvGraphicFramePr>
        <p:xfrm>
          <a:off x="304800" y="1219200"/>
          <a:ext cx="861059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  <a:gridCol w="4531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12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</a:t>
                      </a:r>
                      <a:r>
                        <a:rPr lang="en-ZA" sz="1600" baseline="0" dirty="0" smtClean="0"/>
                        <a:t>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 13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>
          <a:xfrm>
            <a:off x="214313" y="1000125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FOG Adoption Team Planner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7391400" y="1392238"/>
            <a:ext cx="0" cy="4537075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5750" y="5919788"/>
            <a:ext cx="8786813" cy="598487"/>
            <a:chOff x="285721" y="5919960"/>
            <a:chExt cx="8786873" cy="597720"/>
          </a:xfrm>
        </p:grpSpPr>
        <p:pic>
          <p:nvPicPr>
            <p:cNvPr id="1542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7" y="5929473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7" y="6449505"/>
              <a:ext cx="7572427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42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426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sp>
        <p:nvSpPr>
          <p:cNvPr id="36" name="Pentagon 35"/>
          <p:cNvSpPr/>
          <p:nvPr/>
        </p:nvSpPr>
        <p:spPr>
          <a:xfrm>
            <a:off x="5029200" y="4267200"/>
            <a:ext cx="3886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COAL COPA (Coal Specific Practices)</a:t>
            </a:r>
          </a:p>
        </p:txBody>
      </p:sp>
      <p:sp>
        <p:nvSpPr>
          <p:cNvPr id="38" name="Pentagon 37"/>
          <p:cNvSpPr/>
          <p:nvPr/>
        </p:nvSpPr>
        <p:spPr>
          <a:xfrm>
            <a:off x="7772400" y="4800600"/>
            <a:ext cx="1219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26" name="Pentagon 25"/>
          <p:cNvSpPr/>
          <p:nvPr/>
        </p:nvSpPr>
        <p:spPr>
          <a:xfrm>
            <a:off x="5715000" y="3492064"/>
            <a:ext cx="312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NC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27" name="Pentagon 26"/>
          <p:cNvSpPr/>
          <p:nvPr/>
        </p:nvSpPr>
        <p:spPr>
          <a:xfrm>
            <a:off x="2590800" y="2590800"/>
            <a:ext cx="62341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Hard Rock  </a:t>
            </a:r>
            <a:r>
              <a:rPr lang="en-ZA" sz="1600" dirty="0">
                <a:solidFill>
                  <a:srgbClr val="FF0000"/>
                </a:solidFill>
              </a:rPr>
              <a:t>COPA </a:t>
            </a:r>
            <a:r>
              <a:rPr lang="en-ZA" sz="1600" dirty="0" smtClean="0">
                <a:solidFill>
                  <a:srgbClr val="FF0000"/>
                </a:solidFill>
              </a:rPr>
              <a:t>(N&amp;B’s, </a:t>
            </a:r>
            <a:r>
              <a:rPr lang="en-ZA" sz="1600" dirty="0">
                <a:solidFill>
                  <a:srgbClr val="FF0000"/>
                </a:solidFill>
              </a:rPr>
              <a:t>TARP)</a:t>
            </a:r>
          </a:p>
        </p:txBody>
      </p:sp>
      <p:sp>
        <p:nvSpPr>
          <p:cNvPr id="28" name="Pentagon 27"/>
          <p:cNvSpPr/>
          <p:nvPr/>
        </p:nvSpPr>
        <p:spPr>
          <a:xfrm>
            <a:off x="3962400" y="3048000"/>
            <a:ext cx="4862512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rgbClr val="FF0000"/>
                </a:solidFill>
              </a:rPr>
              <a:t>Eastern Limb </a:t>
            </a:r>
            <a:r>
              <a:rPr lang="en-ZA" sz="1600" dirty="0">
                <a:solidFill>
                  <a:srgbClr val="FF0000"/>
                </a:solidFill>
              </a:rPr>
              <a:t>COPA (EE&amp;MS, TARP)</a:t>
            </a:r>
          </a:p>
        </p:txBody>
      </p:sp>
      <p:sp>
        <p:nvSpPr>
          <p:cNvPr id="42" name="Rectangular Callout 41"/>
          <p:cNvSpPr/>
          <p:nvPr/>
        </p:nvSpPr>
        <p:spPr>
          <a:xfrm>
            <a:off x="457200" y="4343400"/>
            <a:ext cx="3962400" cy="2514600"/>
          </a:xfrm>
          <a:prstGeom prst="wedgeRectCallout">
            <a:avLst>
              <a:gd name="adj1" fmla="val 77462"/>
              <a:gd name="adj2" fmla="val -4642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Coal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industry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workshops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to identify Leading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Practices were held for underground and surface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The workshops were not well attended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Three leading practices have emerged.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Coal Mining industry adoption team has a core group that will drive process forward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Feedback given to SACMA</a:t>
            </a:r>
            <a:endParaRPr lang="en-ZA" sz="16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Rectangular Callout 43"/>
          <p:cNvSpPr/>
          <p:nvPr/>
        </p:nvSpPr>
        <p:spPr>
          <a:xfrm>
            <a:off x="3276600" y="4953000"/>
            <a:ext cx="3671888" cy="1676400"/>
          </a:xfrm>
          <a:prstGeom prst="wedgeRectCallout">
            <a:avLst>
              <a:gd name="adj1" fmla="val 83780"/>
              <a:gd name="adj2" fmla="val -460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2014 Planning Workshop – 14 November 2013 at Glenburn Lodge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Planning for about 50 delegates, E upper and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above. Already had some good responses</a:t>
            </a:r>
            <a:endParaRPr lang="en-ZA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Delegates to guide us for the 2014 progress planner and LP Adoption Plan 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457200" y="2895600"/>
            <a:ext cx="3671888" cy="1447800"/>
          </a:xfrm>
          <a:prstGeom prst="wedgeRectCallout">
            <a:avLst>
              <a:gd name="adj1" fmla="val 112272"/>
              <a:gd name="adj2" fmla="val 467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 Cape COPA has been formed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Petra Diamond Mines and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Black Rock (ARM)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Wessels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(BHP) participating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Next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COPA on October 2013 at Finsch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319314" y="1972129"/>
            <a:ext cx="1447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" name="Pentagon 2"/>
          <p:cNvSpPr/>
          <p:nvPr/>
        </p:nvSpPr>
        <p:spPr>
          <a:xfrm>
            <a:off x="1790700" y="1972129"/>
            <a:ext cx="5600700" cy="3048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5" name="Rectangular Callout 44"/>
          <p:cNvSpPr/>
          <p:nvPr/>
        </p:nvSpPr>
        <p:spPr>
          <a:xfrm>
            <a:off x="304800" y="152400"/>
            <a:ext cx="4495800" cy="1733550"/>
          </a:xfrm>
          <a:prstGeom prst="wedgeRectCallout">
            <a:avLst>
              <a:gd name="adj1" fmla="val -37730"/>
              <a:gd name="adj2" fmla="val 66810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Revisiting adoption at mines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and tightening </a:t>
            </a:r>
            <a:r>
              <a:rPr lang="en-ZA" dirty="0">
                <a:solidFill>
                  <a:schemeClr val="tx2">
                    <a:lumMod val="50000"/>
                  </a:schemeClr>
                </a:solidFill>
              </a:rPr>
              <a:t>the loose 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ends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dirty="0" err="1" smtClean="0">
                <a:solidFill>
                  <a:schemeClr val="tx2">
                    <a:lumMod val="50000"/>
                  </a:schemeClr>
                </a:solidFill>
              </a:rPr>
              <a:t>Bosjessruit</a:t>
            </a:r>
            <a:r>
              <a:rPr lang="en-ZA" dirty="0" smtClean="0">
                <a:solidFill>
                  <a:schemeClr val="tx2">
                    <a:lumMod val="50000"/>
                  </a:schemeClr>
                </a:solidFill>
              </a:rPr>
              <a:t> Colliery have expressed interest in adopting EE&amp;MS. Two meeting held with them.</a:t>
            </a:r>
            <a:endParaRPr lang="en-ZA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0" name="Rectangular Callout 39"/>
          <p:cNvSpPr/>
          <p:nvPr/>
        </p:nvSpPr>
        <p:spPr>
          <a:xfrm>
            <a:off x="1295400" y="152400"/>
            <a:ext cx="3657600" cy="3200400"/>
          </a:xfrm>
          <a:prstGeom prst="wedgeRectCallout">
            <a:avLst>
              <a:gd name="adj1" fmla="val 78803"/>
              <a:gd name="adj2" fmla="val 32742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en-ZA" sz="1600" dirty="0" err="1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h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COPA Meeting was held  on the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6 </a:t>
            </a:r>
            <a:r>
              <a:rPr lang="en-ZA" sz="1600" dirty="0" err="1" smtClean="0">
                <a:solidFill>
                  <a:schemeClr val="tx2">
                    <a:lumMod val="50000"/>
                  </a:schemeClr>
                </a:solidFill>
              </a:rPr>
              <a:t>th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 September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 at Randfontein Golf Club.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27 Mines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are participating. </a:t>
            </a:r>
            <a:r>
              <a:rPr lang="en-ZA" sz="1600" u="sng" dirty="0">
                <a:solidFill>
                  <a:schemeClr val="tx2">
                    <a:lumMod val="50000"/>
                  </a:schemeClr>
                </a:solidFill>
              </a:rPr>
              <a:t>+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83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% complete for Nets with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Bots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TARP is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23%-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Most mines completed 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interviews – 33 mines participating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Next meeting scheduled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for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18 October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2013 at Randfontein Golf Club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Assisting individual mines in 4 regions of Central COPA through additional  COPA meetings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ctangular Callout 40"/>
          <p:cNvSpPr/>
          <p:nvPr/>
        </p:nvSpPr>
        <p:spPr>
          <a:xfrm>
            <a:off x="5472112" y="1219200"/>
            <a:ext cx="3214688" cy="1447800"/>
          </a:xfrm>
          <a:prstGeom prst="wedgeRectCallout">
            <a:avLst>
              <a:gd name="adj1" fmla="val -19189"/>
              <a:gd name="adj2" fmla="val 8257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Eastern Limb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COPA revived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Review EE&amp;MS Quality of Adoption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Progressing  </a:t>
            </a:r>
            <a:r>
              <a:rPr lang="en-ZA" sz="1600" dirty="0">
                <a:solidFill>
                  <a:schemeClr val="tx2">
                    <a:lumMod val="50000"/>
                  </a:schemeClr>
                </a:solidFill>
              </a:rPr>
              <a:t>with TARP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Adoption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13 </a:t>
            </a: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Mines participating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ZA" sz="1600" dirty="0" smtClean="0">
                <a:solidFill>
                  <a:schemeClr val="tx2">
                    <a:lumMod val="50000"/>
                  </a:schemeClr>
                </a:solidFill>
              </a:rPr>
              <a:t>Good progress by some mines</a:t>
            </a:r>
            <a:endParaRPr lang="en-ZA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 animBg="1"/>
      <p:bldP spid="26" grpId="0" animBg="1"/>
      <p:bldP spid="27" grpId="0" animBg="1"/>
      <p:bldP spid="28" grpId="0" animBg="1"/>
      <p:bldP spid="42" grpId="0" animBg="1"/>
      <p:bldP spid="42" grpId="1" animBg="1"/>
      <p:bldP spid="44" grpId="1" animBg="1"/>
      <p:bldP spid="29" grpId="0" animBg="1"/>
      <p:bldP spid="29" grpId="1" animBg="1"/>
      <p:bldP spid="32" grpId="0" animBg="1"/>
      <p:bldP spid="3" grpId="0" animBg="1"/>
      <p:bldP spid="45" grpId="0" animBg="1"/>
      <p:bldP spid="45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July / August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522317"/>
              </p:ext>
            </p:extLst>
          </p:nvPr>
        </p:nvGraphicFramePr>
        <p:xfrm>
          <a:off x="228600" y="762001"/>
          <a:ext cx="8686800" cy="5266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66590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62214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Tripartite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smtClean="0"/>
                        <a:t>forums</a:t>
                      </a:r>
                      <a:r>
                        <a:rPr lang="en-US" sz="1800" dirty="0" smtClean="0"/>
                        <a:t> visited and positively participated</a:t>
                      </a:r>
                      <a:endParaRPr lang="en-US" sz="1800" dirty="0"/>
                    </a:p>
                  </a:txBody>
                  <a:tcPr anchor="ctr"/>
                </a:tc>
              </a:tr>
              <a:tr h="75743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Establishing</a:t>
                      </a:r>
                      <a:r>
                        <a:rPr lang="en-US" sz="1800" baseline="0" dirty="0" smtClean="0"/>
                        <a:t> Presence in the Coal </a:t>
                      </a:r>
                      <a:r>
                        <a:rPr lang="en-US" sz="1800" baseline="0" dirty="0" smtClean="0"/>
                        <a:t>Industry. </a:t>
                      </a:r>
                      <a:r>
                        <a:rPr lang="en-US" sz="1800" baseline="0" dirty="0" smtClean="0"/>
                        <a:t>Two </a:t>
                      </a:r>
                      <a:r>
                        <a:rPr lang="en-US" sz="1800" baseline="0" dirty="0" smtClean="0"/>
                        <a:t>workshops held </a:t>
                      </a:r>
                      <a:r>
                        <a:rPr lang="en-US" sz="1800" baseline="0" dirty="0" smtClean="0"/>
                        <a:t>for the </a:t>
                      </a:r>
                      <a:r>
                        <a:rPr lang="en-US" sz="1800" baseline="0" dirty="0" err="1" smtClean="0"/>
                        <a:t>FoG</a:t>
                      </a:r>
                      <a:r>
                        <a:rPr lang="en-US" sz="1800" baseline="0" dirty="0" smtClean="0"/>
                        <a:t> Leading Practice </a:t>
                      </a:r>
                      <a:r>
                        <a:rPr lang="en-US" sz="1800" baseline="0" dirty="0" smtClean="0"/>
                        <a:t>identification. Three LPs identified</a:t>
                      </a:r>
                      <a:endParaRPr lang="en-US" sz="1800" dirty="0"/>
                    </a:p>
                  </a:txBody>
                  <a:tcPr anchor="ctr"/>
                </a:tc>
              </a:tr>
              <a:tr h="63644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Established additional support</a:t>
                      </a:r>
                      <a:r>
                        <a:rPr lang="en-US" sz="1800" baseline="0" dirty="0" smtClean="0"/>
                        <a:t>  with COPA members . Visiting them in their respective areas. </a:t>
                      </a:r>
                      <a:r>
                        <a:rPr lang="en-US" sz="1800" baseline="0" dirty="0" err="1" smtClean="0"/>
                        <a:t>Lonmin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 anchor="ctr"/>
                </a:tc>
              </a:tr>
              <a:tr h="75743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Good information coming in </a:t>
                      </a:r>
                      <a:r>
                        <a:rPr lang="en-US" sz="1800" dirty="0" smtClean="0"/>
                        <a:t>relative </a:t>
                      </a:r>
                      <a:r>
                        <a:rPr lang="en-US" sz="1800" dirty="0" smtClean="0"/>
                        <a:t>to lives saved through net installations in the narrow reef hard rock </a:t>
                      </a:r>
                      <a:r>
                        <a:rPr lang="en-US" sz="1800" dirty="0" err="1" smtClean="0"/>
                        <a:t>stoping</a:t>
                      </a:r>
                      <a:r>
                        <a:rPr lang="en-US" sz="1800" dirty="0" smtClean="0"/>
                        <a:t> environment</a:t>
                      </a:r>
                      <a:endParaRPr lang="en-US" sz="1800" dirty="0"/>
                    </a:p>
                  </a:txBody>
                  <a:tcPr anchor="ctr"/>
                </a:tc>
              </a:tr>
              <a:tr h="90921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Request</a:t>
                      </a:r>
                      <a:r>
                        <a:rPr lang="en-US" sz="1800" baseline="0" dirty="0" smtClean="0"/>
                        <a:t> from mines to help with TARP roll out. Impala, </a:t>
                      </a:r>
                      <a:r>
                        <a:rPr lang="en-US" sz="1800" baseline="0" dirty="0" err="1" smtClean="0"/>
                        <a:t>Modikwa</a:t>
                      </a:r>
                      <a:r>
                        <a:rPr lang="en-US" sz="1800" baseline="0" dirty="0" smtClean="0"/>
                        <a:t>,  </a:t>
                      </a:r>
                      <a:r>
                        <a:rPr lang="en-US" sz="1800" baseline="0" dirty="0" err="1" smtClean="0"/>
                        <a:t>Marula</a:t>
                      </a:r>
                      <a:r>
                        <a:rPr lang="en-US" sz="1800" baseline="0" dirty="0" smtClean="0"/>
                        <a:t> and </a:t>
                      </a:r>
                      <a:r>
                        <a:rPr lang="en-US" sz="1800" baseline="0" dirty="0" err="1" smtClean="0"/>
                        <a:t>Phakisa</a:t>
                      </a:r>
                      <a:r>
                        <a:rPr lang="en-US" sz="1800" baseline="0" dirty="0" smtClean="0"/>
                        <a:t>. Meetings and assistance given to these mines from Adoption Team Management.</a:t>
                      </a:r>
                      <a:endParaRPr lang="en-US" sz="1800" dirty="0"/>
                    </a:p>
                  </a:txBody>
                  <a:tcPr anchor="ctr"/>
                </a:tc>
              </a:tr>
              <a:tr h="90921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Preparation of presentation for MineSafe2013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of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August/September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87421"/>
              </p:ext>
            </p:extLst>
          </p:nvPr>
        </p:nvGraphicFramePr>
        <p:xfrm>
          <a:off x="228600" y="970588"/>
          <a:ext cx="8763000" cy="5357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230966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continuity of attendees at COPA 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meetings. Mines do not seem to have established good adoption teams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Lobby MOSH Task Force and Senior Management of Mining Companies for appropriate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representation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388092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Poor reaction to assistance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offered to mines who struggle with adoption in their respective mining regions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Take-up with COPA’s and MOSH FOG Industry Adoption Team Members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On going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endParaRPr lang="en-US" sz="1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643328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Analysis of the rock related safety data for coal,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platinum and gold shows little improvement for serious injuries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In considering any new Leading Practices attention must be paid to addressing these issues</a:t>
                      </a:r>
                      <a:r>
                        <a:rPr lang="en-US" sz="1800" baseline="0" dirty="0" smtClean="0">
                          <a:latin typeface="Arial" pitchFamily="34" charset="0"/>
                          <a:cs typeface="Arial" pitchFamily="34" charset="0"/>
                        </a:rPr>
                        <a:t> as rigorously as fatalities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At next LP identification work-shops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 DA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287002"/>
              </p:ext>
            </p:extLst>
          </p:nvPr>
        </p:nvGraphicFramePr>
        <p:xfrm>
          <a:off x="304801" y="304800"/>
          <a:ext cx="8610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7107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6899473"/>
              </p:ext>
            </p:extLst>
          </p:nvPr>
        </p:nvGraphicFramePr>
        <p:xfrm>
          <a:off x="228600" y="762000"/>
          <a:ext cx="86106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66611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665</Words>
  <Application>Microsoft Office PowerPoint</Application>
  <PresentationFormat>On-screen Show (4:3)</PresentationFormat>
  <Paragraphs>117</Paragraphs>
  <Slides>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35</cp:revision>
  <dcterms:created xsi:type="dcterms:W3CDTF">2012-10-17T09:06:01Z</dcterms:created>
  <dcterms:modified xsi:type="dcterms:W3CDTF">2013-09-17T13:15:53Z</dcterms:modified>
</cp:coreProperties>
</file>