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3" r:id="rId3"/>
    <p:sldId id="304" r:id="rId4"/>
    <p:sldId id="305" r:id="rId5"/>
    <p:sldId id="306" r:id="rId6"/>
    <p:sldId id="292" r:id="rId7"/>
    <p:sldId id="308" r:id="rId8"/>
    <p:sldId id="293" r:id="rId9"/>
    <p:sldId id="309" r:id="rId10"/>
    <p:sldId id="307" r:id="rId11"/>
    <p:sldId id="302" r:id="rId12"/>
    <p:sldId id="296" r:id="rId13"/>
    <p:sldId id="301" r:id="rId14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uncan%20Laptop\Documents\Safety%20Data\Fatals%20per%20commodity%20from%201988%20-%202010%20plus%20Rock%20Related_June%202013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ZA"/>
            </a:pPr>
            <a:r>
              <a:rPr lang="en-ZA"/>
              <a:t>Reportable Injuries</a:t>
            </a:r>
            <a:r>
              <a:rPr lang="en-ZA" baseline="0"/>
              <a:t> 2012</a:t>
            </a:r>
            <a:endParaRPr lang="en-ZA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1F497D">
                <a:lumMod val="75000"/>
              </a:srgbClr>
            </a:solidFill>
          </c:spPr>
          <c:cat>
            <c:strRef>
              <c:f>Sheet2!$C$94:$K$94</c:f>
              <c:strCache>
                <c:ptCount val="9"/>
                <c:pt idx="0">
                  <c:v>Rock Related</c:v>
                </c:pt>
                <c:pt idx="1">
                  <c:v>Machinery</c:v>
                </c:pt>
                <c:pt idx="2">
                  <c:v>Transport &amp; Mining</c:v>
                </c:pt>
                <c:pt idx="3">
                  <c:v>General</c:v>
                </c:pt>
                <c:pt idx="4">
                  <c:v>Conveyances</c:v>
                </c:pt>
                <c:pt idx="5">
                  <c:v>Electrical</c:v>
                </c:pt>
                <c:pt idx="6">
                  <c:v>Fires</c:v>
                </c:pt>
                <c:pt idx="7">
                  <c:v>Explosives</c:v>
                </c:pt>
                <c:pt idx="8">
                  <c:v>Heat Exhaustion</c:v>
                </c:pt>
              </c:strCache>
            </c:strRef>
          </c:cat>
          <c:val>
            <c:numRef>
              <c:f>Sheet2!$C$95:$K$95</c:f>
              <c:numCache>
                <c:formatCode>General</c:formatCode>
                <c:ptCount val="9"/>
                <c:pt idx="0">
                  <c:v>593</c:v>
                </c:pt>
                <c:pt idx="1">
                  <c:v>226</c:v>
                </c:pt>
                <c:pt idx="2">
                  <c:v>563</c:v>
                </c:pt>
                <c:pt idx="3">
                  <c:v>1750</c:v>
                </c:pt>
                <c:pt idx="4">
                  <c:v>23</c:v>
                </c:pt>
                <c:pt idx="5">
                  <c:v>17</c:v>
                </c:pt>
                <c:pt idx="6">
                  <c:v>11</c:v>
                </c:pt>
                <c:pt idx="7">
                  <c:v>13</c:v>
                </c:pt>
                <c:pt idx="8">
                  <c:v>4</c:v>
                </c:pt>
              </c:numCache>
            </c:numRef>
          </c:val>
        </c:ser>
        <c:axId val="75884800"/>
        <c:axId val="75931648"/>
      </c:barChart>
      <c:catAx>
        <c:axId val="75884800"/>
        <c:scaling>
          <c:orientation val="minMax"/>
        </c:scaling>
        <c:axPos val="b"/>
        <c:maj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75931648"/>
        <c:crosses val="autoZero"/>
        <c:auto val="1"/>
        <c:lblAlgn val="ctr"/>
        <c:lblOffset val="100"/>
      </c:catAx>
      <c:valAx>
        <c:axId val="75931648"/>
        <c:scaling>
          <c:orientation val="minMax"/>
        </c:scaling>
        <c:axPos val="l"/>
        <c:majorGridlines>
          <c:spPr>
            <a:ln>
              <a:solidFill>
                <a:srgbClr val="000000"/>
              </a:solidFill>
            </a:ln>
          </c:spPr>
        </c:majorGridlines>
        <c:numFmt formatCode="General" sourceLinked="1"/>
        <c:maj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75884800"/>
        <c:crosses val="autoZero"/>
        <c:crossBetween val="between"/>
      </c:valAx>
      <c:spPr>
        <a:ln>
          <a:solidFill>
            <a:srgbClr val="000000"/>
          </a:solidFill>
        </a:ln>
      </c:spPr>
    </c:plotArea>
    <c:plotVisOnly val="1"/>
    <c:dispBlanksAs val="gap"/>
  </c:chart>
  <c:spPr>
    <a:solidFill>
      <a:srgbClr val="4F81BD">
        <a:lumMod val="20000"/>
        <a:lumOff val="80000"/>
      </a:srgbClr>
    </a:solidFill>
    <a:ln>
      <a:solidFill>
        <a:srgbClr val="000000"/>
      </a:solidFill>
    </a:ln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FB95D6-00D0-4C06-BC84-3F7A2B10AB12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2CFF8-1365-499A-827F-AFBD833E3F9C}">
      <dgm:prSet phldrT="[Text]"/>
      <dgm:spPr/>
      <dgm:t>
        <a:bodyPr/>
        <a:lstStyle/>
        <a:p>
          <a:r>
            <a:rPr lang="en-US" dirty="0" smtClean="0"/>
            <a:t>A leading practice comprises three components:</a:t>
          </a:r>
          <a:endParaRPr lang="en-US" dirty="0"/>
        </a:p>
      </dgm:t>
    </dgm:pt>
    <dgm:pt modelId="{6DFAA8EB-1FDD-4BC0-BC33-776B6C043AF3}" type="par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8FFDA4B-EA3D-462C-B766-A59961C8F51E}" type="sibTrans" cxnId="{949FC187-9579-4138-9BFE-54D4F952DB90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17962CAD-1E4A-4E2F-8130-683C51CF16BE}">
      <dgm:prSet phldrT="[Text]"/>
      <dgm:spPr/>
      <dgm:t>
        <a:bodyPr/>
        <a:lstStyle/>
        <a:p>
          <a:r>
            <a:rPr lang="en-US" b="1" dirty="0" err="1" smtClean="0"/>
            <a:t>Behavioural</a:t>
          </a:r>
          <a:r>
            <a:rPr lang="en-US" b="1" dirty="0" smtClean="0"/>
            <a:t> </a:t>
          </a:r>
          <a:r>
            <a:rPr lang="en-US" b="1" dirty="0" err="1" smtClean="0"/>
            <a:t>Comms</a:t>
          </a:r>
          <a:endParaRPr lang="en-US" b="1" dirty="0"/>
        </a:p>
      </dgm:t>
    </dgm:pt>
    <dgm:pt modelId="{50050BDF-5058-4B86-9CDF-B75664411E02}" type="par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ACB9CA4C-A7F5-446E-A4CC-0E263CFCA1BD}" type="sibTrans" cxnId="{605E351D-AC99-4B77-B838-0807A8AC24D5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FA92D0B-E34A-4792-A5F3-7A2947109128}">
      <dgm:prSet phldrT="[Text]"/>
      <dgm:spPr/>
      <dgm:t>
        <a:bodyPr/>
        <a:lstStyle/>
        <a:p>
          <a:r>
            <a:rPr lang="en-US" b="1" dirty="0" smtClean="0"/>
            <a:t>Practice</a:t>
          </a:r>
          <a:endParaRPr lang="en-US" b="1" dirty="0"/>
        </a:p>
      </dgm:t>
    </dgm:pt>
    <dgm:pt modelId="{CF0D838E-6CAF-4733-9718-C3CD39E05F7C}" type="sib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59ECA5EB-D35F-4A3F-BCF1-E26E0C8C9C29}" type="parTrans" cxnId="{A60DBB78-6BD2-4F76-9CE5-772E1DF8472D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393EDD90-D01F-4F48-8BA5-5BAF07972F06}">
      <dgm:prSet phldrT="[Text]"/>
      <dgm:spPr/>
      <dgm:t>
        <a:bodyPr/>
        <a:lstStyle/>
        <a:p>
          <a:r>
            <a:rPr lang="en-US" b="1" dirty="0" smtClean="0"/>
            <a:t>Leadership </a:t>
          </a:r>
          <a:r>
            <a:rPr lang="en-US" b="1" dirty="0" err="1" smtClean="0"/>
            <a:t>behaviour</a:t>
          </a:r>
          <a:endParaRPr lang="en-US" b="1" dirty="0"/>
        </a:p>
      </dgm:t>
    </dgm:pt>
    <dgm:pt modelId="{8A7A1E81-438B-44C1-8842-E462570CC8D2}" type="sib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4485CDF5-53BE-4564-84F6-F6EBD2CCE732}" type="parTrans" cxnId="{D5DA1B55-92C5-4E95-8864-465DABEF7EF6}">
      <dgm:prSet/>
      <dgm:spPr/>
      <dgm:t>
        <a:bodyPr/>
        <a:lstStyle/>
        <a:p>
          <a:endParaRPr lang="en-US">
            <a:solidFill>
              <a:srgbClr val="7030A0"/>
            </a:solidFill>
          </a:endParaRPr>
        </a:p>
      </dgm:t>
    </dgm:pt>
    <dgm:pt modelId="{DE58BC5A-4FC8-460E-BB2B-8D6E9786A63B}" type="pres">
      <dgm:prSet presAssocID="{D4FB95D6-00D0-4C06-BC84-3F7A2B10AB1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C94456-711D-40CB-A718-84FF63FDC161}" type="pres">
      <dgm:prSet presAssocID="{55B2CFF8-1365-499A-827F-AFBD833E3F9C}" presName="roof" presStyleLbl="dkBgShp" presStyleIdx="0" presStyleCnt="2" custLinFactNeighborY="-6250"/>
      <dgm:spPr/>
      <dgm:t>
        <a:bodyPr/>
        <a:lstStyle/>
        <a:p>
          <a:endParaRPr lang="en-US"/>
        </a:p>
      </dgm:t>
    </dgm:pt>
    <dgm:pt modelId="{9920A9DA-6B6F-44E8-98C0-9288F671257E}" type="pres">
      <dgm:prSet presAssocID="{55B2CFF8-1365-499A-827F-AFBD833E3F9C}" presName="pillars" presStyleCnt="0"/>
      <dgm:spPr/>
      <dgm:t>
        <a:bodyPr/>
        <a:lstStyle/>
        <a:p>
          <a:endParaRPr lang="en-ZA"/>
        </a:p>
      </dgm:t>
    </dgm:pt>
    <dgm:pt modelId="{3E3C90F4-CF5C-4412-B378-38794B797C36}" type="pres">
      <dgm:prSet presAssocID="{55B2CFF8-1365-499A-827F-AFBD833E3F9C}" presName="pillar1" presStyleLbl="node1" presStyleIdx="0" presStyleCnt="3" custScaleX="79452" custLinFactNeighborX="9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6DF11-130A-4C10-A765-AD7AD1590AFC}" type="pres">
      <dgm:prSet presAssocID="{17962CAD-1E4A-4E2F-8130-683C51CF16BE}" presName="pillarX" presStyleLbl="node1" presStyleIdx="1" presStyleCnt="3" custScaleX="89096" custLinFactNeighborX="98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A50CC-9278-4F94-9DE9-F94F11531F62}" type="pres">
      <dgm:prSet presAssocID="{DFA92D0B-E34A-4792-A5F3-7A2947109128}" presName="pillarX" presStyleLbl="node1" presStyleIdx="2" presStyleCnt="3" custLinFactX="-100000" custLinFactNeighborX="-10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E7851-3690-481C-96D2-3251C502E007}" type="pres">
      <dgm:prSet presAssocID="{55B2CFF8-1365-499A-827F-AFBD833E3F9C}" presName="base" presStyleLbl="dkBgShp" presStyleIdx="1" presStyleCnt="2" custLinFactNeighborY="17857"/>
      <dgm:spPr/>
      <dgm:t>
        <a:bodyPr/>
        <a:lstStyle/>
        <a:p>
          <a:endParaRPr lang="en-US"/>
        </a:p>
      </dgm:t>
    </dgm:pt>
  </dgm:ptLst>
  <dgm:cxnLst>
    <dgm:cxn modelId="{949FC187-9579-4138-9BFE-54D4F952DB90}" srcId="{D4FB95D6-00D0-4C06-BC84-3F7A2B10AB12}" destId="{55B2CFF8-1365-499A-827F-AFBD833E3F9C}" srcOrd="0" destOrd="0" parTransId="{6DFAA8EB-1FDD-4BC0-BC33-776B6C043AF3}" sibTransId="{48FFDA4B-EA3D-462C-B766-A59961C8F51E}"/>
    <dgm:cxn modelId="{D5DA1B55-92C5-4E95-8864-465DABEF7EF6}" srcId="{55B2CFF8-1365-499A-827F-AFBD833E3F9C}" destId="{393EDD90-D01F-4F48-8BA5-5BAF07972F06}" srcOrd="0" destOrd="0" parTransId="{4485CDF5-53BE-4564-84F6-F6EBD2CCE732}" sibTransId="{8A7A1E81-438B-44C1-8842-E462570CC8D2}"/>
    <dgm:cxn modelId="{A60DBB78-6BD2-4F76-9CE5-772E1DF8472D}" srcId="{55B2CFF8-1365-499A-827F-AFBD833E3F9C}" destId="{DFA92D0B-E34A-4792-A5F3-7A2947109128}" srcOrd="2" destOrd="0" parTransId="{59ECA5EB-D35F-4A3F-BCF1-E26E0C8C9C29}" sibTransId="{CF0D838E-6CAF-4733-9718-C3CD39E05F7C}"/>
    <dgm:cxn modelId="{605E351D-AC99-4B77-B838-0807A8AC24D5}" srcId="{55B2CFF8-1365-499A-827F-AFBD833E3F9C}" destId="{17962CAD-1E4A-4E2F-8130-683C51CF16BE}" srcOrd="1" destOrd="0" parTransId="{50050BDF-5058-4B86-9CDF-B75664411E02}" sibTransId="{ACB9CA4C-A7F5-446E-A4CC-0E263CFCA1BD}"/>
    <dgm:cxn modelId="{5D81DADF-D9B3-42EC-865F-6D39941AA720}" type="presOf" srcId="{393EDD90-D01F-4F48-8BA5-5BAF07972F06}" destId="{3E3C90F4-CF5C-4412-B378-38794B797C36}" srcOrd="0" destOrd="0" presId="urn:microsoft.com/office/officeart/2005/8/layout/hList3"/>
    <dgm:cxn modelId="{7B1D1017-AFAF-4785-8551-0CCA99650C4A}" type="presOf" srcId="{DFA92D0B-E34A-4792-A5F3-7A2947109128}" destId="{1ADA50CC-9278-4F94-9DE9-F94F11531F62}" srcOrd="0" destOrd="0" presId="urn:microsoft.com/office/officeart/2005/8/layout/hList3"/>
    <dgm:cxn modelId="{C5E07A2F-B7FB-44DE-88B4-1480CE46F245}" type="presOf" srcId="{17962CAD-1E4A-4E2F-8130-683C51CF16BE}" destId="{FD96DF11-130A-4C10-A765-AD7AD1590AFC}" srcOrd="0" destOrd="0" presId="urn:microsoft.com/office/officeart/2005/8/layout/hList3"/>
    <dgm:cxn modelId="{B3FFA9E4-B94E-421E-932B-D2340ACA7F2C}" type="presOf" srcId="{55B2CFF8-1365-499A-827F-AFBD833E3F9C}" destId="{2DC94456-711D-40CB-A718-84FF63FDC161}" srcOrd="0" destOrd="0" presId="urn:microsoft.com/office/officeart/2005/8/layout/hList3"/>
    <dgm:cxn modelId="{F74F2B39-2E01-4690-9D90-80E8838E0710}" type="presOf" srcId="{D4FB95D6-00D0-4C06-BC84-3F7A2B10AB12}" destId="{DE58BC5A-4FC8-460E-BB2B-8D6E9786A63B}" srcOrd="0" destOrd="0" presId="urn:microsoft.com/office/officeart/2005/8/layout/hList3"/>
    <dgm:cxn modelId="{E1E8B057-CD60-4C01-A055-EC42BF315113}" type="presParOf" srcId="{DE58BC5A-4FC8-460E-BB2B-8D6E9786A63B}" destId="{2DC94456-711D-40CB-A718-84FF63FDC161}" srcOrd="0" destOrd="0" presId="urn:microsoft.com/office/officeart/2005/8/layout/hList3"/>
    <dgm:cxn modelId="{4010346E-D61F-4496-AD21-CDEAEE751715}" type="presParOf" srcId="{DE58BC5A-4FC8-460E-BB2B-8D6E9786A63B}" destId="{9920A9DA-6B6F-44E8-98C0-9288F671257E}" srcOrd="1" destOrd="0" presId="urn:microsoft.com/office/officeart/2005/8/layout/hList3"/>
    <dgm:cxn modelId="{DC9749E0-EFCD-4B8C-90A8-CD5C5514B2B0}" type="presParOf" srcId="{9920A9DA-6B6F-44E8-98C0-9288F671257E}" destId="{3E3C90F4-CF5C-4412-B378-38794B797C36}" srcOrd="0" destOrd="0" presId="urn:microsoft.com/office/officeart/2005/8/layout/hList3"/>
    <dgm:cxn modelId="{F5574D6C-1382-4A33-B4D5-5B08BC2D6AFA}" type="presParOf" srcId="{9920A9DA-6B6F-44E8-98C0-9288F671257E}" destId="{FD96DF11-130A-4C10-A765-AD7AD1590AFC}" srcOrd="1" destOrd="0" presId="urn:microsoft.com/office/officeart/2005/8/layout/hList3"/>
    <dgm:cxn modelId="{EC4309C6-ECB0-415D-87ED-F85CCAF69F44}" type="presParOf" srcId="{9920A9DA-6B6F-44E8-98C0-9288F671257E}" destId="{1ADA50CC-9278-4F94-9DE9-F94F11531F62}" srcOrd="2" destOrd="0" presId="urn:microsoft.com/office/officeart/2005/8/layout/hList3"/>
    <dgm:cxn modelId="{4C185671-EF36-4E97-B33E-56404D8C3632}" type="presParOf" srcId="{DE58BC5A-4FC8-460E-BB2B-8D6E9786A63B}" destId="{C96E7851-3690-481C-96D2-3251C502E007}" srcOrd="2" destOrd="0" presId="urn:microsoft.com/office/officeart/2005/8/layout/hList3"/>
  </dgm:cxnLst>
  <dgm:bg>
    <a:solidFill>
      <a:schemeClr val="accent5">
        <a:lumMod val="60000"/>
        <a:lumOff val="4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2F3F6-F697-4E26-B00D-B37D2187E1B5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61D1B-BE5C-4549-983F-499057045B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4F14F-A185-49CA-AF8F-2AF15733761A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4A033-86D2-4D9F-99C6-EF6218F31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12/17/2013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425575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Mobilising for Behaviour Change (MBC) – Towards a leading Practice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8200" y="388620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Behaviour</a:t>
            </a:r>
            <a:r>
              <a:rPr lang="en-US" sz="2400" dirty="0" smtClean="0">
                <a:solidFill>
                  <a:srgbClr val="FFFF00"/>
                </a:solidFill>
              </a:rPr>
              <a:t> Interest Group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October 2013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Evidence!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problem with a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LP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36531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The HR fraternity’s culture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31197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Making it stick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25101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Standards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/>
          <p:nvPr/>
        </p:nvGrpSpPr>
        <p:grpSpPr>
          <a:xfrm>
            <a:off x="2133600" y="1447800"/>
            <a:ext cx="4876800" cy="4800600"/>
            <a:chOff x="2133600" y="1447800"/>
            <a:chExt cx="4876800" cy="48006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4" name="Oval 43"/>
            <p:cNvSpPr/>
            <p:nvPr/>
          </p:nvSpPr>
          <p:spPr>
            <a:xfrm>
              <a:off x="2133600" y="1447800"/>
              <a:ext cx="4876800" cy="480060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971800" y="4648200"/>
              <a:ext cx="312420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Enabling Environment</a:t>
              </a:r>
            </a:p>
            <a:p>
              <a:pPr algn="ctr"/>
              <a:r>
                <a:rPr lang="en-US" sz="2400" dirty="0" smtClean="0"/>
                <a:t>through BC Plan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0" y="381000"/>
            <a:ext cx="91440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MOSH </a:t>
            </a:r>
            <a:r>
              <a:rPr lang="en-US" sz="2400" dirty="0" err="1" smtClean="0"/>
              <a:t>Behavioural</a:t>
            </a:r>
            <a:r>
              <a:rPr lang="en-US" sz="2400" dirty="0" smtClean="0"/>
              <a:t> Methodology (LB &amp; BC Plans)</a:t>
            </a:r>
            <a:endParaRPr lang="en-US" sz="2400" dirty="0"/>
          </a:p>
        </p:txBody>
      </p:sp>
      <p:grpSp>
        <p:nvGrpSpPr>
          <p:cNvPr id="3" name="Group 52"/>
          <p:cNvGrpSpPr/>
          <p:nvPr/>
        </p:nvGrpSpPr>
        <p:grpSpPr>
          <a:xfrm>
            <a:off x="3200400" y="2133600"/>
            <a:ext cx="2743200" cy="2515394"/>
            <a:chOff x="3200400" y="2133600"/>
            <a:chExt cx="2743200" cy="2515394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886200" y="3086497"/>
              <a:ext cx="1752600" cy="838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0800000">
              <a:off x="3581400" y="3010297"/>
              <a:ext cx="304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3238500" y="3353197"/>
              <a:ext cx="685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reeform 26"/>
            <p:cNvSpPr/>
            <p:nvPr/>
          </p:nvSpPr>
          <p:spPr>
            <a:xfrm>
              <a:off x="3354705" y="3693869"/>
              <a:ext cx="813435" cy="768038"/>
            </a:xfrm>
            <a:custGeom>
              <a:avLst/>
              <a:gdLst>
                <a:gd name="connsiteX0" fmla="*/ 226695 w 813435"/>
                <a:gd name="connsiteY0" fmla="*/ 2228 h 768038"/>
                <a:gd name="connsiteX1" fmla="*/ 217170 w 813435"/>
                <a:gd name="connsiteY1" fmla="*/ 9848 h 768038"/>
                <a:gd name="connsiteX2" fmla="*/ 211455 w 813435"/>
                <a:gd name="connsiteY2" fmla="*/ 11753 h 768038"/>
                <a:gd name="connsiteX3" fmla="*/ 205740 w 813435"/>
                <a:gd name="connsiteY3" fmla="*/ 15563 h 768038"/>
                <a:gd name="connsiteX4" fmla="*/ 194310 w 813435"/>
                <a:gd name="connsiteY4" fmla="*/ 19373 h 768038"/>
                <a:gd name="connsiteX5" fmla="*/ 182880 w 813435"/>
                <a:gd name="connsiteY5" fmla="*/ 23183 h 768038"/>
                <a:gd name="connsiteX6" fmla="*/ 177165 w 813435"/>
                <a:gd name="connsiteY6" fmla="*/ 25088 h 768038"/>
                <a:gd name="connsiteX7" fmla="*/ 171450 w 813435"/>
                <a:gd name="connsiteY7" fmla="*/ 26993 h 768038"/>
                <a:gd name="connsiteX8" fmla="*/ 154305 w 813435"/>
                <a:gd name="connsiteY8" fmla="*/ 34613 h 768038"/>
                <a:gd name="connsiteX9" fmla="*/ 148590 w 813435"/>
                <a:gd name="connsiteY9" fmla="*/ 36518 h 768038"/>
                <a:gd name="connsiteX10" fmla="*/ 142875 w 813435"/>
                <a:gd name="connsiteY10" fmla="*/ 40328 h 768038"/>
                <a:gd name="connsiteX11" fmla="*/ 137160 w 813435"/>
                <a:gd name="connsiteY11" fmla="*/ 42233 h 768038"/>
                <a:gd name="connsiteX12" fmla="*/ 133350 w 813435"/>
                <a:gd name="connsiteY12" fmla="*/ 53663 h 768038"/>
                <a:gd name="connsiteX13" fmla="*/ 120015 w 813435"/>
                <a:gd name="connsiteY13" fmla="*/ 68903 h 768038"/>
                <a:gd name="connsiteX14" fmla="*/ 114300 w 813435"/>
                <a:gd name="connsiteY14" fmla="*/ 70808 h 768038"/>
                <a:gd name="connsiteX15" fmla="*/ 110490 w 813435"/>
                <a:gd name="connsiteY15" fmla="*/ 76523 h 768038"/>
                <a:gd name="connsiteX16" fmla="*/ 104775 w 813435"/>
                <a:gd name="connsiteY16" fmla="*/ 78428 h 768038"/>
                <a:gd name="connsiteX17" fmla="*/ 99060 w 813435"/>
                <a:gd name="connsiteY17" fmla="*/ 82238 h 768038"/>
                <a:gd name="connsiteX18" fmla="*/ 87630 w 813435"/>
                <a:gd name="connsiteY18" fmla="*/ 99383 h 768038"/>
                <a:gd name="connsiteX19" fmla="*/ 83820 w 813435"/>
                <a:gd name="connsiteY19" fmla="*/ 105098 h 768038"/>
                <a:gd name="connsiteX20" fmla="*/ 78105 w 813435"/>
                <a:gd name="connsiteY20" fmla="*/ 108908 h 768038"/>
                <a:gd name="connsiteX21" fmla="*/ 68580 w 813435"/>
                <a:gd name="connsiteY21" fmla="*/ 126053 h 768038"/>
                <a:gd name="connsiteX22" fmla="*/ 62865 w 813435"/>
                <a:gd name="connsiteY22" fmla="*/ 129863 h 768038"/>
                <a:gd name="connsiteX23" fmla="*/ 60960 w 813435"/>
                <a:gd name="connsiteY23" fmla="*/ 135578 h 768038"/>
                <a:gd name="connsiteX24" fmla="*/ 47625 w 813435"/>
                <a:gd name="connsiteY24" fmla="*/ 152723 h 768038"/>
                <a:gd name="connsiteX25" fmla="*/ 40005 w 813435"/>
                <a:gd name="connsiteY25" fmla="*/ 162248 h 768038"/>
                <a:gd name="connsiteX26" fmla="*/ 36195 w 813435"/>
                <a:gd name="connsiteY26" fmla="*/ 173678 h 768038"/>
                <a:gd name="connsiteX27" fmla="*/ 32385 w 813435"/>
                <a:gd name="connsiteY27" fmla="*/ 185108 h 768038"/>
                <a:gd name="connsiteX28" fmla="*/ 28575 w 813435"/>
                <a:gd name="connsiteY28" fmla="*/ 190823 h 768038"/>
                <a:gd name="connsiteX29" fmla="*/ 24765 w 813435"/>
                <a:gd name="connsiteY29" fmla="*/ 202253 h 768038"/>
                <a:gd name="connsiteX30" fmla="*/ 20955 w 813435"/>
                <a:gd name="connsiteY30" fmla="*/ 207968 h 768038"/>
                <a:gd name="connsiteX31" fmla="*/ 15240 w 813435"/>
                <a:gd name="connsiteY31" fmla="*/ 225113 h 768038"/>
                <a:gd name="connsiteX32" fmla="*/ 13335 w 813435"/>
                <a:gd name="connsiteY32" fmla="*/ 232733 h 768038"/>
                <a:gd name="connsiteX33" fmla="*/ 9525 w 813435"/>
                <a:gd name="connsiteY33" fmla="*/ 246068 h 768038"/>
                <a:gd name="connsiteX34" fmla="*/ 7620 w 813435"/>
                <a:gd name="connsiteY34" fmla="*/ 255593 h 768038"/>
                <a:gd name="connsiteX35" fmla="*/ 3810 w 813435"/>
                <a:gd name="connsiteY35" fmla="*/ 267023 h 768038"/>
                <a:gd name="connsiteX36" fmla="*/ 1905 w 813435"/>
                <a:gd name="connsiteY36" fmla="*/ 272738 h 768038"/>
                <a:gd name="connsiteX37" fmla="*/ 0 w 813435"/>
                <a:gd name="connsiteY37" fmla="*/ 286073 h 768038"/>
                <a:gd name="connsiteX38" fmla="*/ 1905 w 813435"/>
                <a:gd name="connsiteY38" fmla="*/ 383228 h 768038"/>
                <a:gd name="connsiteX39" fmla="*/ 3810 w 813435"/>
                <a:gd name="connsiteY39" fmla="*/ 409898 h 768038"/>
                <a:gd name="connsiteX40" fmla="*/ 5715 w 813435"/>
                <a:gd name="connsiteY40" fmla="*/ 417518 h 768038"/>
                <a:gd name="connsiteX41" fmla="*/ 7620 w 813435"/>
                <a:gd name="connsiteY41" fmla="*/ 428948 h 768038"/>
                <a:gd name="connsiteX42" fmla="*/ 9525 w 813435"/>
                <a:gd name="connsiteY42" fmla="*/ 438473 h 768038"/>
                <a:gd name="connsiteX43" fmla="*/ 15240 w 813435"/>
                <a:gd name="connsiteY43" fmla="*/ 457523 h 768038"/>
                <a:gd name="connsiteX44" fmla="*/ 20955 w 813435"/>
                <a:gd name="connsiteY44" fmla="*/ 476573 h 768038"/>
                <a:gd name="connsiteX45" fmla="*/ 24765 w 813435"/>
                <a:gd name="connsiteY45" fmla="*/ 482288 h 768038"/>
                <a:gd name="connsiteX46" fmla="*/ 28575 w 813435"/>
                <a:gd name="connsiteY46" fmla="*/ 493718 h 768038"/>
                <a:gd name="connsiteX47" fmla="*/ 30480 w 813435"/>
                <a:gd name="connsiteY47" fmla="*/ 499433 h 768038"/>
                <a:gd name="connsiteX48" fmla="*/ 32385 w 813435"/>
                <a:gd name="connsiteY48" fmla="*/ 505148 h 768038"/>
                <a:gd name="connsiteX49" fmla="*/ 34290 w 813435"/>
                <a:gd name="connsiteY49" fmla="*/ 510863 h 768038"/>
                <a:gd name="connsiteX50" fmla="*/ 36195 w 813435"/>
                <a:gd name="connsiteY50" fmla="*/ 522293 h 768038"/>
                <a:gd name="connsiteX51" fmla="*/ 40005 w 813435"/>
                <a:gd name="connsiteY51" fmla="*/ 533723 h 768038"/>
                <a:gd name="connsiteX52" fmla="*/ 41910 w 813435"/>
                <a:gd name="connsiteY52" fmla="*/ 545153 h 768038"/>
                <a:gd name="connsiteX53" fmla="*/ 49530 w 813435"/>
                <a:gd name="connsiteY53" fmla="*/ 562298 h 768038"/>
                <a:gd name="connsiteX54" fmla="*/ 55245 w 813435"/>
                <a:gd name="connsiteY54" fmla="*/ 573728 h 768038"/>
                <a:gd name="connsiteX55" fmla="*/ 66675 w 813435"/>
                <a:gd name="connsiteY55" fmla="*/ 581348 h 768038"/>
                <a:gd name="connsiteX56" fmla="*/ 81915 w 813435"/>
                <a:gd name="connsiteY56" fmla="*/ 598493 h 768038"/>
                <a:gd name="connsiteX57" fmla="*/ 93345 w 813435"/>
                <a:gd name="connsiteY57" fmla="*/ 615638 h 768038"/>
                <a:gd name="connsiteX58" fmla="*/ 97155 w 813435"/>
                <a:gd name="connsiteY58" fmla="*/ 621353 h 768038"/>
                <a:gd name="connsiteX59" fmla="*/ 108585 w 813435"/>
                <a:gd name="connsiteY59" fmla="*/ 634688 h 768038"/>
                <a:gd name="connsiteX60" fmla="*/ 114300 w 813435"/>
                <a:gd name="connsiteY60" fmla="*/ 640403 h 768038"/>
                <a:gd name="connsiteX61" fmla="*/ 121920 w 813435"/>
                <a:gd name="connsiteY61" fmla="*/ 651833 h 768038"/>
                <a:gd name="connsiteX62" fmla="*/ 125730 w 813435"/>
                <a:gd name="connsiteY62" fmla="*/ 657548 h 768038"/>
                <a:gd name="connsiteX63" fmla="*/ 131445 w 813435"/>
                <a:gd name="connsiteY63" fmla="*/ 661358 h 768038"/>
                <a:gd name="connsiteX64" fmla="*/ 137160 w 813435"/>
                <a:gd name="connsiteY64" fmla="*/ 667073 h 768038"/>
                <a:gd name="connsiteX65" fmla="*/ 142875 w 813435"/>
                <a:gd name="connsiteY65" fmla="*/ 670883 h 768038"/>
                <a:gd name="connsiteX66" fmla="*/ 148590 w 813435"/>
                <a:gd name="connsiteY66" fmla="*/ 676598 h 768038"/>
                <a:gd name="connsiteX67" fmla="*/ 165735 w 813435"/>
                <a:gd name="connsiteY67" fmla="*/ 688028 h 768038"/>
                <a:gd name="connsiteX68" fmla="*/ 175260 w 813435"/>
                <a:gd name="connsiteY68" fmla="*/ 689933 h 768038"/>
                <a:gd name="connsiteX69" fmla="*/ 186690 w 813435"/>
                <a:gd name="connsiteY69" fmla="*/ 693743 h 768038"/>
                <a:gd name="connsiteX70" fmla="*/ 198120 w 813435"/>
                <a:gd name="connsiteY70" fmla="*/ 699458 h 768038"/>
                <a:gd name="connsiteX71" fmla="*/ 205740 w 813435"/>
                <a:gd name="connsiteY71" fmla="*/ 703268 h 768038"/>
                <a:gd name="connsiteX72" fmla="*/ 217170 w 813435"/>
                <a:gd name="connsiteY72" fmla="*/ 707078 h 768038"/>
                <a:gd name="connsiteX73" fmla="*/ 222885 w 813435"/>
                <a:gd name="connsiteY73" fmla="*/ 712793 h 768038"/>
                <a:gd name="connsiteX74" fmla="*/ 236220 w 813435"/>
                <a:gd name="connsiteY74" fmla="*/ 718508 h 768038"/>
                <a:gd name="connsiteX75" fmla="*/ 241935 w 813435"/>
                <a:gd name="connsiteY75" fmla="*/ 722318 h 768038"/>
                <a:gd name="connsiteX76" fmla="*/ 247650 w 813435"/>
                <a:gd name="connsiteY76" fmla="*/ 728033 h 768038"/>
                <a:gd name="connsiteX77" fmla="*/ 253365 w 813435"/>
                <a:gd name="connsiteY77" fmla="*/ 729938 h 768038"/>
                <a:gd name="connsiteX78" fmla="*/ 259080 w 813435"/>
                <a:gd name="connsiteY78" fmla="*/ 733748 h 768038"/>
                <a:gd name="connsiteX79" fmla="*/ 270510 w 813435"/>
                <a:gd name="connsiteY79" fmla="*/ 737558 h 768038"/>
                <a:gd name="connsiteX80" fmla="*/ 276225 w 813435"/>
                <a:gd name="connsiteY80" fmla="*/ 741368 h 768038"/>
                <a:gd name="connsiteX81" fmla="*/ 289560 w 813435"/>
                <a:gd name="connsiteY81" fmla="*/ 745178 h 768038"/>
                <a:gd name="connsiteX82" fmla="*/ 300990 w 813435"/>
                <a:gd name="connsiteY82" fmla="*/ 748988 h 768038"/>
                <a:gd name="connsiteX83" fmla="*/ 308610 w 813435"/>
                <a:gd name="connsiteY83" fmla="*/ 750893 h 768038"/>
                <a:gd name="connsiteX84" fmla="*/ 314325 w 813435"/>
                <a:gd name="connsiteY84" fmla="*/ 752798 h 768038"/>
                <a:gd name="connsiteX85" fmla="*/ 321945 w 813435"/>
                <a:gd name="connsiteY85" fmla="*/ 754703 h 768038"/>
                <a:gd name="connsiteX86" fmla="*/ 335280 w 813435"/>
                <a:gd name="connsiteY86" fmla="*/ 758513 h 768038"/>
                <a:gd name="connsiteX87" fmla="*/ 375285 w 813435"/>
                <a:gd name="connsiteY87" fmla="*/ 762323 h 768038"/>
                <a:gd name="connsiteX88" fmla="*/ 382905 w 813435"/>
                <a:gd name="connsiteY88" fmla="*/ 764228 h 768038"/>
                <a:gd name="connsiteX89" fmla="*/ 407670 w 813435"/>
                <a:gd name="connsiteY89" fmla="*/ 768038 h 768038"/>
                <a:gd name="connsiteX90" fmla="*/ 440055 w 813435"/>
                <a:gd name="connsiteY90" fmla="*/ 766133 h 768038"/>
                <a:gd name="connsiteX91" fmla="*/ 445770 w 813435"/>
                <a:gd name="connsiteY91" fmla="*/ 762323 h 768038"/>
                <a:gd name="connsiteX92" fmla="*/ 457200 w 813435"/>
                <a:gd name="connsiteY92" fmla="*/ 758513 h 768038"/>
                <a:gd name="connsiteX93" fmla="*/ 462915 w 813435"/>
                <a:gd name="connsiteY93" fmla="*/ 756608 h 768038"/>
                <a:gd name="connsiteX94" fmla="*/ 489585 w 813435"/>
                <a:gd name="connsiteY94" fmla="*/ 754703 h 768038"/>
                <a:gd name="connsiteX95" fmla="*/ 501015 w 813435"/>
                <a:gd name="connsiteY95" fmla="*/ 752798 h 768038"/>
                <a:gd name="connsiteX96" fmla="*/ 510540 w 813435"/>
                <a:gd name="connsiteY96" fmla="*/ 750893 h 768038"/>
                <a:gd name="connsiteX97" fmla="*/ 533400 w 813435"/>
                <a:gd name="connsiteY97" fmla="*/ 748988 h 768038"/>
                <a:gd name="connsiteX98" fmla="*/ 556260 w 813435"/>
                <a:gd name="connsiteY98" fmla="*/ 745178 h 768038"/>
                <a:gd name="connsiteX99" fmla="*/ 571500 w 813435"/>
                <a:gd name="connsiteY99" fmla="*/ 741368 h 768038"/>
                <a:gd name="connsiteX100" fmla="*/ 579120 w 813435"/>
                <a:gd name="connsiteY100" fmla="*/ 739463 h 768038"/>
                <a:gd name="connsiteX101" fmla="*/ 598170 w 813435"/>
                <a:gd name="connsiteY101" fmla="*/ 726128 h 768038"/>
                <a:gd name="connsiteX102" fmla="*/ 603885 w 813435"/>
                <a:gd name="connsiteY102" fmla="*/ 720413 h 768038"/>
                <a:gd name="connsiteX103" fmla="*/ 615315 w 813435"/>
                <a:gd name="connsiteY103" fmla="*/ 714698 h 768038"/>
                <a:gd name="connsiteX104" fmla="*/ 621030 w 813435"/>
                <a:gd name="connsiteY104" fmla="*/ 710888 h 768038"/>
                <a:gd name="connsiteX105" fmla="*/ 626745 w 813435"/>
                <a:gd name="connsiteY105" fmla="*/ 708983 h 768038"/>
                <a:gd name="connsiteX106" fmla="*/ 638175 w 813435"/>
                <a:gd name="connsiteY106" fmla="*/ 701363 h 768038"/>
                <a:gd name="connsiteX107" fmla="*/ 649605 w 813435"/>
                <a:gd name="connsiteY107" fmla="*/ 693743 h 768038"/>
                <a:gd name="connsiteX108" fmla="*/ 655320 w 813435"/>
                <a:gd name="connsiteY108" fmla="*/ 688028 h 768038"/>
                <a:gd name="connsiteX109" fmla="*/ 661035 w 813435"/>
                <a:gd name="connsiteY109" fmla="*/ 684218 h 768038"/>
                <a:gd name="connsiteX110" fmla="*/ 676275 w 813435"/>
                <a:gd name="connsiteY110" fmla="*/ 670883 h 768038"/>
                <a:gd name="connsiteX111" fmla="*/ 699135 w 813435"/>
                <a:gd name="connsiteY111" fmla="*/ 655643 h 768038"/>
                <a:gd name="connsiteX112" fmla="*/ 704850 w 813435"/>
                <a:gd name="connsiteY112" fmla="*/ 649928 h 768038"/>
                <a:gd name="connsiteX113" fmla="*/ 714375 w 813435"/>
                <a:gd name="connsiteY113" fmla="*/ 632783 h 768038"/>
                <a:gd name="connsiteX114" fmla="*/ 720090 w 813435"/>
                <a:gd name="connsiteY114" fmla="*/ 627068 h 768038"/>
                <a:gd name="connsiteX115" fmla="*/ 727710 w 813435"/>
                <a:gd name="connsiteY115" fmla="*/ 613733 h 768038"/>
                <a:gd name="connsiteX116" fmla="*/ 735330 w 813435"/>
                <a:gd name="connsiteY116" fmla="*/ 606113 h 768038"/>
                <a:gd name="connsiteX117" fmla="*/ 748665 w 813435"/>
                <a:gd name="connsiteY117" fmla="*/ 588968 h 768038"/>
                <a:gd name="connsiteX118" fmla="*/ 754380 w 813435"/>
                <a:gd name="connsiteY118" fmla="*/ 577538 h 768038"/>
                <a:gd name="connsiteX119" fmla="*/ 760095 w 813435"/>
                <a:gd name="connsiteY119" fmla="*/ 571823 h 768038"/>
                <a:gd name="connsiteX120" fmla="*/ 769620 w 813435"/>
                <a:gd name="connsiteY120" fmla="*/ 562298 h 768038"/>
                <a:gd name="connsiteX121" fmla="*/ 773430 w 813435"/>
                <a:gd name="connsiteY121" fmla="*/ 547058 h 768038"/>
                <a:gd name="connsiteX122" fmla="*/ 775335 w 813435"/>
                <a:gd name="connsiteY122" fmla="*/ 539438 h 768038"/>
                <a:gd name="connsiteX123" fmla="*/ 782955 w 813435"/>
                <a:gd name="connsiteY123" fmla="*/ 524198 h 768038"/>
                <a:gd name="connsiteX124" fmla="*/ 784860 w 813435"/>
                <a:gd name="connsiteY124" fmla="*/ 518483 h 768038"/>
                <a:gd name="connsiteX125" fmla="*/ 788670 w 813435"/>
                <a:gd name="connsiteY125" fmla="*/ 512768 h 768038"/>
                <a:gd name="connsiteX126" fmla="*/ 792480 w 813435"/>
                <a:gd name="connsiteY126" fmla="*/ 499433 h 768038"/>
                <a:gd name="connsiteX127" fmla="*/ 794385 w 813435"/>
                <a:gd name="connsiteY127" fmla="*/ 482288 h 768038"/>
                <a:gd name="connsiteX128" fmla="*/ 800100 w 813435"/>
                <a:gd name="connsiteY128" fmla="*/ 463238 h 768038"/>
                <a:gd name="connsiteX129" fmla="*/ 802005 w 813435"/>
                <a:gd name="connsiteY129" fmla="*/ 457523 h 768038"/>
                <a:gd name="connsiteX130" fmla="*/ 803910 w 813435"/>
                <a:gd name="connsiteY130" fmla="*/ 451808 h 768038"/>
                <a:gd name="connsiteX131" fmla="*/ 805815 w 813435"/>
                <a:gd name="connsiteY131" fmla="*/ 425138 h 768038"/>
                <a:gd name="connsiteX132" fmla="*/ 807720 w 813435"/>
                <a:gd name="connsiteY132" fmla="*/ 419423 h 768038"/>
                <a:gd name="connsiteX133" fmla="*/ 809625 w 813435"/>
                <a:gd name="connsiteY133" fmla="*/ 400373 h 768038"/>
                <a:gd name="connsiteX134" fmla="*/ 811530 w 813435"/>
                <a:gd name="connsiteY134" fmla="*/ 394658 h 768038"/>
                <a:gd name="connsiteX135" fmla="*/ 813435 w 813435"/>
                <a:gd name="connsiteY135" fmla="*/ 385133 h 768038"/>
                <a:gd name="connsiteX136" fmla="*/ 811530 w 813435"/>
                <a:gd name="connsiteY136" fmla="*/ 341318 h 768038"/>
                <a:gd name="connsiteX137" fmla="*/ 809625 w 813435"/>
                <a:gd name="connsiteY137" fmla="*/ 335603 h 768038"/>
                <a:gd name="connsiteX138" fmla="*/ 807720 w 813435"/>
                <a:gd name="connsiteY138" fmla="*/ 327983 h 768038"/>
                <a:gd name="connsiteX139" fmla="*/ 802005 w 813435"/>
                <a:gd name="connsiteY139" fmla="*/ 310838 h 768038"/>
                <a:gd name="connsiteX140" fmla="*/ 800100 w 813435"/>
                <a:gd name="connsiteY140" fmla="*/ 305123 h 768038"/>
                <a:gd name="connsiteX141" fmla="*/ 798195 w 813435"/>
                <a:gd name="connsiteY141" fmla="*/ 274643 h 768038"/>
                <a:gd name="connsiteX142" fmla="*/ 794385 w 813435"/>
                <a:gd name="connsiteY142" fmla="*/ 263213 h 768038"/>
                <a:gd name="connsiteX143" fmla="*/ 790575 w 813435"/>
                <a:gd name="connsiteY143" fmla="*/ 247973 h 768038"/>
                <a:gd name="connsiteX144" fmla="*/ 786765 w 813435"/>
                <a:gd name="connsiteY144" fmla="*/ 236543 h 768038"/>
                <a:gd name="connsiteX145" fmla="*/ 784860 w 813435"/>
                <a:gd name="connsiteY145" fmla="*/ 230828 h 768038"/>
                <a:gd name="connsiteX146" fmla="*/ 779145 w 813435"/>
                <a:gd name="connsiteY146" fmla="*/ 209873 h 768038"/>
                <a:gd name="connsiteX147" fmla="*/ 777240 w 813435"/>
                <a:gd name="connsiteY147" fmla="*/ 200348 h 768038"/>
                <a:gd name="connsiteX148" fmla="*/ 775335 w 813435"/>
                <a:gd name="connsiteY148" fmla="*/ 194633 h 768038"/>
                <a:gd name="connsiteX149" fmla="*/ 773430 w 813435"/>
                <a:gd name="connsiteY149" fmla="*/ 185108 h 768038"/>
                <a:gd name="connsiteX150" fmla="*/ 769620 w 813435"/>
                <a:gd name="connsiteY150" fmla="*/ 179393 h 768038"/>
                <a:gd name="connsiteX151" fmla="*/ 767715 w 813435"/>
                <a:gd name="connsiteY151" fmla="*/ 173678 h 768038"/>
                <a:gd name="connsiteX152" fmla="*/ 760095 w 813435"/>
                <a:gd name="connsiteY152" fmla="*/ 162248 h 768038"/>
                <a:gd name="connsiteX153" fmla="*/ 758190 w 813435"/>
                <a:gd name="connsiteY153" fmla="*/ 156533 h 768038"/>
                <a:gd name="connsiteX154" fmla="*/ 750570 w 813435"/>
                <a:gd name="connsiteY154" fmla="*/ 145103 h 768038"/>
                <a:gd name="connsiteX155" fmla="*/ 746760 w 813435"/>
                <a:gd name="connsiteY155" fmla="*/ 139388 h 768038"/>
                <a:gd name="connsiteX156" fmla="*/ 742950 w 813435"/>
                <a:gd name="connsiteY156" fmla="*/ 133673 h 768038"/>
                <a:gd name="connsiteX157" fmla="*/ 737235 w 813435"/>
                <a:gd name="connsiteY157" fmla="*/ 127958 h 768038"/>
                <a:gd name="connsiteX158" fmla="*/ 723900 w 813435"/>
                <a:gd name="connsiteY158" fmla="*/ 112718 h 768038"/>
                <a:gd name="connsiteX159" fmla="*/ 714375 w 813435"/>
                <a:gd name="connsiteY159" fmla="*/ 95573 h 768038"/>
                <a:gd name="connsiteX160" fmla="*/ 702945 w 813435"/>
                <a:gd name="connsiteY160" fmla="*/ 87953 h 768038"/>
                <a:gd name="connsiteX161" fmla="*/ 697230 w 813435"/>
                <a:gd name="connsiteY161" fmla="*/ 82238 h 768038"/>
                <a:gd name="connsiteX162" fmla="*/ 680085 w 813435"/>
                <a:gd name="connsiteY162" fmla="*/ 70808 h 768038"/>
                <a:gd name="connsiteX163" fmla="*/ 662940 w 813435"/>
                <a:gd name="connsiteY163" fmla="*/ 59378 h 768038"/>
                <a:gd name="connsiteX164" fmla="*/ 657225 w 813435"/>
                <a:gd name="connsiteY164" fmla="*/ 55568 h 768038"/>
                <a:gd name="connsiteX165" fmla="*/ 651510 w 813435"/>
                <a:gd name="connsiteY165" fmla="*/ 53663 h 768038"/>
                <a:gd name="connsiteX166" fmla="*/ 647700 w 813435"/>
                <a:gd name="connsiteY166" fmla="*/ 47948 h 768038"/>
                <a:gd name="connsiteX167" fmla="*/ 630555 w 813435"/>
                <a:gd name="connsiteY167" fmla="*/ 40328 h 768038"/>
                <a:gd name="connsiteX168" fmla="*/ 624840 w 813435"/>
                <a:gd name="connsiteY168" fmla="*/ 38423 h 768038"/>
                <a:gd name="connsiteX169" fmla="*/ 619125 w 813435"/>
                <a:gd name="connsiteY169" fmla="*/ 36518 h 768038"/>
                <a:gd name="connsiteX170" fmla="*/ 607695 w 813435"/>
                <a:gd name="connsiteY170" fmla="*/ 30803 h 768038"/>
                <a:gd name="connsiteX171" fmla="*/ 601980 w 813435"/>
                <a:gd name="connsiteY171" fmla="*/ 26993 h 768038"/>
                <a:gd name="connsiteX172" fmla="*/ 592455 w 813435"/>
                <a:gd name="connsiteY172" fmla="*/ 19373 h 768038"/>
                <a:gd name="connsiteX173" fmla="*/ 581025 w 813435"/>
                <a:gd name="connsiteY173" fmla="*/ 11753 h 768038"/>
                <a:gd name="connsiteX174" fmla="*/ 565785 w 813435"/>
                <a:gd name="connsiteY174" fmla="*/ 7943 h 768038"/>
                <a:gd name="connsiteX175" fmla="*/ 554355 w 813435"/>
                <a:gd name="connsiteY175" fmla="*/ 2228 h 768038"/>
                <a:gd name="connsiteX176" fmla="*/ 529590 w 813435"/>
                <a:gd name="connsiteY176" fmla="*/ 4133 h 76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813435" h="768038">
                  <a:moveTo>
                    <a:pt x="226695" y="2228"/>
                  </a:moveTo>
                  <a:cubicBezTo>
                    <a:pt x="212330" y="7016"/>
                    <a:pt x="229480" y="0"/>
                    <a:pt x="217170" y="9848"/>
                  </a:cubicBezTo>
                  <a:cubicBezTo>
                    <a:pt x="215602" y="11102"/>
                    <a:pt x="213360" y="11118"/>
                    <a:pt x="211455" y="11753"/>
                  </a:cubicBezTo>
                  <a:cubicBezTo>
                    <a:pt x="209550" y="13023"/>
                    <a:pt x="207832" y="14633"/>
                    <a:pt x="205740" y="15563"/>
                  </a:cubicBezTo>
                  <a:cubicBezTo>
                    <a:pt x="202070" y="17194"/>
                    <a:pt x="198120" y="18103"/>
                    <a:pt x="194310" y="19373"/>
                  </a:cubicBezTo>
                  <a:lnTo>
                    <a:pt x="182880" y="23183"/>
                  </a:lnTo>
                  <a:lnTo>
                    <a:pt x="177165" y="25088"/>
                  </a:lnTo>
                  <a:lnTo>
                    <a:pt x="171450" y="26993"/>
                  </a:lnTo>
                  <a:cubicBezTo>
                    <a:pt x="162393" y="33031"/>
                    <a:pt x="167907" y="30079"/>
                    <a:pt x="154305" y="34613"/>
                  </a:cubicBezTo>
                  <a:lnTo>
                    <a:pt x="148590" y="36518"/>
                  </a:lnTo>
                  <a:cubicBezTo>
                    <a:pt x="146685" y="37788"/>
                    <a:pt x="144923" y="39304"/>
                    <a:pt x="142875" y="40328"/>
                  </a:cubicBezTo>
                  <a:cubicBezTo>
                    <a:pt x="141079" y="41226"/>
                    <a:pt x="138327" y="40599"/>
                    <a:pt x="137160" y="42233"/>
                  </a:cubicBezTo>
                  <a:cubicBezTo>
                    <a:pt x="134826" y="45501"/>
                    <a:pt x="134620" y="49853"/>
                    <a:pt x="133350" y="53663"/>
                  </a:cubicBezTo>
                  <a:cubicBezTo>
                    <a:pt x="131064" y="60521"/>
                    <a:pt x="126238" y="65792"/>
                    <a:pt x="120015" y="68903"/>
                  </a:cubicBezTo>
                  <a:cubicBezTo>
                    <a:pt x="118219" y="69801"/>
                    <a:pt x="116205" y="70173"/>
                    <a:pt x="114300" y="70808"/>
                  </a:cubicBezTo>
                  <a:cubicBezTo>
                    <a:pt x="113030" y="72713"/>
                    <a:pt x="112278" y="75093"/>
                    <a:pt x="110490" y="76523"/>
                  </a:cubicBezTo>
                  <a:cubicBezTo>
                    <a:pt x="108922" y="77777"/>
                    <a:pt x="106571" y="77530"/>
                    <a:pt x="104775" y="78428"/>
                  </a:cubicBezTo>
                  <a:cubicBezTo>
                    <a:pt x="102727" y="79452"/>
                    <a:pt x="100965" y="80968"/>
                    <a:pt x="99060" y="82238"/>
                  </a:cubicBezTo>
                  <a:lnTo>
                    <a:pt x="87630" y="99383"/>
                  </a:lnTo>
                  <a:cubicBezTo>
                    <a:pt x="86360" y="101288"/>
                    <a:pt x="85725" y="103828"/>
                    <a:pt x="83820" y="105098"/>
                  </a:cubicBezTo>
                  <a:lnTo>
                    <a:pt x="78105" y="108908"/>
                  </a:lnTo>
                  <a:cubicBezTo>
                    <a:pt x="74752" y="118967"/>
                    <a:pt x="77314" y="112952"/>
                    <a:pt x="68580" y="126053"/>
                  </a:cubicBezTo>
                  <a:cubicBezTo>
                    <a:pt x="67310" y="127958"/>
                    <a:pt x="64770" y="128593"/>
                    <a:pt x="62865" y="129863"/>
                  </a:cubicBezTo>
                  <a:cubicBezTo>
                    <a:pt x="62230" y="131768"/>
                    <a:pt x="61935" y="133823"/>
                    <a:pt x="60960" y="135578"/>
                  </a:cubicBezTo>
                  <a:cubicBezTo>
                    <a:pt x="55263" y="145832"/>
                    <a:pt x="54567" y="145781"/>
                    <a:pt x="47625" y="152723"/>
                  </a:cubicBezTo>
                  <a:cubicBezTo>
                    <a:pt x="40677" y="173566"/>
                    <a:pt x="52315" y="142553"/>
                    <a:pt x="40005" y="162248"/>
                  </a:cubicBezTo>
                  <a:cubicBezTo>
                    <a:pt x="37876" y="165654"/>
                    <a:pt x="37465" y="169868"/>
                    <a:pt x="36195" y="173678"/>
                  </a:cubicBezTo>
                  <a:lnTo>
                    <a:pt x="32385" y="185108"/>
                  </a:lnTo>
                  <a:cubicBezTo>
                    <a:pt x="31661" y="187280"/>
                    <a:pt x="29505" y="188731"/>
                    <a:pt x="28575" y="190823"/>
                  </a:cubicBezTo>
                  <a:cubicBezTo>
                    <a:pt x="26944" y="194493"/>
                    <a:pt x="26993" y="198911"/>
                    <a:pt x="24765" y="202253"/>
                  </a:cubicBezTo>
                  <a:cubicBezTo>
                    <a:pt x="23495" y="204158"/>
                    <a:pt x="21885" y="205876"/>
                    <a:pt x="20955" y="207968"/>
                  </a:cubicBezTo>
                  <a:lnTo>
                    <a:pt x="15240" y="225113"/>
                  </a:lnTo>
                  <a:cubicBezTo>
                    <a:pt x="14412" y="227597"/>
                    <a:pt x="14054" y="230216"/>
                    <a:pt x="13335" y="232733"/>
                  </a:cubicBezTo>
                  <a:cubicBezTo>
                    <a:pt x="10153" y="243870"/>
                    <a:pt x="12503" y="232668"/>
                    <a:pt x="9525" y="246068"/>
                  </a:cubicBezTo>
                  <a:cubicBezTo>
                    <a:pt x="8823" y="249229"/>
                    <a:pt x="8472" y="252469"/>
                    <a:pt x="7620" y="255593"/>
                  </a:cubicBezTo>
                  <a:cubicBezTo>
                    <a:pt x="6563" y="259468"/>
                    <a:pt x="5080" y="263213"/>
                    <a:pt x="3810" y="267023"/>
                  </a:cubicBezTo>
                  <a:lnTo>
                    <a:pt x="1905" y="272738"/>
                  </a:lnTo>
                  <a:cubicBezTo>
                    <a:pt x="1270" y="277183"/>
                    <a:pt x="0" y="281583"/>
                    <a:pt x="0" y="286073"/>
                  </a:cubicBezTo>
                  <a:cubicBezTo>
                    <a:pt x="0" y="318464"/>
                    <a:pt x="909" y="350852"/>
                    <a:pt x="1905" y="383228"/>
                  </a:cubicBezTo>
                  <a:cubicBezTo>
                    <a:pt x="2179" y="392136"/>
                    <a:pt x="2826" y="401040"/>
                    <a:pt x="3810" y="409898"/>
                  </a:cubicBezTo>
                  <a:cubicBezTo>
                    <a:pt x="4099" y="412500"/>
                    <a:pt x="5202" y="414951"/>
                    <a:pt x="5715" y="417518"/>
                  </a:cubicBezTo>
                  <a:cubicBezTo>
                    <a:pt x="6473" y="421306"/>
                    <a:pt x="6929" y="425148"/>
                    <a:pt x="7620" y="428948"/>
                  </a:cubicBezTo>
                  <a:cubicBezTo>
                    <a:pt x="8199" y="432134"/>
                    <a:pt x="8993" y="435279"/>
                    <a:pt x="9525" y="438473"/>
                  </a:cubicBezTo>
                  <a:cubicBezTo>
                    <a:pt x="12249" y="454817"/>
                    <a:pt x="8687" y="447693"/>
                    <a:pt x="15240" y="457523"/>
                  </a:cubicBezTo>
                  <a:cubicBezTo>
                    <a:pt x="18119" y="469039"/>
                    <a:pt x="16317" y="462659"/>
                    <a:pt x="20955" y="476573"/>
                  </a:cubicBezTo>
                  <a:cubicBezTo>
                    <a:pt x="21679" y="478745"/>
                    <a:pt x="23835" y="480196"/>
                    <a:pt x="24765" y="482288"/>
                  </a:cubicBezTo>
                  <a:cubicBezTo>
                    <a:pt x="26396" y="485958"/>
                    <a:pt x="27305" y="489908"/>
                    <a:pt x="28575" y="493718"/>
                  </a:cubicBezTo>
                  <a:lnTo>
                    <a:pt x="30480" y="499433"/>
                  </a:lnTo>
                  <a:lnTo>
                    <a:pt x="32385" y="505148"/>
                  </a:lnTo>
                  <a:cubicBezTo>
                    <a:pt x="33020" y="507053"/>
                    <a:pt x="33960" y="508882"/>
                    <a:pt x="34290" y="510863"/>
                  </a:cubicBezTo>
                  <a:cubicBezTo>
                    <a:pt x="34925" y="514673"/>
                    <a:pt x="35258" y="518546"/>
                    <a:pt x="36195" y="522293"/>
                  </a:cubicBezTo>
                  <a:cubicBezTo>
                    <a:pt x="37169" y="526189"/>
                    <a:pt x="39345" y="529762"/>
                    <a:pt x="40005" y="533723"/>
                  </a:cubicBezTo>
                  <a:cubicBezTo>
                    <a:pt x="40640" y="537533"/>
                    <a:pt x="40973" y="541406"/>
                    <a:pt x="41910" y="545153"/>
                  </a:cubicBezTo>
                  <a:cubicBezTo>
                    <a:pt x="46825" y="564812"/>
                    <a:pt x="43275" y="549788"/>
                    <a:pt x="49530" y="562298"/>
                  </a:cubicBezTo>
                  <a:cubicBezTo>
                    <a:pt x="52097" y="567431"/>
                    <a:pt x="50392" y="569482"/>
                    <a:pt x="55245" y="573728"/>
                  </a:cubicBezTo>
                  <a:cubicBezTo>
                    <a:pt x="58691" y="576743"/>
                    <a:pt x="66675" y="581348"/>
                    <a:pt x="66675" y="581348"/>
                  </a:cubicBezTo>
                  <a:cubicBezTo>
                    <a:pt x="73474" y="591546"/>
                    <a:pt x="68866" y="585444"/>
                    <a:pt x="81915" y="598493"/>
                  </a:cubicBezTo>
                  <a:lnTo>
                    <a:pt x="93345" y="615638"/>
                  </a:lnTo>
                  <a:cubicBezTo>
                    <a:pt x="94615" y="617543"/>
                    <a:pt x="95536" y="619734"/>
                    <a:pt x="97155" y="621353"/>
                  </a:cubicBezTo>
                  <a:cubicBezTo>
                    <a:pt x="120050" y="644248"/>
                    <a:pt x="94079" y="617280"/>
                    <a:pt x="108585" y="634688"/>
                  </a:cubicBezTo>
                  <a:cubicBezTo>
                    <a:pt x="110310" y="636758"/>
                    <a:pt x="112646" y="638276"/>
                    <a:pt x="114300" y="640403"/>
                  </a:cubicBezTo>
                  <a:cubicBezTo>
                    <a:pt x="117111" y="644017"/>
                    <a:pt x="119380" y="648023"/>
                    <a:pt x="121920" y="651833"/>
                  </a:cubicBezTo>
                  <a:lnTo>
                    <a:pt x="125730" y="657548"/>
                  </a:lnTo>
                  <a:cubicBezTo>
                    <a:pt x="127000" y="659453"/>
                    <a:pt x="129686" y="659892"/>
                    <a:pt x="131445" y="661358"/>
                  </a:cubicBezTo>
                  <a:cubicBezTo>
                    <a:pt x="133515" y="663083"/>
                    <a:pt x="135090" y="665348"/>
                    <a:pt x="137160" y="667073"/>
                  </a:cubicBezTo>
                  <a:cubicBezTo>
                    <a:pt x="138919" y="668539"/>
                    <a:pt x="141116" y="669417"/>
                    <a:pt x="142875" y="670883"/>
                  </a:cubicBezTo>
                  <a:cubicBezTo>
                    <a:pt x="144945" y="672608"/>
                    <a:pt x="146463" y="674944"/>
                    <a:pt x="148590" y="676598"/>
                  </a:cubicBezTo>
                  <a:lnTo>
                    <a:pt x="165735" y="688028"/>
                  </a:lnTo>
                  <a:cubicBezTo>
                    <a:pt x="168429" y="689824"/>
                    <a:pt x="172136" y="689081"/>
                    <a:pt x="175260" y="689933"/>
                  </a:cubicBezTo>
                  <a:cubicBezTo>
                    <a:pt x="179135" y="690990"/>
                    <a:pt x="186690" y="693743"/>
                    <a:pt x="186690" y="693743"/>
                  </a:cubicBezTo>
                  <a:cubicBezTo>
                    <a:pt x="197673" y="701065"/>
                    <a:pt x="187078" y="694726"/>
                    <a:pt x="198120" y="699458"/>
                  </a:cubicBezTo>
                  <a:cubicBezTo>
                    <a:pt x="200730" y="700577"/>
                    <a:pt x="203103" y="702213"/>
                    <a:pt x="205740" y="703268"/>
                  </a:cubicBezTo>
                  <a:cubicBezTo>
                    <a:pt x="209469" y="704760"/>
                    <a:pt x="217170" y="707078"/>
                    <a:pt x="217170" y="707078"/>
                  </a:cubicBezTo>
                  <a:cubicBezTo>
                    <a:pt x="219075" y="708983"/>
                    <a:pt x="220693" y="711227"/>
                    <a:pt x="222885" y="712793"/>
                  </a:cubicBezTo>
                  <a:cubicBezTo>
                    <a:pt x="227005" y="715736"/>
                    <a:pt x="231556" y="716953"/>
                    <a:pt x="236220" y="718508"/>
                  </a:cubicBezTo>
                  <a:cubicBezTo>
                    <a:pt x="238125" y="719778"/>
                    <a:pt x="240176" y="720852"/>
                    <a:pt x="241935" y="722318"/>
                  </a:cubicBezTo>
                  <a:cubicBezTo>
                    <a:pt x="244005" y="724043"/>
                    <a:pt x="245408" y="726539"/>
                    <a:pt x="247650" y="728033"/>
                  </a:cubicBezTo>
                  <a:cubicBezTo>
                    <a:pt x="249321" y="729147"/>
                    <a:pt x="251460" y="729303"/>
                    <a:pt x="253365" y="729938"/>
                  </a:cubicBezTo>
                  <a:cubicBezTo>
                    <a:pt x="255270" y="731208"/>
                    <a:pt x="256988" y="732818"/>
                    <a:pt x="259080" y="733748"/>
                  </a:cubicBezTo>
                  <a:cubicBezTo>
                    <a:pt x="262750" y="735379"/>
                    <a:pt x="270510" y="737558"/>
                    <a:pt x="270510" y="737558"/>
                  </a:cubicBezTo>
                  <a:cubicBezTo>
                    <a:pt x="272415" y="738828"/>
                    <a:pt x="274177" y="740344"/>
                    <a:pt x="276225" y="741368"/>
                  </a:cubicBezTo>
                  <a:cubicBezTo>
                    <a:pt x="279426" y="742969"/>
                    <a:pt x="286508" y="744262"/>
                    <a:pt x="289560" y="745178"/>
                  </a:cubicBezTo>
                  <a:cubicBezTo>
                    <a:pt x="293407" y="746332"/>
                    <a:pt x="297094" y="748014"/>
                    <a:pt x="300990" y="748988"/>
                  </a:cubicBezTo>
                  <a:cubicBezTo>
                    <a:pt x="303530" y="749623"/>
                    <a:pt x="306093" y="750174"/>
                    <a:pt x="308610" y="750893"/>
                  </a:cubicBezTo>
                  <a:cubicBezTo>
                    <a:pt x="310541" y="751445"/>
                    <a:pt x="312394" y="752246"/>
                    <a:pt x="314325" y="752798"/>
                  </a:cubicBezTo>
                  <a:cubicBezTo>
                    <a:pt x="316842" y="753517"/>
                    <a:pt x="319428" y="753984"/>
                    <a:pt x="321945" y="754703"/>
                  </a:cubicBezTo>
                  <a:cubicBezTo>
                    <a:pt x="326743" y="756074"/>
                    <a:pt x="330146" y="757897"/>
                    <a:pt x="335280" y="758513"/>
                  </a:cubicBezTo>
                  <a:cubicBezTo>
                    <a:pt x="348580" y="760109"/>
                    <a:pt x="375285" y="762323"/>
                    <a:pt x="375285" y="762323"/>
                  </a:cubicBezTo>
                  <a:cubicBezTo>
                    <a:pt x="377825" y="762958"/>
                    <a:pt x="380313" y="763858"/>
                    <a:pt x="382905" y="764228"/>
                  </a:cubicBezTo>
                  <a:cubicBezTo>
                    <a:pt x="408689" y="767911"/>
                    <a:pt x="394411" y="763618"/>
                    <a:pt x="407670" y="768038"/>
                  </a:cubicBezTo>
                  <a:cubicBezTo>
                    <a:pt x="418465" y="767403"/>
                    <a:pt x="429361" y="767737"/>
                    <a:pt x="440055" y="766133"/>
                  </a:cubicBezTo>
                  <a:cubicBezTo>
                    <a:pt x="442319" y="765793"/>
                    <a:pt x="443678" y="763253"/>
                    <a:pt x="445770" y="762323"/>
                  </a:cubicBezTo>
                  <a:cubicBezTo>
                    <a:pt x="449440" y="760692"/>
                    <a:pt x="453390" y="759783"/>
                    <a:pt x="457200" y="758513"/>
                  </a:cubicBezTo>
                  <a:lnTo>
                    <a:pt x="462915" y="756608"/>
                  </a:lnTo>
                  <a:cubicBezTo>
                    <a:pt x="471370" y="753790"/>
                    <a:pt x="480695" y="755338"/>
                    <a:pt x="489585" y="754703"/>
                  </a:cubicBezTo>
                  <a:lnTo>
                    <a:pt x="501015" y="752798"/>
                  </a:lnTo>
                  <a:cubicBezTo>
                    <a:pt x="504201" y="752219"/>
                    <a:pt x="507324" y="751271"/>
                    <a:pt x="510540" y="750893"/>
                  </a:cubicBezTo>
                  <a:cubicBezTo>
                    <a:pt x="518134" y="750000"/>
                    <a:pt x="525780" y="749623"/>
                    <a:pt x="533400" y="748988"/>
                  </a:cubicBezTo>
                  <a:cubicBezTo>
                    <a:pt x="548723" y="745157"/>
                    <a:pt x="533071" y="748746"/>
                    <a:pt x="556260" y="745178"/>
                  </a:cubicBezTo>
                  <a:cubicBezTo>
                    <a:pt x="568847" y="743241"/>
                    <a:pt x="562035" y="744072"/>
                    <a:pt x="571500" y="741368"/>
                  </a:cubicBezTo>
                  <a:cubicBezTo>
                    <a:pt x="574017" y="740649"/>
                    <a:pt x="576580" y="740098"/>
                    <a:pt x="579120" y="739463"/>
                  </a:cubicBezTo>
                  <a:cubicBezTo>
                    <a:pt x="584038" y="736184"/>
                    <a:pt x="593234" y="730359"/>
                    <a:pt x="598170" y="726128"/>
                  </a:cubicBezTo>
                  <a:cubicBezTo>
                    <a:pt x="600215" y="724375"/>
                    <a:pt x="601815" y="722138"/>
                    <a:pt x="603885" y="720413"/>
                  </a:cubicBezTo>
                  <a:cubicBezTo>
                    <a:pt x="608809" y="716310"/>
                    <a:pt x="609587" y="716607"/>
                    <a:pt x="615315" y="714698"/>
                  </a:cubicBezTo>
                  <a:cubicBezTo>
                    <a:pt x="617220" y="713428"/>
                    <a:pt x="618982" y="711912"/>
                    <a:pt x="621030" y="710888"/>
                  </a:cubicBezTo>
                  <a:cubicBezTo>
                    <a:pt x="622826" y="709990"/>
                    <a:pt x="624990" y="709958"/>
                    <a:pt x="626745" y="708983"/>
                  </a:cubicBezTo>
                  <a:cubicBezTo>
                    <a:pt x="630748" y="706759"/>
                    <a:pt x="634365" y="703903"/>
                    <a:pt x="638175" y="701363"/>
                  </a:cubicBezTo>
                  <a:lnTo>
                    <a:pt x="649605" y="693743"/>
                  </a:lnTo>
                  <a:cubicBezTo>
                    <a:pt x="651847" y="692249"/>
                    <a:pt x="653250" y="689753"/>
                    <a:pt x="655320" y="688028"/>
                  </a:cubicBezTo>
                  <a:cubicBezTo>
                    <a:pt x="657079" y="686562"/>
                    <a:pt x="659130" y="685488"/>
                    <a:pt x="661035" y="684218"/>
                  </a:cubicBezTo>
                  <a:cubicBezTo>
                    <a:pt x="667385" y="674693"/>
                    <a:pt x="662940" y="679773"/>
                    <a:pt x="676275" y="670883"/>
                  </a:cubicBezTo>
                  <a:lnTo>
                    <a:pt x="699135" y="655643"/>
                  </a:lnTo>
                  <a:cubicBezTo>
                    <a:pt x="701377" y="654149"/>
                    <a:pt x="702945" y="651833"/>
                    <a:pt x="704850" y="649928"/>
                  </a:cubicBezTo>
                  <a:cubicBezTo>
                    <a:pt x="707246" y="642741"/>
                    <a:pt x="707825" y="639333"/>
                    <a:pt x="714375" y="632783"/>
                  </a:cubicBezTo>
                  <a:cubicBezTo>
                    <a:pt x="716280" y="630878"/>
                    <a:pt x="718365" y="629138"/>
                    <a:pt x="720090" y="627068"/>
                  </a:cubicBezTo>
                  <a:cubicBezTo>
                    <a:pt x="732845" y="611763"/>
                    <a:pt x="713736" y="632366"/>
                    <a:pt x="727710" y="613733"/>
                  </a:cubicBezTo>
                  <a:cubicBezTo>
                    <a:pt x="729865" y="610859"/>
                    <a:pt x="733086" y="608918"/>
                    <a:pt x="735330" y="606113"/>
                  </a:cubicBezTo>
                  <a:cubicBezTo>
                    <a:pt x="753559" y="583327"/>
                    <a:pt x="734350" y="603283"/>
                    <a:pt x="748665" y="588968"/>
                  </a:cubicBezTo>
                  <a:cubicBezTo>
                    <a:pt x="750574" y="583240"/>
                    <a:pt x="750277" y="582462"/>
                    <a:pt x="754380" y="577538"/>
                  </a:cubicBezTo>
                  <a:cubicBezTo>
                    <a:pt x="756105" y="575468"/>
                    <a:pt x="758370" y="573893"/>
                    <a:pt x="760095" y="571823"/>
                  </a:cubicBezTo>
                  <a:cubicBezTo>
                    <a:pt x="768033" y="562298"/>
                    <a:pt x="759143" y="569283"/>
                    <a:pt x="769620" y="562298"/>
                  </a:cubicBezTo>
                  <a:cubicBezTo>
                    <a:pt x="773493" y="542933"/>
                    <a:pt x="769525" y="560726"/>
                    <a:pt x="773430" y="547058"/>
                  </a:cubicBezTo>
                  <a:cubicBezTo>
                    <a:pt x="774149" y="544541"/>
                    <a:pt x="774328" y="541855"/>
                    <a:pt x="775335" y="539438"/>
                  </a:cubicBezTo>
                  <a:cubicBezTo>
                    <a:pt x="777519" y="534195"/>
                    <a:pt x="780415" y="529278"/>
                    <a:pt x="782955" y="524198"/>
                  </a:cubicBezTo>
                  <a:cubicBezTo>
                    <a:pt x="783853" y="522402"/>
                    <a:pt x="783962" y="520279"/>
                    <a:pt x="784860" y="518483"/>
                  </a:cubicBezTo>
                  <a:cubicBezTo>
                    <a:pt x="785884" y="516435"/>
                    <a:pt x="787646" y="514816"/>
                    <a:pt x="788670" y="512768"/>
                  </a:cubicBezTo>
                  <a:cubicBezTo>
                    <a:pt x="790036" y="510035"/>
                    <a:pt x="791870" y="501874"/>
                    <a:pt x="792480" y="499433"/>
                  </a:cubicBezTo>
                  <a:cubicBezTo>
                    <a:pt x="793115" y="493718"/>
                    <a:pt x="793511" y="487971"/>
                    <a:pt x="794385" y="482288"/>
                  </a:cubicBezTo>
                  <a:cubicBezTo>
                    <a:pt x="795208" y="476941"/>
                    <a:pt x="798617" y="467688"/>
                    <a:pt x="800100" y="463238"/>
                  </a:cubicBezTo>
                  <a:lnTo>
                    <a:pt x="802005" y="457523"/>
                  </a:lnTo>
                  <a:lnTo>
                    <a:pt x="803910" y="451808"/>
                  </a:lnTo>
                  <a:cubicBezTo>
                    <a:pt x="804545" y="442918"/>
                    <a:pt x="804774" y="433990"/>
                    <a:pt x="805815" y="425138"/>
                  </a:cubicBezTo>
                  <a:cubicBezTo>
                    <a:pt x="806050" y="423144"/>
                    <a:pt x="807415" y="421408"/>
                    <a:pt x="807720" y="419423"/>
                  </a:cubicBezTo>
                  <a:cubicBezTo>
                    <a:pt x="808690" y="413116"/>
                    <a:pt x="808655" y="406680"/>
                    <a:pt x="809625" y="400373"/>
                  </a:cubicBezTo>
                  <a:cubicBezTo>
                    <a:pt x="809930" y="398388"/>
                    <a:pt x="811043" y="396606"/>
                    <a:pt x="811530" y="394658"/>
                  </a:cubicBezTo>
                  <a:cubicBezTo>
                    <a:pt x="812315" y="391517"/>
                    <a:pt x="812800" y="388308"/>
                    <a:pt x="813435" y="385133"/>
                  </a:cubicBezTo>
                  <a:cubicBezTo>
                    <a:pt x="812800" y="370528"/>
                    <a:pt x="812651" y="355894"/>
                    <a:pt x="811530" y="341318"/>
                  </a:cubicBezTo>
                  <a:cubicBezTo>
                    <a:pt x="811376" y="339316"/>
                    <a:pt x="810177" y="337534"/>
                    <a:pt x="809625" y="335603"/>
                  </a:cubicBezTo>
                  <a:cubicBezTo>
                    <a:pt x="808906" y="333086"/>
                    <a:pt x="808472" y="330491"/>
                    <a:pt x="807720" y="327983"/>
                  </a:cubicBezTo>
                  <a:lnTo>
                    <a:pt x="802005" y="310838"/>
                  </a:lnTo>
                  <a:lnTo>
                    <a:pt x="800100" y="305123"/>
                  </a:lnTo>
                  <a:cubicBezTo>
                    <a:pt x="799465" y="294963"/>
                    <a:pt x="799570" y="284729"/>
                    <a:pt x="798195" y="274643"/>
                  </a:cubicBezTo>
                  <a:cubicBezTo>
                    <a:pt x="797652" y="270664"/>
                    <a:pt x="795655" y="267023"/>
                    <a:pt x="794385" y="263213"/>
                  </a:cubicBezTo>
                  <a:cubicBezTo>
                    <a:pt x="788605" y="245872"/>
                    <a:pt x="797471" y="273260"/>
                    <a:pt x="790575" y="247973"/>
                  </a:cubicBezTo>
                  <a:cubicBezTo>
                    <a:pt x="789518" y="244098"/>
                    <a:pt x="788035" y="240353"/>
                    <a:pt x="786765" y="236543"/>
                  </a:cubicBezTo>
                  <a:cubicBezTo>
                    <a:pt x="786130" y="234638"/>
                    <a:pt x="785254" y="232797"/>
                    <a:pt x="784860" y="230828"/>
                  </a:cubicBezTo>
                  <a:cubicBezTo>
                    <a:pt x="782167" y="217365"/>
                    <a:pt x="783979" y="224375"/>
                    <a:pt x="779145" y="209873"/>
                  </a:cubicBezTo>
                  <a:cubicBezTo>
                    <a:pt x="778121" y="206801"/>
                    <a:pt x="778025" y="203489"/>
                    <a:pt x="777240" y="200348"/>
                  </a:cubicBezTo>
                  <a:cubicBezTo>
                    <a:pt x="776753" y="198400"/>
                    <a:pt x="775822" y="196581"/>
                    <a:pt x="775335" y="194633"/>
                  </a:cubicBezTo>
                  <a:cubicBezTo>
                    <a:pt x="774550" y="191492"/>
                    <a:pt x="774567" y="188140"/>
                    <a:pt x="773430" y="185108"/>
                  </a:cubicBezTo>
                  <a:cubicBezTo>
                    <a:pt x="772626" y="182964"/>
                    <a:pt x="770644" y="181441"/>
                    <a:pt x="769620" y="179393"/>
                  </a:cubicBezTo>
                  <a:cubicBezTo>
                    <a:pt x="768722" y="177597"/>
                    <a:pt x="768690" y="175433"/>
                    <a:pt x="767715" y="173678"/>
                  </a:cubicBezTo>
                  <a:cubicBezTo>
                    <a:pt x="765491" y="169675"/>
                    <a:pt x="762635" y="166058"/>
                    <a:pt x="760095" y="162248"/>
                  </a:cubicBezTo>
                  <a:cubicBezTo>
                    <a:pt x="758981" y="160577"/>
                    <a:pt x="759165" y="158288"/>
                    <a:pt x="758190" y="156533"/>
                  </a:cubicBezTo>
                  <a:cubicBezTo>
                    <a:pt x="755966" y="152530"/>
                    <a:pt x="753110" y="148913"/>
                    <a:pt x="750570" y="145103"/>
                  </a:cubicBezTo>
                  <a:lnTo>
                    <a:pt x="746760" y="139388"/>
                  </a:lnTo>
                  <a:cubicBezTo>
                    <a:pt x="745490" y="137483"/>
                    <a:pt x="744569" y="135292"/>
                    <a:pt x="742950" y="133673"/>
                  </a:cubicBezTo>
                  <a:cubicBezTo>
                    <a:pt x="741045" y="131768"/>
                    <a:pt x="738889" y="130085"/>
                    <a:pt x="737235" y="127958"/>
                  </a:cubicBezTo>
                  <a:cubicBezTo>
                    <a:pt x="725268" y="112571"/>
                    <a:pt x="734964" y="120094"/>
                    <a:pt x="723900" y="112718"/>
                  </a:cubicBezTo>
                  <a:cubicBezTo>
                    <a:pt x="721915" y="106763"/>
                    <a:pt x="719990" y="99316"/>
                    <a:pt x="714375" y="95573"/>
                  </a:cubicBezTo>
                  <a:cubicBezTo>
                    <a:pt x="710565" y="93033"/>
                    <a:pt x="706183" y="91191"/>
                    <a:pt x="702945" y="87953"/>
                  </a:cubicBezTo>
                  <a:cubicBezTo>
                    <a:pt x="701040" y="86048"/>
                    <a:pt x="699357" y="83892"/>
                    <a:pt x="697230" y="82238"/>
                  </a:cubicBezTo>
                  <a:lnTo>
                    <a:pt x="680085" y="70808"/>
                  </a:lnTo>
                  <a:lnTo>
                    <a:pt x="662940" y="59378"/>
                  </a:lnTo>
                  <a:cubicBezTo>
                    <a:pt x="661035" y="58108"/>
                    <a:pt x="659397" y="56292"/>
                    <a:pt x="657225" y="55568"/>
                  </a:cubicBezTo>
                  <a:lnTo>
                    <a:pt x="651510" y="53663"/>
                  </a:lnTo>
                  <a:cubicBezTo>
                    <a:pt x="650240" y="51758"/>
                    <a:pt x="649319" y="49567"/>
                    <a:pt x="647700" y="47948"/>
                  </a:cubicBezTo>
                  <a:cubicBezTo>
                    <a:pt x="643172" y="43420"/>
                    <a:pt x="636214" y="42214"/>
                    <a:pt x="630555" y="40328"/>
                  </a:cubicBezTo>
                  <a:lnTo>
                    <a:pt x="624840" y="38423"/>
                  </a:lnTo>
                  <a:lnTo>
                    <a:pt x="619125" y="36518"/>
                  </a:lnTo>
                  <a:cubicBezTo>
                    <a:pt x="602747" y="25599"/>
                    <a:pt x="623469" y="38690"/>
                    <a:pt x="607695" y="30803"/>
                  </a:cubicBezTo>
                  <a:cubicBezTo>
                    <a:pt x="605647" y="29779"/>
                    <a:pt x="603885" y="28263"/>
                    <a:pt x="601980" y="26993"/>
                  </a:cubicBezTo>
                  <a:cubicBezTo>
                    <a:pt x="594940" y="16433"/>
                    <a:pt x="602198" y="24786"/>
                    <a:pt x="592455" y="19373"/>
                  </a:cubicBezTo>
                  <a:cubicBezTo>
                    <a:pt x="588452" y="17149"/>
                    <a:pt x="585515" y="12651"/>
                    <a:pt x="581025" y="11753"/>
                  </a:cubicBezTo>
                  <a:cubicBezTo>
                    <a:pt x="569531" y="9454"/>
                    <a:pt x="574572" y="10872"/>
                    <a:pt x="565785" y="7943"/>
                  </a:cubicBezTo>
                  <a:cubicBezTo>
                    <a:pt x="562896" y="6017"/>
                    <a:pt x="558299" y="2228"/>
                    <a:pt x="554355" y="2228"/>
                  </a:cubicBezTo>
                  <a:cubicBezTo>
                    <a:pt x="546076" y="2228"/>
                    <a:pt x="529590" y="4133"/>
                    <a:pt x="529590" y="4133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200400" y="2133600"/>
              <a:ext cx="2743200" cy="25146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200400" y="2667000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200400" y="3198812"/>
              <a:ext cx="2743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31242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4038600" y="3657600"/>
              <a:ext cx="1981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200400" y="2133600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LB Plan</a:t>
              </a:r>
              <a:endParaRPr lang="en-US" sz="2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292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1148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00400" y="27432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en-US" sz="2000" dirty="0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43434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3434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43434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3434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3434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43434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1816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1816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1816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1816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51816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1816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429000" y="3429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429000" y="35814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429000" y="37338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3429000" y="38862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3429000" y="40386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3429000" y="4191000"/>
              <a:ext cx="457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 descr="50%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Key elements of the practice (Identify)</a:t>
            </a:r>
            <a:endParaRPr lang="en-ZA" sz="24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908050"/>
          <a:ext cx="5760640" cy="148257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736304"/>
                <a:gridCol w="3024336"/>
              </a:tblGrid>
              <a:tr h="28803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1-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Behavioural communication </a:t>
                      </a:r>
                      <a:endParaRPr lang="en-ZA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Generic beliefs / issues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Communication messages </a:t>
                      </a:r>
                      <a:endParaRPr lang="en-ZA" sz="1400" b="1" dirty="0"/>
                    </a:p>
                  </a:txBody>
                  <a:tcPr/>
                </a:tc>
              </a:tr>
              <a:tr h="84249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</a:t>
                      </a:r>
                      <a:endParaRPr lang="en-ZA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850" y="2514600"/>
          <a:ext cx="5760640" cy="2667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32000"/>
                <a:gridCol w="2032000"/>
                <a:gridCol w="1696640"/>
              </a:tblGrid>
              <a:tr h="21602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2 - Leadership</a:t>
                      </a:r>
                      <a:r>
                        <a:rPr lang="en-US" sz="1600" baseline="0" dirty="0" smtClean="0"/>
                        <a:t> behaviour</a:t>
                      </a:r>
                      <a:endParaRPr lang="en-ZA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27126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Antecedents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Behaviours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Consequences</a:t>
                      </a:r>
                      <a:endParaRPr lang="en-ZA" sz="1400" b="1" dirty="0"/>
                    </a:p>
                  </a:txBody>
                  <a:tcPr/>
                </a:tc>
              </a:tr>
              <a:tr h="21602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Operational adopters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  <a:tr h="23417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First level supervisors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  <a:tr h="18032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Second level supervisors (and above)</a:t>
                      </a:r>
                      <a:endParaRPr lang="en-ZA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172200" y="908050"/>
          <a:ext cx="2700337" cy="195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28803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2400" b="1" baseline="0" dirty="0" smtClean="0">
                          <a:solidFill>
                            <a:srgbClr val="FFFF00"/>
                          </a:solidFill>
                        </a:rPr>
                        <a:t> development</a:t>
                      </a:r>
                      <a:endParaRPr lang="en-ZA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135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Communication materials</a:t>
                      </a:r>
                      <a:endParaRPr kumimoji="0" lang="en-Z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248400" y="2895600"/>
          <a:ext cx="2700337" cy="2345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33679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1800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FF00"/>
                          </a:solidFill>
                        </a:rPr>
                        <a:t>development</a:t>
                      </a:r>
                      <a:endParaRPr lang="en-ZA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52216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Behaviour</a:t>
                      </a:r>
                      <a:r>
                        <a:rPr kumimoji="0" lang="en-US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 standards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Training </a:t>
                      </a:r>
                      <a:r>
                        <a:rPr kumimoji="0" lang="en-US" sz="1800" b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programmes</a:t>
                      </a:r>
                      <a:r>
                        <a:rPr kumimoji="0" lang="en-US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 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Behavioural</a:t>
                      </a:r>
                      <a:r>
                        <a:rPr kumimoji="0" lang="en-US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 change interventions</a:t>
                      </a:r>
                      <a:endParaRPr kumimoji="0" lang="en-Z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3850" y="5373688"/>
          <a:ext cx="5760640" cy="7505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6064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3 - Monitoring and assessment tool</a:t>
                      </a:r>
                      <a:endParaRPr lang="en-ZA" sz="1600" b="1" dirty="0"/>
                    </a:p>
                  </a:txBody>
                  <a:tcPr/>
                </a:tc>
              </a:tr>
              <a:tr h="41528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Regular</a:t>
                      </a:r>
                      <a:r>
                        <a:rPr lang="en-US" sz="1400" baseline="0" dirty="0" smtClean="0"/>
                        <a:t> assessment using </a:t>
                      </a:r>
                      <a:r>
                        <a:rPr lang="en-US" sz="1400" dirty="0" smtClean="0"/>
                        <a:t>such a tool should be part</a:t>
                      </a:r>
                      <a:r>
                        <a:rPr lang="en-US" sz="1400" baseline="0" dirty="0" smtClean="0"/>
                        <a:t> of the practice</a:t>
                      </a:r>
                      <a:endParaRPr lang="en-ZA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443662" y="5288280"/>
          <a:ext cx="2700337" cy="8053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224247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2000" b="1" baseline="0" dirty="0" smtClean="0">
                          <a:solidFill>
                            <a:srgbClr val="FFFF00"/>
                          </a:solidFill>
                        </a:rPr>
                        <a:t> development</a:t>
                      </a:r>
                      <a:endParaRPr lang="en-ZA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9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Measurement tools</a:t>
                      </a:r>
                      <a:endParaRPr kumimoji="0" lang="en-Z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57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Proposed way forward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143000"/>
            <a:ext cx="8458200" cy="13234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</a:rPr>
              <a:t>Formally constitute an interest group</a:t>
            </a:r>
          </a:p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Involve the whole industry</a:t>
            </a:r>
          </a:p>
          <a:p>
            <a:pPr lvl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 Get the best available knowledge to participate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5029200"/>
            <a:ext cx="8458200" cy="126188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</a:rPr>
              <a:t>Regular meetings to: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 Share experiences</a:t>
            </a: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Learn from each other</a:t>
            </a:r>
            <a:endParaRPr lang="en-ZA" sz="2400" dirty="0" smtClean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2514600"/>
            <a:ext cx="8458200" cy="24314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</a:rPr>
              <a:t>Workshop(s) to look for LP’s in the areas of: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Communication materials</a:t>
            </a:r>
            <a:endParaRPr lang="en-ZA" sz="2400" dirty="0" smtClean="0">
              <a:solidFill>
                <a:srgbClr val="FFFF00"/>
              </a:solidFill>
            </a:endParaRP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Behaviour</a:t>
            </a:r>
            <a:r>
              <a:rPr lang="en-US" sz="2400" dirty="0" smtClean="0">
                <a:solidFill>
                  <a:srgbClr val="FFFF00"/>
                </a:solidFill>
              </a:rPr>
              <a:t> standards</a:t>
            </a: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Training </a:t>
            </a:r>
            <a:r>
              <a:rPr lang="en-US" sz="2400" dirty="0" err="1" smtClean="0">
                <a:solidFill>
                  <a:srgbClr val="FFFF00"/>
                </a:solidFill>
              </a:rPr>
              <a:t>programmes</a:t>
            </a:r>
            <a:r>
              <a:rPr lang="en-US" sz="2400" dirty="0" smtClean="0">
                <a:solidFill>
                  <a:srgbClr val="FFFF00"/>
                </a:solidFill>
              </a:rPr>
              <a:t>  </a:t>
            </a: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err="1" smtClean="0">
                <a:solidFill>
                  <a:srgbClr val="FFFF00"/>
                </a:solidFill>
              </a:rPr>
              <a:t>Behavioural</a:t>
            </a:r>
            <a:r>
              <a:rPr lang="en-US" sz="2400" dirty="0" smtClean="0">
                <a:solidFill>
                  <a:srgbClr val="FFFF00"/>
                </a:solidFill>
              </a:rPr>
              <a:t> change interventions</a:t>
            </a:r>
            <a:endParaRPr lang="en-ZA" sz="2400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Measurement tools</a:t>
            </a:r>
            <a:endParaRPr lang="en-ZA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History of MOSH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Background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27387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Leading practices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4245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Desired leadership </a:t>
            </a:r>
            <a:r>
              <a:rPr lang="en-US" sz="2400" dirty="0" err="1" smtClean="0">
                <a:solidFill>
                  <a:schemeClr val="bg1"/>
                </a:solidFill>
              </a:rPr>
              <a:t>behaviour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First and foremost</a:t>
            </a:r>
            <a:r>
              <a:rPr lang="en-US" dirty="0" smtClean="0">
                <a:latin typeface="Arial" charset="0"/>
                <a:cs typeface="Arial" charset="0"/>
              </a:rPr>
              <a:t>:</a:t>
            </a:r>
            <a:br>
              <a:rPr lang="en-US" dirty="0" smtClean="0">
                <a:latin typeface="Arial" charset="0"/>
                <a:cs typeface="Arial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314671531"/>
              </p:ext>
            </p:extLst>
          </p:nvPr>
        </p:nvGraphicFramePr>
        <p:xfrm>
          <a:off x="1447800" y="990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1295400" y="2286000"/>
            <a:ext cx="6248400" cy="2286000"/>
            <a:chOff x="1295400" y="2286000"/>
            <a:chExt cx="6248400" cy="2286000"/>
          </a:xfrm>
        </p:grpSpPr>
        <p:sp>
          <p:nvSpPr>
            <p:cNvPr id="4" name="Oval 3"/>
            <p:cNvSpPr/>
            <p:nvPr/>
          </p:nvSpPr>
          <p:spPr>
            <a:xfrm>
              <a:off x="1295400" y="2514600"/>
              <a:ext cx="2362200" cy="1828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657600" y="2286000"/>
              <a:ext cx="3886200" cy="2286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81200" y="3810000"/>
              <a:ext cx="885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What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58101" y="3957935"/>
              <a:ext cx="7723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How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775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ZA" sz="3200" dirty="0" smtClean="0">
                <a:latin typeface="+mn-lt"/>
                <a:ea typeface="+mn-ea"/>
                <a:cs typeface="+mn-cs"/>
              </a:rPr>
              <a:t>The bottom line: Desired Leadership Behaviour</a:t>
            </a:r>
            <a:endParaRPr lang="en-US" sz="3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629400" y="18288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P</a:t>
            </a:r>
            <a:r>
              <a:rPr lang="en-US" sz="2400" dirty="0" smtClean="0">
                <a:solidFill>
                  <a:srgbClr val="002060"/>
                </a:solidFill>
              </a:rPr>
              <a:t>ositive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7767" y="2057400"/>
            <a:ext cx="526963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When you see desired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- react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31242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en-US" sz="2400" dirty="0" smtClean="0">
                <a:solidFill>
                  <a:srgbClr val="002060"/>
                </a:solidFill>
              </a:rPr>
              <a:t>mmediate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29400" y="44196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C</a:t>
            </a:r>
            <a:r>
              <a:rPr lang="en-US" sz="2400" dirty="0" smtClean="0">
                <a:solidFill>
                  <a:srgbClr val="002060"/>
                </a:solidFill>
              </a:rPr>
              <a:t>ertain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767" y="3409890"/>
            <a:ext cx="526963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When you see undesired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- coach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7767" y="4315361"/>
            <a:ext cx="526963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 Unconditional management support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Respectful and caring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Open communication to lowest levels,</a:t>
            </a:r>
          </a:p>
          <a:p>
            <a:r>
              <a:rPr lang="en-US" sz="2000" dirty="0" smtClean="0"/>
              <a:t>    listen!</a:t>
            </a:r>
            <a:endParaRPr lang="en-Z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2012 –  Growing body of evidence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Towards a Leadership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LP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28212876"/>
              </p:ext>
            </p:extLst>
          </p:nvPr>
        </p:nvGraphicFramePr>
        <p:xfrm>
          <a:off x="723900" y="600075"/>
          <a:ext cx="7705725" cy="543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2012 –  Growing body of evidence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Towards a Leadership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LP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31959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End 2012 - Industry Interviews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8055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March 2013 – </a:t>
            </a:r>
            <a:r>
              <a:rPr lang="en-US" sz="2400" dirty="0" err="1" smtClean="0">
                <a:solidFill>
                  <a:schemeClr val="bg1"/>
                </a:solidFill>
              </a:rPr>
              <a:t>Sibanye</a:t>
            </a:r>
            <a:r>
              <a:rPr lang="en-US" sz="2400" dirty="0" smtClean="0">
                <a:solidFill>
                  <a:schemeClr val="bg1"/>
                </a:solidFill>
              </a:rPr>
              <a:t> takes the lead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4151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July 2013 – CEO Elimination of Fatalities Team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25863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The failed initiative of June 2012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57200"/>
            <a:ext cx="8458200" cy="338554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NOTES OF THE CEO ELIMINATION OF FATALTIES TEAM MEETING OF 30 JULY 2013 FROM 08:00 UNTIL 16:00 AT THE COUNTRY CLUB JOHNNESBURG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b="1" dirty="0" smtClean="0">
                <a:solidFill>
                  <a:schemeClr val="bg1"/>
                </a:solidFill>
              </a:rPr>
              <a:t> 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b="1" dirty="0" smtClean="0">
                <a:solidFill>
                  <a:schemeClr val="bg1"/>
                </a:solidFill>
              </a:rPr>
              <a:t>Team members: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Graham Briggs (Harmony),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Mark </a:t>
            </a:r>
            <a:r>
              <a:rPr lang="en-US" sz="1600" dirty="0" err="1" smtClean="0">
                <a:solidFill>
                  <a:schemeClr val="bg1"/>
                </a:solidFill>
              </a:rPr>
              <a:t>Cutifani</a:t>
            </a:r>
            <a:r>
              <a:rPr lang="en-US" sz="1600" dirty="0" smtClean="0">
                <a:solidFill>
                  <a:schemeClr val="bg1"/>
                </a:solidFill>
              </a:rPr>
              <a:t> (Anglo American and Chair),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Godfrey </a:t>
            </a:r>
            <a:r>
              <a:rPr lang="en-US" sz="1600" dirty="0" err="1" smtClean="0">
                <a:solidFill>
                  <a:schemeClr val="bg1"/>
                </a:solidFill>
              </a:rPr>
              <a:t>Gomwe</a:t>
            </a:r>
            <a:r>
              <a:rPr lang="en-US" sz="1600" dirty="0" smtClean="0">
                <a:solidFill>
                  <a:schemeClr val="bg1"/>
                </a:solidFill>
              </a:rPr>
              <a:t> (Anglo American Thermal Coal),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Terence </a:t>
            </a:r>
            <a:r>
              <a:rPr lang="en-US" sz="1600" dirty="0" err="1" smtClean="0">
                <a:solidFill>
                  <a:schemeClr val="bg1"/>
                </a:solidFill>
              </a:rPr>
              <a:t>Goodlace</a:t>
            </a:r>
            <a:r>
              <a:rPr lang="en-US" sz="1600" dirty="0" smtClean="0">
                <a:solidFill>
                  <a:schemeClr val="bg1"/>
                </a:solidFill>
              </a:rPr>
              <a:t> (Impala),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Nick Holland (Gold Fields),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Nick Holland (Gold Fields),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Murray Houston (</a:t>
            </a:r>
            <a:r>
              <a:rPr lang="en-US" sz="1600" dirty="0" err="1" smtClean="0">
                <a:solidFill>
                  <a:schemeClr val="bg1"/>
                </a:solidFill>
              </a:rPr>
              <a:t>Glencore</a:t>
            </a:r>
            <a:r>
              <a:rPr lang="en-US" sz="1600" dirty="0" smtClean="0">
                <a:solidFill>
                  <a:schemeClr val="bg1"/>
                </a:solidFill>
              </a:rPr>
              <a:t>-Xstrata Alloys and Coal),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Mark Munroe on behalf of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 Ben Magara (</a:t>
            </a:r>
            <a:r>
              <a:rPr lang="en-US" sz="1600" dirty="0" err="1" smtClean="0">
                <a:solidFill>
                  <a:schemeClr val="bg1"/>
                </a:solidFill>
              </a:rPr>
              <a:t>Lonmin</a:t>
            </a:r>
            <a:r>
              <a:rPr lang="en-US" sz="1600" dirty="0" smtClean="0">
                <a:solidFill>
                  <a:schemeClr val="bg1"/>
                </a:solidFill>
              </a:rPr>
              <a:t>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Mike Schmidt (African Rainbow Minerals),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Peter </a:t>
            </a:r>
            <a:r>
              <a:rPr lang="en-US" sz="1600" dirty="0" err="1" smtClean="0">
                <a:solidFill>
                  <a:schemeClr val="bg1"/>
                </a:solidFill>
              </a:rPr>
              <a:t>Steenkamp</a:t>
            </a:r>
            <a:r>
              <a:rPr lang="en-US" sz="1600" dirty="0" smtClean="0">
                <a:solidFill>
                  <a:schemeClr val="bg1"/>
                </a:solidFill>
              </a:rPr>
              <a:t> (Sasol Mining),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Peter Turner, MOSH FOG sponsor and on behalf of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Neal </a:t>
            </a:r>
            <a:r>
              <a:rPr lang="en-US" sz="1600" dirty="0" err="1" smtClean="0">
                <a:solidFill>
                  <a:schemeClr val="bg1"/>
                </a:solidFill>
              </a:rPr>
              <a:t>Froneman</a:t>
            </a:r>
            <a:r>
              <a:rPr lang="en-US" sz="1600" dirty="0" smtClean="0">
                <a:solidFill>
                  <a:schemeClr val="bg1"/>
                </a:solidFill>
              </a:rPr>
              <a:t> (</a:t>
            </a:r>
            <a:r>
              <a:rPr lang="en-US" sz="1600" dirty="0" err="1" smtClean="0">
                <a:solidFill>
                  <a:schemeClr val="bg1"/>
                </a:solidFill>
              </a:rPr>
              <a:t>Sibanye</a:t>
            </a:r>
            <a:r>
              <a:rPr lang="en-US" sz="1600" dirty="0" smtClean="0">
                <a:solidFill>
                  <a:schemeClr val="bg1"/>
                </a:solidFill>
              </a:rPr>
              <a:t> Gold), Messrs. </a:t>
            </a:r>
            <a:r>
              <a:rPr lang="en-US" sz="1600" dirty="0" err="1" smtClean="0">
                <a:solidFill>
                  <a:schemeClr val="bg1"/>
                </a:solidFill>
              </a:rPr>
              <a:t>Bheki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Sibiya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Sietse</a:t>
            </a:r>
            <a:r>
              <a:rPr lang="en-US" sz="1600" dirty="0" smtClean="0">
                <a:solidFill>
                  <a:schemeClr val="bg1"/>
                </a:solidFill>
              </a:rPr>
              <a:t> van </a:t>
            </a:r>
            <a:r>
              <a:rPr lang="en-US" sz="1600" dirty="0" err="1" smtClean="0">
                <a:solidFill>
                  <a:schemeClr val="bg1"/>
                </a:solidFill>
              </a:rPr>
              <a:t>der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Woude</a:t>
            </a:r>
            <a:r>
              <a:rPr lang="en-US" sz="1600" dirty="0" smtClean="0">
                <a:solidFill>
                  <a:schemeClr val="bg1"/>
                </a:solidFill>
              </a:rPr>
              <a:t>, Stanford </a:t>
            </a:r>
            <a:r>
              <a:rPr lang="en-US" sz="1600" dirty="0" err="1" smtClean="0">
                <a:solidFill>
                  <a:schemeClr val="bg1"/>
                </a:solidFill>
              </a:rPr>
              <a:t>Malatji</a:t>
            </a:r>
            <a:r>
              <a:rPr lang="en-US" sz="1600" dirty="0" smtClean="0">
                <a:solidFill>
                  <a:schemeClr val="bg1"/>
                </a:solidFill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</a:rPr>
              <a:t>Danie</a:t>
            </a:r>
            <a:r>
              <a:rPr lang="en-US" sz="1600" dirty="0" smtClean="0">
                <a:solidFill>
                  <a:schemeClr val="bg1"/>
                </a:solidFill>
              </a:rPr>
              <a:t> van </a:t>
            </a:r>
            <a:r>
              <a:rPr lang="en-US" sz="1600" dirty="0" err="1" smtClean="0">
                <a:solidFill>
                  <a:schemeClr val="bg1"/>
                </a:solidFill>
              </a:rPr>
              <a:t>der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Merwe</a:t>
            </a:r>
            <a:r>
              <a:rPr lang="en-US" sz="1600" dirty="0" smtClean="0">
                <a:solidFill>
                  <a:schemeClr val="bg1"/>
                </a:solidFill>
              </a:rPr>
              <a:t>, Brian </a:t>
            </a:r>
            <a:r>
              <a:rPr lang="en-US" sz="1600" dirty="0" err="1" smtClean="0">
                <a:solidFill>
                  <a:schemeClr val="bg1"/>
                </a:solidFill>
              </a:rPr>
              <a:t>Mongoma</a:t>
            </a:r>
            <a:r>
              <a:rPr lang="en-US" sz="1600" dirty="0" smtClean="0">
                <a:solidFill>
                  <a:schemeClr val="bg1"/>
                </a:solidFill>
              </a:rPr>
              <a:t>, Dr </a:t>
            </a:r>
            <a:r>
              <a:rPr lang="en-US" sz="1600" dirty="0" err="1" smtClean="0">
                <a:solidFill>
                  <a:schemeClr val="bg1"/>
                </a:solidFill>
              </a:rPr>
              <a:t>Thuthula</a:t>
            </a:r>
            <a:r>
              <a:rPr lang="en-US" sz="1600" dirty="0" smtClean="0">
                <a:solidFill>
                  <a:schemeClr val="bg1"/>
                </a:solidFill>
              </a:rPr>
              <a:t> Balfour-</a:t>
            </a:r>
            <a:r>
              <a:rPr lang="en-US" sz="1600" dirty="0" err="1" smtClean="0">
                <a:solidFill>
                  <a:schemeClr val="bg1"/>
                </a:solidFill>
              </a:rPr>
              <a:t>Kaipa</a:t>
            </a:r>
            <a:r>
              <a:rPr lang="en-US" sz="1600" dirty="0" smtClean="0">
                <a:solidFill>
                  <a:schemeClr val="bg1"/>
                </a:solidFill>
              </a:rPr>
              <a:t> (Chamber of Mines).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 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Apologies: </a:t>
            </a:r>
            <a:r>
              <a:rPr lang="en-US" sz="1600" dirty="0" smtClean="0">
                <a:solidFill>
                  <a:schemeClr val="bg1"/>
                </a:solidFill>
              </a:rPr>
              <a:t>Messrs </a:t>
            </a:r>
            <a:r>
              <a:rPr lang="en-US" sz="1600" dirty="0" err="1" smtClean="0">
                <a:solidFill>
                  <a:schemeClr val="bg1"/>
                </a:solidFill>
              </a:rPr>
              <a:t>Manie</a:t>
            </a:r>
            <a:r>
              <a:rPr lang="en-US" sz="1600" dirty="0" smtClean="0">
                <a:solidFill>
                  <a:schemeClr val="bg1"/>
                </a:solidFill>
              </a:rPr>
              <a:t> Dreyer (BECSA), Neal </a:t>
            </a:r>
            <a:r>
              <a:rPr lang="en-US" sz="1600" dirty="0" err="1" smtClean="0">
                <a:solidFill>
                  <a:schemeClr val="bg1"/>
                </a:solidFill>
              </a:rPr>
              <a:t>Froneman</a:t>
            </a:r>
            <a:r>
              <a:rPr lang="en-US" sz="1600" dirty="0" smtClean="0">
                <a:solidFill>
                  <a:schemeClr val="bg1"/>
                </a:solidFill>
              </a:rPr>
              <a:t> (</a:t>
            </a:r>
            <a:r>
              <a:rPr lang="en-US" sz="1600" dirty="0" err="1" smtClean="0">
                <a:solidFill>
                  <a:schemeClr val="bg1"/>
                </a:solidFill>
              </a:rPr>
              <a:t>Sibanye</a:t>
            </a:r>
            <a:r>
              <a:rPr lang="en-US" sz="1600" dirty="0" smtClean="0">
                <a:solidFill>
                  <a:schemeClr val="bg1"/>
                </a:solidFill>
              </a:rPr>
              <a:t> Gold), </a:t>
            </a:r>
            <a:r>
              <a:rPr lang="en-US" sz="1600" dirty="0" err="1" smtClean="0">
                <a:solidFill>
                  <a:schemeClr val="bg1"/>
                </a:solidFill>
              </a:rPr>
              <a:t>Mr</a:t>
            </a:r>
            <a:r>
              <a:rPr lang="en-US" sz="1600" dirty="0" smtClean="0">
                <a:solidFill>
                  <a:schemeClr val="bg1"/>
                </a:solidFill>
              </a:rPr>
              <a:t> Chris Griffith (Anglo American Platinum), </a:t>
            </a:r>
            <a:r>
              <a:rPr lang="en-US" sz="1600" dirty="0" err="1" smtClean="0">
                <a:solidFill>
                  <a:schemeClr val="bg1"/>
                </a:solidFill>
              </a:rPr>
              <a:t>Srinivasan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Venkatakrishnan</a:t>
            </a:r>
            <a:r>
              <a:rPr lang="en-US" sz="1600" dirty="0" smtClean="0">
                <a:solidFill>
                  <a:schemeClr val="bg1"/>
                </a:solidFill>
              </a:rPr>
              <a:t>(AngloGold Ashanti),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4419600"/>
            <a:ext cx="8458200" cy="147732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 was agreed that </a:t>
            </a:r>
            <a:r>
              <a:rPr lang="en-US" dirty="0" err="1" smtClean="0">
                <a:solidFill>
                  <a:schemeClr val="bg1"/>
                </a:solidFill>
              </a:rPr>
              <a:t>Mr</a:t>
            </a:r>
            <a:r>
              <a:rPr lang="en-US" dirty="0" smtClean="0">
                <a:solidFill>
                  <a:schemeClr val="bg1"/>
                </a:solidFill>
              </a:rPr>
              <a:t> Peter Turner will work with the MOSH Learning Hub and </a:t>
            </a:r>
            <a:r>
              <a:rPr lang="en-US" dirty="0" err="1" smtClean="0">
                <a:solidFill>
                  <a:schemeClr val="bg1"/>
                </a:solidFill>
              </a:rPr>
              <a:t>Mr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Stehring</a:t>
            </a:r>
            <a:r>
              <a:rPr lang="en-US" dirty="0" smtClean="0">
                <a:solidFill>
                  <a:schemeClr val="bg1"/>
                </a:solidFill>
              </a:rPr>
              <a:t> to develop a Leadership </a:t>
            </a:r>
            <a:r>
              <a:rPr lang="en-US" dirty="0" err="1" smtClean="0">
                <a:solidFill>
                  <a:schemeClr val="bg1"/>
                </a:solidFill>
              </a:rPr>
              <a:t>Behaviour</a:t>
            </a:r>
            <a:r>
              <a:rPr lang="en-US" dirty="0" smtClean="0">
                <a:solidFill>
                  <a:schemeClr val="bg1"/>
                </a:solidFill>
              </a:rPr>
              <a:t> Leading Practice. The practice should: 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a)	Consider the roles of supervisors and middle management;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b) 	Consider the roles, training and election of OHS representatives,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c) 	Indicate what ‘interdependent’ phase on the Bradley curve should look like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2012 –  Growing body of evidence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73914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Towards a Leadership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LP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31959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End 2012 - Industry Interviews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8055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March 2013 – </a:t>
            </a:r>
            <a:r>
              <a:rPr lang="en-US" sz="2400" dirty="0" err="1" smtClean="0">
                <a:solidFill>
                  <a:schemeClr val="bg1"/>
                </a:solidFill>
              </a:rPr>
              <a:t>Sibanye</a:t>
            </a:r>
            <a:r>
              <a:rPr lang="en-US" sz="2400" dirty="0" smtClean="0">
                <a:solidFill>
                  <a:schemeClr val="bg1"/>
                </a:solidFill>
              </a:rPr>
              <a:t> gold takes the lead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50247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August 2013 – MOSH Task Force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44151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July 2013 – CEO Elimination of Fatalities Team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2586335"/>
            <a:ext cx="8458200" cy="4616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The failed initiative of June 2012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FFFF"/>
    </a:dk2>
    <a:lt2>
      <a:srgbClr val="000000"/>
    </a:lt2>
    <a:accent1>
      <a:srgbClr val="00CC99"/>
    </a:accent1>
    <a:accent2>
      <a:srgbClr val="3333FF"/>
    </a:accent2>
    <a:accent3>
      <a:srgbClr val="FFFFFF"/>
    </a:accent3>
    <a:accent4>
      <a:srgbClr val="000000"/>
    </a:accent4>
    <a:accent5>
      <a:srgbClr val="AAE2CA"/>
    </a:accent5>
    <a:accent6>
      <a:srgbClr val="2D2DE7"/>
    </a:accent6>
    <a:hlink>
      <a:srgbClr val="CCCCFF"/>
    </a:hlink>
    <a:folHlink>
      <a:srgbClr val="000000"/>
    </a:folHlink>
  </a:clrScheme>
  <a:fontScheme name="Blank Presentatio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522</TotalTime>
  <Words>412</Words>
  <Application>Microsoft Office PowerPoint</Application>
  <PresentationFormat>On-screen Show (4:3)</PresentationFormat>
  <Paragraphs>117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Mobilising for Behaviour Change (MBC) – Towards a leading Practice</vt:lpstr>
      <vt:lpstr> </vt:lpstr>
      <vt:lpstr>First and foremost: </vt:lpstr>
      <vt:lpstr>The bottom line: Desired Leadership Behaviour</vt:lpstr>
      <vt:lpstr> </vt:lpstr>
      <vt:lpstr>Slide 6</vt:lpstr>
      <vt:lpstr> </vt:lpstr>
      <vt:lpstr> </vt:lpstr>
      <vt:lpstr> </vt:lpstr>
      <vt:lpstr> </vt:lpstr>
      <vt:lpstr>Slide 11</vt:lpstr>
      <vt:lpstr>Key elements of the practice (Identify)</vt:lpstr>
      <vt:lpstr> 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54</cp:revision>
  <dcterms:created xsi:type="dcterms:W3CDTF">2012-08-02T11:34:04Z</dcterms:created>
  <dcterms:modified xsi:type="dcterms:W3CDTF">2013-12-17T10:03:39Z</dcterms:modified>
</cp:coreProperties>
</file>