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83" r:id="rId3"/>
    <p:sldId id="287" r:id="rId4"/>
    <p:sldId id="291" r:id="rId5"/>
    <p:sldId id="293" r:id="rId6"/>
    <p:sldId id="289" r:id="rId7"/>
    <p:sldId id="292" r:id="rId8"/>
    <p:sldId id="29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0EFC7E-DE7F-424F-99AE-EB95080D45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4D1E5A-EEA7-474B-ACF6-5633C5D7D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366B30-C4BD-4185-9EF7-7128895A9D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CDA762-076E-454F-B45C-412615CF69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4C6E3-15A5-413B-AB7F-55C90AC22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A6F45B-30FF-4F5E-AF6C-268C0C739F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0C3E4-4962-4A43-A437-9DBAD5695C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C0FD14-66A0-4CCB-B26F-1A5DFBB03F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D52DBC-FE7C-4920-959D-C984E453D9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3A18EF4-7695-4765-ACCC-3D28132D4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824E03-7B77-4ABE-AAE6-A1A5BBF45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B91507BC-79AF-4EB4-8F49-DB9E3545A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2743200" y="990600"/>
            <a:ext cx="6781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8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Approximately Right, Not Precisely Wrong</a:t>
            </a:r>
          </a:p>
          <a:p>
            <a:pPr marL="39688" algn="ctr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000" dirty="0" smtClean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Lessons learnt from facilitating  the  HPD TAS Adoption</a:t>
            </a: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000" dirty="0" smtClean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0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44196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October 2013</a:t>
            </a:r>
            <a:endParaRPr lang="en-US" sz="20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Objective</a:t>
            </a:r>
            <a:endParaRPr lang="en-ZA" sz="20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To share experiences and key learning's in facilitating the HPD TAS adoption process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Highlight opportunities to enhance the MOSH process 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Context</a:t>
            </a:r>
            <a:endParaRPr lang="en-ZA" sz="20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Lessons / experience from wide spread adoption phase only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Major Steps Included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ZA" sz="1400" b="1" dirty="0" smtClean="0">
                <a:solidFill>
                  <a:srgbClr val="FFC000"/>
                </a:solidFill>
              </a:rPr>
              <a:t>Committing and deciding to adopt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bg1"/>
                </a:solidFill>
              </a:rPr>
              <a:t>Setting up Multi disciplinary Adoption teams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bg1"/>
                </a:solidFill>
              </a:rPr>
              <a:t>Induction of the Adoption Team (s) 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bg1"/>
                </a:solidFill>
              </a:rPr>
              <a:t>Agree and sign off the implementation plan </a:t>
            </a:r>
            <a:endParaRPr lang="en-ZA" sz="14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Introduction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Context</a:t>
            </a:r>
            <a:endParaRPr lang="en-ZA" sz="20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20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Major Steps Included (cont.)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C000"/>
                </a:solidFill>
              </a:rPr>
              <a:t>Identify the Interviewers &amp; Interviewee 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C000"/>
                </a:solidFill>
              </a:rPr>
              <a:t>Train the Interviewers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C000"/>
                </a:solidFill>
              </a:rPr>
              <a:t>Mental Model Interviews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C000"/>
                </a:solidFill>
              </a:rPr>
              <a:t>Leadership </a:t>
            </a:r>
            <a:r>
              <a:rPr lang="en-US" sz="2000" b="1" dirty="0" err="1" smtClean="0">
                <a:solidFill>
                  <a:srgbClr val="FFC000"/>
                </a:solidFill>
              </a:rPr>
              <a:t>Behaviour</a:t>
            </a:r>
            <a:r>
              <a:rPr lang="en-US" sz="2000" b="1" dirty="0" smtClean="0">
                <a:solidFill>
                  <a:srgbClr val="FFC000"/>
                </a:solidFill>
              </a:rPr>
              <a:t> &amp; </a:t>
            </a:r>
            <a:r>
              <a:rPr lang="en-US" sz="2000" b="1" dirty="0" err="1" smtClean="0">
                <a:solidFill>
                  <a:srgbClr val="FFC000"/>
                </a:solidFill>
              </a:rPr>
              <a:t>Behaviour</a:t>
            </a:r>
            <a:r>
              <a:rPr lang="en-US" sz="2000" b="1" dirty="0" smtClean="0">
                <a:solidFill>
                  <a:srgbClr val="FFC000"/>
                </a:solidFill>
              </a:rPr>
              <a:t> Communication  Plans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Process Roll-out  plan  in place </a:t>
            </a:r>
            <a:endParaRPr lang="en-ZA" sz="2000" dirty="0" smtClean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Presentation about 10- 20 % anomalies of the 300 Interview results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endParaRPr lang="en-ZA" sz="18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Lessons Learnt</a:t>
            </a:r>
          </a:p>
          <a:p>
            <a:pPr marL="39688"/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5638800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20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Conclusions based on analysing about </a:t>
            </a:r>
            <a:r>
              <a:rPr lang="en-ZA" sz="2000" b="1" dirty="0" smtClean="0">
                <a:solidFill>
                  <a:srgbClr val="FFC000"/>
                </a:solidFill>
                <a:uFill>
                  <a:solidFill>
                    <a:schemeClr val="bg1"/>
                  </a:solidFill>
                </a:uFill>
              </a:rPr>
              <a:t>300</a:t>
            </a:r>
            <a:r>
              <a:rPr lang="en-ZA" sz="20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 Interviews from Adopters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20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Timelines – Lead times only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ZA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Deciding to adopt -  </a:t>
            </a:r>
            <a:r>
              <a:rPr lang="en-ZA" sz="1800" b="1" dirty="0" smtClean="0">
                <a:solidFill>
                  <a:srgbClr val="FFC000"/>
                </a:solidFill>
                <a:uFill>
                  <a:solidFill>
                    <a:schemeClr val="bg1"/>
                  </a:solidFill>
                </a:uFill>
              </a:rPr>
              <a:t>1month to 1yr 6 months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Setting up Multi disciplinary Adoption teams – </a:t>
            </a:r>
            <a:r>
              <a:rPr lang="en-US" sz="1800" b="1" dirty="0" smtClean="0">
                <a:solidFill>
                  <a:srgbClr val="00B050"/>
                </a:solidFill>
                <a:uFill>
                  <a:solidFill>
                    <a:schemeClr val="bg1"/>
                  </a:solidFill>
                </a:uFill>
              </a:rPr>
              <a:t>3 weeks vs. </a:t>
            </a:r>
            <a:r>
              <a:rPr lang="en-US" sz="1400" b="1" dirty="0" smtClean="0">
                <a:solidFill>
                  <a:srgbClr val="FFC000"/>
                </a:solidFill>
              </a:rPr>
              <a:t>3weeks to 2 Months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Induction of the Adoption Team (s) – </a:t>
            </a:r>
            <a:r>
              <a:rPr lang="en-US" sz="1800" b="1" dirty="0" smtClean="0">
                <a:solidFill>
                  <a:srgbClr val="00B050"/>
                </a:solidFill>
                <a:uFill>
                  <a:solidFill>
                    <a:schemeClr val="bg1"/>
                  </a:solidFill>
                </a:uFill>
              </a:rPr>
              <a:t>1 week vs. </a:t>
            </a:r>
            <a:r>
              <a:rPr lang="en-US" sz="1400" b="1" dirty="0" smtClean="0">
                <a:solidFill>
                  <a:srgbClr val="FFC000"/>
                </a:solidFill>
              </a:rPr>
              <a:t>1 week</a:t>
            </a:r>
          </a:p>
          <a:p>
            <a:pPr lvl="2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None/>
            </a:pPr>
            <a:r>
              <a:rPr lang="en-US" sz="1400" i="1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- Agree and sign off the implementation plan </a:t>
            </a:r>
            <a:r>
              <a:rPr lang="en-US" sz="1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- 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Identify the Interviewers &amp; Interviewee </a:t>
            </a:r>
            <a:r>
              <a:rPr lang="en-US" sz="1800" b="1" dirty="0" smtClean="0">
                <a:solidFill>
                  <a:srgbClr val="00B050"/>
                </a:solidFill>
                <a:uFill>
                  <a:solidFill>
                    <a:schemeClr val="bg1"/>
                  </a:solidFill>
                </a:uFill>
              </a:rPr>
              <a:t>1week</a:t>
            </a: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 vs. </a:t>
            </a:r>
            <a:r>
              <a:rPr lang="en-US" sz="1400" b="1" dirty="0" smtClean="0">
                <a:solidFill>
                  <a:srgbClr val="FFC000"/>
                </a:solidFill>
              </a:rPr>
              <a:t>1 week to 1 month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Train the Interviewers -  </a:t>
            </a:r>
            <a:r>
              <a:rPr lang="en-US" sz="1800" b="1" dirty="0" smtClean="0">
                <a:solidFill>
                  <a:srgbClr val="00B050"/>
                </a:solidFill>
                <a:uFill>
                  <a:solidFill>
                    <a:schemeClr val="bg1"/>
                  </a:solidFill>
                </a:uFill>
              </a:rPr>
              <a:t>1 week</a:t>
            </a: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 vs. 1 </a:t>
            </a:r>
            <a:r>
              <a:rPr lang="en-US" sz="1400" b="1" dirty="0" smtClean="0">
                <a:solidFill>
                  <a:srgbClr val="FFC000"/>
                </a:solidFill>
              </a:rPr>
              <a:t>week to 1month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Mental Model Interviews - </a:t>
            </a:r>
            <a:r>
              <a:rPr lang="en-US" sz="1800" b="1" dirty="0" smtClean="0">
                <a:solidFill>
                  <a:srgbClr val="00B050"/>
                </a:solidFill>
                <a:uFill>
                  <a:solidFill>
                    <a:schemeClr val="bg1"/>
                  </a:solidFill>
                </a:uFill>
              </a:rPr>
              <a:t>1 Month </a:t>
            </a: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vs. </a:t>
            </a:r>
            <a:r>
              <a:rPr lang="en-US" sz="1400" b="1" dirty="0" smtClean="0">
                <a:solidFill>
                  <a:srgbClr val="FFC000"/>
                </a:solidFill>
              </a:rPr>
              <a:t>1 Month to 2 Months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LB &amp; BC Plans  - </a:t>
            </a:r>
            <a:r>
              <a:rPr lang="en-US" sz="1800" b="1" dirty="0" smtClean="0">
                <a:solidFill>
                  <a:srgbClr val="00B050"/>
                </a:solidFill>
                <a:uFill>
                  <a:solidFill>
                    <a:schemeClr val="bg1"/>
                  </a:solidFill>
                </a:uFill>
              </a:rPr>
              <a:t>1 Month vs</a:t>
            </a:r>
            <a:r>
              <a:rPr lang="en-US" sz="1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. </a:t>
            </a:r>
            <a:r>
              <a:rPr lang="en-US" sz="1400" b="1" dirty="0" smtClean="0">
                <a:solidFill>
                  <a:srgbClr val="FFC000"/>
                </a:solidFill>
              </a:rPr>
              <a:t>1 Week </a:t>
            </a:r>
            <a:r>
              <a:rPr lang="en-US" sz="1400" b="1" dirty="0" smtClean="0">
                <a:solidFill>
                  <a:srgbClr val="FF0000"/>
                </a:solidFill>
              </a:rPr>
              <a:t>(Generic plans for “old” customers)</a:t>
            </a:r>
          </a:p>
          <a:p>
            <a:pPr lvl="1"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  <a:buFont typeface="Courier New" pitchFamily="49" charset="0"/>
              <a:buChar char="o"/>
            </a:pPr>
            <a:endParaRPr lang="en-ZA" sz="18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-8930"/>
            <a:ext cx="7237512" cy="68669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/>
          </p:cNvSpPr>
          <p:nvPr/>
        </p:nvSpPr>
        <p:spPr bwMode="auto">
          <a:xfrm>
            <a:off x="0" y="1371600"/>
            <a:ext cx="1676400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Competency of Interviewers</a:t>
            </a:r>
            <a:endParaRPr lang="en-US" sz="22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14364" name="Rectangle 4"/>
          <p:cNvSpPr>
            <a:spLocks/>
          </p:cNvSpPr>
          <p:nvPr/>
        </p:nvSpPr>
        <p:spPr bwMode="auto">
          <a:xfrm>
            <a:off x="1828800" y="1066800"/>
            <a:ext cx="2819400" cy="2181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No standardized way of accessing their competency</a:t>
            </a:r>
            <a:endParaRPr lang="en-US" sz="15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Most of the times we (MOSH) were not present during the actual interviews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Simple application of 5 Whys  - to solicit the root problem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Some questions were not answered.</a:t>
            </a:r>
          </a:p>
          <a:p>
            <a:pPr algn="l"/>
            <a:endParaRPr lang="en-US" sz="1500" b="1" dirty="0" smtClean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endParaRPr lang="en-US" sz="1200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  <p:sp>
        <p:nvSpPr>
          <p:cNvPr id="15367" name="Rectangle 7"/>
          <p:cNvSpPr>
            <a:spLocks/>
          </p:cNvSpPr>
          <p:nvPr/>
        </p:nvSpPr>
        <p:spPr bwMode="auto">
          <a:xfrm>
            <a:off x="0" y="3505200"/>
            <a:ext cx="1600200" cy="714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Identification of Interviewers &amp; Interviewee </a:t>
            </a:r>
          </a:p>
        </p:txBody>
      </p:sp>
      <p:sp>
        <p:nvSpPr>
          <p:cNvPr id="14363" name="Line 9"/>
          <p:cNvSpPr>
            <a:spLocks noChangeShapeType="1"/>
          </p:cNvSpPr>
          <p:nvPr/>
        </p:nvSpPr>
        <p:spPr bwMode="auto">
          <a:xfrm>
            <a:off x="2482453" y="3295055"/>
            <a:ext cx="2125266" cy="0"/>
          </a:xfrm>
          <a:prstGeom prst="line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371" name="Rectangle 11"/>
          <p:cNvSpPr>
            <a:spLocks/>
          </p:cNvSpPr>
          <p:nvPr/>
        </p:nvSpPr>
        <p:spPr bwMode="auto">
          <a:xfrm>
            <a:off x="0" y="5181600"/>
            <a:ext cx="1676400" cy="10090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Integrity Issues</a:t>
            </a:r>
            <a:endParaRPr lang="en-US" sz="20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676400" y="3634383"/>
            <a:ext cx="2975967" cy="1259086"/>
            <a:chOff x="0" y="0"/>
            <a:chExt cx="2154" cy="1128"/>
          </a:xfrm>
        </p:grpSpPr>
        <p:sp>
          <p:nvSpPr>
            <p:cNvPr id="14360" name="Rectangle 12"/>
            <p:cNvSpPr>
              <a:spLocks/>
            </p:cNvSpPr>
            <p:nvPr/>
          </p:nvSpPr>
          <p:spPr bwMode="auto">
            <a:xfrm>
              <a:off x="250" y="0"/>
              <a:ext cx="1904" cy="9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>
                <a:buFontTx/>
                <a:buAutoNum type="arabicPeriod"/>
              </a:pPr>
              <a:r>
                <a:rPr lang="en-US" sz="1500" b="1" dirty="0" smtClean="0">
                  <a:solidFill>
                    <a:srgbClr val="FFFFFF"/>
                  </a:solidFill>
                  <a:latin typeface="Calibri" pitchFamily="34" charset="0"/>
                  <a:ea typeface="Gill Sans" charset="0"/>
                  <a:cs typeface="Gill Sans" charset="0"/>
                </a:rPr>
                <a:t>No vertical split of the interviewees – Interviews up to shift boss level (</a:t>
              </a:r>
              <a:r>
                <a:rPr lang="en-US" sz="1500" b="1" i="1" dirty="0" smtClean="0">
                  <a:solidFill>
                    <a:srgbClr val="FFFFFF"/>
                  </a:solidFill>
                  <a:latin typeface="Calibri" pitchFamily="34" charset="0"/>
                  <a:ea typeface="Gill Sans" charset="0"/>
                  <a:cs typeface="Gill Sans" charset="0"/>
                </a:rPr>
                <a:t>even when emphasized during training)</a:t>
              </a:r>
            </a:p>
            <a:p>
              <a:pPr>
                <a:buFontTx/>
                <a:buAutoNum type="arabicPeriod"/>
              </a:pPr>
              <a:r>
                <a:rPr lang="en-US" sz="1500" b="1" dirty="0" err="1" smtClean="0">
                  <a:solidFill>
                    <a:srgbClr val="FFFFFF"/>
                  </a:solidFill>
                  <a:latin typeface="Calibri" pitchFamily="34" charset="0"/>
                  <a:ea typeface="Gill Sans" charset="0"/>
                  <a:cs typeface="Gill Sans" charset="0"/>
                </a:rPr>
                <a:t>Labour</a:t>
              </a:r>
              <a:r>
                <a:rPr lang="en-US" sz="1500" b="1" dirty="0" smtClean="0">
                  <a:solidFill>
                    <a:srgbClr val="FFFFFF"/>
                  </a:solidFill>
                  <a:latin typeface="Calibri" pitchFamily="34" charset="0"/>
                  <a:ea typeface="Gill Sans" charset="0"/>
                  <a:cs typeface="Gill Sans" charset="0"/>
                </a:rPr>
                <a:t> unrest</a:t>
              </a:r>
            </a:p>
            <a:p>
              <a:pPr algn="l">
                <a:buFontTx/>
                <a:buAutoNum type="arabicPeriod"/>
              </a:pPr>
              <a:endParaRPr lang="en-US" sz="1500" b="1" dirty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endParaRPr>
            </a:p>
          </p:txBody>
        </p:sp>
        <p:sp>
          <p:nvSpPr>
            <p:cNvPr id="14361" name="Line 13"/>
            <p:cNvSpPr>
              <a:spLocks noChangeShapeType="1"/>
            </p:cNvSpPr>
            <p:nvPr/>
          </p:nvSpPr>
          <p:spPr bwMode="auto">
            <a:xfrm>
              <a:off x="0" y="1128"/>
              <a:ext cx="2154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5376" name="Rectangle 16"/>
          <p:cNvSpPr>
            <a:spLocks/>
          </p:cNvSpPr>
          <p:nvPr/>
        </p:nvSpPr>
        <p:spPr bwMode="auto">
          <a:xfrm>
            <a:off x="1905000" y="5152429"/>
            <a:ext cx="2667000" cy="13841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Some responses were  a “copy and paste” exercise</a:t>
            </a:r>
          </a:p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Suspiciously same answers from different people / occupations but same handwriting</a:t>
            </a:r>
          </a:p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Destruction of original copies</a:t>
            </a:r>
            <a:endParaRPr lang="en-US" sz="15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  <p:sp>
        <p:nvSpPr>
          <p:cNvPr id="15377" name="Rectangle 17"/>
          <p:cNvSpPr>
            <a:spLocks/>
          </p:cNvSpPr>
          <p:nvPr/>
        </p:nvSpPr>
        <p:spPr bwMode="auto">
          <a:xfrm>
            <a:off x="7162800" y="1447800"/>
            <a:ext cx="1905000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Mitigating Competency issues</a:t>
            </a:r>
            <a:endParaRPr lang="en-US" sz="22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14358" name="Rectangle 18"/>
          <p:cNvSpPr>
            <a:spLocks/>
          </p:cNvSpPr>
          <p:nvPr/>
        </p:nvSpPr>
        <p:spPr bwMode="auto">
          <a:xfrm>
            <a:off x="4648200" y="1295400"/>
            <a:ext cx="2362200" cy="152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buFontTx/>
              <a:buAutoNum type="arabicPeriod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 </a:t>
            </a:r>
            <a:r>
              <a:rPr lang="en-US" sz="14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Did not use suspiciously contaminated </a:t>
            </a: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data</a:t>
            </a:r>
            <a:endParaRPr lang="en-US" sz="15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r>
              <a:rPr lang="en-US" sz="14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Supplied Generic LB &amp; BC</a:t>
            </a:r>
            <a:endParaRPr lang="en-US" sz="14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r>
              <a:rPr lang="en-US" sz="14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Actual doing of the LB &amp; BC</a:t>
            </a:r>
            <a:endParaRPr lang="en-US" sz="14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472658" y="3531692"/>
            <a:ext cx="2489150" cy="1361777"/>
            <a:chOff x="0" y="0"/>
            <a:chExt cx="2229" cy="1220"/>
          </a:xfrm>
        </p:grpSpPr>
        <p:sp>
          <p:nvSpPr>
            <p:cNvPr id="14354" name="Rectangle 26"/>
            <p:cNvSpPr>
              <a:spLocks/>
            </p:cNvSpPr>
            <p:nvPr/>
          </p:nvSpPr>
          <p:spPr bwMode="auto">
            <a:xfrm>
              <a:off x="362" y="0"/>
              <a:ext cx="1569" cy="10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l">
                <a:buFontTx/>
                <a:buAutoNum type="arabicPeriod"/>
              </a:pPr>
              <a:r>
                <a:rPr lang="en-US" sz="1500" b="1" dirty="0" smtClean="0">
                  <a:solidFill>
                    <a:srgbClr val="FFFFFF"/>
                  </a:solidFill>
                  <a:latin typeface="Calibri" pitchFamily="34" charset="0"/>
                  <a:ea typeface="Gill Sans" charset="0"/>
                  <a:cs typeface="Gill Sans" charset="0"/>
                </a:rPr>
                <a:t>Appeal to principal s  for advice – MOSH Task force </a:t>
              </a:r>
            </a:p>
          </p:txBody>
        </p:sp>
        <p:sp>
          <p:nvSpPr>
            <p:cNvPr id="14355" name="Line 27"/>
            <p:cNvSpPr>
              <a:spLocks noChangeShapeType="1"/>
            </p:cNvSpPr>
            <p:nvPr/>
          </p:nvSpPr>
          <p:spPr bwMode="auto">
            <a:xfrm>
              <a:off x="0" y="1220"/>
              <a:ext cx="2229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30" name="Rectangle 7"/>
          <p:cNvSpPr>
            <a:spLocks/>
          </p:cNvSpPr>
          <p:nvPr/>
        </p:nvSpPr>
        <p:spPr bwMode="auto">
          <a:xfrm>
            <a:off x="6934200" y="3505200"/>
            <a:ext cx="2362200" cy="714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Mitigating the vertical split issue</a:t>
            </a:r>
          </a:p>
        </p:txBody>
      </p:sp>
      <p:sp>
        <p:nvSpPr>
          <p:cNvPr id="31" name="Line 9"/>
          <p:cNvSpPr>
            <a:spLocks noChangeShapeType="1"/>
          </p:cNvSpPr>
          <p:nvPr/>
        </p:nvSpPr>
        <p:spPr bwMode="auto">
          <a:xfrm>
            <a:off x="4572000" y="3276600"/>
            <a:ext cx="2125266" cy="0"/>
          </a:xfrm>
          <a:prstGeom prst="line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" name="Rectangle 11"/>
          <p:cNvSpPr>
            <a:spLocks/>
          </p:cNvSpPr>
          <p:nvPr/>
        </p:nvSpPr>
        <p:spPr bwMode="auto">
          <a:xfrm>
            <a:off x="7425928" y="5029200"/>
            <a:ext cx="1946672" cy="10090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0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Mitigating Integrity Issues</a:t>
            </a:r>
            <a:endParaRPr lang="en-US" sz="20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33" name="Rectangle 3"/>
          <p:cNvSpPr>
            <a:spLocks/>
          </p:cNvSpPr>
          <p:nvPr/>
        </p:nvSpPr>
        <p:spPr bwMode="auto">
          <a:xfrm>
            <a:off x="228600" y="128588"/>
            <a:ext cx="8915400" cy="709612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Lessons Learnt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4" name="Rectangle 18"/>
          <p:cNvSpPr>
            <a:spLocks/>
          </p:cNvSpPr>
          <p:nvPr/>
        </p:nvSpPr>
        <p:spPr bwMode="auto">
          <a:xfrm>
            <a:off x="4724400" y="5105400"/>
            <a:ext cx="23622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Engaged concerned companies and they admitted  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Did not use suspiciously contaminated data</a:t>
            </a:r>
            <a:endParaRPr lang="en-US" sz="15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Supplied Generic LB &amp; BC</a:t>
            </a:r>
          </a:p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Appeal to principals  for advice – MOSH Task force </a:t>
            </a:r>
          </a:p>
          <a:p>
            <a:pPr algn="l">
              <a:buFontTx/>
              <a:buAutoNum type="arabicPeriod"/>
            </a:pPr>
            <a:endParaRPr lang="en-US" sz="1200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4364" grpId="0"/>
      <p:bldP spid="15367" grpId="0"/>
      <p:bldP spid="15371" grpId="0"/>
      <p:bldP spid="15376" grpId="0"/>
      <p:bldP spid="15377" grpId="0"/>
      <p:bldP spid="14358" grpId="0"/>
      <p:bldP spid="30" grpId="0"/>
      <p:bldP spid="32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0"/>
            <a:ext cx="7237512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/>
          </p:cNvSpPr>
          <p:nvPr/>
        </p:nvSpPr>
        <p:spPr bwMode="auto">
          <a:xfrm>
            <a:off x="0" y="1600200"/>
            <a:ext cx="1600200" cy="11695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No new insights </a:t>
            </a:r>
          </a:p>
          <a:p>
            <a:pPr algn="ctr"/>
            <a:r>
              <a:rPr lang="en-US" sz="1600" b="1" i="1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(Direct Enquiries)</a:t>
            </a:r>
            <a:endParaRPr lang="en-US" sz="1600" b="1" i="1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14364" name="Rectangle 4"/>
          <p:cNvSpPr>
            <a:spLocks/>
          </p:cNvSpPr>
          <p:nvPr/>
        </p:nvSpPr>
        <p:spPr bwMode="auto">
          <a:xfrm>
            <a:off x="2286000" y="1066800"/>
            <a:ext cx="2362200" cy="2181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buFontTx/>
              <a:buAutoNum type="arabicPeriod"/>
            </a:pPr>
            <a:endParaRPr lang="en-US" sz="1500" b="1" dirty="0" smtClean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endParaRPr lang="en-US" sz="1500" b="1" dirty="0" smtClean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No coding were done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Same knowledge aspects listed</a:t>
            </a:r>
            <a:endParaRPr lang="en-US" sz="15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Interviewer competence is key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  <p:sp>
        <p:nvSpPr>
          <p:cNvPr id="15367" name="Rectangle 7"/>
          <p:cNvSpPr>
            <a:spLocks/>
          </p:cNvSpPr>
          <p:nvPr/>
        </p:nvSpPr>
        <p:spPr bwMode="auto">
          <a:xfrm>
            <a:off x="0" y="3505200"/>
            <a:ext cx="1600200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Limited buy in if only few are interviewed</a:t>
            </a:r>
          </a:p>
        </p:txBody>
      </p:sp>
      <p:sp>
        <p:nvSpPr>
          <p:cNvPr id="15371" name="Rectangle 11"/>
          <p:cNvSpPr>
            <a:spLocks/>
          </p:cNvSpPr>
          <p:nvPr/>
        </p:nvSpPr>
        <p:spPr bwMode="auto">
          <a:xfrm>
            <a:off x="0" y="5181600"/>
            <a:ext cx="1946672" cy="10090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Poor Communication </a:t>
            </a:r>
            <a:endParaRPr lang="en-US" sz="22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15376" name="Rectangle 16"/>
          <p:cNvSpPr>
            <a:spLocks/>
          </p:cNvSpPr>
          <p:nvPr/>
        </p:nvSpPr>
        <p:spPr bwMode="auto">
          <a:xfrm>
            <a:off x="2133600" y="4724400"/>
            <a:ext cx="2438400" cy="213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Despite direct enquiries no proper LB &amp; BC plans were formulated because interviewers could not translate responses into messages and modes.</a:t>
            </a:r>
          </a:p>
        </p:txBody>
      </p:sp>
      <p:sp>
        <p:nvSpPr>
          <p:cNvPr id="14358" name="Rectangle 18"/>
          <p:cNvSpPr>
            <a:spLocks/>
          </p:cNvSpPr>
          <p:nvPr/>
        </p:nvSpPr>
        <p:spPr bwMode="auto">
          <a:xfrm>
            <a:off x="4876800" y="914400"/>
            <a:ext cx="2514600" cy="2209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buFontTx/>
              <a:buAutoNum type="arabicPeriod"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Selection of interviewers to be formalized.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Training and  EXPERIENCE required –process to be substantially lengthened,  interviewer testing to be included.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Little value for major effort, can it be justified</a:t>
            </a:r>
            <a:endParaRPr lang="en-US" sz="1500" b="1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  <p:sp>
        <p:nvSpPr>
          <p:cNvPr id="14354" name="Rectangle 26"/>
          <p:cNvSpPr>
            <a:spLocks/>
          </p:cNvSpPr>
          <p:nvPr/>
        </p:nvSpPr>
        <p:spPr bwMode="auto">
          <a:xfrm>
            <a:off x="4800971" y="3531692"/>
            <a:ext cx="1973229" cy="11965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Is direct enquiries the best way to ensure buy in for the population we are working with?</a:t>
            </a:r>
          </a:p>
          <a:p>
            <a:pPr algn="l"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Leveraging of Unions and other trustworthy  agencies</a:t>
            </a:r>
          </a:p>
        </p:txBody>
      </p:sp>
      <p:sp>
        <p:nvSpPr>
          <p:cNvPr id="33" name="Rectangle 3"/>
          <p:cNvSpPr>
            <a:spLocks/>
          </p:cNvSpPr>
          <p:nvPr/>
        </p:nvSpPr>
        <p:spPr bwMode="auto">
          <a:xfrm>
            <a:off x="228600" y="128588"/>
            <a:ext cx="8915400" cy="709612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Lessons Learnt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34" name="Rectangle 18"/>
          <p:cNvSpPr>
            <a:spLocks/>
          </p:cNvSpPr>
          <p:nvPr/>
        </p:nvSpPr>
        <p:spPr bwMode="auto">
          <a:xfrm>
            <a:off x="4724400" y="4953000"/>
            <a:ext cx="2362200" cy="152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342900" indent="-342900" algn="l"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Do we need to rethink what we want to achieve and how to best do it. </a:t>
            </a:r>
          </a:p>
          <a:p>
            <a:pPr marL="342900" indent="-342900" algn="l"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Specialized communication service providers  exclusively </a:t>
            </a:r>
          </a:p>
          <a:p>
            <a:pPr algn="l">
              <a:buFontTx/>
              <a:buAutoNum type="arabicPeriod"/>
            </a:pPr>
            <a:endParaRPr lang="en-US" sz="1200" dirty="0">
              <a:solidFill>
                <a:srgbClr val="FFFFFF"/>
              </a:solidFill>
              <a:latin typeface="Calibri" pitchFamily="34" charset="0"/>
              <a:ea typeface="Gill Sans" charset="0"/>
              <a:cs typeface="Gill Sans" charset="0"/>
            </a:endParaRPr>
          </a:p>
        </p:txBody>
      </p:sp>
      <p:sp>
        <p:nvSpPr>
          <p:cNvPr id="23" name="Rectangle 16"/>
          <p:cNvSpPr>
            <a:spLocks/>
          </p:cNvSpPr>
          <p:nvPr/>
        </p:nvSpPr>
        <p:spPr bwMode="auto">
          <a:xfrm>
            <a:off x="2209800" y="3429000"/>
            <a:ext cx="2582466" cy="13841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Everybody wanted to be heard.</a:t>
            </a:r>
          </a:p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To interview 12000 people take time, to code will take many months.</a:t>
            </a:r>
          </a:p>
          <a:p>
            <a:pPr>
              <a:buFontTx/>
              <a:buAutoNum type="arabicPeriod"/>
            </a:pPr>
            <a:r>
              <a:rPr lang="en-US" sz="1500" b="1" dirty="0" smtClean="0">
                <a:solidFill>
                  <a:srgbClr val="FFFFFF"/>
                </a:solidFill>
                <a:latin typeface="Calibri" pitchFamily="34" charset="0"/>
                <a:ea typeface="Gill Sans" charset="0"/>
                <a:cs typeface="Gill Sans" charset="0"/>
              </a:rPr>
              <a:t>Labor structures not involved</a:t>
            </a:r>
          </a:p>
        </p:txBody>
      </p:sp>
      <p:sp>
        <p:nvSpPr>
          <p:cNvPr id="24" name="Rectangle 17"/>
          <p:cNvSpPr>
            <a:spLocks/>
          </p:cNvSpPr>
          <p:nvPr/>
        </p:nvSpPr>
        <p:spPr bwMode="auto">
          <a:xfrm>
            <a:off x="7010400" y="3505200"/>
            <a:ext cx="1905000" cy="6771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sz="2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Implications for MOSH process</a:t>
            </a:r>
            <a:endParaRPr lang="en-US" sz="22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4732734" y="3276600"/>
            <a:ext cx="2125266" cy="0"/>
          </a:xfrm>
          <a:prstGeom prst="line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>
            <a:off x="4724400" y="4953000"/>
            <a:ext cx="2125266" cy="0"/>
          </a:xfrm>
          <a:prstGeom prst="line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cxnSp>
        <p:nvCxnSpPr>
          <p:cNvPr id="25" name="Straight Connector 24"/>
          <p:cNvCxnSpPr>
            <a:stCxn id="19" idx="0"/>
          </p:cNvCxnSpPr>
          <p:nvPr/>
        </p:nvCxnSpPr>
        <p:spPr bwMode="auto">
          <a:xfrm rot="5400000">
            <a:off x="3623667" y="2167533"/>
            <a:ext cx="1588" cy="2218134"/>
          </a:xfrm>
          <a:prstGeom prst="line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</p:cxnSp>
      <p:cxnSp>
        <p:nvCxnSpPr>
          <p:cNvPr id="27" name="Straight Connector 26"/>
          <p:cNvCxnSpPr>
            <a:stCxn id="20" idx="0"/>
          </p:cNvCxnSpPr>
          <p:nvPr/>
        </p:nvCxnSpPr>
        <p:spPr bwMode="auto">
          <a:xfrm rot="5400000">
            <a:off x="3505200" y="3733800"/>
            <a:ext cx="1588" cy="2438400"/>
          </a:xfrm>
          <a:prstGeom prst="line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4364" grpId="0"/>
      <p:bldP spid="15367" grpId="0"/>
      <p:bldP spid="15371" grpId="0"/>
      <p:bldP spid="15376" grpId="0"/>
      <p:bldP spid="14358" grpId="0"/>
      <p:bldP spid="14354" grpId="0"/>
      <p:bldP spid="34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229600" cy="54403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Wide Spread adoption phase can take more than 2 years for a practice that should take 4 weeks. Can industry afford the progress resulting from this pace – lost opportunity for improved health performance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Interviewer competence is not knowledge only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Interviewers must be trusted by workers – No silver bullet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Far more emphasis is needed on communication modes and messages</a:t>
            </a:r>
            <a:endParaRPr lang="en-ZA" sz="18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A39DFAA1-0DA6-4E75-8DB3-98906AD1E83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89154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Conclusions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229600" cy="54403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Direct Enquiries </a:t>
            </a:r>
            <a:r>
              <a:rPr lang="en-ZA" sz="28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≠ </a:t>
            </a: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buy in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Direct Enquiries is a specialist process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Behavioural communication is a specialist process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r>
              <a:rPr lang="en-ZA" sz="24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Ineffective direct enquiries is very costly</a:t>
            </a:r>
          </a:p>
          <a:p>
            <a:pPr>
              <a:lnSpc>
                <a:spcPct val="150000"/>
              </a:lnSpc>
              <a:buClr>
                <a:schemeClr val="tx1">
                  <a:lumMod val="10000"/>
                  <a:lumOff val="90000"/>
                </a:schemeClr>
              </a:buClr>
            </a:pPr>
            <a:endParaRPr lang="en-ZA" sz="18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Pages>0</Pages>
  <Words>659</Words>
  <Characters>0</Characters>
  <Application>Microsoft Office PowerPoint</Application>
  <PresentationFormat>On-screen Show (4:3)</PresentationFormat>
  <Lines>0</Lines>
  <Paragraphs>97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Lmasilo</cp:lastModifiedBy>
  <cp:revision>56</cp:revision>
  <dcterms:modified xsi:type="dcterms:W3CDTF">2013-10-17T10:35:06Z</dcterms:modified>
</cp:coreProperties>
</file>