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slideLayouts/slideLayout4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theme/theme10.xml" ContentType="application/vnd.openxmlformats-officedocument.theme+xml"/>
  <Override PartName="/ppt/slideLayouts/slideLayout6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emf" ContentType="image/x-emf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49.xml" ContentType="application/vnd.openxmlformats-officedocument.presentationml.slide+xml"/>
  <Override PartName="/ppt/slides/slide78.xml" ContentType="application/vnd.openxmlformats-officedocument.presentationml.slide+xml"/>
  <Override PartName="/ppt/theme/theme7.xml" ContentType="application/vnd.openxmlformats-officedocument.theme+xml"/>
  <Override PartName="/ppt/slideLayouts/slideLayout59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s/slide79.xml" ContentType="application/vnd.openxmlformats-officedocument.presentationml.slide+xml"/>
  <Override PartName="/ppt/theme/theme8.xml" ContentType="application/vnd.openxmlformats-officedocument.theme+xml"/>
  <Override PartName="/ppt/theme/theme12.xml" ContentType="application/vnd.openxmlformats-officedocument.them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theme/theme4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slideLayouts/slideLayout68.xml" ContentType="application/vnd.openxmlformats-officedocument.presentationml.slideLayout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slideLayouts/slideLayout39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7" r:id="rId2"/>
    <p:sldMasterId id="2147483667" r:id="rId3"/>
    <p:sldMasterId id="2147483673" r:id="rId4"/>
    <p:sldMasterId id="2147483679" r:id="rId5"/>
    <p:sldMasterId id="2147483686" r:id="rId6"/>
    <p:sldMasterId id="2147483693" r:id="rId7"/>
    <p:sldMasterId id="2147483700" r:id="rId8"/>
    <p:sldMasterId id="2147483714" r:id="rId9"/>
    <p:sldMasterId id="2147483721" r:id="rId10"/>
    <p:sldMasterId id="2147483728" r:id="rId11"/>
    <p:sldMasterId id="2147483735" r:id="rId12"/>
  </p:sldMasterIdLst>
  <p:notesMasterIdLst>
    <p:notesMasterId r:id="rId106"/>
  </p:notesMasterIdLst>
  <p:sldIdLst>
    <p:sldId id="256" r:id="rId13"/>
    <p:sldId id="257" r:id="rId14"/>
    <p:sldId id="258" r:id="rId15"/>
    <p:sldId id="259" r:id="rId16"/>
    <p:sldId id="260" r:id="rId17"/>
    <p:sldId id="261" r:id="rId18"/>
    <p:sldId id="262" r:id="rId19"/>
    <p:sldId id="352" r:id="rId20"/>
    <p:sldId id="263" r:id="rId21"/>
    <p:sldId id="264" r:id="rId22"/>
    <p:sldId id="353" r:id="rId23"/>
    <p:sldId id="266" r:id="rId24"/>
    <p:sldId id="267" r:id="rId25"/>
    <p:sldId id="354" r:id="rId26"/>
    <p:sldId id="355" r:id="rId27"/>
    <p:sldId id="270" r:id="rId28"/>
    <p:sldId id="271" r:id="rId29"/>
    <p:sldId id="272" r:id="rId30"/>
    <p:sldId id="273" r:id="rId31"/>
    <p:sldId id="274" r:id="rId32"/>
    <p:sldId id="275" r:id="rId33"/>
    <p:sldId id="276" r:id="rId34"/>
    <p:sldId id="277" r:id="rId35"/>
    <p:sldId id="278" r:id="rId36"/>
    <p:sldId id="279" r:id="rId37"/>
    <p:sldId id="280" r:id="rId38"/>
    <p:sldId id="281" r:id="rId39"/>
    <p:sldId id="282" r:id="rId40"/>
    <p:sldId id="356" r:id="rId41"/>
    <p:sldId id="423" r:id="rId42"/>
    <p:sldId id="422" r:id="rId43"/>
    <p:sldId id="421" r:id="rId44"/>
    <p:sldId id="420" r:id="rId45"/>
    <p:sldId id="419" r:id="rId46"/>
    <p:sldId id="418" r:id="rId47"/>
    <p:sldId id="417" r:id="rId48"/>
    <p:sldId id="416" r:id="rId49"/>
    <p:sldId id="415" r:id="rId50"/>
    <p:sldId id="414" r:id="rId51"/>
    <p:sldId id="413" r:id="rId52"/>
    <p:sldId id="412" r:id="rId53"/>
    <p:sldId id="411" r:id="rId54"/>
    <p:sldId id="410" r:id="rId55"/>
    <p:sldId id="409" r:id="rId56"/>
    <p:sldId id="408" r:id="rId57"/>
    <p:sldId id="357" r:id="rId58"/>
    <p:sldId id="362" r:id="rId59"/>
    <p:sldId id="363" r:id="rId60"/>
    <p:sldId id="364" r:id="rId61"/>
    <p:sldId id="365" r:id="rId62"/>
    <p:sldId id="368" r:id="rId63"/>
    <p:sldId id="369" r:id="rId64"/>
    <p:sldId id="370" r:id="rId65"/>
    <p:sldId id="359" r:id="rId66"/>
    <p:sldId id="371" r:id="rId67"/>
    <p:sldId id="372" r:id="rId68"/>
    <p:sldId id="373" r:id="rId69"/>
    <p:sldId id="374" r:id="rId70"/>
    <p:sldId id="375" r:id="rId71"/>
    <p:sldId id="376" r:id="rId72"/>
    <p:sldId id="377" r:id="rId73"/>
    <p:sldId id="378" r:id="rId74"/>
    <p:sldId id="379" r:id="rId75"/>
    <p:sldId id="380" r:id="rId76"/>
    <p:sldId id="381" r:id="rId77"/>
    <p:sldId id="382" r:id="rId78"/>
    <p:sldId id="383" r:id="rId79"/>
    <p:sldId id="384" r:id="rId80"/>
    <p:sldId id="385" r:id="rId81"/>
    <p:sldId id="360" r:id="rId82"/>
    <p:sldId id="386" r:id="rId83"/>
    <p:sldId id="387" r:id="rId84"/>
    <p:sldId id="388" r:id="rId85"/>
    <p:sldId id="389" r:id="rId86"/>
    <p:sldId id="390" r:id="rId87"/>
    <p:sldId id="391" r:id="rId88"/>
    <p:sldId id="392" r:id="rId89"/>
    <p:sldId id="393" r:id="rId90"/>
    <p:sldId id="394" r:id="rId91"/>
    <p:sldId id="395" r:id="rId92"/>
    <p:sldId id="396" r:id="rId93"/>
    <p:sldId id="397" r:id="rId94"/>
    <p:sldId id="361" r:id="rId95"/>
    <p:sldId id="398" r:id="rId96"/>
    <p:sldId id="399" r:id="rId97"/>
    <p:sldId id="400" r:id="rId98"/>
    <p:sldId id="401" r:id="rId99"/>
    <p:sldId id="402" r:id="rId100"/>
    <p:sldId id="403" r:id="rId101"/>
    <p:sldId id="404" r:id="rId102"/>
    <p:sldId id="406" r:id="rId103"/>
    <p:sldId id="405" r:id="rId104"/>
    <p:sldId id="350" r:id="rId10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3F07"/>
    <a:srgbClr val="FFFFFF"/>
    <a:srgbClr val="FFFF89"/>
    <a:srgbClr val="BFBFB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3556" autoAdjust="0"/>
    <p:restoredTop sz="94640" autoAdjust="0"/>
  </p:normalViewPr>
  <p:slideViewPr>
    <p:cSldViewPr snapToGrid="0">
      <p:cViewPr>
        <p:scale>
          <a:sx n="80" d="100"/>
          <a:sy n="80" d="100"/>
        </p:scale>
        <p:origin x="-420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73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5624"/>
    </p:cViewPr>
  </p:sorterViewPr>
  <p:gridSpacing cx="936345600" cy="9363456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4.xml"/><Relationship Id="rId21" Type="http://schemas.openxmlformats.org/officeDocument/2006/relationships/slide" Target="slides/slide9.xml"/><Relationship Id="rId42" Type="http://schemas.openxmlformats.org/officeDocument/2006/relationships/slide" Target="slides/slide30.xml"/><Relationship Id="rId47" Type="http://schemas.openxmlformats.org/officeDocument/2006/relationships/slide" Target="slides/slide35.xml"/><Relationship Id="rId63" Type="http://schemas.openxmlformats.org/officeDocument/2006/relationships/slide" Target="slides/slide51.xml"/><Relationship Id="rId68" Type="http://schemas.openxmlformats.org/officeDocument/2006/relationships/slide" Target="slides/slide56.xml"/><Relationship Id="rId84" Type="http://schemas.openxmlformats.org/officeDocument/2006/relationships/slide" Target="slides/slide72.xml"/><Relationship Id="rId89" Type="http://schemas.openxmlformats.org/officeDocument/2006/relationships/slide" Target="slides/slide7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9" Type="http://schemas.openxmlformats.org/officeDocument/2006/relationships/slide" Target="slides/slide17.xml"/><Relationship Id="rId107" Type="http://schemas.openxmlformats.org/officeDocument/2006/relationships/presProps" Target="presProps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slide" Target="slides/slide28.xml"/><Relationship Id="rId45" Type="http://schemas.openxmlformats.org/officeDocument/2006/relationships/slide" Target="slides/slide33.xml"/><Relationship Id="rId53" Type="http://schemas.openxmlformats.org/officeDocument/2006/relationships/slide" Target="slides/slide41.xml"/><Relationship Id="rId58" Type="http://schemas.openxmlformats.org/officeDocument/2006/relationships/slide" Target="slides/slide46.xml"/><Relationship Id="rId66" Type="http://schemas.openxmlformats.org/officeDocument/2006/relationships/slide" Target="slides/slide54.xml"/><Relationship Id="rId74" Type="http://schemas.openxmlformats.org/officeDocument/2006/relationships/slide" Target="slides/slide62.xml"/><Relationship Id="rId79" Type="http://schemas.openxmlformats.org/officeDocument/2006/relationships/slide" Target="slides/slide67.xml"/><Relationship Id="rId87" Type="http://schemas.openxmlformats.org/officeDocument/2006/relationships/slide" Target="slides/slide75.xml"/><Relationship Id="rId102" Type="http://schemas.openxmlformats.org/officeDocument/2006/relationships/slide" Target="slides/slide90.xml"/><Relationship Id="rId110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49.xml"/><Relationship Id="rId82" Type="http://schemas.openxmlformats.org/officeDocument/2006/relationships/slide" Target="slides/slide70.xml"/><Relationship Id="rId90" Type="http://schemas.openxmlformats.org/officeDocument/2006/relationships/slide" Target="slides/slide78.xml"/><Relationship Id="rId95" Type="http://schemas.openxmlformats.org/officeDocument/2006/relationships/slide" Target="slides/slide83.xml"/><Relationship Id="rId19" Type="http://schemas.openxmlformats.org/officeDocument/2006/relationships/slide" Target="slides/slide7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slide" Target="slides/slide31.xml"/><Relationship Id="rId48" Type="http://schemas.openxmlformats.org/officeDocument/2006/relationships/slide" Target="slides/slide36.xml"/><Relationship Id="rId56" Type="http://schemas.openxmlformats.org/officeDocument/2006/relationships/slide" Target="slides/slide44.xml"/><Relationship Id="rId64" Type="http://schemas.openxmlformats.org/officeDocument/2006/relationships/slide" Target="slides/slide52.xml"/><Relationship Id="rId69" Type="http://schemas.openxmlformats.org/officeDocument/2006/relationships/slide" Target="slides/slide57.xml"/><Relationship Id="rId77" Type="http://schemas.openxmlformats.org/officeDocument/2006/relationships/slide" Target="slides/slide65.xml"/><Relationship Id="rId100" Type="http://schemas.openxmlformats.org/officeDocument/2006/relationships/slide" Target="slides/slide88.xml"/><Relationship Id="rId105" Type="http://schemas.openxmlformats.org/officeDocument/2006/relationships/slide" Target="slides/slide93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9.xml"/><Relationship Id="rId72" Type="http://schemas.openxmlformats.org/officeDocument/2006/relationships/slide" Target="slides/slide60.xml"/><Relationship Id="rId80" Type="http://schemas.openxmlformats.org/officeDocument/2006/relationships/slide" Target="slides/slide68.xml"/><Relationship Id="rId85" Type="http://schemas.openxmlformats.org/officeDocument/2006/relationships/slide" Target="slides/slide73.xml"/><Relationship Id="rId93" Type="http://schemas.openxmlformats.org/officeDocument/2006/relationships/slide" Target="slides/slide81.xml"/><Relationship Id="rId98" Type="http://schemas.openxmlformats.org/officeDocument/2006/relationships/slide" Target="slides/slide86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46" Type="http://schemas.openxmlformats.org/officeDocument/2006/relationships/slide" Target="slides/slide34.xml"/><Relationship Id="rId59" Type="http://schemas.openxmlformats.org/officeDocument/2006/relationships/slide" Target="slides/slide47.xml"/><Relationship Id="rId67" Type="http://schemas.openxmlformats.org/officeDocument/2006/relationships/slide" Target="slides/slide55.xml"/><Relationship Id="rId103" Type="http://schemas.openxmlformats.org/officeDocument/2006/relationships/slide" Target="slides/slide91.xml"/><Relationship Id="rId108" Type="http://schemas.openxmlformats.org/officeDocument/2006/relationships/viewProps" Target="viewProps.xml"/><Relationship Id="rId20" Type="http://schemas.openxmlformats.org/officeDocument/2006/relationships/slide" Target="slides/slide8.xml"/><Relationship Id="rId41" Type="http://schemas.openxmlformats.org/officeDocument/2006/relationships/slide" Target="slides/slide29.xml"/><Relationship Id="rId54" Type="http://schemas.openxmlformats.org/officeDocument/2006/relationships/slide" Target="slides/slide42.xml"/><Relationship Id="rId62" Type="http://schemas.openxmlformats.org/officeDocument/2006/relationships/slide" Target="slides/slide50.xml"/><Relationship Id="rId70" Type="http://schemas.openxmlformats.org/officeDocument/2006/relationships/slide" Target="slides/slide58.xml"/><Relationship Id="rId75" Type="http://schemas.openxmlformats.org/officeDocument/2006/relationships/slide" Target="slides/slide63.xml"/><Relationship Id="rId83" Type="http://schemas.openxmlformats.org/officeDocument/2006/relationships/slide" Target="slides/slide71.xml"/><Relationship Id="rId88" Type="http://schemas.openxmlformats.org/officeDocument/2006/relationships/slide" Target="slides/slide76.xml"/><Relationship Id="rId91" Type="http://schemas.openxmlformats.org/officeDocument/2006/relationships/slide" Target="slides/slide79.xml"/><Relationship Id="rId96" Type="http://schemas.openxmlformats.org/officeDocument/2006/relationships/slide" Target="slides/slide8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49" Type="http://schemas.openxmlformats.org/officeDocument/2006/relationships/slide" Target="slides/slide37.xml"/><Relationship Id="rId57" Type="http://schemas.openxmlformats.org/officeDocument/2006/relationships/slide" Target="slides/slide45.xml"/><Relationship Id="rId106" Type="http://schemas.openxmlformats.org/officeDocument/2006/relationships/notesMaster" Target="notesMasters/notesMaster1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9.xml"/><Relationship Id="rId44" Type="http://schemas.openxmlformats.org/officeDocument/2006/relationships/slide" Target="slides/slide32.xml"/><Relationship Id="rId52" Type="http://schemas.openxmlformats.org/officeDocument/2006/relationships/slide" Target="slides/slide40.xml"/><Relationship Id="rId60" Type="http://schemas.openxmlformats.org/officeDocument/2006/relationships/slide" Target="slides/slide48.xml"/><Relationship Id="rId65" Type="http://schemas.openxmlformats.org/officeDocument/2006/relationships/slide" Target="slides/slide53.xml"/><Relationship Id="rId73" Type="http://schemas.openxmlformats.org/officeDocument/2006/relationships/slide" Target="slides/slide61.xml"/><Relationship Id="rId78" Type="http://schemas.openxmlformats.org/officeDocument/2006/relationships/slide" Target="slides/slide66.xml"/><Relationship Id="rId81" Type="http://schemas.openxmlformats.org/officeDocument/2006/relationships/slide" Target="slides/slide69.xml"/><Relationship Id="rId86" Type="http://schemas.openxmlformats.org/officeDocument/2006/relationships/slide" Target="slides/slide74.xml"/><Relationship Id="rId94" Type="http://schemas.openxmlformats.org/officeDocument/2006/relationships/slide" Target="slides/slide82.xml"/><Relationship Id="rId99" Type="http://schemas.openxmlformats.org/officeDocument/2006/relationships/slide" Target="slides/slide87.xml"/><Relationship Id="rId101" Type="http://schemas.openxmlformats.org/officeDocument/2006/relationships/slide" Target="slides/slide8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39" Type="http://schemas.openxmlformats.org/officeDocument/2006/relationships/slide" Target="slides/slide27.xml"/><Relationship Id="rId109" Type="http://schemas.openxmlformats.org/officeDocument/2006/relationships/theme" Target="theme/theme1.xml"/><Relationship Id="rId34" Type="http://schemas.openxmlformats.org/officeDocument/2006/relationships/slide" Target="slides/slide22.xml"/><Relationship Id="rId50" Type="http://schemas.openxmlformats.org/officeDocument/2006/relationships/slide" Target="slides/slide38.xml"/><Relationship Id="rId55" Type="http://schemas.openxmlformats.org/officeDocument/2006/relationships/slide" Target="slides/slide43.xml"/><Relationship Id="rId76" Type="http://schemas.openxmlformats.org/officeDocument/2006/relationships/slide" Target="slides/slide64.xml"/><Relationship Id="rId97" Type="http://schemas.openxmlformats.org/officeDocument/2006/relationships/slide" Target="slides/slide85.xml"/><Relationship Id="rId104" Type="http://schemas.openxmlformats.org/officeDocument/2006/relationships/slide" Target="slides/slide92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59.xml"/><Relationship Id="rId92" Type="http://schemas.openxmlformats.org/officeDocument/2006/relationships/slide" Target="slides/slide8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18B4F3-E3BE-4B37-8240-4771D327A8A8}" type="datetimeFigureOut">
              <a:rPr lang="en-US" smtClean="0"/>
              <a:pPr/>
              <a:t>6/7/2016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37B4D3-E3E9-4A86-B336-489B427DB89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7B4D3-E3E9-4A86-B336-489B427DB899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7B4D3-E3E9-4A86-B336-489B427DB899}" type="slidenum">
              <a:rPr lang="en-US" smtClean="0"/>
              <a:pPr/>
              <a:t>21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1484" y="2070039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C000"/>
                </a:solidFill>
              </a:defRPr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dirty="0" smtClean="0"/>
              <a:t>/ </a:t>
            </a:r>
            <a:r>
              <a:rPr lang="en-US" sz="1100" dirty="0" smtClean="0"/>
              <a:t>93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52" y="101974"/>
            <a:ext cx="7560000" cy="720000"/>
          </a:xfrm>
        </p:spPr>
        <p:txBody>
          <a:bodyPr/>
          <a:lstStyle>
            <a:lvl1pPr marL="900000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sz="1100" dirty="0" smtClean="0"/>
              <a:t>/ 93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52" y="105789"/>
            <a:ext cx="7560000" cy="720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7496" y="992034"/>
            <a:ext cx="3600000" cy="504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87818" y="992034"/>
            <a:ext cx="3600000" cy="504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</a:p>
        </p:txBody>
      </p:sp>
    </p:spTree>
  </p:cSld>
  <p:clrMapOvr>
    <a:masterClrMapping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990600"/>
            <a:ext cx="5111750" cy="5040000"/>
          </a:xfrm>
        </p:spPr>
        <p:txBody>
          <a:bodyPr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990600"/>
            <a:ext cx="2703513" cy="504000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7252" y="112145"/>
            <a:ext cx="7560000" cy="720000"/>
          </a:xfrm>
        </p:spPr>
        <p:txBody>
          <a:bodyPr/>
          <a:lstStyle>
            <a:lvl1pPr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4375" y="1485900"/>
            <a:ext cx="3600000" cy="45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7275" y="1485900"/>
            <a:ext cx="3600000" cy="45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219200"/>
            <a:ext cx="4940300" cy="4906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1457325"/>
            <a:ext cx="2779713" cy="466725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6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0" y="341313"/>
            <a:ext cx="7920000" cy="720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3D05A96-9F01-469E-BDEB-D528617DF865}" type="slidenum">
              <a:rPr lang="en-US" sz="1600" b="1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r>
              <a:rPr lang="en-US" sz="24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en-US" sz="11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/ 93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4375" y="1485900"/>
            <a:ext cx="3600000" cy="45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7275" y="1485900"/>
            <a:ext cx="3600000" cy="45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3D05A96-9F01-469E-BDEB-D528617DF865}" type="slidenum">
              <a:rPr lang="en-US" sz="1600" b="1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r>
              <a:rPr lang="en-US" sz="24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en-US" sz="11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/ 93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3D05A96-9F01-469E-BDEB-D528617DF865}" type="slidenum">
              <a:rPr lang="en-US" sz="1600" b="1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r>
              <a:rPr lang="en-US" sz="24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en-US" sz="11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/ 93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219200"/>
            <a:ext cx="4940300" cy="4906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1457325"/>
            <a:ext cx="2779713" cy="466725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6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3D05A96-9F01-469E-BDEB-D528617DF865}" type="slidenum">
              <a:rPr lang="en-US" sz="1600" b="1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r>
              <a:rPr lang="en-US" sz="24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en-US" sz="11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/ 93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0" y="341313"/>
            <a:ext cx="7920000" cy="720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3D05A96-9F01-469E-BDEB-D528617DF865}" type="slidenum">
              <a:rPr lang="en-US" sz="1600" b="1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r>
              <a:rPr lang="en-US" sz="24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en-US" sz="11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/ 93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3D05A96-9F01-469E-BDEB-D528617DF865}" type="slidenum">
              <a:rPr lang="en-US" sz="1600" b="1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r>
              <a:rPr lang="en-US" sz="24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en-US" sz="11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/ XX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4375" y="1485900"/>
            <a:ext cx="3600000" cy="45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7275" y="1485900"/>
            <a:ext cx="3600000" cy="45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3D05A96-9F01-469E-BDEB-D528617DF865}" type="slidenum">
              <a:rPr lang="en-US" sz="1600" b="1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r>
              <a:rPr lang="en-US" sz="240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en-US" sz="110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/ 89</a:t>
            </a:r>
            <a:endParaRPr lang="en-US" sz="1100" dirty="0" smtClean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3D05A96-9F01-469E-BDEB-D528617DF865}" type="slidenum">
              <a:rPr lang="en-US" sz="1600" b="1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r>
              <a:rPr lang="en-US" sz="240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en-US" sz="110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/ 89</a:t>
            </a:r>
            <a:endParaRPr lang="en-US" sz="1100" dirty="0" smtClean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219200"/>
            <a:ext cx="4940300" cy="4906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1457325"/>
            <a:ext cx="2779713" cy="466725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6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3D05A96-9F01-469E-BDEB-D528617DF865}" type="slidenum">
              <a:rPr lang="en-US" sz="1600" b="1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r>
              <a:rPr lang="en-US" sz="240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en-US" sz="110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/ 89</a:t>
            </a:r>
            <a:endParaRPr lang="en-US" sz="1100" dirty="0" smtClean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0" y="341313"/>
            <a:ext cx="7920000" cy="720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3D05A96-9F01-469E-BDEB-D528617DF865}" type="slidenum">
              <a:rPr lang="en-US" sz="1600" b="1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r>
              <a:rPr lang="en-US" sz="240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en-US" sz="110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/ 89</a:t>
            </a:r>
            <a:endParaRPr lang="en-US" sz="1100" dirty="0" smtClean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1484" y="2070039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C000"/>
                </a:solidFill>
              </a:defRPr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dirty="0" smtClean="0"/>
              <a:t>/ </a:t>
            </a:r>
            <a:r>
              <a:rPr lang="en-US" sz="1100" dirty="0" smtClean="0"/>
              <a:t>89</a:t>
            </a:r>
            <a:endParaRPr 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52" y="101974"/>
            <a:ext cx="7560000" cy="720000"/>
          </a:xfrm>
        </p:spPr>
        <p:txBody>
          <a:bodyPr/>
          <a:lstStyle>
            <a:lvl1pPr marL="900000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sz="1100" dirty="0" smtClean="0"/>
              <a:t>/ 89</a:t>
            </a:r>
            <a:endParaRPr 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52" y="105789"/>
            <a:ext cx="7560000" cy="720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7496" y="992034"/>
            <a:ext cx="3600000" cy="504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87818" y="992034"/>
            <a:ext cx="3600000" cy="504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  <a:endParaRPr lang="en-US" dirty="0" smtClean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990600"/>
            <a:ext cx="5111750" cy="5040000"/>
          </a:xfrm>
        </p:spPr>
        <p:txBody>
          <a:bodyPr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990600"/>
            <a:ext cx="2703513" cy="504000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7252" y="112145"/>
            <a:ext cx="7560000" cy="720000"/>
          </a:xfrm>
        </p:spPr>
        <p:txBody>
          <a:bodyPr/>
          <a:lstStyle>
            <a:lvl1pPr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1484" y="2070039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C000"/>
                </a:solidFill>
              </a:defRPr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dirty="0" smtClean="0"/>
              <a:t>/ </a:t>
            </a:r>
            <a:r>
              <a:rPr lang="en-US" sz="1100" dirty="0" smtClean="0"/>
              <a:t>89</a:t>
            </a:r>
            <a:endParaRPr 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52" y="101974"/>
            <a:ext cx="7560000" cy="720000"/>
          </a:xfrm>
        </p:spPr>
        <p:txBody>
          <a:bodyPr/>
          <a:lstStyle>
            <a:lvl1pPr marL="900000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sz="1100" dirty="0" smtClean="0"/>
              <a:t>/ 89</a:t>
            </a:r>
            <a:endParaRPr lang="en-US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52" y="105789"/>
            <a:ext cx="7560000" cy="720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7496" y="992034"/>
            <a:ext cx="3600000" cy="504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87818" y="992034"/>
            <a:ext cx="3600000" cy="504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  <a:endParaRPr lang="en-US" dirty="0" smtClean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990600"/>
            <a:ext cx="5111750" cy="5040000"/>
          </a:xfrm>
        </p:spPr>
        <p:txBody>
          <a:bodyPr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990600"/>
            <a:ext cx="2703513" cy="504000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7252" y="112145"/>
            <a:ext cx="7560000" cy="720000"/>
          </a:xfrm>
        </p:spPr>
        <p:txBody>
          <a:bodyPr/>
          <a:lstStyle>
            <a:lvl1pPr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1484" y="2070039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C000"/>
                </a:solidFill>
              </a:defRPr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dirty="0" smtClean="0"/>
              <a:t>/ </a:t>
            </a:r>
            <a:r>
              <a:rPr lang="en-US" sz="1100" dirty="0" smtClean="0"/>
              <a:t>89</a:t>
            </a:r>
            <a:endParaRPr lang="en-US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52" y="101974"/>
            <a:ext cx="7560000" cy="720000"/>
          </a:xfrm>
        </p:spPr>
        <p:txBody>
          <a:bodyPr/>
          <a:lstStyle>
            <a:lvl1pPr marL="900000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sz="1100" dirty="0" smtClean="0"/>
              <a:t>/ 89</a:t>
            </a:r>
            <a:endParaRPr lang="en-US" dirty="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52" y="105789"/>
            <a:ext cx="7560000" cy="720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7496" y="992034"/>
            <a:ext cx="3600000" cy="504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87818" y="992034"/>
            <a:ext cx="3600000" cy="504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  <a:endParaRPr lang="en-US" dirty="0" smtClean="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990600"/>
            <a:ext cx="5111750" cy="5040000"/>
          </a:xfrm>
        </p:spPr>
        <p:txBody>
          <a:bodyPr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990600"/>
            <a:ext cx="2703513" cy="504000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7252" y="112145"/>
            <a:ext cx="7560000" cy="720000"/>
          </a:xfrm>
        </p:spPr>
        <p:txBody>
          <a:bodyPr/>
          <a:lstStyle>
            <a:lvl1pPr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1484" y="2070039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C000"/>
                </a:solidFill>
              </a:defRPr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dirty="0" smtClean="0"/>
              <a:t>/ </a:t>
            </a:r>
            <a:r>
              <a:rPr lang="en-US" sz="1100" dirty="0" smtClean="0"/>
              <a:t>89</a:t>
            </a:r>
            <a:endParaRPr lang="en-US" dirty="0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52" y="101974"/>
            <a:ext cx="7560000" cy="720000"/>
          </a:xfrm>
        </p:spPr>
        <p:txBody>
          <a:bodyPr/>
          <a:lstStyle>
            <a:lvl1pPr marL="900000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sz="1100" dirty="0" smtClean="0"/>
              <a:t>/ 89</a:t>
            </a:r>
            <a:endParaRPr lang="en-US" dirty="0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52" y="105789"/>
            <a:ext cx="7560000" cy="720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7496" y="992034"/>
            <a:ext cx="3600000" cy="504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87818" y="992034"/>
            <a:ext cx="3600000" cy="504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  <a:endParaRPr lang="en-US" dirty="0" smtClean="0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990600"/>
            <a:ext cx="5111750" cy="5040000"/>
          </a:xfrm>
        </p:spPr>
        <p:txBody>
          <a:bodyPr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990600"/>
            <a:ext cx="2703513" cy="504000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7252" y="112145"/>
            <a:ext cx="7560000" cy="720000"/>
          </a:xfrm>
        </p:spPr>
        <p:txBody>
          <a:bodyPr/>
          <a:lstStyle>
            <a:lvl1pPr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1484" y="2070039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C000"/>
                </a:solidFill>
              </a:defRPr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dirty="0" smtClean="0"/>
              <a:t>/ </a:t>
            </a:r>
            <a:r>
              <a:rPr lang="en-US" sz="1100" dirty="0" smtClean="0"/>
              <a:t>89</a:t>
            </a:r>
            <a:endParaRPr lang="en-US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52" y="101974"/>
            <a:ext cx="7560000" cy="720000"/>
          </a:xfrm>
        </p:spPr>
        <p:txBody>
          <a:bodyPr/>
          <a:lstStyle>
            <a:lvl1pPr marL="900000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sz="1100" dirty="0" smtClean="0"/>
              <a:t>/ 89</a:t>
            </a:r>
            <a:endParaRPr lang="en-US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52" y="105789"/>
            <a:ext cx="7560000" cy="720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7496" y="992034"/>
            <a:ext cx="3600000" cy="504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87818" y="992034"/>
            <a:ext cx="3600000" cy="504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  <a:endParaRPr lang="en-US" dirty="0" smtClean="0"/>
          </a:p>
        </p:txBody>
      </p:sp>
    </p:spTree>
  </p:cSld>
  <p:clrMapOvr>
    <a:masterClrMapping/>
  </p:clrMapOvr>
  <p:hf hdr="0" dt="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990600"/>
            <a:ext cx="5111750" cy="5040000"/>
          </a:xfrm>
        </p:spPr>
        <p:txBody>
          <a:bodyPr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990600"/>
            <a:ext cx="2703513" cy="504000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7252" y="112145"/>
            <a:ext cx="7560000" cy="720000"/>
          </a:xfrm>
        </p:spPr>
        <p:txBody>
          <a:bodyPr/>
          <a:lstStyle>
            <a:lvl1pPr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1484" y="2070039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C000"/>
                </a:solidFill>
              </a:defRPr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dirty="0" smtClean="0"/>
              <a:t>/ </a:t>
            </a:r>
            <a:r>
              <a:rPr lang="en-US" sz="1100" dirty="0" smtClean="0"/>
              <a:t>89</a:t>
            </a:r>
            <a:endParaRPr lang="en-US" dirty="0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52" y="101974"/>
            <a:ext cx="7560000" cy="720000"/>
          </a:xfrm>
        </p:spPr>
        <p:txBody>
          <a:bodyPr/>
          <a:lstStyle>
            <a:lvl1pPr marL="900000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sz="1100" dirty="0" smtClean="0"/>
              <a:t>/ 89</a:t>
            </a:r>
            <a:endParaRPr lang="en-US" dirty="0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52" y="105789"/>
            <a:ext cx="7560000" cy="720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7496" y="992034"/>
            <a:ext cx="3600000" cy="504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87818" y="992034"/>
            <a:ext cx="3600000" cy="504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  <a:endParaRPr lang="en-US" dirty="0" smtClean="0"/>
          </a:p>
        </p:txBody>
      </p:sp>
    </p:spTree>
  </p:cSld>
  <p:clrMapOvr>
    <a:masterClrMapping/>
  </p:clrMapOvr>
  <p:hf hdr="0" dt="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990600"/>
            <a:ext cx="5111750" cy="5040000"/>
          </a:xfrm>
        </p:spPr>
        <p:txBody>
          <a:bodyPr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990600"/>
            <a:ext cx="2703513" cy="504000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7252" y="112145"/>
            <a:ext cx="7560000" cy="720000"/>
          </a:xfrm>
        </p:spPr>
        <p:txBody>
          <a:bodyPr/>
          <a:lstStyle>
            <a:lvl1pPr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1484" y="2070039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C000"/>
                </a:solidFill>
              </a:defRPr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dirty="0" smtClean="0"/>
              <a:t>/ </a:t>
            </a:r>
            <a:r>
              <a:rPr lang="en-US" sz="1100" dirty="0" smtClean="0"/>
              <a:t>89</a:t>
            </a:r>
            <a:endParaRPr lang="en-US" dirty="0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52" y="101974"/>
            <a:ext cx="7560000" cy="720000"/>
          </a:xfrm>
        </p:spPr>
        <p:txBody>
          <a:bodyPr/>
          <a:lstStyle>
            <a:lvl1pPr marL="900000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sz="1100" dirty="0" smtClean="0"/>
              <a:t>/ 89</a:t>
            </a:r>
            <a:endParaRPr lang="en-US" dirty="0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52" y="105789"/>
            <a:ext cx="7560000" cy="720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7496" y="992034"/>
            <a:ext cx="3600000" cy="504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87818" y="992034"/>
            <a:ext cx="3600000" cy="504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  <a:endParaRPr lang="en-US" dirty="0" smtClean="0"/>
          </a:p>
        </p:txBody>
      </p:sp>
    </p:spTree>
  </p:cSld>
  <p:clrMapOvr>
    <a:masterClrMapping/>
  </p:clrMapOvr>
  <p:hf hdr="0" dt="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990600"/>
            <a:ext cx="5111750" cy="5040000"/>
          </a:xfrm>
        </p:spPr>
        <p:txBody>
          <a:bodyPr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990600"/>
            <a:ext cx="2703513" cy="504000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7252" y="112145"/>
            <a:ext cx="7560000" cy="720000"/>
          </a:xfrm>
        </p:spPr>
        <p:txBody>
          <a:bodyPr/>
          <a:lstStyle>
            <a:lvl1pPr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1484" y="2070039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C000"/>
                </a:solidFill>
              </a:defRPr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dirty="0" smtClean="0"/>
              <a:t>/ </a:t>
            </a:r>
            <a:r>
              <a:rPr lang="en-US" sz="1100" dirty="0" smtClean="0"/>
              <a:t>89</a:t>
            </a:r>
            <a:endParaRPr lang="en-US" dirty="0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52" y="101974"/>
            <a:ext cx="7560000" cy="720000"/>
          </a:xfrm>
        </p:spPr>
        <p:txBody>
          <a:bodyPr/>
          <a:lstStyle>
            <a:lvl1pPr marL="900000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sz="1100" dirty="0" smtClean="0"/>
              <a:t>/ 89</a:t>
            </a:r>
            <a:endParaRPr lang="en-US" dirty="0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52" y="105789"/>
            <a:ext cx="7560000" cy="720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7496" y="992034"/>
            <a:ext cx="3600000" cy="504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87818" y="992034"/>
            <a:ext cx="3600000" cy="504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  <a:endParaRPr lang="en-US" dirty="0" smtClean="0"/>
          </a:p>
        </p:txBody>
      </p:sp>
    </p:spTree>
  </p:cSld>
  <p:clrMapOvr>
    <a:masterClrMapping/>
  </p:clrMapOvr>
  <p:hf hdr="0" dt="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990600"/>
            <a:ext cx="5111750" cy="5040000"/>
          </a:xfrm>
        </p:spPr>
        <p:txBody>
          <a:bodyPr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990600"/>
            <a:ext cx="2703513" cy="504000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89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7252" y="112145"/>
            <a:ext cx="7560000" cy="720000"/>
          </a:xfrm>
        </p:spPr>
        <p:txBody>
          <a:bodyPr/>
          <a:lstStyle>
            <a:lvl1pPr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9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24.xml"/><Relationship Id="rId7" Type="http://schemas.openxmlformats.org/officeDocument/2006/relationships/theme" Target="../theme/theme5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5.xml"/><Relationship Id="rId9" Type="http://schemas.openxmlformats.org/officeDocument/2006/relationships/image" Target="../media/image2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0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5" Type="http://schemas.openxmlformats.org/officeDocument/2006/relationships/slideLayout" Target="../slideLayouts/slideLayout32.xml"/><Relationship Id="rId4" Type="http://schemas.openxmlformats.org/officeDocument/2006/relationships/slideLayout" Target="../slideLayouts/slideLayout31.xml"/><Relationship Id="rId9" Type="http://schemas.openxmlformats.org/officeDocument/2006/relationships/image" Target="../media/image2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theme" Target="../theme/theme7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9" Type="http://schemas.openxmlformats.org/officeDocument/2006/relationships/image" Target="../media/image2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42.xml"/><Relationship Id="rId7" Type="http://schemas.openxmlformats.org/officeDocument/2006/relationships/theme" Target="../theme/theme8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5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3.xml"/><Relationship Id="rId9" Type="http://schemas.openxmlformats.org/officeDocument/2006/relationships/image" Target="../media/image2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48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9.xml"/><Relationship Id="rId9" Type="http://schemas.openxmlformats.org/officeDocument/2006/relationships/image" Target="../media/image2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54.xml"/><Relationship Id="rId7" Type="http://schemas.openxmlformats.org/officeDocument/2006/relationships/theme" Target="../theme/theme10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5.xml"/><Relationship Id="rId9" Type="http://schemas.openxmlformats.org/officeDocument/2006/relationships/image" Target="../media/image2.pn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60.xml"/><Relationship Id="rId7" Type="http://schemas.openxmlformats.org/officeDocument/2006/relationships/theme" Target="../theme/theme11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5" Type="http://schemas.openxmlformats.org/officeDocument/2006/relationships/slideLayout" Target="../slideLayouts/slideLayout62.xml"/><Relationship Id="rId4" Type="http://schemas.openxmlformats.org/officeDocument/2006/relationships/slideLayout" Target="../slideLayouts/slideLayout61.xml"/><Relationship Id="rId9" Type="http://schemas.openxmlformats.org/officeDocument/2006/relationships/image" Target="../media/image2.png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66.xml"/><Relationship Id="rId7" Type="http://schemas.openxmlformats.org/officeDocument/2006/relationships/theme" Target="../theme/theme12.xml"/><Relationship Id="rId2" Type="http://schemas.openxmlformats.org/officeDocument/2006/relationships/slideLayout" Target="../slideLayouts/slideLayout65.xml"/><Relationship Id="rId1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7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ver pic2.jpg"/>
          <p:cNvPicPr>
            <a:picLocks noChangeAspect="1"/>
          </p:cNvPicPr>
          <p:nvPr userDrawn="1"/>
        </p:nvPicPr>
        <p:blipFill>
          <a:blip r:embed="rId8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1" y="0"/>
            <a:ext cx="9183499" cy="6858000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 rot="15307728">
            <a:off x="466263" y="-1126459"/>
            <a:ext cx="7729830" cy="8728803"/>
          </a:xfrm>
          <a:prstGeom prst="rect">
            <a:avLst/>
          </a:prstGeom>
          <a:solidFill>
            <a:srgbClr val="FFFFFF">
              <a:alpha val="7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648" y="104633"/>
            <a:ext cx="7560000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4940" y="992033"/>
            <a:ext cx="7200000" cy="504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30872" y="647922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rgbClr val="FFC000"/>
                </a:solidFill>
              </a:defRPr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sz="1100" dirty="0" smtClean="0"/>
              <a:t>/ 93</a:t>
            </a:r>
            <a:endParaRPr lang="en-US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6824" y="835641"/>
            <a:ext cx="7560000" cy="144000"/>
          </a:xfrm>
          <a:prstGeom prst="rect">
            <a:avLst/>
          </a:prstGeom>
          <a:gradFill flip="none" rotWithShape="1">
            <a:gsLst>
              <a:gs pos="0">
                <a:srgbClr val="F8B925"/>
              </a:gs>
              <a:gs pos="35000">
                <a:srgbClr val="C49A6C"/>
              </a:gs>
              <a:gs pos="65000">
                <a:srgbClr val="F8B925"/>
              </a:gs>
              <a:gs pos="100000">
                <a:srgbClr val="C00000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1803400" y="6316134"/>
            <a:ext cx="7382935" cy="50800"/>
          </a:xfrm>
          <a:prstGeom prst="rect">
            <a:avLst/>
          </a:prstGeom>
          <a:gradFill flip="none" rotWithShape="1">
            <a:gsLst>
              <a:gs pos="0">
                <a:srgbClr val="F8B925"/>
              </a:gs>
              <a:gs pos="35000">
                <a:srgbClr val="C49A6C"/>
              </a:gs>
              <a:gs pos="65000">
                <a:srgbClr val="F8B925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 userDrawn="1"/>
        </p:nvSpPr>
        <p:spPr>
          <a:xfrm>
            <a:off x="762000" y="6731000"/>
            <a:ext cx="609600" cy="127000"/>
          </a:xfrm>
          <a:prstGeom prst="rect">
            <a:avLst/>
          </a:prstGeom>
          <a:solidFill>
            <a:srgbClr val="F8B9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 descr="logo_0.png"/>
          <p:cNvPicPr>
            <a:picLocks noChangeAspect="1"/>
          </p:cNvPicPr>
          <p:nvPr userDrawn="1"/>
        </p:nvPicPr>
        <p:blipFill>
          <a:blip r:embed="rId9" cstate="print"/>
          <a:stretch>
            <a:fillRect/>
          </a:stretch>
        </p:blipFill>
        <p:spPr>
          <a:xfrm>
            <a:off x="838200" y="6197303"/>
            <a:ext cx="397933" cy="50963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4" r:id="rId4"/>
    <p:sldLayoutId id="2147483655" r:id="rId5"/>
    <p:sldLayoutId id="2147483656" r:id="rId6"/>
  </p:sldLayoutIdLst>
  <p:hf hdr="0" ftr="0" dt="0"/>
  <p:txStyles>
    <p:titleStyle>
      <a:lvl1pPr marL="900000" algn="l" defTabSz="914400" rtl="0" eaLnBrk="1" latinLnBrk="0" hangingPunct="1">
        <a:spcBef>
          <a:spcPct val="0"/>
        </a:spcBef>
        <a:buNone/>
        <a:defRPr sz="3200" b="1" kern="1200">
          <a:solidFill>
            <a:srgbClr val="CB3F07"/>
          </a:solidFill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 pic2.jpg"/>
          <p:cNvPicPr>
            <a:picLocks noChangeAspect="1"/>
          </p:cNvPicPr>
          <p:nvPr userDrawn="1"/>
        </p:nvPicPr>
        <p:blipFill>
          <a:blip r:embed="rId7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1" y="0"/>
            <a:ext cx="9183499" cy="6858000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 rot="15414788">
            <a:off x="914995" y="67341"/>
            <a:ext cx="7729830" cy="8728803"/>
          </a:xfrm>
          <a:prstGeom prst="rect">
            <a:avLst/>
          </a:prstGeom>
          <a:solidFill>
            <a:srgbClr val="FFFFFF">
              <a:alpha val="7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0" y="361950"/>
            <a:ext cx="7920000" cy="720000"/>
          </a:xfrm>
          <a:prstGeom prst="rect">
            <a:avLst/>
          </a:prstGeom>
          <a:gradFill flip="none" rotWithShape="1">
            <a:gsLst>
              <a:gs pos="0">
                <a:srgbClr val="F8B925"/>
              </a:gs>
              <a:gs pos="35000">
                <a:srgbClr val="C49A6C"/>
              </a:gs>
              <a:gs pos="65000">
                <a:srgbClr val="F8B925"/>
              </a:gs>
              <a:gs pos="100000">
                <a:srgbClr val="C00000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360363"/>
            <a:ext cx="7920000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2352" y="1450030"/>
            <a:ext cx="7200000" cy="432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29450" y="6477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15" name="Rectangle 14"/>
          <p:cNvSpPr/>
          <p:nvPr userDrawn="1"/>
        </p:nvSpPr>
        <p:spPr>
          <a:xfrm>
            <a:off x="1803400" y="6316134"/>
            <a:ext cx="7382935" cy="50800"/>
          </a:xfrm>
          <a:prstGeom prst="rect">
            <a:avLst/>
          </a:prstGeom>
          <a:gradFill flip="none" rotWithShape="1">
            <a:gsLst>
              <a:gs pos="0">
                <a:srgbClr val="F8B925"/>
              </a:gs>
              <a:gs pos="35000">
                <a:srgbClr val="C49A6C"/>
              </a:gs>
              <a:gs pos="65000">
                <a:srgbClr val="F8B925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 userDrawn="1"/>
        </p:nvSpPr>
        <p:spPr>
          <a:xfrm>
            <a:off x="762000" y="6731000"/>
            <a:ext cx="609600" cy="127000"/>
          </a:xfrm>
          <a:prstGeom prst="rect">
            <a:avLst/>
          </a:prstGeom>
          <a:solidFill>
            <a:srgbClr val="F8B9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 descr="logo_0.png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>
            <a:off x="838200" y="6197303"/>
            <a:ext cx="397933" cy="50963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1" r:id="rId2"/>
    <p:sldLayoutId id="2147483663" r:id="rId3"/>
    <p:sldLayoutId id="2147483665" r:id="rId4"/>
    <p:sldLayoutId id="2147483666" r:id="rId5"/>
  </p:sldLayoutIdLst>
  <p:hf hdr="0" ftr="0" dt="0"/>
  <p:txStyles>
    <p:titleStyle>
      <a:lvl1pPr marL="900000" algn="l" defTabSz="914400" rtl="0" eaLnBrk="1" latinLnBrk="0" hangingPunct="1">
        <a:spcBef>
          <a:spcPct val="0"/>
        </a:spcBef>
        <a:buNone/>
        <a:defRPr sz="3200" b="1" kern="1200">
          <a:solidFill>
            <a:schemeClr val="tx2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 pic2.jpg"/>
          <p:cNvPicPr>
            <a:picLocks noChangeAspect="1"/>
          </p:cNvPicPr>
          <p:nvPr userDrawn="1"/>
        </p:nvPicPr>
        <p:blipFill>
          <a:blip r:embed="rId7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1" y="0"/>
            <a:ext cx="9183499" cy="6858000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 rot="15414788">
            <a:off x="914995" y="67341"/>
            <a:ext cx="7729830" cy="8728803"/>
          </a:xfrm>
          <a:prstGeom prst="rect">
            <a:avLst/>
          </a:prstGeom>
          <a:solidFill>
            <a:srgbClr val="FFFFFF">
              <a:alpha val="7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0" y="361950"/>
            <a:ext cx="7920000" cy="720000"/>
          </a:xfrm>
          <a:prstGeom prst="rect">
            <a:avLst/>
          </a:prstGeom>
          <a:gradFill flip="none" rotWithShape="1">
            <a:gsLst>
              <a:gs pos="0">
                <a:srgbClr val="F8B925"/>
              </a:gs>
              <a:gs pos="35000">
                <a:srgbClr val="C49A6C"/>
              </a:gs>
              <a:gs pos="65000">
                <a:srgbClr val="F8B925"/>
              </a:gs>
              <a:gs pos="100000">
                <a:srgbClr val="C00000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360363"/>
            <a:ext cx="7920000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2352" y="1450030"/>
            <a:ext cx="7200000" cy="432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29450" y="6477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3D05A96-9F01-469E-BDEB-D528617DF865}" type="slidenum">
              <a:rPr lang="en-US" sz="1600" b="1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en-US" sz="11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/ 93</a:t>
            </a:r>
          </a:p>
        </p:txBody>
      </p:sp>
      <p:sp>
        <p:nvSpPr>
          <p:cNvPr id="15" name="Rectangle 14"/>
          <p:cNvSpPr/>
          <p:nvPr userDrawn="1"/>
        </p:nvSpPr>
        <p:spPr>
          <a:xfrm>
            <a:off x="1803400" y="6316134"/>
            <a:ext cx="7382935" cy="50800"/>
          </a:xfrm>
          <a:prstGeom prst="rect">
            <a:avLst/>
          </a:prstGeom>
          <a:gradFill flip="none" rotWithShape="1">
            <a:gsLst>
              <a:gs pos="0">
                <a:srgbClr val="F8B925"/>
              </a:gs>
              <a:gs pos="35000">
                <a:srgbClr val="C49A6C"/>
              </a:gs>
              <a:gs pos="65000">
                <a:srgbClr val="F8B925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 userDrawn="1"/>
        </p:nvSpPr>
        <p:spPr>
          <a:xfrm>
            <a:off x="762000" y="6731000"/>
            <a:ext cx="609600" cy="127000"/>
          </a:xfrm>
          <a:prstGeom prst="rect">
            <a:avLst/>
          </a:prstGeom>
          <a:solidFill>
            <a:srgbClr val="F8B9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7" name="Picture 16" descr="logo_0.png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>
            <a:off x="838200" y="6197303"/>
            <a:ext cx="397933" cy="50963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</p:sldLayoutIdLst>
  <p:hf hdr="0" ftr="0" dt="0"/>
  <p:txStyles>
    <p:titleStyle>
      <a:lvl1pPr marL="900000" algn="l" defTabSz="914400" rtl="0" eaLnBrk="1" latinLnBrk="0" hangingPunct="1">
        <a:spcBef>
          <a:spcPct val="0"/>
        </a:spcBef>
        <a:buNone/>
        <a:defRPr sz="3200" b="1" kern="1200">
          <a:solidFill>
            <a:schemeClr val="tx2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 pic2.jpg"/>
          <p:cNvPicPr>
            <a:picLocks noChangeAspect="1"/>
          </p:cNvPicPr>
          <p:nvPr userDrawn="1"/>
        </p:nvPicPr>
        <p:blipFill>
          <a:blip r:embed="rId7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1" y="0"/>
            <a:ext cx="9183499" cy="6858000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 rot="15414788">
            <a:off x="914995" y="67341"/>
            <a:ext cx="7729830" cy="8728803"/>
          </a:xfrm>
          <a:prstGeom prst="rect">
            <a:avLst/>
          </a:prstGeom>
          <a:solidFill>
            <a:srgbClr val="FFFFFF">
              <a:alpha val="7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0" y="361950"/>
            <a:ext cx="7920000" cy="720000"/>
          </a:xfrm>
          <a:prstGeom prst="rect">
            <a:avLst/>
          </a:prstGeom>
          <a:gradFill flip="none" rotWithShape="1">
            <a:gsLst>
              <a:gs pos="0">
                <a:srgbClr val="F8B925"/>
              </a:gs>
              <a:gs pos="35000">
                <a:srgbClr val="C49A6C"/>
              </a:gs>
              <a:gs pos="65000">
                <a:srgbClr val="F8B925"/>
              </a:gs>
              <a:gs pos="100000">
                <a:srgbClr val="C00000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360363"/>
            <a:ext cx="7920000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2352" y="1450030"/>
            <a:ext cx="7200000" cy="432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29450" y="6477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3D05A96-9F01-469E-BDEB-D528617DF865}" type="slidenum">
              <a:rPr lang="en-US" sz="1600" b="1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en-US" sz="11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/ 89</a:t>
            </a:r>
          </a:p>
        </p:txBody>
      </p:sp>
      <p:sp>
        <p:nvSpPr>
          <p:cNvPr id="15" name="Rectangle 14"/>
          <p:cNvSpPr/>
          <p:nvPr userDrawn="1"/>
        </p:nvSpPr>
        <p:spPr>
          <a:xfrm>
            <a:off x="1803400" y="6316134"/>
            <a:ext cx="7382935" cy="50800"/>
          </a:xfrm>
          <a:prstGeom prst="rect">
            <a:avLst/>
          </a:prstGeom>
          <a:gradFill flip="none" rotWithShape="1">
            <a:gsLst>
              <a:gs pos="0">
                <a:srgbClr val="F8B925"/>
              </a:gs>
              <a:gs pos="35000">
                <a:srgbClr val="C49A6C"/>
              </a:gs>
              <a:gs pos="65000">
                <a:srgbClr val="F8B925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 userDrawn="1"/>
        </p:nvSpPr>
        <p:spPr>
          <a:xfrm>
            <a:off x="762000" y="6731000"/>
            <a:ext cx="609600" cy="127000"/>
          </a:xfrm>
          <a:prstGeom prst="rect">
            <a:avLst/>
          </a:prstGeom>
          <a:solidFill>
            <a:srgbClr val="F8B9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7" name="Picture 16" descr="logo_0.png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>
            <a:off x="838200" y="6197303"/>
            <a:ext cx="397933" cy="50963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</p:sldLayoutIdLst>
  <p:hf hdr="0" ftr="0" dt="0"/>
  <p:txStyles>
    <p:titleStyle>
      <a:lvl1pPr marL="900000" algn="l" defTabSz="914400" rtl="0" eaLnBrk="1" latinLnBrk="0" hangingPunct="1">
        <a:spcBef>
          <a:spcPct val="0"/>
        </a:spcBef>
        <a:buNone/>
        <a:defRPr sz="3200" b="1" kern="1200">
          <a:solidFill>
            <a:schemeClr val="tx2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ver pic2.jpg"/>
          <p:cNvPicPr>
            <a:picLocks noChangeAspect="1"/>
          </p:cNvPicPr>
          <p:nvPr userDrawn="1"/>
        </p:nvPicPr>
        <p:blipFill>
          <a:blip r:embed="rId8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1" y="0"/>
            <a:ext cx="9183499" cy="6858000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 rot="15307728">
            <a:off x="466263" y="-1126459"/>
            <a:ext cx="7729830" cy="8728803"/>
          </a:xfrm>
          <a:prstGeom prst="rect">
            <a:avLst/>
          </a:prstGeom>
          <a:solidFill>
            <a:srgbClr val="FFFFFF">
              <a:alpha val="7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648" y="104633"/>
            <a:ext cx="7560000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4940" y="992033"/>
            <a:ext cx="7200000" cy="504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30872" y="647922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rgbClr val="FFC000"/>
                </a:solidFill>
              </a:defRPr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sz="1100" dirty="0" smtClean="0"/>
              <a:t>/ 89</a:t>
            </a:r>
            <a:endParaRPr lang="en-US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6824" y="835641"/>
            <a:ext cx="7560000" cy="144000"/>
          </a:xfrm>
          <a:prstGeom prst="rect">
            <a:avLst/>
          </a:prstGeom>
          <a:gradFill flip="none" rotWithShape="1">
            <a:gsLst>
              <a:gs pos="0">
                <a:srgbClr val="F8B925"/>
              </a:gs>
              <a:gs pos="35000">
                <a:srgbClr val="C49A6C"/>
              </a:gs>
              <a:gs pos="65000">
                <a:srgbClr val="F8B925"/>
              </a:gs>
              <a:gs pos="100000">
                <a:srgbClr val="C00000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1803400" y="6316134"/>
            <a:ext cx="7382935" cy="50800"/>
          </a:xfrm>
          <a:prstGeom prst="rect">
            <a:avLst/>
          </a:prstGeom>
          <a:gradFill flip="none" rotWithShape="1">
            <a:gsLst>
              <a:gs pos="0">
                <a:srgbClr val="F8B925"/>
              </a:gs>
              <a:gs pos="35000">
                <a:srgbClr val="C49A6C"/>
              </a:gs>
              <a:gs pos="65000">
                <a:srgbClr val="F8B925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 userDrawn="1"/>
        </p:nvSpPr>
        <p:spPr>
          <a:xfrm>
            <a:off x="762000" y="6731000"/>
            <a:ext cx="609600" cy="127000"/>
          </a:xfrm>
          <a:prstGeom prst="rect">
            <a:avLst/>
          </a:prstGeom>
          <a:solidFill>
            <a:srgbClr val="F8B9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7" name="Picture 16" descr="logo_0.png"/>
          <p:cNvPicPr>
            <a:picLocks noChangeAspect="1"/>
          </p:cNvPicPr>
          <p:nvPr userDrawn="1"/>
        </p:nvPicPr>
        <p:blipFill>
          <a:blip r:embed="rId9" cstate="print"/>
          <a:stretch>
            <a:fillRect/>
          </a:stretch>
        </p:blipFill>
        <p:spPr>
          <a:xfrm>
            <a:off x="838200" y="6197303"/>
            <a:ext cx="397933" cy="50963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</p:sldLayoutIdLst>
  <p:hf hdr="0" ftr="0" dt="0"/>
  <p:txStyles>
    <p:titleStyle>
      <a:lvl1pPr marL="900000" algn="l" defTabSz="914400" rtl="0" eaLnBrk="1" latinLnBrk="0" hangingPunct="1">
        <a:spcBef>
          <a:spcPct val="0"/>
        </a:spcBef>
        <a:buNone/>
        <a:defRPr sz="3200" b="1" kern="1200">
          <a:solidFill>
            <a:srgbClr val="CB3F07"/>
          </a:solidFill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ver pic2.jpg"/>
          <p:cNvPicPr>
            <a:picLocks noChangeAspect="1"/>
          </p:cNvPicPr>
          <p:nvPr userDrawn="1"/>
        </p:nvPicPr>
        <p:blipFill>
          <a:blip r:embed="rId8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1" y="0"/>
            <a:ext cx="9183499" cy="6858000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 rot="15307728">
            <a:off x="466263" y="-1126459"/>
            <a:ext cx="7729830" cy="8728803"/>
          </a:xfrm>
          <a:prstGeom prst="rect">
            <a:avLst/>
          </a:prstGeom>
          <a:solidFill>
            <a:srgbClr val="FFFFFF">
              <a:alpha val="7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648" y="104633"/>
            <a:ext cx="7560000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4940" y="992033"/>
            <a:ext cx="7200000" cy="504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30872" y="647922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rgbClr val="FFC000"/>
                </a:solidFill>
              </a:defRPr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sz="1100" dirty="0" smtClean="0"/>
              <a:t>/ 89</a:t>
            </a:r>
            <a:endParaRPr lang="en-US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6824" y="835641"/>
            <a:ext cx="7560000" cy="144000"/>
          </a:xfrm>
          <a:prstGeom prst="rect">
            <a:avLst/>
          </a:prstGeom>
          <a:gradFill flip="none" rotWithShape="1">
            <a:gsLst>
              <a:gs pos="0">
                <a:srgbClr val="F8B925"/>
              </a:gs>
              <a:gs pos="35000">
                <a:srgbClr val="C49A6C"/>
              </a:gs>
              <a:gs pos="65000">
                <a:srgbClr val="F8B925"/>
              </a:gs>
              <a:gs pos="100000">
                <a:srgbClr val="C00000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1803400" y="6316134"/>
            <a:ext cx="7382935" cy="50800"/>
          </a:xfrm>
          <a:prstGeom prst="rect">
            <a:avLst/>
          </a:prstGeom>
          <a:gradFill flip="none" rotWithShape="1">
            <a:gsLst>
              <a:gs pos="0">
                <a:srgbClr val="F8B925"/>
              </a:gs>
              <a:gs pos="35000">
                <a:srgbClr val="C49A6C"/>
              </a:gs>
              <a:gs pos="65000">
                <a:srgbClr val="F8B925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 userDrawn="1"/>
        </p:nvSpPr>
        <p:spPr>
          <a:xfrm>
            <a:off x="762000" y="6731000"/>
            <a:ext cx="609600" cy="127000"/>
          </a:xfrm>
          <a:prstGeom prst="rect">
            <a:avLst/>
          </a:prstGeom>
          <a:solidFill>
            <a:srgbClr val="F8B9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7" name="Picture 16" descr="logo_0.png"/>
          <p:cNvPicPr>
            <a:picLocks noChangeAspect="1"/>
          </p:cNvPicPr>
          <p:nvPr userDrawn="1"/>
        </p:nvPicPr>
        <p:blipFill>
          <a:blip r:embed="rId9" cstate="print"/>
          <a:stretch>
            <a:fillRect/>
          </a:stretch>
        </p:blipFill>
        <p:spPr>
          <a:xfrm>
            <a:off x="838200" y="6197303"/>
            <a:ext cx="397933" cy="50963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</p:sldLayoutIdLst>
  <p:hf hdr="0" ftr="0" dt="0"/>
  <p:txStyles>
    <p:titleStyle>
      <a:lvl1pPr marL="900000" algn="l" defTabSz="914400" rtl="0" eaLnBrk="1" latinLnBrk="0" hangingPunct="1">
        <a:spcBef>
          <a:spcPct val="0"/>
        </a:spcBef>
        <a:buNone/>
        <a:defRPr sz="3200" b="1" kern="1200">
          <a:solidFill>
            <a:srgbClr val="CB3F07"/>
          </a:solidFill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ver pic2.jpg"/>
          <p:cNvPicPr>
            <a:picLocks noChangeAspect="1"/>
          </p:cNvPicPr>
          <p:nvPr userDrawn="1"/>
        </p:nvPicPr>
        <p:blipFill>
          <a:blip r:embed="rId8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1" y="0"/>
            <a:ext cx="9183499" cy="6858000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 rot="15307728">
            <a:off x="466263" y="-1126459"/>
            <a:ext cx="7729830" cy="8728803"/>
          </a:xfrm>
          <a:prstGeom prst="rect">
            <a:avLst/>
          </a:prstGeom>
          <a:solidFill>
            <a:srgbClr val="FFFFFF">
              <a:alpha val="7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648" y="104633"/>
            <a:ext cx="7560000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4940" y="992033"/>
            <a:ext cx="7200000" cy="504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30872" y="647922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rgbClr val="FFC000"/>
                </a:solidFill>
              </a:defRPr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sz="1100" dirty="0" smtClean="0"/>
              <a:t>/ 89</a:t>
            </a:r>
            <a:endParaRPr lang="en-US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6824" y="835641"/>
            <a:ext cx="7560000" cy="144000"/>
          </a:xfrm>
          <a:prstGeom prst="rect">
            <a:avLst/>
          </a:prstGeom>
          <a:gradFill flip="none" rotWithShape="1">
            <a:gsLst>
              <a:gs pos="0">
                <a:srgbClr val="F8B925"/>
              </a:gs>
              <a:gs pos="35000">
                <a:srgbClr val="C49A6C"/>
              </a:gs>
              <a:gs pos="65000">
                <a:srgbClr val="F8B925"/>
              </a:gs>
              <a:gs pos="100000">
                <a:srgbClr val="C00000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1803400" y="6316134"/>
            <a:ext cx="7382935" cy="50800"/>
          </a:xfrm>
          <a:prstGeom prst="rect">
            <a:avLst/>
          </a:prstGeom>
          <a:gradFill flip="none" rotWithShape="1">
            <a:gsLst>
              <a:gs pos="0">
                <a:srgbClr val="F8B925"/>
              </a:gs>
              <a:gs pos="35000">
                <a:srgbClr val="C49A6C"/>
              </a:gs>
              <a:gs pos="65000">
                <a:srgbClr val="F8B925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 userDrawn="1"/>
        </p:nvSpPr>
        <p:spPr>
          <a:xfrm>
            <a:off x="762000" y="6731000"/>
            <a:ext cx="609600" cy="127000"/>
          </a:xfrm>
          <a:prstGeom prst="rect">
            <a:avLst/>
          </a:prstGeom>
          <a:solidFill>
            <a:srgbClr val="F8B9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7" name="Picture 16" descr="logo_0.png"/>
          <p:cNvPicPr>
            <a:picLocks noChangeAspect="1"/>
          </p:cNvPicPr>
          <p:nvPr userDrawn="1"/>
        </p:nvPicPr>
        <p:blipFill>
          <a:blip r:embed="rId9" cstate="print"/>
          <a:stretch>
            <a:fillRect/>
          </a:stretch>
        </p:blipFill>
        <p:spPr>
          <a:xfrm>
            <a:off x="838200" y="6197303"/>
            <a:ext cx="397933" cy="50963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</p:sldLayoutIdLst>
  <p:hf hdr="0" ftr="0" dt="0"/>
  <p:txStyles>
    <p:titleStyle>
      <a:lvl1pPr marL="900000" algn="l" defTabSz="914400" rtl="0" eaLnBrk="1" latinLnBrk="0" hangingPunct="1">
        <a:spcBef>
          <a:spcPct val="0"/>
        </a:spcBef>
        <a:buNone/>
        <a:defRPr sz="3200" b="1" kern="1200">
          <a:solidFill>
            <a:srgbClr val="CB3F07"/>
          </a:solidFill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ver pic2.jpg"/>
          <p:cNvPicPr>
            <a:picLocks noChangeAspect="1"/>
          </p:cNvPicPr>
          <p:nvPr userDrawn="1"/>
        </p:nvPicPr>
        <p:blipFill>
          <a:blip r:embed="rId8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1" y="0"/>
            <a:ext cx="9183499" cy="6858000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 rot="15307728">
            <a:off x="466263" y="-1126459"/>
            <a:ext cx="7729830" cy="8728803"/>
          </a:xfrm>
          <a:prstGeom prst="rect">
            <a:avLst/>
          </a:prstGeom>
          <a:solidFill>
            <a:srgbClr val="FFFFFF">
              <a:alpha val="7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648" y="104633"/>
            <a:ext cx="7560000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4940" y="992033"/>
            <a:ext cx="7200000" cy="504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30872" y="647922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rgbClr val="FFC000"/>
                </a:solidFill>
              </a:defRPr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sz="1100" dirty="0" smtClean="0"/>
              <a:t>/ 89</a:t>
            </a:r>
            <a:endParaRPr lang="en-US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6824" y="835641"/>
            <a:ext cx="7560000" cy="144000"/>
          </a:xfrm>
          <a:prstGeom prst="rect">
            <a:avLst/>
          </a:prstGeom>
          <a:gradFill flip="none" rotWithShape="1">
            <a:gsLst>
              <a:gs pos="0">
                <a:srgbClr val="F8B925"/>
              </a:gs>
              <a:gs pos="35000">
                <a:srgbClr val="C49A6C"/>
              </a:gs>
              <a:gs pos="65000">
                <a:srgbClr val="F8B925"/>
              </a:gs>
              <a:gs pos="100000">
                <a:srgbClr val="C00000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1803400" y="6316134"/>
            <a:ext cx="7382935" cy="50800"/>
          </a:xfrm>
          <a:prstGeom prst="rect">
            <a:avLst/>
          </a:prstGeom>
          <a:gradFill flip="none" rotWithShape="1">
            <a:gsLst>
              <a:gs pos="0">
                <a:srgbClr val="F8B925"/>
              </a:gs>
              <a:gs pos="35000">
                <a:srgbClr val="C49A6C"/>
              </a:gs>
              <a:gs pos="65000">
                <a:srgbClr val="F8B925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 userDrawn="1"/>
        </p:nvSpPr>
        <p:spPr>
          <a:xfrm>
            <a:off x="762000" y="6731000"/>
            <a:ext cx="609600" cy="127000"/>
          </a:xfrm>
          <a:prstGeom prst="rect">
            <a:avLst/>
          </a:prstGeom>
          <a:solidFill>
            <a:srgbClr val="F8B9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7" name="Picture 16" descr="logo_0.png"/>
          <p:cNvPicPr>
            <a:picLocks noChangeAspect="1"/>
          </p:cNvPicPr>
          <p:nvPr userDrawn="1"/>
        </p:nvPicPr>
        <p:blipFill>
          <a:blip r:embed="rId9" cstate="print"/>
          <a:stretch>
            <a:fillRect/>
          </a:stretch>
        </p:blipFill>
        <p:spPr>
          <a:xfrm>
            <a:off x="838200" y="6197303"/>
            <a:ext cx="397933" cy="50963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</p:sldLayoutIdLst>
  <p:hf hdr="0" ftr="0" dt="0"/>
  <p:txStyles>
    <p:titleStyle>
      <a:lvl1pPr marL="900000" algn="l" defTabSz="914400" rtl="0" eaLnBrk="1" latinLnBrk="0" hangingPunct="1">
        <a:spcBef>
          <a:spcPct val="0"/>
        </a:spcBef>
        <a:buNone/>
        <a:defRPr sz="3200" b="1" kern="1200">
          <a:solidFill>
            <a:srgbClr val="CB3F07"/>
          </a:solidFill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ver pic2.jpg"/>
          <p:cNvPicPr>
            <a:picLocks noChangeAspect="1"/>
          </p:cNvPicPr>
          <p:nvPr userDrawn="1"/>
        </p:nvPicPr>
        <p:blipFill>
          <a:blip r:embed="rId8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1" y="0"/>
            <a:ext cx="9183499" cy="6858000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 rot="15307728">
            <a:off x="466263" y="-1126459"/>
            <a:ext cx="7729830" cy="8728803"/>
          </a:xfrm>
          <a:prstGeom prst="rect">
            <a:avLst/>
          </a:prstGeom>
          <a:solidFill>
            <a:srgbClr val="FFFFFF">
              <a:alpha val="7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648" y="104633"/>
            <a:ext cx="7560000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4940" y="992033"/>
            <a:ext cx="7200000" cy="504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30872" y="647922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rgbClr val="FFC000"/>
                </a:solidFill>
              </a:defRPr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sz="1100" dirty="0" smtClean="0"/>
              <a:t>/ 89</a:t>
            </a:r>
            <a:endParaRPr lang="en-US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6824" y="835641"/>
            <a:ext cx="7560000" cy="144000"/>
          </a:xfrm>
          <a:prstGeom prst="rect">
            <a:avLst/>
          </a:prstGeom>
          <a:gradFill flip="none" rotWithShape="1">
            <a:gsLst>
              <a:gs pos="0">
                <a:srgbClr val="F8B925"/>
              </a:gs>
              <a:gs pos="35000">
                <a:srgbClr val="C49A6C"/>
              </a:gs>
              <a:gs pos="65000">
                <a:srgbClr val="F8B925"/>
              </a:gs>
              <a:gs pos="100000">
                <a:srgbClr val="C00000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1803400" y="6316134"/>
            <a:ext cx="7382935" cy="50800"/>
          </a:xfrm>
          <a:prstGeom prst="rect">
            <a:avLst/>
          </a:prstGeom>
          <a:gradFill flip="none" rotWithShape="1">
            <a:gsLst>
              <a:gs pos="0">
                <a:srgbClr val="F8B925"/>
              </a:gs>
              <a:gs pos="35000">
                <a:srgbClr val="C49A6C"/>
              </a:gs>
              <a:gs pos="65000">
                <a:srgbClr val="F8B925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 userDrawn="1"/>
        </p:nvSpPr>
        <p:spPr>
          <a:xfrm>
            <a:off x="762000" y="6731000"/>
            <a:ext cx="609600" cy="127000"/>
          </a:xfrm>
          <a:prstGeom prst="rect">
            <a:avLst/>
          </a:prstGeom>
          <a:solidFill>
            <a:srgbClr val="F8B9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7" name="Picture 16" descr="logo_0.png"/>
          <p:cNvPicPr>
            <a:picLocks noChangeAspect="1"/>
          </p:cNvPicPr>
          <p:nvPr userDrawn="1"/>
        </p:nvPicPr>
        <p:blipFill>
          <a:blip r:embed="rId9" cstate="print"/>
          <a:stretch>
            <a:fillRect/>
          </a:stretch>
        </p:blipFill>
        <p:spPr>
          <a:xfrm>
            <a:off x="838200" y="6197303"/>
            <a:ext cx="397933" cy="50963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</p:sldLayoutIdLst>
  <p:hf hdr="0" ftr="0" dt="0"/>
  <p:txStyles>
    <p:titleStyle>
      <a:lvl1pPr marL="900000" algn="l" defTabSz="914400" rtl="0" eaLnBrk="1" latinLnBrk="0" hangingPunct="1">
        <a:spcBef>
          <a:spcPct val="0"/>
        </a:spcBef>
        <a:buNone/>
        <a:defRPr sz="3200" b="1" kern="1200">
          <a:solidFill>
            <a:srgbClr val="CB3F07"/>
          </a:solidFill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ver pic2.jpg"/>
          <p:cNvPicPr>
            <a:picLocks noChangeAspect="1"/>
          </p:cNvPicPr>
          <p:nvPr userDrawn="1"/>
        </p:nvPicPr>
        <p:blipFill>
          <a:blip r:embed="rId8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1" y="0"/>
            <a:ext cx="9183499" cy="6858000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 rot="15307728">
            <a:off x="466263" y="-1126459"/>
            <a:ext cx="7729830" cy="8728803"/>
          </a:xfrm>
          <a:prstGeom prst="rect">
            <a:avLst/>
          </a:prstGeom>
          <a:solidFill>
            <a:srgbClr val="FFFFFF">
              <a:alpha val="7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648" y="104633"/>
            <a:ext cx="7560000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4940" y="992033"/>
            <a:ext cx="7200000" cy="504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30872" y="647922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rgbClr val="FFC000"/>
                </a:solidFill>
              </a:defRPr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sz="1100" dirty="0" smtClean="0"/>
              <a:t>/ 89</a:t>
            </a:r>
            <a:endParaRPr lang="en-US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6824" y="835641"/>
            <a:ext cx="7560000" cy="144000"/>
          </a:xfrm>
          <a:prstGeom prst="rect">
            <a:avLst/>
          </a:prstGeom>
          <a:gradFill flip="none" rotWithShape="1">
            <a:gsLst>
              <a:gs pos="0">
                <a:srgbClr val="F8B925"/>
              </a:gs>
              <a:gs pos="35000">
                <a:srgbClr val="C49A6C"/>
              </a:gs>
              <a:gs pos="65000">
                <a:srgbClr val="F8B925"/>
              </a:gs>
              <a:gs pos="100000">
                <a:srgbClr val="C00000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1803400" y="6316134"/>
            <a:ext cx="7382935" cy="50800"/>
          </a:xfrm>
          <a:prstGeom prst="rect">
            <a:avLst/>
          </a:prstGeom>
          <a:gradFill flip="none" rotWithShape="1">
            <a:gsLst>
              <a:gs pos="0">
                <a:srgbClr val="F8B925"/>
              </a:gs>
              <a:gs pos="35000">
                <a:srgbClr val="C49A6C"/>
              </a:gs>
              <a:gs pos="65000">
                <a:srgbClr val="F8B925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 userDrawn="1"/>
        </p:nvSpPr>
        <p:spPr>
          <a:xfrm>
            <a:off x="762000" y="6731000"/>
            <a:ext cx="609600" cy="127000"/>
          </a:xfrm>
          <a:prstGeom prst="rect">
            <a:avLst/>
          </a:prstGeom>
          <a:solidFill>
            <a:srgbClr val="F8B9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7" name="Picture 16" descr="logo_0.png"/>
          <p:cNvPicPr>
            <a:picLocks noChangeAspect="1"/>
          </p:cNvPicPr>
          <p:nvPr userDrawn="1"/>
        </p:nvPicPr>
        <p:blipFill>
          <a:blip r:embed="rId9" cstate="print"/>
          <a:stretch>
            <a:fillRect/>
          </a:stretch>
        </p:blipFill>
        <p:spPr>
          <a:xfrm>
            <a:off x="838200" y="6197303"/>
            <a:ext cx="397933" cy="50963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</p:sldLayoutIdLst>
  <p:hf hdr="0" ftr="0" dt="0"/>
  <p:txStyles>
    <p:titleStyle>
      <a:lvl1pPr marL="900000" algn="l" defTabSz="914400" rtl="0" eaLnBrk="1" latinLnBrk="0" hangingPunct="1">
        <a:spcBef>
          <a:spcPct val="0"/>
        </a:spcBef>
        <a:buNone/>
        <a:defRPr sz="3200" b="1" kern="1200">
          <a:solidFill>
            <a:srgbClr val="CB3F07"/>
          </a:solidFill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ver pic2.jpg"/>
          <p:cNvPicPr>
            <a:picLocks noChangeAspect="1"/>
          </p:cNvPicPr>
          <p:nvPr userDrawn="1"/>
        </p:nvPicPr>
        <p:blipFill>
          <a:blip r:embed="rId8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1" y="0"/>
            <a:ext cx="9183499" cy="6858000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 rot="15307728">
            <a:off x="466263" y="-1126459"/>
            <a:ext cx="7729830" cy="8728803"/>
          </a:xfrm>
          <a:prstGeom prst="rect">
            <a:avLst/>
          </a:prstGeom>
          <a:solidFill>
            <a:srgbClr val="FFFFFF">
              <a:alpha val="7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648" y="104633"/>
            <a:ext cx="7560000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4940" y="992033"/>
            <a:ext cx="7200000" cy="504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30872" y="647922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rgbClr val="FFC000"/>
                </a:solidFill>
              </a:defRPr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sz="1100" dirty="0" smtClean="0"/>
              <a:t>/ 89</a:t>
            </a:r>
            <a:endParaRPr lang="en-US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6824" y="835641"/>
            <a:ext cx="7560000" cy="144000"/>
          </a:xfrm>
          <a:prstGeom prst="rect">
            <a:avLst/>
          </a:prstGeom>
          <a:gradFill flip="none" rotWithShape="1">
            <a:gsLst>
              <a:gs pos="0">
                <a:srgbClr val="F8B925"/>
              </a:gs>
              <a:gs pos="35000">
                <a:srgbClr val="C49A6C"/>
              </a:gs>
              <a:gs pos="65000">
                <a:srgbClr val="F8B925"/>
              </a:gs>
              <a:gs pos="100000">
                <a:srgbClr val="C00000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1803400" y="6316134"/>
            <a:ext cx="7382935" cy="50800"/>
          </a:xfrm>
          <a:prstGeom prst="rect">
            <a:avLst/>
          </a:prstGeom>
          <a:gradFill flip="none" rotWithShape="1">
            <a:gsLst>
              <a:gs pos="0">
                <a:srgbClr val="F8B925"/>
              </a:gs>
              <a:gs pos="35000">
                <a:srgbClr val="C49A6C"/>
              </a:gs>
              <a:gs pos="65000">
                <a:srgbClr val="F8B925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 userDrawn="1"/>
        </p:nvSpPr>
        <p:spPr>
          <a:xfrm>
            <a:off x="762000" y="6731000"/>
            <a:ext cx="609600" cy="127000"/>
          </a:xfrm>
          <a:prstGeom prst="rect">
            <a:avLst/>
          </a:prstGeom>
          <a:solidFill>
            <a:srgbClr val="F8B9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7" name="Picture 16" descr="logo_0.png"/>
          <p:cNvPicPr>
            <a:picLocks noChangeAspect="1"/>
          </p:cNvPicPr>
          <p:nvPr userDrawn="1"/>
        </p:nvPicPr>
        <p:blipFill>
          <a:blip r:embed="rId9" cstate="print"/>
          <a:stretch>
            <a:fillRect/>
          </a:stretch>
        </p:blipFill>
        <p:spPr>
          <a:xfrm>
            <a:off x="838200" y="6197303"/>
            <a:ext cx="397933" cy="50963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</p:sldLayoutIdLst>
  <p:hf hdr="0" ftr="0" dt="0"/>
  <p:txStyles>
    <p:titleStyle>
      <a:lvl1pPr marL="900000" algn="l" defTabSz="914400" rtl="0" eaLnBrk="1" latinLnBrk="0" hangingPunct="1">
        <a:spcBef>
          <a:spcPct val="0"/>
        </a:spcBef>
        <a:buNone/>
        <a:defRPr sz="3200" b="1" kern="1200">
          <a:solidFill>
            <a:srgbClr val="CB3F07"/>
          </a:solidFill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ver pic2.jpg"/>
          <p:cNvPicPr>
            <a:picLocks noChangeAspect="1"/>
          </p:cNvPicPr>
          <p:nvPr userDrawn="1"/>
        </p:nvPicPr>
        <p:blipFill>
          <a:blip r:embed="rId8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1" y="0"/>
            <a:ext cx="9183499" cy="6858000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 rot="15307728">
            <a:off x="466263" y="-1126459"/>
            <a:ext cx="7729830" cy="8728803"/>
          </a:xfrm>
          <a:prstGeom prst="rect">
            <a:avLst/>
          </a:prstGeom>
          <a:solidFill>
            <a:srgbClr val="FFFFFF">
              <a:alpha val="7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648" y="104633"/>
            <a:ext cx="7560000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4940" y="992033"/>
            <a:ext cx="7200000" cy="504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30872" y="647922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rgbClr val="FFC000"/>
                </a:solidFill>
              </a:defRPr>
            </a:lvl1pPr>
          </a:lstStyle>
          <a:p>
            <a:fld id="{53D05A96-9F01-469E-BDEB-D528617DF865}" type="slidenum">
              <a:rPr lang="en-US" sz="1600" b="1" smtClean="0"/>
              <a:pPr/>
              <a:t>‹#›</a:t>
            </a:fld>
            <a:r>
              <a:rPr lang="en-US" sz="1400" dirty="0" smtClean="0"/>
              <a:t> </a:t>
            </a:r>
            <a:r>
              <a:rPr lang="en-US" sz="1100" dirty="0" smtClean="0"/>
              <a:t>/ 89</a:t>
            </a:r>
            <a:endParaRPr lang="en-US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6824" y="835641"/>
            <a:ext cx="7560000" cy="144000"/>
          </a:xfrm>
          <a:prstGeom prst="rect">
            <a:avLst/>
          </a:prstGeom>
          <a:gradFill flip="none" rotWithShape="1">
            <a:gsLst>
              <a:gs pos="0">
                <a:srgbClr val="F8B925"/>
              </a:gs>
              <a:gs pos="35000">
                <a:srgbClr val="C49A6C"/>
              </a:gs>
              <a:gs pos="65000">
                <a:srgbClr val="F8B925"/>
              </a:gs>
              <a:gs pos="100000">
                <a:srgbClr val="C00000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1803400" y="6316134"/>
            <a:ext cx="7382935" cy="50800"/>
          </a:xfrm>
          <a:prstGeom prst="rect">
            <a:avLst/>
          </a:prstGeom>
          <a:gradFill flip="none" rotWithShape="1">
            <a:gsLst>
              <a:gs pos="0">
                <a:srgbClr val="F8B925"/>
              </a:gs>
              <a:gs pos="35000">
                <a:srgbClr val="C49A6C"/>
              </a:gs>
              <a:gs pos="65000">
                <a:srgbClr val="F8B925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 userDrawn="1"/>
        </p:nvSpPr>
        <p:spPr>
          <a:xfrm>
            <a:off x="762000" y="6731000"/>
            <a:ext cx="609600" cy="127000"/>
          </a:xfrm>
          <a:prstGeom prst="rect">
            <a:avLst/>
          </a:prstGeom>
          <a:solidFill>
            <a:srgbClr val="F8B9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7" name="Picture 16" descr="logo_0.png"/>
          <p:cNvPicPr>
            <a:picLocks noChangeAspect="1"/>
          </p:cNvPicPr>
          <p:nvPr userDrawn="1"/>
        </p:nvPicPr>
        <p:blipFill>
          <a:blip r:embed="rId9" cstate="print"/>
          <a:stretch>
            <a:fillRect/>
          </a:stretch>
        </p:blipFill>
        <p:spPr>
          <a:xfrm>
            <a:off x="838200" y="6197303"/>
            <a:ext cx="397933" cy="50963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</p:sldLayoutIdLst>
  <p:hf hdr="0" ftr="0" dt="0"/>
  <p:txStyles>
    <p:titleStyle>
      <a:lvl1pPr marL="900000" algn="l" defTabSz="914400" rtl="0" eaLnBrk="1" latinLnBrk="0" hangingPunct="1">
        <a:spcBef>
          <a:spcPct val="0"/>
        </a:spcBef>
        <a:buNone/>
        <a:defRPr sz="3200" b="1" kern="1200">
          <a:solidFill>
            <a:srgbClr val="CB3F07"/>
          </a:solidFill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hyperlink" Target="Sources/Jager%20&amp;%20Ryder%20Handbook.pdf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hyperlink" Target="Sources/R&amp;J%20Intro%20&amp;%20Contents.pdf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Sources/SIM%20050302%20-%20Ph2%20-%20OP3%20Final.pdf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jpeg"/><Relationship Id="rId4" Type="http://schemas.openxmlformats.org/officeDocument/2006/relationships/hyperlink" Target="Sources/SIM100301%20ProjReport%20-%20OP1&amp;2.pdf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Sources/Formation%20of%20BC.mp4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hyperlink" Target="Sources/Jager%20&amp;%20Ryder%20Handbook.pdf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hyperlink" Target="Sources/R&amp;J%20Intro%20&amp;%20Contents.pdf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Sources/Rock%20types.mp4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Sources/R&amp;J%20Ch9.pdf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25.png"/><Relationship Id="rId4" Type="http://schemas.openxmlformats.org/officeDocument/2006/relationships/hyperlink" Target="Sources/Stress%20&amp;%20excavations.mp4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Sources/RM%20Quality.mp4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hyperlink" Target="Sources/R&amp;J%20Ch2.pdf" TargetMode="Externa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Sources/Stiffness.mp4" TargetMode="External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3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hyperlink" Target="Sources/Jager%20&amp;%20Ryder%20Handbook.pdf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8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Sources/Stress%20concentrations.mp4" TargetMode="External"/><Relationship Id="rId3" Type="http://schemas.openxmlformats.org/officeDocument/2006/relationships/hyperlink" Target="Sources/Fracturing.mp4" TargetMode="External"/><Relationship Id="rId7" Type="http://schemas.openxmlformats.org/officeDocument/2006/relationships/image" Target="../media/image41.png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3.xml"/><Relationship Id="rId6" Type="http://schemas.openxmlformats.org/officeDocument/2006/relationships/hyperlink" Target="Sources/Stress%20increase%20w%20mining.mp4" TargetMode="External"/><Relationship Id="rId5" Type="http://schemas.openxmlformats.org/officeDocument/2006/relationships/image" Target="../media/image16.png"/><Relationship Id="rId4" Type="http://schemas.openxmlformats.org/officeDocument/2006/relationships/image" Target="../media/image40.png"/><Relationship Id="rId9" Type="http://schemas.openxmlformats.org/officeDocument/2006/relationships/image" Target="../media/image4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hyperlink" Target="Sources/Intersecting%20geology.mp4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eg"/><Relationship Id="rId4" Type="http://schemas.openxmlformats.org/officeDocument/2006/relationships/image" Target="../media/image1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45.png"/><Relationship Id="rId7" Type="http://schemas.openxmlformats.org/officeDocument/2006/relationships/hyperlink" Target="Sources/R&amp;J%20Ch2.pdf" TargetMode="External"/><Relationship Id="rId2" Type="http://schemas.openxmlformats.org/officeDocument/2006/relationships/hyperlink" Target="Sources/Failure.mp4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6.png"/><Relationship Id="rId5" Type="http://schemas.openxmlformats.org/officeDocument/2006/relationships/hyperlink" Target="Sources/Strength.mp4" TargetMode="External"/><Relationship Id="rId4" Type="http://schemas.openxmlformats.org/officeDocument/2006/relationships/image" Target="../media/image16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hyperlink" Target="Sources/Layout%20&amp;%20remnants.mp4" TargetMode="External"/><Relationship Id="rId1" Type="http://schemas.openxmlformats.org/officeDocument/2006/relationships/slideLayout" Target="../slideLayouts/slideLayout66.xml"/><Relationship Id="rId6" Type="http://schemas.openxmlformats.org/officeDocument/2006/relationships/image" Target="../media/image3.emf"/><Relationship Id="rId5" Type="http://schemas.openxmlformats.org/officeDocument/2006/relationships/hyperlink" Target="Sources/Jager%20&amp;%20Ryder%20Handbook.pdf" TargetMode="External"/><Relationship Id="rId4" Type="http://schemas.openxmlformats.org/officeDocument/2006/relationships/image" Target="../media/image16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hyperlink" Target="Sources/Lead-lag%20&amp;%20abutments.mp4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0.jpeg"/><Relationship Id="rId4" Type="http://schemas.openxmlformats.org/officeDocument/2006/relationships/image" Target="../media/image16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Sources/Lead%20lags.mp4" TargetMode="Externa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51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Sources/Confinement%20&amp;%20pillars.mp4" TargetMode="External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5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Sources/R&amp;J%20Ch6.pdf" TargetMode="Externa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59.png"/><Relationship Id="rId7" Type="http://schemas.openxmlformats.org/officeDocument/2006/relationships/image" Target="../media/image61.png"/><Relationship Id="rId2" Type="http://schemas.openxmlformats.org/officeDocument/2006/relationships/hyperlink" Target="Sources/Pillar%20design%20&amp;%20depth.mp4" TargetMode="External"/><Relationship Id="rId1" Type="http://schemas.openxmlformats.org/officeDocument/2006/relationships/slideLayout" Target="../slideLayouts/slideLayout54.xml"/><Relationship Id="rId6" Type="http://schemas.openxmlformats.org/officeDocument/2006/relationships/hyperlink" Target="Sources/Pillar%20types.mp4" TargetMode="External"/><Relationship Id="rId5" Type="http://schemas.openxmlformats.org/officeDocument/2006/relationships/image" Target="../media/image60.png"/><Relationship Id="rId4" Type="http://schemas.openxmlformats.org/officeDocument/2006/relationships/hyperlink" Target="Sources/Pillar%20size%20&amp;%20failure.mp4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hyperlink" Target="Sources/Pillar%20shape%20&amp;%20stress%20Xfer.mp4" TargetMode="External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67.png"/><Relationship Id="rId5" Type="http://schemas.openxmlformats.org/officeDocument/2006/relationships/hyperlink" Target="Sources/Pillar%20shape%20size%20&amp;%20position.mp4" TargetMode="External"/><Relationship Id="rId4" Type="http://schemas.openxmlformats.org/officeDocument/2006/relationships/image" Target="../media/image1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7" Type="http://schemas.openxmlformats.org/officeDocument/2006/relationships/image" Target="../media/image70.jpeg"/><Relationship Id="rId2" Type="http://schemas.openxmlformats.org/officeDocument/2006/relationships/hyperlink" Target="Sources/Gully%20layout%20&amp;%20fracturing.mp4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emf"/><Relationship Id="rId5" Type="http://schemas.openxmlformats.org/officeDocument/2006/relationships/hyperlink" Target="Sources/Jager%20&amp;%20Ryder%20Handbook.pdf" TargetMode="External"/><Relationship Id="rId4" Type="http://schemas.openxmlformats.org/officeDocument/2006/relationships/image" Target="../media/image16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3.emf"/><Relationship Id="rId7" Type="http://schemas.openxmlformats.org/officeDocument/2006/relationships/image" Target="../media/image74.png"/><Relationship Id="rId2" Type="http://schemas.openxmlformats.org/officeDocument/2006/relationships/hyperlink" Target="Sources/Jager%20&amp;%20Ryder%20Handbook.pdf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Sources/Sequence%20at%20potholes.mp4" TargetMode="External"/><Relationship Id="rId5" Type="http://schemas.openxmlformats.org/officeDocument/2006/relationships/image" Target="../media/image4.png"/><Relationship Id="rId4" Type="http://schemas.openxmlformats.org/officeDocument/2006/relationships/hyperlink" Target="Sources/R&amp;J%20Ch7.pdf" TargetMode="Externa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3" Type="http://schemas.openxmlformats.org/officeDocument/2006/relationships/image" Target="../media/image79.png"/><Relationship Id="rId7" Type="http://schemas.openxmlformats.org/officeDocument/2006/relationships/hyperlink" Target="Sources/Jager%20&amp;%20Ryder%20Handbook.pdf" TargetMode="External"/><Relationship Id="rId2" Type="http://schemas.openxmlformats.org/officeDocument/2006/relationships/hyperlink" Target="Sources/Access%20ways.mp4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0.png"/><Relationship Id="rId5" Type="http://schemas.openxmlformats.org/officeDocument/2006/relationships/hyperlink" Target="Sources/Tunnel%20placement.mp4" TargetMode="External"/><Relationship Id="rId4" Type="http://schemas.openxmlformats.org/officeDocument/2006/relationships/image" Target="../media/image16.pn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30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hyperlink" Target="Sources/Jager%20&amp;%20Ryder%20Handbook.pdf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jpeg"/><Relationship Id="rId4" Type="http://schemas.openxmlformats.org/officeDocument/2006/relationships/hyperlink" Target="Sources/SIM%20050302%20-%20Ph2%20-%20OP3%20Final.pdf" TargetMode="Externa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hyperlink" Target="Clips/IMS%20fly-around%20PC.mp4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6.gif"/><Relationship Id="rId4" Type="http://schemas.openxmlformats.org/officeDocument/2006/relationships/image" Target="../media/image16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Sources/SIM%20050302%20-%20Ph2%20-%20OP3%20Final.pdf" TargetMode="External"/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2" Type="http://schemas.openxmlformats.org/officeDocument/2006/relationships/image" Target="../media/image88.gif"/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hyperlink" Target="Sources/Ice%20Cube.mp4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1.png"/><Relationship Id="rId4" Type="http://schemas.openxmlformats.org/officeDocument/2006/relationships/image" Target="../media/image16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Sources/R&amp;J%20Ch5.pdf" TargetMode="External"/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gif"/><Relationship Id="rId2" Type="http://schemas.openxmlformats.org/officeDocument/2006/relationships/image" Target="../media/image92.gif"/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Sources/SIM%20050302%20-%20Ph2%20-%20OP3%20Final.pdf" TargetMode="External"/><Relationship Id="rId1" Type="http://schemas.openxmlformats.org/officeDocument/2006/relationships/slideLayout" Target="../slideLayouts/slideLayout3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36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Sources/SIM%20050302%20-%20Ph2%20-%20OP3%20Final.pdf" TargetMode="External"/><Relationship Id="rId1" Type="http://schemas.openxmlformats.org/officeDocument/2006/relationships/slideLayout" Target="../slideLayouts/slideLayout3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hyperlink" Target="Clips/Burst-Slip.mp4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99.png"/><Relationship Id="rId4" Type="http://schemas.openxmlformats.org/officeDocument/2006/relationships/hyperlink" Target="Clips/Energy-Moment.mp4" TargetMode="Externa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3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3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5.png"/><Relationship Id="rId4" Type="http://schemas.openxmlformats.org/officeDocument/2006/relationships/image" Target="../media/image104.png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3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Sources/SIM100301%20ProjReport%20-%20OP3-6.pdf" TargetMode="External"/><Relationship Id="rId1" Type="http://schemas.openxmlformats.org/officeDocument/2006/relationships/slideLayout" Target="../slideLayouts/slideLayout3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3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gif"/><Relationship Id="rId1" Type="http://schemas.openxmlformats.org/officeDocument/2006/relationships/slideLayout" Target="../slideLayouts/slideLayout3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Sources/SIM%20050302%20-%20Ph2%20-%20OP3%20Final.pdf" TargetMode="External"/><Relationship Id="rId1" Type="http://schemas.openxmlformats.org/officeDocument/2006/relationships/slideLayout" Target="../slideLayouts/slideLayout3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hyperlink" Target="http://www.iso.org/iso" TargetMode="External"/><Relationship Id="rId1" Type="http://schemas.openxmlformats.org/officeDocument/2006/relationships/slideLayout" Target="../slideLayouts/slideLayout3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hyperlink" Target="Clips/Failure%20vs%20Damage%20Mech.mp4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11.png"/><Relationship Id="rId4" Type="http://schemas.openxmlformats.org/officeDocument/2006/relationships/hyperlink" Target="Clips/RB%20mech.mp4" TargetMode="Externa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3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3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wmf"/><Relationship Id="rId2" Type="http://schemas.openxmlformats.org/officeDocument/2006/relationships/hyperlink" Target="Clips/SIM100301%20ProjReport%20-%20OP3-6.pdf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6.emf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wmf"/><Relationship Id="rId2" Type="http://schemas.openxmlformats.org/officeDocument/2006/relationships/image" Target="../media/image117.wmf"/><Relationship Id="rId1" Type="http://schemas.openxmlformats.org/officeDocument/2006/relationships/slideLayout" Target="../slideLayouts/slideLayout3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wmf"/><Relationship Id="rId2" Type="http://schemas.openxmlformats.org/officeDocument/2006/relationships/hyperlink" Target="Clips/SIM100301%20ProjReport%20-%20OP3-6.pdf" TargetMode="External"/><Relationship Id="rId1" Type="http://schemas.openxmlformats.org/officeDocument/2006/relationships/slideLayout" Target="../slideLayouts/slideLayout3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Sources/SIM%20050302%20-%20Ph2%20-%20OP3%20Final.pdf" TargetMode="External"/><Relationship Id="rId1" Type="http://schemas.openxmlformats.org/officeDocument/2006/relationships/slideLayout" Target="../slideLayouts/slideLayout3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hyperlink" Target="Clips/Reduce%20risk.mp4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1.png"/><Relationship Id="rId5" Type="http://schemas.openxmlformats.org/officeDocument/2006/relationships/hyperlink" Target="Clips/Practical%20steps.mp4" TargetMode="External"/><Relationship Id="rId4" Type="http://schemas.openxmlformats.org/officeDocument/2006/relationships/image" Target="../media/image16.png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5771" y="1205871"/>
            <a:ext cx="7379595" cy="3720662"/>
          </a:xfrm>
        </p:spPr>
        <p:txBody>
          <a:bodyPr>
            <a:normAutofit/>
          </a:bodyPr>
          <a:lstStyle/>
          <a:p>
            <a:pPr marL="0" algn="ctr"/>
            <a:r>
              <a:rPr lang="en-GB" i="1" noProof="0" dirty="0" smtClean="0"/>
              <a:t>“Technology transfer on minimising seismic risk in platinum mines"</a:t>
            </a:r>
            <a:r>
              <a:rPr lang="en-GB" noProof="0" dirty="0" smtClean="0"/>
              <a:t/>
            </a:r>
            <a:br>
              <a:rPr lang="en-GB" noProof="0" dirty="0" smtClean="0"/>
            </a:br>
            <a:r>
              <a:rPr lang="en-GB" altLang="ja-JP" sz="2800" noProof="0" dirty="0" smtClean="0">
                <a:solidFill>
                  <a:srgbClr val="000000"/>
                </a:solidFill>
                <a:latin typeface="Verdana" pitchFamily="34" charset="0"/>
                <a:ea typeface="ＭＳ Ｐゴシック" charset="-128"/>
              </a:rPr>
              <a:t/>
            </a:r>
            <a:br>
              <a:rPr lang="en-GB" altLang="ja-JP" sz="2800" noProof="0" dirty="0" smtClean="0">
                <a:solidFill>
                  <a:srgbClr val="000000"/>
                </a:solidFill>
                <a:latin typeface="Verdana" pitchFamily="34" charset="0"/>
                <a:ea typeface="ＭＳ Ｐゴシック" charset="-128"/>
              </a:rPr>
            </a:br>
            <a:r>
              <a:rPr lang="en-GB" sz="2800" noProof="0" dirty="0" smtClean="0">
                <a:solidFill>
                  <a:schemeClr val="tx2">
                    <a:lumMod val="50000"/>
                  </a:schemeClr>
                </a:solidFill>
              </a:rPr>
              <a:t>Output 4</a:t>
            </a:r>
            <a:r>
              <a:rPr lang="en-GB" sz="2400" noProof="0" dirty="0" smtClean="0">
                <a:solidFill>
                  <a:schemeClr val="tx2">
                    <a:lumMod val="50000"/>
                  </a:schemeClr>
                </a:solidFill>
              </a:rPr>
              <a:t>: Learning materials for rock engineering personnel in seismically active platinum mines</a:t>
            </a:r>
            <a:br>
              <a:rPr lang="en-GB" sz="2400" noProof="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en-GB" altLang="ja-JP" sz="2800" noProof="0" dirty="0" smtClean="0">
                <a:solidFill>
                  <a:srgbClr val="000000"/>
                </a:solidFill>
                <a:latin typeface="Verdana" pitchFamily="34" charset="0"/>
                <a:ea typeface="ＭＳ Ｐゴシック" charset="-128"/>
              </a:rPr>
              <a:t/>
            </a:r>
            <a:br>
              <a:rPr lang="en-GB" altLang="ja-JP" sz="2800" noProof="0" dirty="0" smtClean="0">
                <a:solidFill>
                  <a:srgbClr val="000000"/>
                </a:solidFill>
                <a:latin typeface="Verdana" pitchFamily="34" charset="0"/>
                <a:ea typeface="ＭＳ Ｐゴシック" charset="-128"/>
              </a:rPr>
            </a:br>
            <a:r>
              <a:rPr lang="en-GB" altLang="ja-JP" noProof="0" dirty="0" smtClean="0">
                <a:ea typeface="ＭＳ Ｐゴシック" charset="-128"/>
              </a:rPr>
              <a:t>Visuals and links</a:t>
            </a:r>
            <a:endParaRPr lang="en-GB" noProof="0" dirty="0"/>
          </a:p>
        </p:txBody>
      </p:sp>
      <p:sp>
        <p:nvSpPr>
          <p:cNvPr id="4" name="TextBox 3"/>
          <p:cNvSpPr txBox="1"/>
          <p:nvPr/>
        </p:nvSpPr>
        <p:spPr>
          <a:xfrm>
            <a:off x="869993" y="5572836"/>
            <a:ext cx="7315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tx2">
                    <a:lumMod val="50000"/>
                  </a:schemeClr>
                </a:solidFill>
              </a:rPr>
              <a:t>©2016 MINE HEALTH AND SAFETY COUNCIL</a:t>
            </a:r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</a:rPr>
              <a:t> </a:t>
            </a:r>
          </a:p>
          <a:p>
            <a:pPr algn="ctr"/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</a:rPr>
              <a:t>Woodmead Business Park, B7 Maple North, 145 Western Service Rd.</a:t>
            </a:r>
          </a:p>
          <a:p>
            <a:pPr algn="ctr"/>
            <a:r>
              <a:rPr lang="en-US" sz="1400" dirty="0" smtClean="0">
                <a:solidFill>
                  <a:schemeClr val="tx2">
                    <a:lumMod val="50000"/>
                  </a:schemeClr>
                </a:solidFill>
              </a:rPr>
              <a:t>Woodmead T/F (011) 656 1797/8		www.mhsc.org.za</a:t>
            </a:r>
          </a:p>
          <a:p>
            <a:pPr algn="ctr"/>
            <a:endParaRPr lang="en-US" sz="1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1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4725539" y="83125"/>
            <a:ext cx="32784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solidFill>
                  <a:schemeClr val="tx2">
                    <a:lumMod val="50000"/>
                  </a:schemeClr>
                </a:solidFill>
                <a:ea typeface="+mj-ea"/>
                <a:cs typeface="+mj-cs"/>
              </a:rPr>
              <a:t>SIM 140301</a:t>
            </a:r>
            <a:endParaRPr lang="en-GB" sz="24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noProof="0" dirty="0" smtClean="0">
                <a:solidFill>
                  <a:schemeClr val="tx2">
                    <a:lumMod val="50000"/>
                  </a:schemeClr>
                </a:solidFill>
              </a:rPr>
              <a:t>Introduction</a:t>
            </a:r>
            <a:endParaRPr lang="en-GB" b="1" noProof="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altLang="ja-JP" sz="2400" noProof="0" dirty="0" smtClean="0">
                <a:solidFill>
                  <a:schemeClr val="tx2">
                    <a:lumMod val="50000"/>
                  </a:schemeClr>
                </a:solidFill>
                <a:ea typeface="ＭＳ Ｐゴシック" charset="-128"/>
              </a:rPr>
              <a:t>These visual materials accompany the printed manual for the training of rock engineers in seismically active PGM mines of the Bushveld Complex. </a:t>
            </a:r>
          </a:p>
          <a:p>
            <a:pPr marL="0" indent="0" algn="ctr">
              <a:spcBef>
                <a:spcPts val="0"/>
              </a:spcBef>
              <a:buNone/>
            </a:pPr>
            <a:endParaRPr lang="en-ZA" altLang="ja-JP" sz="1800" noProof="0" dirty="0" smtClean="0">
              <a:solidFill>
                <a:schemeClr val="tx2">
                  <a:lumMod val="50000"/>
                </a:schemeClr>
              </a:solidFill>
              <a:ea typeface="ＭＳ Ｐゴシック" charset="-128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ZA" altLang="ja-JP" sz="1800" dirty="0" smtClean="0">
              <a:solidFill>
                <a:schemeClr val="tx2">
                  <a:lumMod val="50000"/>
                </a:schemeClr>
              </a:solidFill>
              <a:ea typeface="ＭＳ Ｐゴシック" charset="-128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altLang="ja-JP" sz="1800" noProof="0" dirty="0" smtClean="0">
              <a:solidFill>
                <a:schemeClr val="tx2">
                  <a:lumMod val="50000"/>
                </a:schemeClr>
              </a:solidFill>
              <a:ea typeface="ＭＳ Ｐゴシック" charset="-128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GB" altLang="ja-JP" sz="1800" noProof="0" dirty="0" smtClean="0">
                <a:solidFill>
                  <a:schemeClr val="tx2">
                    <a:lumMod val="50000"/>
                  </a:schemeClr>
                </a:solidFill>
                <a:ea typeface="ＭＳ Ｐゴシック" charset="-128"/>
              </a:rPr>
              <a:t>Included are photos, graphs, animations and references to other source materials that contribute to the knowledge base on this subject.</a:t>
            </a:r>
          </a:p>
          <a:p>
            <a:pPr marL="0" indent="0" algn="ctr">
              <a:spcBef>
                <a:spcPts val="0"/>
              </a:spcBef>
              <a:buNone/>
            </a:pPr>
            <a:endParaRPr lang="en-GB" sz="1600" noProof="0" dirty="0" smtClean="0">
              <a:solidFill>
                <a:schemeClr val="tx2">
                  <a:lumMod val="50000"/>
                </a:schemeClr>
              </a:solidFill>
              <a:cs typeface="Times New Roman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sz="1800" noProof="0" dirty="0" smtClean="0">
              <a:solidFill>
                <a:schemeClr val="tx2">
                  <a:lumMod val="50000"/>
                </a:schemeClr>
              </a:solidFill>
              <a:cs typeface="Times New Roman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sz="1800" dirty="0" smtClean="0">
              <a:solidFill>
                <a:schemeClr val="tx2">
                  <a:lumMod val="50000"/>
                </a:schemeClr>
              </a:solidFill>
              <a:cs typeface="Times New Roman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GB" sz="1800" noProof="0" dirty="0" smtClean="0">
                <a:solidFill>
                  <a:srgbClr val="CB3F07"/>
                </a:solidFill>
                <a:cs typeface="Times New Roman" pitchFamily="18" charset="0"/>
              </a:rPr>
              <a:t>June 2016</a:t>
            </a:r>
            <a:r>
              <a:rPr lang="en-GB" sz="1600" noProof="0" dirty="0" smtClean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/>
            </a:r>
            <a:br>
              <a:rPr lang="en-GB" sz="1600" noProof="0" dirty="0" smtClean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</a:br>
            <a:endParaRPr lang="en-GB" altLang="ja-JP" sz="1600" u="sng" noProof="0" dirty="0" smtClean="0">
              <a:solidFill>
                <a:schemeClr val="tx2">
                  <a:lumMod val="50000"/>
                </a:schemeClr>
              </a:solidFill>
              <a:ea typeface="Times New Roman" pitchFamily="18" charset="0"/>
              <a:cs typeface="Tahoma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GB" altLang="ja-JP" sz="1600" noProof="0" dirty="0" smtClean="0">
              <a:solidFill>
                <a:schemeClr val="tx2">
                  <a:lumMod val="50000"/>
                </a:schemeClr>
              </a:solidFill>
              <a:ea typeface="ＭＳ Ｐゴシック" charset="-128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GB" altLang="ja-JP" sz="1400" noProof="0" dirty="0" smtClean="0">
                <a:solidFill>
                  <a:schemeClr val="tx2">
                    <a:lumMod val="50000"/>
                  </a:schemeClr>
                </a:solidFill>
                <a:ea typeface="ＭＳ Ｐゴシック" charset="-128"/>
              </a:rPr>
              <a:t>Friedemann Essrich MSc(Geoph)		Johan Hanekom MSc(Eng)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GB" altLang="ja-JP" sz="1400" noProof="0" dirty="0" smtClean="0">
                <a:solidFill>
                  <a:schemeClr val="tx2">
                    <a:lumMod val="50000"/>
                  </a:schemeClr>
                </a:solidFill>
                <a:ea typeface="ＭＳ Ｐゴシック" charset="-128"/>
              </a:rPr>
              <a:t>SiM Mining Consultants (Pty) Ltd.		Middindi Consulting (Pty) Ltd.</a:t>
            </a:r>
            <a:endParaRPr lang="en-GB" altLang="ja-JP" sz="1400" noProof="0" dirty="0">
              <a:solidFill>
                <a:schemeClr val="tx2">
                  <a:lumMod val="50000"/>
                </a:schemeClr>
              </a:solidFill>
              <a:ea typeface="ＭＳ Ｐゴシック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55FC9-3F36-4013-931B-A0F3230DDE92}" type="slidenum">
              <a:rPr lang="en-US" sz="1600" b="1" smtClean="0"/>
              <a:pPr/>
              <a:t>2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1068" y="5381913"/>
            <a:ext cx="2962000" cy="60869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80000"/>
              </a:lnSpc>
              <a:spcBef>
                <a:spcPts val="600"/>
              </a:spcBef>
              <a:buNone/>
            </a:pPr>
            <a:r>
              <a:rPr lang="en-GB" sz="1400" b="1" noProof="0" dirty="0" smtClean="0">
                <a:latin typeface="Calibri" pitchFamily="34" charset="0"/>
              </a:rPr>
              <a:t>Handbook on Rock Engineering Practice for tabular, hard rock mines </a:t>
            </a:r>
          </a:p>
          <a:p>
            <a:pPr marL="0" indent="0" algn="ctr">
              <a:lnSpc>
                <a:spcPct val="80000"/>
              </a:lnSpc>
              <a:spcBef>
                <a:spcPts val="600"/>
              </a:spcBef>
              <a:buNone/>
            </a:pPr>
            <a:r>
              <a:rPr lang="en-GB" sz="1400" noProof="0" dirty="0" smtClean="0">
                <a:latin typeface="Calibri" pitchFamily="34" charset="0"/>
              </a:rPr>
              <a:t>Jager &amp; Ryder (1999) </a:t>
            </a:r>
          </a:p>
          <a:p>
            <a:pPr marL="0" indent="0" algn="ctr">
              <a:lnSpc>
                <a:spcPct val="80000"/>
              </a:lnSpc>
              <a:spcBef>
                <a:spcPts val="600"/>
              </a:spcBef>
            </a:pPr>
            <a:endParaRPr lang="en-GB" sz="2400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9530" y="5381913"/>
            <a:ext cx="2706116" cy="60869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80000"/>
              </a:lnSpc>
              <a:spcBef>
                <a:spcPts val="600"/>
              </a:spcBef>
              <a:buNone/>
            </a:pPr>
            <a:r>
              <a:rPr lang="en-GB" sz="1400" b="1" noProof="0" dirty="0" smtClean="0">
                <a:latin typeface="Calibri" pitchFamily="34" charset="0"/>
              </a:rPr>
              <a:t>Textbook on Rock Mechanics for tabular hard rock mines </a:t>
            </a:r>
          </a:p>
          <a:p>
            <a:pPr marL="0" indent="0" algn="ctr">
              <a:lnSpc>
                <a:spcPct val="80000"/>
              </a:lnSpc>
              <a:spcBef>
                <a:spcPts val="600"/>
              </a:spcBef>
              <a:buNone/>
            </a:pPr>
            <a:r>
              <a:rPr lang="en-GB" sz="1400" dirty="0" smtClean="0">
                <a:latin typeface="Calibri" pitchFamily="34" charset="0"/>
              </a:rPr>
              <a:t>Ryder &amp; Jager </a:t>
            </a:r>
            <a:r>
              <a:rPr lang="en-GB" sz="1400" noProof="0" dirty="0" smtClean="0">
                <a:latin typeface="Calibri" pitchFamily="34" charset="0"/>
              </a:rPr>
              <a:t>(</a:t>
            </a:r>
            <a:r>
              <a:rPr lang="en-GB" sz="1400" dirty="0" smtClean="0">
                <a:latin typeface="Calibri" pitchFamily="34" charset="0"/>
              </a:rPr>
              <a:t>2002</a:t>
            </a:r>
            <a:r>
              <a:rPr lang="en-GB" sz="1400" noProof="0" dirty="0" smtClean="0">
                <a:latin typeface="Calibri" pitchFamily="34" charset="0"/>
              </a:rPr>
              <a:t>) </a:t>
            </a:r>
          </a:p>
          <a:p>
            <a:pPr algn="ctr">
              <a:lnSpc>
                <a:spcPct val="80000"/>
              </a:lnSpc>
              <a:spcBef>
                <a:spcPts val="600"/>
              </a:spcBef>
            </a:pPr>
            <a:endParaRPr lang="en-GB" sz="2400" noProof="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55FC9-3F36-4013-931B-A0F3230DDE92}" type="slidenum">
              <a:rPr lang="en-US" sz="1600" b="1" smtClean="0"/>
              <a:pPr/>
              <a:t>3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  <p:pic>
        <p:nvPicPr>
          <p:cNvPr id="9" name="Picture 5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35274" y="1331756"/>
            <a:ext cx="2716120" cy="3960000"/>
          </a:xfrm>
          <a:prstGeom prst="rect">
            <a:avLst/>
          </a:prstGeom>
          <a:noFill/>
          <a:ln w="12700" cap="flat" cmpd="sng" algn="ctr">
            <a:solidFill>
              <a:schemeClr val="tx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8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 rot="16200000">
            <a:off x="4203854" y="1952125"/>
            <a:ext cx="3960000" cy="2719261"/>
          </a:xfrm>
          <a:prstGeom prst="rect">
            <a:avLst/>
          </a:prstGeom>
          <a:noFill/>
          <a:ln w="12700" cap="flat" cmpd="sng" algn="ctr">
            <a:solidFill>
              <a:schemeClr val="tx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Useful Text Books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 smtClean="0"/>
              <a:t>Useful Learning Guides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1803" y="5263115"/>
            <a:ext cx="3600000" cy="36488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1600" noProof="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Paper 2 </a:t>
            </a:r>
            <a:r>
              <a:rPr lang="en-GB" sz="1600" i="1" noProof="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Practice</a:t>
            </a:r>
            <a:r>
              <a:rPr lang="en-GB" sz="1600" noProof="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7427" y="5257981"/>
            <a:ext cx="3600000" cy="301085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1600" noProof="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Paper 3.1 </a:t>
            </a:r>
            <a:r>
              <a:rPr lang="en-GB" sz="1600" i="1" noProof="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Hard-rock tabular</a:t>
            </a:r>
            <a:endParaRPr lang="en-GB" sz="1600" noProof="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4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2039672" y="1031358"/>
            <a:ext cx="5105400" cy="3934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lnSpc>
                <a:spcPct val="180000"/>
              </a:lnSpc>
            </a:pPr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CoM Rock Engineering Certificate Learning Guides  (2015)</a:t>
            </a: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pic>
        <p:nvPicPr>
          <p:cNvPr id="12" name="Picture 11" descr="CRM 2.jpg"/>
          <p:cNvPicPr>
            <a:picLocks noChangeAspect="1"/>
          </p:cNvPicPr>
          <p:nvPr/>
        </p:nvPicPr>
        <p:blipFill>
          <a:blip r:embed="rId2" cstate="print"/>
          <a:srcRect t="15880" r="552" b="15880"/>
          <a:stretch>
            <a:fillRect/>
          </a:stretch>
        </p:blipFill>
        <p:spPr>
          <a:xfrm>
            <a:off x="562984" y="1611269"/>
            <a:ext cx="3775088" cy="3600000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 descr="CRM3.jpg"/>
          <p:cNvPicPr>
            <a:picLocks noChangeAspect="1"/>
          </p:cNvPicPr>
          <p:nvPr/>
        </p:nvPicPr>
        <p:blipFill>
          <a:blip r:embed="rId3" cstate="print"/>
          <a:srcRect t="15897" b="15897"/>
          <a:stretch>
            <a:fillRect/>
          </a:stretch>
        </p:blipFill>
        <p:spPr>
          <a:xfrm>
            <a:off x="4841891" y="1611269"/>
            <a:ext cx="3790733" cy="3600000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4387719" y="1192626"/>
            <a:ext cx="4043916" cy="5040000"/>
          </a:xfrm>
        </p:spPr>
        <p:txBody>
          <a:bodyPr>
            <a:normAutofit/>
          </a:bodyPr>
          <a:lstStyle/>
          <a:p>
            <a:pPr lvl="0">
              <a:spcBef>
                <a:spcPct val="20000"/>
              </a:spcBef>
            </a:pPr>
            <a:r>
              <a:rPr lang="en-GB" sz="2400" b="1" dirty="0" smtClean="0">
                <a:solidFill>
                  <a:srgbClr val="1F497D">
                    <a:lumMod val="50000"/>
                  </a:srgbClr>
                </a:solidFill>
                <a:latin typeface="Calibri" pitchFamily="34" charset="0"/>
              </a:rPr>
              <a:t>Specific Outcomes for Mine Seismology</a:t>
            </a:r>
          </a:p>
          <a:p>
            <a:pPr lvl="0">
              <a:spcBef>
                <a:spcPct val="20000"/>
              </a:spcBef>
            </a:pPr>
            <a:r>
              <a:rPr lang="en-GB" dirty="0" smtClean="0">
                <a:solidFill>
                  <a:srgbClr val="1F497D">
                    <a:lumMod val="50000"/>
                  </a:srgbClr>
                </a:solidFill>
                <a:latin typeface="Calibri" pitchFamily="34" charset="0"/>
              </a:rPr>
              <a:t>Covers mine seismology essentials and </a:t>
            </a:r>
          </a:p>
          <a:p>
            <a:pPr lvl="0">
              <a:spcBef>
                <a:spcPct val="20000"/>
              </a:spcBef>
            </a:pPr>
            <a:r>
              <a:rPr lang="en-GB" dirty="0" smtClean="0">
                <a:solidFill>
                  <a:srgbClr val="1F497D">
                    <a:lumMod val="50000"/>
                  </a:srgbClr>
                </a:solidFill>
                <a:latin typeface="Calibri" pitchFamily="34" charset="0"/>
              </a:rPr>
              <a:t>each of the 127 specific outcomes in </a:t>
            </a:r>
          </a:p>
          <a:p>
            <a:pPr lvl="0">
              <a:spcBef>
                <a:spcPct val="20000"/>
              </a:spcBef>
            </a:pPr>
            <a:r>
              <a:rPr lang="en-GB" dirty="0" smtClean="0">
                <a:solidFill>
                  <a:srgbClr val="1F497D">
                    <a:lumMod val="50000"/>
                  </a:srgbClr>
                </a:solidFill>
                <a:latin typeface="Calibri" pitchFamily="34" charset="0"/>
              </a:rPr>
              <a:t>the COMREC syllabus relating to mining </a:t>
            </a:r>
          </a:p>
          <a:p>
            <a:pPr lvl="0">
              <a:spcBef>
                <a:spcPct val="20000"/>
              </a:spcBef>
            </a:pPr>
            <a:r>
              <a:rPr lang="en-GB" dirty="0" smtClean="0">
                <a:solidFill>
                  <a:srgbClr val="1F497D">
                    <a:lumMod val="50000"/>
                  </a:srgbClr>
                </a:solidFill>
                <a:latin typeface="Calibri" pitchFamily="34" charset="0"/>
              </a:rPr>
              <a:t>induced seismicity (exam papers 1, 2, </a:t>
            </a:r>
          </a:p>
          <a:p>
            <a:pPr lvl="0">
              <a:spcBef>
                <a:spcPct val="20000"/>
              </a:spcBef>
            </a:pPr>
            <a:r>
              <a:rPr lang="en-GB" dirty="0" smtClean="0">
                <a:solidFill>
                  <a:srgbClr val="1F497D">
                    <a:lumMod val="50000"/>
                  </a:srgbClr>
                </a:solidFill>
                <a:latin typeface="Calibri" pitchFamily="34" charset="0"/>
              </a:rPr>
              <a:t>3.1 and 3.3)</a:t>
            </a:r>
          </a:p>
          <a:p>
            <a:pPr lvl="0">
              <a:spcBef>
                <a:spcPct val="20000"/>
              </a:spcBef>
            </a:pPr>
            <a:endParaRPr lang="en-GB" dirty="0" smtClean="0">
              <a:solidFill>
                <a:srgbClr val="1F497D">
                  <a:lumMod val="50000"/>
                </a:srgbClr>
              </a:solidFill>
              <a:latin typeface="Calibri" pitchFamily="34" charset="0"/>
            </a:endParaRPr>
          </a:p>
          <a:p>
            <a:pPr lvl="0">
              <a:spcBef>
                <a:spcPct val="20000"/>
              </a:spcBef>
            </a:pPr>
            <a:r>
              <a:rPr lang="en-GB" sz="1400" dirty="0" smtClean="0">
                <a:solidFill>
                  <a:srgbClr val="1F497D">
                    <a:lumMod val="50000"/>
                  </a:srgbClr>
                </a:solidFill>
                <a:sym typeface="Mathematica1"/>
              </a:rPr>
              <a:t>©</a:t>
            </a:r>
            <a:r>
              <a:rPr lang="en-GB" sz="1400" dirty="0" smtClean="0">
                <a:solidFill>
                  <a:srgbClr val="1F497D">
                    <a:lumMod val="50000"/>
                  </a:srgbClr>
                </a:solidFill>
                <a:latin typeface="Calibri" pitchFamily="34" charset="0"/>
                <a:sym typeface="Mathematica1"/>
              </a:rPr>
              <a:t>2016 </a:t>
            </a:r>
            <a:r>
              <a:rPr lang="en-GB" sz="1400" dirty="0" smtClean="0">
                <a:solidFill>
                  <a:srgbClr val="1F497D">
                    <a:lumMod val="50000"/>
                  </a:srgbClr>
                </a:solidFill>
                <a:latin typeface="Calibri" pitchFamily="34" charset="0"/>
              </a:rPr>
              <a:t>SiM Mining Consultants (Pty) Ltd.</a:t>
            </a:r>
          </a:p>
          <a:p>
            <a:pPr lvl="0">
              <a:spcBef>
                <a:spcPct val="20000"/>
              </a:spcBef>
            </a:pPr>
            <a:endParaRPr lang="en-GB" sz="1400" dirty="0" smtClean="0">
              <a:solidFill>
                <a:srgbClr val="1F497D">
                  <a:lumMod val="50000"/>
                </a:srgbClr>
              </a:solidFill>
              <a:latin typeface="Calibri" pitchFamily="34" charset="0"/>
            </a:endParaRPr>
          </a:p>
          <a:p>
            <a:pPr lvl="0">
              <a:spcBef>
                <a:spcPct val="20000"/>
              </a:spcBef>
            </a:pPr>
            <a:r>
              <a:rPr lang="en-GB" sz="1600" dirty="0" smtClean="0">
                <a:solidFill>
                  <a:srgbClr val="1F497D">
                    <a:lumMod val="50000"/>
                  </a:srgbClr>
                </a:solidFill>
                <a:latin typeface="Calibri" pitchFamily="34" charset="0"/>
              </a:rPr>
              <a:t>Copies of the SiM Manual were distributed together with the text-based and visual training materials created by the SIM140301 project Output 4. </a:t>
            </a:r>
          </a:p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5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 smtClean="0"/>
              <a:t>Useful Manuals</a:t>
            </a:r>
            <a:endParaRPr lang="en-GB" noProof="0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3417" y="1252211"/>
            <a:ext cx="3188027" cy="4568044"/>
          </a:xfrm>
          <a:prstGeom prst="rect">
            <a:avLst/>
          </a:prstGeom>
          <a:noFill/>
          <a:ln w="952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 smtClean="0"/>
              <a:t>Useful Research </a:t>
            </a:r>
            <a:r>
              <a:rPr lang="en-GB" dirty="0" smtClean="0"/>
              <a:t>R</a:t>
            </a:r>
            <a:r>
              <a:rPr lang="en-GB" noProof="0" dirty="0" smtClean="0"/>
              <a:t>eports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47513" y="4921120"/>
            <a:ext cx="3189767" cy="1002834"/>
          </a:xfrm>
        </p:spPr>
        <p:txBody>
          <a:bodyPr>
            <a:noAutofit/>
          </a:bodyPr>
          <a:lstStyle/>
          <a:p>
            <a:pPr marL="0" indent="-176213">
              <a:spcBef>
                <a:spcPts val="0"/>
              </a:spcBef>
              <a:buNone/>
            </a:pPr>
            <a:r>
              <a:rPr lang="en-GB" sz="1400" b="1" i="1" noProof="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Minimising the rockburst risk:</a:t>
            </a:r>
          </a:p>
          <a:p>
            <a:pPr marL="0" indent="-176213">
              <a:spcBef>
                <a:spcPts val="0"/>
              </a:spcBef>
              <a:buNone/>
            </a:pPr>
            <a:r>
              <a:rPr lang="en-GB" sz="1400" b="1" i="1" noProof="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Output 3</a:t>
            </a:r>
            <a:endParaRPr lang="en-GB" sz="1400" b="1" noProof="0" dirty="0" smtClean="0">
              <a:solidFill>
                <a:schemeClr val="tx2">
                  <a:lumMod val="50000"/>
                </a:schemeClr>
              </a:solidFill>
              <a:latin typeface="Calibri" pitchFamily="34" charset="0"/>
            </a:endParaRPr>
          </a:p>
          <a:p>
            <a:pPr marL="0" indent="-176213">
              <a:spcBef>
                <a:spcPts val="0"/>
              </a:spcBef>
              <a:buNone/>
            </a:pPr>
            <a:r>
              <a:rPr lang="en-GB" sz="1400" noProof="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Project report SIM050302</a:t>
            </a:r>
          </a:p>
          <a:p>
            <a:pPr marL="0" indent="-176213">
              <a:spcBef>
                <a:spcPts val="0"/>
              </a:spcBef>
              <a:buNone/>
            </a:pPr>
            <a:r>
              <a:rPr lang="en-GB" sz="1400" noProof="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Durrheim et al. (2007)</a:t>
            </a:r>
          </a:p>
          <a:p>
            <a:pPr marL="0" indent="-357188">
              <a:spcBef>
                <a:spcPts val="0"/>
              </a:spcBef>
              <a:buNone/>
            </a:pPr>
            <a:r>
              <a:rPr lang="en-GB" sz="1400" noProof="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	 </a:t>
            </a:r>
          </a:p>
          <a:p>
            <a:pPr marL="0">
              <a:spcBef>
                <a:spcPts val="0"/>
              </a:spcBef>
              <a:buNone/>
            </a:pPr>
            <a:endParaRPr lang="en-GB" sz="1400" noProof="0" dirty="0">
              <a:solidFill>
                <a:schemeClr val="tx2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63954" y="4924847"/>
            <a:ext cx="2931254" cy="1055997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1400" b="1" i="1" noProof="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Minimising the increasing seismic risk in the platinum sector</a:t>
            </a:r>
            <a:endParaRPr lang="en-GB" sz="1400" i="1" noProof="0" dirty="0" smtClean="0">
              <a:solidFill>
                <a:schemeClr val="tx2">
                  <a:lumMod val="50000"/>
                </a:schemeClr>
              </a:solidFill>
              <a:latin typeface="Calibri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400" noProof="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Project report SIM100301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400" noProof="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Essrich et al. (2012)</a:t>
            </a:r>
            <a:r>
              <a:rPr lang="en-GB" sz="1400" b="1" noProof="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 </a:t>
            </a:r>
            <a:endParaRPr lang="en-GB" sz="1400" b="1" noProof="0" dirty="0">
              <a:solidFill>
                <a:schemeClr val="tx2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8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030872" y="6479227"/>
            <a:ext cx="2133600" cy="365125"/>
          </a:xfrm>
        </p:spPr>
        <p:txBody>
          <a:bodyPr/>
          <a:lstStyle/>
          <a:p>
            <a:fld id="{53D05A96-9F01-469E-BDEB-D528617DF865}" type="slidenum">
              <a:rPr lang="en-US" sz="1600" b="1" smtClean="0"/>
              <a:pPr/>
              <a:t>6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  <p:pic>
        <p:nvPicPr>
          <p:cNvPr id="9" name="Picture 8" descr="SIM050302.jpg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/>
          <a:srcRect l="6640" t="7154" r="4980" b="7949"/>
          <a:stretch>
            <a:fillRect/>
          </a:stretch>
        </p:blipFill>
        <p:spPr>
          <a:xfrm>
            <a:off x="1086130" y="1288156"/>
            <a:ext cx="2691534" cy="3600000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 descr="SIM100301.jpg">
            <a:hlinkClick r:id="rId4" action="ppaction://hlinkfile"/>
          </p:cNvPr>
          <p:cNvPicPr>
            <a:picLocks noChangeAspect="1"/>
          </p:cNvPicPr>
          <p:nvPr/>
        </p:nvPicPr>
        <p:blipFill>
          <a:blip r:embed="rId5" cstate="print"/>
          <a:srcRect l="6640" t="7154" r="4980" b="7949"/>
          <a:stretch>
            <a:fillRect/>
          </a:stretch>
        </p:blipFill>
        <p:spPr>
          <a:xfrm>
            <a:off x="4786260" y="1288156"/>
            <a:ext cx="2691534" cy="3600000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noProof="0" dirty="0" smtClean="0">
                <a:solidFill>
                  <a:schemeClr val="tx2">
                    <a:lumMod val="50000"/>
                  </a:schemeClr>
                </a:solidFill>
              </a:rPr>
              <a:t>Geotechnical environment</a:t>
            </a:r>
            <a:endParaRPr lang="en-GB" b="1" noProof="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b="1" noProof="0" dirty="0" smtClean="0"/>
              <a:t>Chapter 1</a:t>
            </a:r>
          </a:p>
          <a:p>
            <a:pPr marL="457200" indent="-457200"/>
            <a:r>
              <a:rPr lang="en-GB" sz="2000" noProof="0" dirty="0" smtClean="0"/>
              <a:t>Rocks and minerals</a:t>
            </a:r>
          </a:p>
          <a:p>
            <a:pPr marL="457200" indent="-457200"/>
            <a:r>
              <a:rPr lang="en-GB" sz="2000" noProof="0" dirty="0" smtClean="0"/>
              <a:t>Stress field</a:t>
            </a:r>
          </a:p>
          <a:p>
            <a:pPr marL="457200" indent="-457200"/>
            <a:r>
              <a:rPr lang="en-GB" sz="2000" noProof="0" dirty="0" smtClean="0"/>
              <a:t>Rock mass quality</a:t>
            </a:r>
          </a:p>
          <a:p>
            <a:pPr lvl="6"/>
            <a:endParaRPr lang="en-GB" noProof="0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55FC9-3F36-4013-931B-A0F3230DDE92}" type="slidenum">
              <a:rPr lang="en-US" sz="1600" b="1" smtClean="0"/>
              <a:pPr/>
              <a:t>7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8255" y="3200948"/>
            <a:ext cx="255213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Merensky Reef (MER)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534343" y="3624522"/>
            <a:ext cx="23312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Pyroxenite (dyke)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97378" y="3624522"/>
            <a:ext cx="18242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Norite flake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480584" y="3624522"/>
            <a:ext cx="242247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Lamprophyre (dyke)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742544" y="3230362"/>
            <a:ext cx="15740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Pyroxenite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9510" y="1143546"/>
            <a:ext cx="3603451" cy="2016000"/>
          </a:xfrm>
          <a:prstGeom prst="rect">
            <a:avLst/>
          </a:prstGeom>
          <a:noFill/>
          <a:ln w="63500">
            <a:solidFill>
              <a:srgbClr val="FFFFFF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832" y="4024376"/>
            <a:ext cx="2278325" cy="1800000"/>
          </a:xfrm>
          <a:prstGeom prst="rect">
            <a:avLst/>
          </a:prstGeom>
          <a:noFill/>
          <a:ln w="63500">
            <a:solidFill>
              <a:srgbClr val="FFFFFF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60922" y="4024376"/>
            <a:ext cx="3103011" cy="1800000"/>
          </a:xfrm>
          <a:prstGeom prst="rect">
            <a:avLst/>
          </a:prstGeom>
          <a:noFill/>
          <a:ln w="63500">
            <a:solidFill>
              <a:srgbClr val="FFFFFF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00926" y="1143546"/>
            <a:ext cx="4486507" cy="2016000"/>
          </a:xfrm>
          <a:prstGeom prst="rect">
            <a:avLst/>
          </a:prstGeom>
          <a:noFill/>
          <a:ln w="63500">
            <a:solidFill>
              <a:srgbClr val="FFFFFF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7613" y="4024376"/>
            <a:ext cx="2604409" cy="1800000"/>
          </a:xfrm>
          <a:prstGeom prst="rect">
            <a:avLst/>
          </a:prstGeom>
          <a:noFill/>
          <a:ln w="63500">
            <a:solidFill>
              <a:srgbClr val="FFFFFF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5" name="Title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Rocks and minerals</a:t>
            </a:r>
            <a:endParaRPr lang="en-GB" dirty="0"/>
          </a:p>
        </p:txBody>
      </p:sp>
      <p:sp>
        <p:nvSpPr>
          <p:cNvPr id="26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030872" y="6479227"/>
            <a:ext cx="2133600" cy="365125"/>
          </a:xfrm>
        </p:spPr>
        <p:txBody>
          <a:bodyPr/>
          <a:lstStyle/>
          <a:p>
            <a:fld id="{EBD55FC9-3F36-4013-931B-A0F3230DDE92}" type="slidenum">
              <a:rPr lang="en-US" sz="1600" b="1" smtClean="0"/>
              <a:pPr/>
              <a:t>8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9141" y="1438866"/>
            <a:ext cx="6625883" cy="3745065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rgbClr val="FFFFFF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445084" y="5262547"/>
            <a:ext cx="58674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lvl="0" indent="-176213" algn="ctr"/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Formation of the Bushveld Complex</a:t>
            </a:r>
          </a:p>
        </p:txBody>
      </p:sp>
      <p:pic>
        <p:nvPicPr>
          <p:cNvPr id="6" name="Content Placeholder 12" descr="animati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20386" y="4727027"/>
            <a:ext cx="359929" cy="365553"/>
          </a:xfrm>
          <a:prstGeom prst="rect">
            <a:avLst/>
          </a:prstGeom>
        </p:spPr>
      </p:pic>
      <p:sp>
        <p:nvSpPr>
          <p:cNvPr id="10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030872" y="6479227"/>
            <a:ext cx="2133600" cy="365125"/>
          </a:xfrm>
        </p:spPr>
        <p:txBody>
          <a:bodyPr/>
          <a:lstStyle/>
          <a:p>
            <a:fld id="{EBD55FC9-3F36-4013-931B-A0F3230DDE92}" type="slidenum">
              <a:rPr lang="en-US" sz="1600" b="1" smtClean="0"/>
              <a:pPr/>
              <a:t>9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Rocks and minerals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13522" y="5331051"/>
            <a:ext cx="23727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da-DK" sz="1600" b="1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Jager &amp; Ryder Handbook:</a:t>
            </a:r>
          </a:p>
          <a:p>
            <a:pPr lvl="0" algn="ctr"/>
            <a:r>
              <a:rPr lang="da-DK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Chapter 1.3, Pg 10 ff</a:t>
            </a:r>
            <a:endParaRPr lang="en-ZA" sz="1600" dirty="0" smtClean="0">
              <a:solidFill>
                <a:schemeClr val="tx2">
                  <a:lumMod val="50000"/>
                </a:schemeClr>
              </a:solidFill>
              <a:latin typeface="Calibri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074556" y="5331051"/>
            <a:ext cx="22316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da-DK" sz="1600" b="1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Ryder &amp; Jager Textbook: </a:t>
            </a:r>
          </a:p>
          <a:p>
            <a:pPr lvl="0" algn="ctr"/>
            <a:r>
              <a:rPr lang="da-DK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Chapter 1.3, Pg 38 ff	 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Rocks and minerals</a:t>
            </a:r>
            <a:endParaRPr lang="en-GB" dirty="0"/>
          </a:p>
        </p:txBody>
      </p:sp>
      <p:sp>
        <p:nvSpPr>
          <p:cNvPr id="13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030872" y="6479227"/>
            <a:ext cx="2133600" cy="365125"/>
          </a:xfrm>
        </p:spPr>
        <p:txBody>
          <a:bodyPr/>
          <a:lstStyle/>
          <a:p>
            <a:fld id="{EBD55FC9-3F36-4013-931B-A0F3230DDE92}" type="slidenum">
              <a:rPr lang="en-US" sz="1600" b="1" smtClean="0"/>
              <a:pPr/>
              <a:t>10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  <p:pic>
        <p:nvPicPr>
          <p:cNvPr id="9" name="Picture 5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1814" y="1336724"/>
            <a:ext cx="2716120" cy="3960000"/>
          </a:xfrm>
          <a:prstGeom prst="rect">
            <a:avLst/>
          </a:prstGeom>
          <a:noFill/>
          <a:ln w="12700" cap="flat" cmpd="sng" algn="ctr">
            <a:solidFill>
              <a:schemeClr val="tx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8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 rot="16200000">
            <a:off x="4210394" y="1957093"/>
            <a:ext cx="3960000" cy="2719261"/>
          </a:xfrm>
          <a:prstGeom prst="rect">
            <a:avLst/>
          </a:prstGeom>
          <a:noFill/>
          <a:ln w="12700" cap="flat" cmpd="sng" algn="ctr">
            <a:solidFill>
              <a:schemeClr val="tx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1188" y="1448107"/>
            <a:ext cx="6629400" cy="3784448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rgbClr val="FFFFFF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399205" y="5284691"/>
            <a:ext cx="58674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lvl="0" indent="-176213" algn="ctr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Rock types in the Bushveld Complex</a:t>
            </a:r>
          </a:p>
        </p:txBody>
      </p:sp>
      <p:pic>
        <p:nvPicPr>
          <p:cNvPr id="6" name="Content Placeholder 12" descr="animati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0475" y="4773962"/>
            <a:ext cx="359929" cy="365553"/>
          </a:xfrm>
          <a:prstGeom prst="rect">
            <a:avLst/>
          </a:prstGeom>
        </p:spPr>
      </p:pic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Rocks and minerals</a:t>
            </a:r>
            <a:endParaRPr lang="en-GB" dirty="0"/>
          </a:p>
        </p:txBody>
      </p:sp>
      <p:sp>
        <p:nvSpPr>
          <p:cNvPr id="12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030872" y="6479227"/>
            <a:ext cx="2133600" cy="365125"/>
          </a:xfrm>
        </p:spPr>
        <p:txBody>
          <a:bodyPr/>
          <a:lstStyle/>
          <a:p>
            <a:fld id="{EBD55FC9-3F36-4013-931B-A0F3230DDE92}" type="slidenum">
              <a:rPr lang="en-US" sz="1600" b="1" smtClean="0"/>
              <a:pPr/>
              <a:t>11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2500" y="959896"/>
            <a:ext cx="70825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The rock materials around the ore bodies share a common geological history, but differ in their appearance and </a:t>
            </a:r>
            <a:r>
              <a:rPr lang="en-GB" dirty="0" smtClean="0">
                <a:solidFill>
                  <a:schemeClr val="tx2">
                    <a:lumMod val="50000"/>
                  </a:schemeClr>
                </a:solidFill>
              </a:rPr>
              <a:t>behaviour</a:t>
            </a:r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1056904" y="5743050"/>
            <a:ext cx="3146961" cy="562217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1600" noProof="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Typical Merensky environment (Impala, 2012</a:t>
            </a:r>
            <a:r>
              <a:rPr lang="en-GB" sz="1600" noProof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)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GB" sz="1600" noProof="0" dirty="0" smtClean="0">
                <a:latin typeface="Calibri" pitchFamily="34" charset="0"/>
              </a:rPr>
              <a:t>		</a:t>
            </a:r>
          </a:p>
          <a:p>
            <a:pPr marL="0" indent="0" algn="ctr">
              <a:spcBef>
                <a:spcPts val="0"/>
              </a:spcBef>
              <a:buNone/>
            </a:pPr>
            <a:endParaRPr lang="en-GB" sz="1600" noProof="0" dirty="0" smtClean="0">
              <a:latin typeface="Calibri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GB" sz="1600" noProof="0" dirty="0" smtClean="0">
                <a:latin typeface="Calibri" pitchFamily="34" charset="0"/>
              </a:rPr>
              <a:t>	 </a:t>
            </a:r>
          </a:p>
          <a:p>
            <a:pPr marL="0" indent="0" algn="ctr">
              <a:spcBef>
                <a:spcPts val="0"/>
              </a:spcBef>
              <a:buNone/>
            </a:pPr>
            <a:endParaRPr lang="en-GB" sz="1600" noProof="0" dirty="0">
              <a:latin typeface="Calibri" pitchFamily="34" charset="0"/>
            </a:endParaRPr>
          </a:p>
        </p:txBody>
      </p:sp>
      <p:sp>
        <p:nvSpPr>
          <p:cNvPr id="10" name="Content Placeholder 3"/>
          <p:cNvSpPr txBox="1">
            <a:spLocks/>
          </p:cNvSpPr>
          <p:nvPr/>
        </p:nvSpPr>
        <p:spPr>
          <a:xfrm>
            <a:off x="5179145" y="5232688"/>
            <a:ext cx="2268502" cy="609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/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Typical UG2 environment </a:t>
            </a:r>
          </a:p>
          <a:p>
            <a:pPr lvl="0" algn="ctr"/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(Cawthorn, 2002)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871" y="1658678"/>
            <a:ext cx="3094334" cy="4052425"/>
          </a:xfrm>
          <a:prstGeom prst="rect">
            <a:avLst/>
          </a:prstGeom>
          <a:solidFill>
            <a:srgbClr val="FFFFFF"/>
          </a:solidFill>
          <a:ln w="0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4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030872" y="6479227"/>
            <a:ext cx="2133600" cy="365125"/>
          </a:xfrm>
        </p:spPr>
        <p:txBody>
          <a:bodyPr/>
          <a:lstStyle/>
          <a:p>
            <a:fld id="{EBD55FC9-3F36-4013-931B-A0F3230DDE92}" type="slidenum">
              <a:rPr lang="en-US" sz="1600" b="1" smtClean="0"/>
              <a:pPr/>
              <a:t>12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Rocks and minerals</a:t>
            </a:r>
            <a:endParaRPr lang="en-GB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3373" y="1648044"/>
            <a:ext cx="3536882" cy="3551774"/>
          </a:xfrm>
          <a:prstGeom prst="rect">
            <a:avLst/>
          </a:prstGeom>
          <a:ln w="0">
            <a:solidFill>
              <a:schemeClr val="tx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25769" y="1248478"/>
            <a:ext cx="3067893" cy="415119"/>
          </a:xfrm>
        </p:spPr>
        <p:txBody>
          <a:bodyPr>
            <a:noAutofit/>
          </a:bodyPr>
          <a:lstStyle/>
          <a:p>
            <a:pPr marL="0" lvl="1" indent="0">
              <a:spcBef>
                <a:spcPts val="0"/>
              </a:spcBef>
              <a:buNone/>
            </a:pPr>
            <a:r>
              <a:rPr lang="en-GB" sz="1800" noProof="0" dirty="0" smtClean="0">
                <a:solidFill>
                  <a:schemeClr val="tx2">
                    <a:lumMod val="50000"/>
                  </a:schemeClr>
                </a:solidFill>
              </a:rPr>
              <a:t>Even though both rocks are Anorthosites, their variability in appearance is evident.</a:t>
            </a:r>
          </a:p>
          <a:p>
            <a:pPr marL="0" lvl="1" indent="0">
              <a:spcBef>
                <a:spcPts val="0"/>
              </a:spcBef>
              <a:buNone/>
            </a:pPr>
            <a:endParaRPr lang="en-GB" sz="1800" noProof="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99757" y="5189285"/>
            <a:ext cx="2251880" cy="833988"/>
          </a:xfrm>
        </p:spPr>
        <p:txBody>
          <a:bodyPr>
            <a:noAutofit/>
          </a:bodyPr>
          <a:lstStyle/>
          <a:p>
            <a:pPr marL="0" lvl="4" indent="0" algn="r">
              <a:spcBef>
                <a:spcPts val="0"/>
              </a:spcBef>
              <a:buNone/>
            </a:pPr>
            <a:r>
              <a:rPr lang="en-GB" sz="1600" b="1" noProof="0" dirty="0" smtClean="0">
                <a:solidFill>
                  <a:schemeClr val="tx2">
                    <a:lumMod val="50000"/>
                  </a:schemeClr>
                </a:solidFill>
              </a:rPr>
              <a:t>Mottled Anorthosite: </a:t>
            </a:r>
          </a:p>
          <a:p>
            <a:pPr marL="0" lvl="4" indent="0" algn="r">
              <a:spcBef>
                <a:spcPts val="0"/>
              </a:spcBef>
              <a:buNone/>
            </a:pPr>
            <a:r>
              <a:rPr lang="en-GB" sz="1600" noProof="0" dirty="0" smtClean="0">
                <a:solidFill>
                  <a:schemeClr val="tx2">
                    <a:lumMod val="50000"/>
                  </a:schemeClr>
                </a:solidFill>
              </a:rPr>
              <a:t>Grey feldspar with dark pyroxene blotches</a:t>
            </a:r>
            <a:endParaRPr lang="en-GB" noProof="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Content Placeholder 3"/>
          <p:cNvSpPr txBox="1">
            <a:spLocks/>
          </p:cNvSpPr>
          <p:nvPr/>
        </p:nvSpPr>
        <p:spPr>
          <a:xfrm>
            <a:off x="424341" y="3970917"/>
            <a:ext cx="2688610" cy="89847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lvl="4"/>
            <a:r>
              <a:rPr lang="en-US" sz="1600" b="1" dirty="0">
                <a:solidFill>
                  <a:schemeClr val="tx2">
                    <a:lumMod val="50000"/>
                  </a:schemeClr>
                </a:solidFill>
              </a:rPr>
              <a:t>Spotted  Anorthosite: </a:t>
            </a:r>
          </a:p>
          <a:p>
            <a:pPr marL="0" lvl="4"/>
            <a:r>
              <a:rPr lang="en-US" sz="1600" dirty="0">
                <a:solidFill>
                  <a:schemeClr val="tx2">
                    <a:lumMod val="50000"/>
                  </a:schemeClr>
                </a:solidFill>
              </a:rPr>
              <a:t>White feldspar with 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</a:rPr>
              <a:t>dark 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</a:rPr>
              <a:t>pyroxene speckles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030872" y="6479227"/>
            <a:ext cx="2133600" cy="365125"/>
          </a:xfrm>
        </p:spPr>
        <p:txBody>
          <a:bodyPr/>
          <a:lstStyle/>
          <a:p>
            <a:fld id="{EBD55FC9-3F36-4013-931B-A0F3230DDE92}" type="slidenum">
              <a:rPr lang="en-US" sz="1600" b="1" smtClean="0"/>
              <a:pPr/>
              <a:t>13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Rocks and minerals</a:t>
            </a:r>
            <a:endParaRPr lang="en-GB" dirty="0"/>
          </a:p>
        </p:txBody>
      </p:sp>
      <p:pic>
        <p:nvPicPr>
          <p:cNvPr id="14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71" y="1378144"/>
            <a:ext cx="3746667" cy="2520000"/>
          </a:xfrm>
          <a:prstGeom prst="rect">
            <a:avLst/>
          </a:prstGeom>
          <a:solidFill>
            <a:srgbClr val="FFFFFF"/>
          </a:solidFill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2856" y="3374883"/>
            <a:ext cx="3746666" cy="2520000"/>
          </a:xfrm>
          <a:prstGeom prst="rect">
            <a:avLst/>
          </a:prstGeom>
          <a:solidFill>
            <a:srgbClr val="FFFFFF"/>
          </a:solidFill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3628" y="1513639"/>
            <a:ext cx="3912123" cy="442415"/>
          </a:xfrm>
        </p:spPr>
        <p:txBody>
          <a:bodyPr>
            <a:noAutofit/>
          </a:bodyPr>
          <a:lstStyle/>
          <a:p>
            <a:pPr marL="0" lvl="1" indent="0">
              <a:spcBef>
                <a:spcPts val="0"/>
              </a:spcBef>
              <a:buNone/>
            </a:pPr>
            <a:r>
              <a:rPr lang="en-GB" sz="1800" dirty="0" smtClean="0">
                <a:solidFill>
                  <a:schemeClr val="tx2">
                    <a:lumMod val="50000"/>
                  </a:schemeClr>
                </a:solidFill>
              </a:rPr>
              <a:t>The variability in appearance is even greater between Norite and Pyroxenite</a:t>
            </a:r>
          </a:p>
          <a:p>
            <a:pPr marL="0" lvl="1" indent="0">
              <a:spcBef>
                <a:spcPts val="0"/>
              </a:spcBef>
              <a:buNone/>
            </a:pPr>
            <a:endParaRPr lang="en-GB" sz="1800" noProof="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127" y="4643010"/>
            <a:ext cx="3514029" cy="342668"/>
          </a:xfrm>
        </p:spPr>
        <p:txBody>
          <a:bodyPr>
            <a:noAutofit/>
          </a:bodyPr>
          <a:lstStyle/>
          <a:p>
            <a:pPr marL="0" lvl="4" indent="0" algn="ctr">
              <a:buNone/>
            </a:pPr>
            <a:r>
              <a:rPr lang="en-GB" sz="1600" b="1" dirty="0" smtClean="0">
                <a:solidFill>
                  <a:schemeClr val="tx2">
                    <a:lumMod val="50000"/>
                  </a:schemeClr>
                </a:solidFill>
              </a:rPr>
              <a:t>Norite: </a:t>
            </a:r>
            <a:r>
              <a:rPr lang="en-GB" sz="1600" dirty="0" smtClean="0">
                <a:solidFill>
                  <a:schemeClr val="tx2">
                    <a:lumMod val="50000"/>
                  </a:schemeClr>
                </a:solidFill>
              </a:rPr>
              <a:t>Contains calcium rich feldspar</a:t>
            </a:r>
          </a:p>
        </p:txBody>
      </p:sp>
      <p:sp>
        <p:nvSpPr>
          <p:cNvPr id="7" name="Content Placeholder 3"/>
          <p:cNvSpPr txBox="1">
            <a:spLocks/>
          </p:cNvSpPr>
          <p:nvPr/>
        </p:nvSpPr>
        <p:spPr>
          <a:xfrm>
            <a:off x="653143" y="5565775"/>
            <a:ext cx="3574473" cy="3798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lvl="4" algn="ctr">
              <a:spcBef>
                <a:spcPct val="20000"/>
              </a:spcBef>
            </a:pPr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</a:rPr>
              <a:t>Pyroxenite: 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</a:rPr>
              <a:t>Dark pyroxene minerals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505" y="1353068"/>
            <a:ext cx="3420000" cy="3198877"/>
          </a:xfrm>
          <a:prstGeom prst="rect">
            <a:avLst/>
          </a:prstGeom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485" y="2755516"/>
            <a:ext cx="3420000" cy="2714288"/>
          </a:xfrm>
          <a:prstGeom prst="rect">
            <a:avLst/>
          </a:prstGeom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0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030872" y="6479227"/>
            <a:ext cx="2133600" cy="365125"/>
          </a:xfrm>
        </p:spPr>
        <p:txBody>
          <a:bodyPr/>
          <a:lstStyle/>
          <a:p>
            <a:fld id="{EBD55FC9-3F36-4013-931B-A0F3230DDE92}" type="slidenum">
              <a:rPr lang="en-US" sz="1600" b="1" smtClean="0"/>
              <a:pPr/>
              <a:t>14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Rocks and minerals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440" y="1908395"/>
            <a:ext cx="5091660" cy="3463078"/>
          </a:xfrm>
          <a:prstGeom prst="rect">
            <a:avLst/>
          </a:prstGeom>
          <a:ln w="88900">
            <a:solidFill>
              <a:srgbClr val="FFFFFF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2526" y="1001945"/>
            <a:ext cx="6578930" cy="564002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800" dirty="0" smtClean="0">
                <a:solidFill>
                  <a:schemeClr val="tx2">
                    <a:lumMod val="50000"/>
                  </a:schemeClr>
                </a:solidFill>
              </a:rPr>
              <a:t>Extreme variability in appearance between Anorthosite, Pyroxenite &amp; Pegmatoidal Pyroxenite</a:t>
            </a:r>
          </a:p>
          <a:p>
            <a:pPr marL="0" lvl="1" indent="0">
              <a:spcBef>
                <a:spcPts val="0"/>
              </a:spcBef>
              <a:buNone/>
            </a:pPr>
            <a:endParaRPr lang="en-GB" sz="1800" noProof="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1" name="Content Placeholder 3"/>
          <p:cNvSpPr txBox="1">
            <a:spLocks/>
          </p:cNvSpPr>
          <p:nvPr/>
        </p:nvSpPr>
        <p:spPr>
          <a:xfrm>
            <a:off x="1845537" y="1999630"/>
            <a:ext cx="2208662" cy="342668"/>
          </a:xfrm>
          <a:prstGeom prst="rect">
            <a:avLst/>
          </a:prstGeom>
          <a:solidFill>
            <a:srgbClr val="BFBFBF">
              <a:alpha val="50196"/>
            </a:srgbClr>
          </a:solidFill>
        </p:spPr>
        <p:txBody>
          <a:bodyPr vert="horz" lIns="91440" tIns="45720" rIns="91440" bIns="45720" rtlCol="0">
            <a:noAutofit/>
          </a:bodyPr>
          <a:lstStyle/>
          <a:p>
            <a:pPr marL="0" marR="0" lvl="4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ZA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Pyroxenite hangingwall</a:t>
            </a:r>
            <a:endParaRPr kumimoji="0" lang="en-GB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Content Placeholder 3"/>
          <p:cNvSpPr txBox="1">
            <a:spLocks/>
          </p:cNvSpPr>
          <p:nvPr/>
        </p:nvSpPr>
        <p:spPr>
          <a:xfrm>
            <a:off x="1834164" y="3778376"/>
            <a:ext cx="2247330" cy="597432"/>
          </a:xfrm>
          <a:prstGeom prst="rect">
            <a:avLst/>
          </a:prstGeom>
          <a:solidFill>
            <a:srgbClr val="BFBFBF">
              <a:alpha val="60000"/>
            </a:srgbClr>
          </a:solidFill>
        </p:spPr>
        <p:txBody>
          <a:bodyPr vert="horz" lIns="91440" tIns="45720" rIns="91440" bIns="45720" rtlCol="0">
            <a:noAutofit/>
          </a:bodyPr>
          <a:lstStyle/>
          <a:p>
            <a:pPr marL="0" marR="0" lvl="4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Pegmatoidal Pyroxenite (Merensky reef)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61686" y="4928972"/>
            <a:ext cx="2743523" cy="342668"/>
          </a:xfrm>
          <a:solidFill>
            <a:srgbClr val="BFBFBF">
              <a:alpha val="50196"/>
            </a:srgbClr>
          </a:solidFill>
          <a:ln>
            <a:noFill/>
          </a:ln>
        </p:spPr>
        <p:txBody>
          <a:bodyPr>
            <a:noAutofit/>
          </a:bodyPr>
          <a:lstStyle/>
          <a:p>
            <a:pPr marL="0" lvl="4" indent="0" algn="ctr">
              <a:buNone/>
            </a:pPr>
            <a:r>
              <a:rPr lang="en-GB" sz="1600" b="1" dirty="0" smtClean="0">
                <a:solidFill>
                  <a:schemeClr val="tx2">
                    <a:lumMod val="50000"/>
                  </a:schemeClr>
                </a:solidFill>
              </a:rPr>
              <a:t>Spotted Anorthosite footwall</a:t>
            </a:r>
          </a:p>
        </p:txBody>
      </p:sp>
      <p:sp>
        <p:nvSpPr>
          <p:cNvPr id="10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030872" y="6479227"/>
            <a:ext cx="2133600" cy="365125"/>
          </a:xfrm>
        </p:spPr>
        <p:txBody>
          <a:bodyPr/>
          <a:lstStyle/>
          <a:p>
            <a:fld id="{EBD55FC9-3F36-4013-931B-A0F3230DDE92}" type="slidenum">
              <a:rPr lang="en-US" sz="1600" b="1" smtClean="0"/>
              <a:pPr/>
              <a:t>15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Rocks and minerals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92527" y="4836257"/>
            <a:ext cx="2254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da-DK" sz="1600" b="1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Ryder &amp; Jager Textbook: </a:t>
            </a:r>
          </a:p>
          <a:p>
            <a:pPr lvl="0" algn="ctr"/>
            <a:r>
              <a:rPr lang="da-DK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Chapter 9.4, Pg 391 ff </a:t>
            </a:r>
          </a:p>
        </p:txBody>
      </p:sp>
      <p:sp>
        <p:nvSpPr>
          <p:cNvPr id="8" name="Rectangle 7"/>
          <p:cNvSpPr/>
          <p:nvPr/>
        </p:nvSpPr>
        <p:spPr>
          <a:xfrm>
            <a:off x="4778971" y="4853878"/>
            <a:ext cx="21482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da-DK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Stress and excavations</a:t>
            </a:r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Stress field</a:t>
            </a:r>
            <a:endParaRPr lang="en-GB" dirty="0"/>
          </a:p>
        </p:txBody>
      </p:sp>
      <p:pic>
        <p:nvPicPr>
          <p:cNvPr id="13" name="Picture 8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rot="16200000">
            <a:off x="518787" y="1931392"/>
            <a:ext cx="3407691" cy="23400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5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030872" y="6479227"/>
            <a:ext cx="2133600" cy="365125"/>
          </a:xfrm>
        </p:spPr>
        <p:txBody>
          <a:bodyPr/>
          <a:lstStyle/>
          <a:p>
            <a:fld id="{EBD55FC9-3F36-4013-931B-A0F3230DDE92}" type="slidenum">
              <a:rPr lang="en-US" sz="1600" b="1" smtClean="0"/>
              <a:pPr/>
              <a:t>16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  <p:pic>
        <p:nvPicPr>
          <p:cNvPr id="3074" name="Picture 2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34875" y="2001306"/>
            <a:ext cx="3203574" cy="2756432"/>
          </a:xfrm>
          <a:prstGeom prst="rect">
            <a:avLst/>
          </a:prstGeom>
          <a:noFill/>
          <a:ln w="63500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Content Placeholder 12" descr="animatio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16886" y="4345658"/>
            <a:ext cx="359929" cy="3655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6649133" y="4230805"/>
            <a:ext cx="2587389" cy="132383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800" noProof="0" dirty="0" smtClean="0">
                <a:solidFill>
                  <a:schemeClr val="tx2">
                    <a:lumMod val="50000"/>
                  </a:schemeClr>
                </a:solidFill>
              </a:rPr>
              <a:t>The data show that the ratio can vary between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800" noProof="0" dirty="0" smtClean="0">
                <a:solidFill>
                  <a:schemeClr val="tx2">
                    <a:lumMod val="50000"/>
                  </a:schemeClr>
                </a:solidFill>
              </a:rPr>
              <a:t>0.75 and 4.0 at 500m depth</a:t>
            </a:r>
            <a:endParaRPr lang="en-GB" sz="1800" noProof="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315037" y="1127813"/>
            <a:ext cx="75870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ZA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The k-ratio varies with depth and across the Bushveld region for a given depth.</a:t>
            </a:r>
            <a:endParaRPr lang="en-ZA" sz="1400" dirty="0">
              <a:solidFill>
                <a:schemeClr val="tx2">
                  <a:lumMod val="50000"/>
                </a:schemeClr>
              </a:solidFill>
              <a:latin typeface="Verdana" pitchFamily="34" charset="0"/>
            </a:endParaRPr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5144506" y="5749788"/>
            <a:ext cx="1550158" cy="423081"/>
          </a:xfrm>
        </p:spPr>
        <p:txBody>
          <a:bodyPr>
            <a:noAutofit/>
          </a:bodyPr>
          <a:lstStyle/>
          <a:p>
            <a:pPr marL="0" lvl="4" algn="r"/>
            <a:r>
              <a:rPr lang="en-GB" sz="1600" noProof="0" dirty="0" smtClean="0"/>
              <a:t>(Stacey, 2001)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/>
          <a:srcRect l="20002" t="23411" r="30597" b="14953"/>
          <a:stretch/>
        </p:blipFill>
        <p:spPr>
          <a:xfrm>
            <a:off x="641448" y="1528549"/>
            <a:ext cx="5969943" cy="4189868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cxnSp>
        <p:nvCxnSpPr>
          <p:cNvPr id="12" name="Straight Arrow Connector 11"/>
          <p:cNvCxnSpPr/>
          <p:nvPr/>
        </p:nvCxnSpPr>
        <p:spPr>
          <a:xfrm>
            <a:off x="1457236" y="2536014"/>
            <a:ext cx="3346776" cy="2469"/>
          </a:xfrm>
          <a:prstGeom prst="straightConnector1">
            <a:avLst/>
          </a:prstGeom>
          <a:ln w="38100">
            <a:solidFill>
              <a:schemeClr val="accent5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2099784" y="2150272"/>
            <a:ext cx="0" cy="288032"/>
          </a:xfrm>
          <a:prstGeom prst="straightConnector1">
            <a:avLst/>
          </a:prstGeom>
          <a:ln w="38100">
            <a:solidFill>
              <a:schemeClr val="accent5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4799806" y="2150272"/>
            <a:ext cx="0" cy="288032"/>
          </a:xfrm>
          <a:prstGeom prst="straightConnector1">
            <a:avLst/>
          </a:prstGeom>
          <a:ln w="38100">
            <a:solidFill>
              <a:schemeClr val="accent5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030872" y="6479227"/>
            <a:ext cx="2133600" cy="365125"/>
          </a:xfrm>
        </p:spPr>
        <p:txBody>
          <a:bodyPr/>
          <a:lstStyle/>
          <a:p>
            <a:fld id="{EBD55FC9-3F36-4013-931B-A0F3230DDE92}" type="slidenum">
              <a:rPr lang="en-US" sz="1600" b="1" smtClean="0"/>
              <a:pPr/>
              <a:t>17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Stress field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1080655" y="4923833"/>
            <a:ext cx="6958940" cy="914401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800" noProof="0" dirty="0" smtClean="0">
                <a:solidFill>
                  <a:schemeClr val="tx2">
                    <a:lumMod val="50000"/>
                  </a:schemeClr>
                </a:solidFill>
              </a:rPr>
              <a:t>Assuming that not all tectonic stresses were released and are still present in the rock mass, they impact on the stress field around mining excavations (after Freeman, 1999)</a:t>
            </a:r>
          </a:p>
          <a:p>
            <a:pPr>
              <a:lnSpc>
                <a:spcPct val="100000"/>
              </a:lnSpc>
            </a:pPr>
            <a:endParaRPr lang="en-GB" sz="1800" noProof="0" dirty="0">
              <a:solidFill>
                <a:schemeClr val="tx2">
                  <a:lumMod val="50000"/>
                </a:schemeClr>
              </a:solidFill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42593" y="1289559"/>
            <a:ext cx="7580382" cy="3600000"/>
            <a:chOff x="442593" y="1289559"/>
            <a:chExt cx="7580382" cy="3600000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t="1" b="26124"/>
            <a:stretch/>
          </p:blipFill>
          <p:spPr>
            <a:xfrm>
              <a:off x="442593" y="1289559"/>
              <a:ext cx="7580382" cy="3600000"/>
            </a:xfrm>
            <a:prstGeom prst="rect">
              <a:avLst/>
            </a:prstGeom>
            <a:ln>
              <a:solidFill>
                <a:schemeClr val="tx2">
                  <a:lumMod val="5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9" name="TextBox 8"/>
            <p:cNvSpPr txBox="1"/>
            <p:nvPr/>
          </p:nvSpPr>
          <p:spPr>
            <a:xfrm>
              <a:off x="641444" y="1382235"/>
              <a:ext cx="1733265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200" dirty="0" smtClean="0">
                  <a:solidFill>
                    <a:schemeClr val="tx2">
                      <a:lumMod val="50000"/>
                    </a:schemeClr>
                  </a:solidFill>
                </a:rPr>
                <a:t>Compressional features</a:t>
              </a:r>
              <a:r>
                <a:rPr lang="en-GB" sz="1400" dirty="0" smtClean="0">
                  <a:solidFill>
                    <a:schemeClr val="bg1"/>
                  </a:solidFill>
                </a:rPr>
                <a:t> I</a:t>
              </a:r>
              <a:endParaRPr lang="en-GB" sz="1200" dirty="0">
                <a:solidFill>
                  <a:schemeClr val="bg1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187007" y="1311373"/>
              <a:ext cx="852731" cy="43200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200" dirty="0" smtClean="0">
                  <a:solidFill>
                    <a:schemeClr val="tx2">
                      <a:lumMod val="50000"/>
                    </a:schemeClr>
                  </a:solidFill>
                </a:rPr>
                <a:t>Tensional </a:t>
              </a:r>
            </a:p>
            <a:p>
              <a:pPr algn="l"/>
              <a:r>
                <a:rPr lang="en-GB" sz="1200" dirty="0" smtClean="0">
                  <a:solidFill>
                    <a:schemeClr val="tx2">
                      <a:lumMod val="50000"/>
                    </a:schemeClr>
                  </a:solidFill>
                </a:rPr>
                <a:t>features</a:t>
              </a:r>
              <a:endParaRPr lang="en-GB" sz="1200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708143" y="1304740"/>
              <a:ext cx="747250" cy="43200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200" dirty="0" smtClean="0">
                  <a:solidFill>
                    <a:schemeClr val="tx2">
                      <a:lumMod val="50000"/>
                    </a:schemeClr>
                  </a:solidFill>
                </a:rPr>
                <a:t>Shearing</a:t>
              </a:r>
            </a:p>
            <a:p>
              <a:pPr algn="l"/>
              <a:r>
                <a:rPr lang="en-GB" sz="1200" dirty="0" smtClean="0">
                  <a:solidFill>
                    <a:schemeClr val="tx2">
                      <a:lumMod val="50000"/>
                    </a:schemeClr>
                  </a:solidFill>
                </a:rPr>
                <a:t>features</a:t>
              </a:r>
              <a:endParaRPr lang="en-GB" sz="1200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40418" y="2238526"/>
              <a:ext cx="742740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200" dirty="0" smtClean="0">
                  <a:solidFill>
                    <a:schemeClr val="tx2">
                      <a:lumMod val="50000"/>
                    </a:schemeClr>
                  </a:solidFill>
                </a:rPr>
                <a:t>Folding</a:t>
              </a:r>
              <a:endParaRPr lang="en-GB" sz="1200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071139" y="2197495"/>
              <a:ext cx="1064132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200" dirty="0" smtClean="0">
                  <a:solidFill>
                    <a:schemeClr val="tx2">
                      <a:lumMod val="50000"/>
                    </a:schemeClr>
                  </a:solidFill>
                </a:rPr>
                <a:t>Stretching and thinning</a:t>
              </a:r>
              <a:endParaRPr lang="en-GB" sz="1200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691789" y="2266549"/>
              <a:ext cx="821836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200" dirty="0" smtClean="0">
                  <a:solidFill>
                    <a:schemeClr val="tx2">
                      <a:lumMod val="50000"/>
                    </a:schemeClr>
                  </a:solidFill>
                </a:rPr>
                <a:t>Shearing</a:t>
              </a:r>
              <a:endParaRPr lang="en-GB" sz="1200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74970" y="3631633"/>
              <a:ext cx="684000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200" dirty="0" smtClean="0">
                  <a:solidFill>
                    <a:schemeClr val="tx2">
                      <a:lumMod val="50000"/>
                    </a:schemeClr>
                  </a:solidFill>
                </a:rPr>
                <a:t>Faulting</a:t>
              </a:r>
              <a:endParaRPr lang="en-GB" sz="1200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193968" y="3610342"/>
              <a:ext cx="821836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200" dirty="0" smtClean="0">
                  <a:solidFill>
                    <a:schemeClr val="tx2">
                      <a:lumMod val="50000"/>
                    </a:schemeClr>
                  </a:solidFill>
                </a:rPr>
                <a:t>Faulting</a:t>
              </a:r>
              <a:endParaRPr lang="en-GB" sz="1200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734793" y="3623990"/>
              <a:ext cx="821836" cy="25200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200" dirty="0" smtClean="0">
                  <a:solidFill>
                    <a:schemeClr val="tx2">
                      <a:lumMod val="50000"/>
                    </a:schemeClr>
                  </a:solidFill>
                </a:rPr>
                <a:t>Faulting</a:t>
              </a:r>
              <a:endParaRPr lang="en-GB" sz="1200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</p:grpSp>
      <p:sp>
        <p:nvSpPr>
          <p:cNvPr id="1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030872" y="6479227"/>
            <a:ext cx="2133600" cy="365125"/>
          </a:xfrm>
        </p:spPr>
        <p:txBody>
          <a:bodyPr/>
          <a:lstStyle/>
          <a:p>
            <a:fld id="{EBD55FC9-3F36-4013-931B-A0F3230DDE92}" type="slidenum">
              <a:rPr lang="en-US" sz="1600" b="1" smtClean="0"/>
              <a:pPr/>
              <a:t>18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Stress field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145346" y="4636778"/>
            <a:ext cx="238039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da-DK" sz="1600" b="1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Ryder &amp; Jager Textbook</a:t>
            </a:r>
            <a:r>
              <a:rPr lang="da-DK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: </a:t>
            </a:r>
          </a:p>
          <a:p>
            <a:pPr lvl="0" algn="ctr"/>
            <a:r>
              <a:rPr lang="da-DK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Chapter 2, Pg 55 ff</a:t>
            </a:r>
          </a:p>
        </p:txBody>
      </p:sp>
      <p:sp>
        <p:nvSpPr>
          <p:cNvPr id="8" name="Rectangle 7"/>
          <p:cNvSpPr/>
          <p:nvPr/>
        </p:nvSpPr>
        <p:spPr>
          <a:xfrm>
            <a:off x="1624722" y="4628686"/>
            <a:ext cx="23178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Rock mass quality – RMQ</a:t>
            </a:r>
          </a:p>
        </p:txBody>
      </p:sp>
      <p:pic>
        <p:nvPicPr>
          <p:cNvPr id="9" name="Picture 2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6945" y="2188148"/>
            <a:ext cx="4193399" cy="239771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chemeClr val="bg1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Content Placeholder 12" descr="animati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6113" y="4082288"/>
            <a:ext cx="359929" cy="365553"/>
          </a:xfrm>
          <a:prstGeom prst="rect">
            <a:avLst/>
          </a:prstGeom>
        </p:spPr>
      </p:pic>
      <p:sp>
        <p:nvSpPr>
          <p:cNvPr id="13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030872" y="6479227"/>
            <a:ext cx="2133600" cy="365125"/>
          </a:xfrm>
        </p:spPr>
        <p:txBody>
          <a:bodyPr/>
          <a:lstStyle/>
          <a:p>
            <a:fld id="{EBD55FC9-3F36-4013-931B-A0F3230DDE92}" type="slidenum">
              <a:rPr lang="en-US" sz="1600" b="1" smtClean="0"/>
              <a:pPr/>
              <a:t>19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Rock mass quality</a:t>
            </a:r>
            <a:endParaRPr lang="en-GB" dirty="0"/>
          </a:p>
        </p:txBody>
      </p:sp>
      <p:pic>
        <p:nvPicPr>
          <p:cNvPr id="15" name="Picture 8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 rot="16200000">
            <a:off x="4641770" y="1735751"/>
            <a:ext cx="3407715" cy="23400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890852" y="3083808"/>
            <a:ext cx="6243144" cy="93639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ZA" dirty="0" smtClean="0">
                <a:solidFill>
                  <a:schemeClr val="tx2">
                    <a:lumMod val="50000"/>
                  </a:schemeClr>
                </a:solidFill>
              </a:rPr>
              <a:t>The variability in rock mass quality can be significant and should be quantified. The core shown indicates quality changes that can occur within a single material type over just a few ten metres.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32961"/>
          <a:stretch/>
        </p:blipFill>
        <p:spPr>
          <a:xfrm>
            <a:off x="1053566" y="1140888"/>
            <a:ext cx="5040000" cy="1835944"/>
          </a:xfrm>
          <a:prstGeom prst="rect">
            <a:avLst/>
          </a:prstGeom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408" t="2690" r="505" b="34515"/>
          <a:stretch/>
        </p:blipFill>
        <p:spPr>
          <a:xfrm>
            <a:off x="1053566" y="4139540"/>
            <a:ext cx="5040000" cy="1846724"/>
          </a:xfrm>
          <a:prstGeom prst="rect">
            <a:avLst/>
          </a:prstGeom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030872" y="6479227"/>
            <a:ext cx="2133600" cy="365125"/>
          </a:xfrm>
        </p:spPr>
        <p:txBody>
          <a:bodyPr/>
          <a:lstStyle/>
          <a:p>
            <a:fld id="{EBD55FC9-3F36-4013-931B-A0F3230DDE92}" type="slidenum">
              <a:rPr lang="en-US" sz="1600" b="1" smtClean="0"/>
              <a:pPr/>
              <a:t>20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Rock mass quality</a:t>
            </a:r>
            <a:endParaRPr lang="en-GB" dirty="0"/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6141819" y="5679863"/>
            <a:ext cx="2734168" cy="38986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ZA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Core: 571m- 576m</a:t>
            </a: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6152330" y="2616098"/>
            <a:ext cx="2660594" cy="4108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ZA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Core: 501m-506m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924106" y="1193853"/>
            <a:ext cx="5723765" cy="64681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800" noProof="0" dirty="0" smtClean="0">
                <a:solidFill>
                  <a:schemeClr val="tx2">
                    <a:lumMod val="50000"/>
                  </a:schemeClr>
                </a:solidFill>
              </a:rPr>
              <a:t>The </a:t>
            </a:r>
            <a:r>
              <a:rPr lang="en-GB" dirty="0" smtClean="0"/>
              <a:t>r</a:t>
            </a:r>
            <a:r>
              <a:rPr lang="en-GB" sz="1800" noProof="0" dirty="0" smtClean="0">
                <a:solidFill>
                  <a:schemeClr val="tx2">
                    <a:lumMod val="50000"/>
                  </a:schemeClr>
                </a:solidFill>
              </a:rPr>
              <a:t>ock mass quality can be quantified and expressed through a number of different systems.</a:t>
            </a:r>
            <a:endParaRPr lang="en-GB" sz="1800" noProof="0" dirty="0">
              <a:solidFill>
                <a:schemeClr val="tx2">
                  <a:lumMod val="50000"/>
                </a:schemeClr>
              </a:solidFill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1040995" y="1850181"/>
            <a:ext cx="6344298" cy="4005534"/>
            <a:chOff x="1452486" y="1711265"/>
            <a:chExt cx="6344298" cy="4005534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4740" t="18148" r="27719" b="8680"/>
            <a:stretch/>
          </p:blipFill>
          <p:spPr>
            <a:xfrm>
              <a:off x="1452486" y="1711265"/>
              <a:ext cx="4924800" cy="4005534"/>
            </a:xfrm>
            <a:prstGeom prst="rect">
              <a:avLst/>
            </a:prstGeom>
            <a:ln>
              <a:solidFill>
                <a:schemeClr val="tx2">
                  <a:lumMod val="5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9" name="Rounded Rectangle 18"/>
            <p:cNvSpPr/>
            <p:nvPr/>
          </p:nvSpPr>
          <p:spPr>
            <a:xfrm>
              <a:off x="1784251" y="2532521"/>
              <a:ext cx="1728192" cy="432048"/>
            </a:xfrm>
            <a:prstGeom prst="round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b="1" dirty="0" smtClean="0">
                  <a:solidFill>
                    <a:schemeClr val="tx1"/>
                  </a:solidFill>
                </a:rPr>
                <a:t>Q Index (Barton)</a:t>
              </a:r>
              <a:endParaRPr lang="en-GB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2709213" y="3618298"/>
              <a:ext cx="1728192" cy="432048"/>
            </a:xfrm>
            <a:prstGeom prst="round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b="1" dirty="0" smtClean="0">
                  <a:solidFill>
                    <a:schemeClr val="tx1"/>
                  </a:solidFill>
                </a:rPr>
                <a:t>RMR (Bienawski)</a:t>
              </a:r>
              <a:endParaRPr lang="en-GB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4617252" y="3092984"/>
              <a:ext cx="1728192" cy="432048"/>
            </a:xfrm>
            <a:prstGeom prst="round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b="1" dirty="0" smtClean="0">
                  <a:solidFill>
                    <a:schemeClr val="tx1"/>
                  </a:solidFill>
                </a:rPr>
                <a:t>Geological Strength Index (Hoek)</a:t>
              </a:r>
              <a:endParaRPr lang="en-GB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6068592" y="2385132"/>
              <a:ext cx="1728192" cy="432048"/>
            </a:xfrm>
            <a:prstGeom prst="round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b="1" dirty="0" smtClean="0">
                  <a:solidFill>
                    <a:schemeClr val="tx1"/>
                  </a:solidFill>
                </a:rPr>
                <a:t>Rock Quality Designation</a:t>
              </a:r>
              <a:endParaRPr lang="en-GB" sz="12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" name="Straight Arrow Connector 22"/>
            <p:cNvCxnSpPr/>
            <p:nvPr/>
          </p:nvCxnSpPr>
          <p:spPr>
            <a:xfrm flipV="1">
              <a:off x="2932728" y="1893125"/>
              <a:ext cx="579715" cy="63979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/>
            <p:nvPr/>
          </p:nvCxnSpPr>
          <p:spPr>
            <a:xfrm flipH="1" flipV="1">
              <a:off x="5153718" y="1888566"/>
              <a:ext cx="215978" cy="1219995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/>
            <p:cNvCxnSpPr/>
            <p:nvPr/>
          </p:nvCxnSpPr>
          <p:spPr>
            <a:xfrm flipV="1">
              <a:off x="3746731" y="1896381"/>
              <a:ext cx="580521" cy="1708072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25"/>
            <p:cNvCxnSpPr/>
            <p:nvPr/>
          </p:nvCxnSpPr>
          <p:spPr>
            <a:xfrm flipH="1" flipV="1">
              <a:off x="6028994" y="1902215"/>
              <a:ext cx="380583" cy="47041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030872" y="6479227"/>
            <a:ext cx="2133600" cy="365125"/>
          </a:xfrm>
        </p:spPr>
        <p:txBody>
          <a:bodyPr/>
          <a:lstStyle/>
          <a:p>
            <a:fld id="{EBD55FC9-3F36-4013-931B-A0F3230DDE92}" type="slidenum">
              <a:rPr lang="en-US" sz="1600" b="1" smtClean="0"/>
              <a:pPr/>
              <a:t>21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Rock mass quality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-1" y="360362"/>
            <a:ext cx="7899992" cy="713525"/>
          </a:xfrm>
        </p:spPr>
        <p:txBody>
          <a:bodyPr tIns="108000">
            <a:noAutofit/>
          </a:bodyPr>
          <a:lstStyle/>
          <a:p>
            <a:pPr marL="893763" indent="-4763">
              <a:lnSpc>
                <a:spcPts val="2500"/>
              </a:lnSpc>
              <a:spcBef>
                <a:spcPts val="2400"/>
              </a:spcBef>
            </a:pPr>
            <a:r>
              <a:rPr lang="en-GB" sz="2800" dirty="0" smtClean="0"/>
              <a:t>Potential for the geotechnical environment     to affect seismic failure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b="1" noProof="0" dirty="0" smtClean="0"/>
              <a:t>Chapter 2</a:t>
            </a:r>
          </a:p>
          <a:p>
            <a:r>
              <a:rPr lang="en-GB" sz="2000" noProof="0" dirty="0" smtClean="0"/>
              <a:t>Rock type, strength, quality and stiffness</a:t>
            </a:r>
          </a:p>
          <a:p>
            <a:r>
              <a:rPr lang="en-GB" sz="2000" noProof="0" dirty="0" smtClean="0"/>
              <a:t>Stress distribution and fracturing</a:t>
            </a:r>
          </a:p>
          <a:p>
            <a:r>
              <a:rPr lang="en-GB" sz="2000" noProof="0" dirty="0" smtClean="0"/>
              <a:t>Geological structures</a:t>
            </a:r>
          </a:p>
          <a:p>
            <a:r>
              <a:rPr lang="en-GB" sz="2000" noProof="0" dirty="0" smtClean="0"/>
              <a:t>Rock mass behaviour</a:t>
            </a:r>
          </a:p>
          <a:p>
            <a:pPr lvl="6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55FC9-3F36-4013-931B-A0F3230DDE92}" type="slidenum">
              <a:rPr lang="en-US" sz="1600" b="1" smtClean="0"/>
              <a:pPr/>
              <a:t>22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ZA" sz="3100" dirty="0" smtClean="0"/>
              <a:t>Rock type, strength, quality &amp; stiffness</a:t>
            </a:r>
            <a:endParaRPr lang="en-GB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068738" y="5006689"/>
            <a:ext cx="7137111" cy="928833"/>
          </a:xfrm>
        </p:spPr>
        <p:txBody>
          <a:bodyPr>
            <a:noAutofit/>
          </a:bodyPr>
          <a:lstStyle/>
          <a:p>
            <a:pPr marL="0" lvl="1" indent="0">
              <a:spcBef>
                <a:spcPts val="0"/>
              </a:spcBef>
              <a:buNone/>
            </a:pPr>
            <a:r>
              <a:rPr lang="en-GB" sz="1800" noProof="0" dirty="0" smtClean="0">
                <a:solidFill>
                  <a:schemeClr val="tx2">
                    <a:lumMod val="50000"/>
                  </a:schemeClr>
                </a:solidFill>
              </a:rPr>
              <a:t>The variation in rock strengths suggests a range of different behaviours when they are subjected to stress. Knowledge of rock strengths is critical for the prediction of rock mass behaviour.</a:t>
            </a:r>
          </a:p>
          <a:p>
            <a:pPr lvl="6">
              <a:spcBef>
                <a:spcPts val="0"/>
              </a:spcBef>
            </a:pPr>
            <a:endParaRPr lang="en-GB" sz="1600" noProof="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67" y="1210626"/>
            <a:ext cx="8227732" cy="1398566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" descr="Fig9c"/>
          <p:cNvPicPr>
            <a:picLocks noChangeAspect="1" noChangeArrowheads="1"/>
          </p:cNvPicPr>
          <p:nvPr/>
        </p:nvPicPr>
        <p:blipFill>
          <a:blip r:embed="rId3" cstate="print">
            <a:lum bright="10000" contrast="8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342" r="6342"/>
          <a:stretch>
            <a:fillRect/>
          </a:stretch>
        </p:blipFill>
        <p:spPr bwMode="auto">
          <a:xfrm>
            <a:off x="6127423" y="2980042"/>
            <a:ext cx="2031256" cy="1980000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rgbClr val="FFFFFF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ig9b"/>
          <p:cNvPicPr>
            <a:picLocks noChangeAspect="1" noChangeArrowheads="1"/>
          </p:cNvPicPr>
          <p:nvPr/>
        </p:nvPicPr>
        <p:blipFill>
          <a:blip r:embed="rId4" cstate="print">
            <a:lum bright="10000" contrast="8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342" r="6342"/>
          <a:stretch>
            <a:fillRect/>
          </a:stretch>
        </p:blipFill>
        <p:spPr bwMode="auto">
          <a:xfrm>
            <a:off x="3617600" y="2980042"/>
            <a:ext cx="2027460" cy="1980000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rgbClr val="FFFFFF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Fig9a"/>
          <p:cNvPicPr>
            <a:picLocks noChangeAspect="1" noChangeArrowheads="1"/>
          </p:cNvPicPr>
          <p:nvPr/>
        </p:nvPicPr>
        <p:blipFill>
          <a:blip r:embed="rId5" cstate="print">
            <a:lum bright="10000" contrast="8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7500"/>
          <a:stretch>
            <a:fillRect/>
          </a:stretch>
        </p:blipFill>
        <p:spPr bwMode="auto">
          <a:xfrm>
            <a:off x="1121069" y="2980042"/>
            <a:ext cx="2014168" cy="1980000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rgbClr val="FFFFFF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030872" y="6479227"/>
            <a:ext cx="2133600" cy="365125"/>
          </a:xfrm>
        </p:spPr>
        <p:txBody>
          <a:bodyPr/>
          <a:lstStyle/>
          <a:p>
            <a:fld id="{EBD55FC9-3F36-4013-931B-A0F3230DDE92}" type="slidenum">
              <a:rPr lang="en-US" sz="1600" b="1" smtClean="0"/>
              <a:pPr/>
              <a:t>23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933" y="3132877"/>
            <a:ext cx="2852151" cy="29037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noProof="0" dirty="0" smtClean="0">
                <a:solidFill>
                  <a:schemeClr val="tx2">
                    <a:lumMod val="50000"/>
                  </a:schemeClr>
                </a:solidFill>
              </a:rPr>
              <a:t>Stiffness affects rock mass behaviour under stress: stiffer materials are more inclined to burst suddenly when failure occurs.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393" y="1217596"/>
            <a:ext cx="8640959" cy="1477559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35528" y="3225290"/>
            <a:ext cx="4351372" cy="2413946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rgbClr val="FFFFFF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3978669" y="5679328"/>
            <a:ext cx="445281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lvl="0" indent="-176213" algn="ctr"/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Stiffness</a:t>
            </a:r>
          </a:p>
        </p:txBody>
      </p:sp>
      <p:sp>
        <p:nvSpPr>
          <p:cNvPr id="10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030872" y="6479227"/>
            <a:ext cx="2133600" cy="365125"/>
          </a:xfrm>
        </p:spPr>
        <p:txBody>
          <a:bodyPr/>
          <a:lstStyle/>
          <a:p>
            <a:fld id="{EBD55FC9-3F36-4013-931B-A0F3230DDE92}" type="slidenum">
              <a:rPr lang="en-US" sz="1600" b="1" smtClean="0"/>
              <a:pPr/>
              <a:t>24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sz="3100" dirty="0" smtClean="0"/>
              <a:t>Rock type, strength, quality &amp; stiffness</a:t>
            </a:r>
            <a:endParaRPr lang="en-GB" sz="3100" dirty="0"/>
          </a:p>
        </p:txBody>
      </p:sp>
      <p:pic>
        <p:nvPicPr>
          <p:cNvPr id="13" name="Content Placeholder 12" descr="animatio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980536" y="5236823"/>
            <a:ext cx="359929" cy="3655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5189517" y="4701646"/>
            <a:ext cx="24225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Jager &amp; Ryder Handbook: </a:t>
            </a:r>
          </a:p>
          <a:p>
            <a:pPr lvl="0" algn="ctr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Chapter 2, Pg 29 ff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Stress distribution &amp; fracturing</a:t>
            </a:r>
            <a:endParaRPr lang="en-GB" dirty="0"/>
          </a:p>
        </p:txBody>
      </p:sp>
      <p:pic>
        <p:nvPicPr>
          <p:cNvPr id="22" name="Picture 5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63127" y="1307845"/>
            <a:ext cx="2303785" cy="3358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9" name="Rectangle 18"/>
          <p:cNvSpPr/>
          <p:nvPr/>
        </p:nvSpPr>
        <p:spPr>
          <a:xfrm>
            <a:off x="955062" y="4701646"/>
            <a:ext cx="3640690" cy="10695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Stress profile ahead of stope face where a fracture zone is present (Rao, 2013)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ZA" sz="1050" i="1" dirty="0" smtClean="0">
              <a:solidFill>
                <a:schemeClr val="accent5">
                  <a:lumMod val="50000"/>
                </a:schemeClr>
              </a:solidFill>
              <a:latin typeface="Verdana" pitchFamily="34" charset="0"/>
              <a:cs typeface="Arial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ZA" sz="1050" i="1" dirty="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  <a:cs typeface="Arial" charset="0"/>
              </a:rPr>
              <a:t>Reference: Course in rock mechanics, National Mission on Education, ICT.</a:t>
            </a:r>
            <a:endParaRPr lang="en-US" sz="1400" dirty="0" smtClean="0">
              <a:solidFill>
                <a:schemeClr val="tx2">
                  <a:lumMod val="50000"/>
                </a:schemeClr>
              </a:solidFill>
              <a:ea typeface="Tahoma" pitchFamily="34" charset="0"/>
              <a:cs typeface="Tahoma" pitchFamily="34" charset="0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440" y="1307835"/>
            <a:ext cx="3600000" cy="3358810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7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030872" y="6479227"/>
            <a:ext cx="2133600" cy="365125"/>
          </a:xfrm>
        </p:spPr>
        <p:txBody>
          <a:bodyPr/>
          <a:lstStyle/>
          <a:p>
            <a:fld id="{EBD55FC9-3F36-4013-931B-A0F3230DDE92}" type="slidenum">
              <a:rPr lang="en-US" sz="1600" b="1" smtClean="0"/>
              <a:pPr/>
              <a:t>25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94512" y="1065147"/>
            <a:ext cx="273975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Stress concentration in a pillar</a:t>
            </a:r>
          </a:p>
        </p:txBody>
      </p:sp>
      <p:sp>
        <p:nvSpPr>
          <p:cNvPr id="9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030872" y="6479227"/>
            <a:ext cx="2133600" cy="365125"/>
          </a:xfrm>
        </p:spPr>
        <p:txBody>
          <a:bodyPr/>
          <a:lstStyle/>
          <a:p>
            <a:fld id="{EBD55FC9-3F36-4013-931B-A0F3230DDE92}" type="slidenum">
              <a:rPr lang="en-US" sz="1600" b="1" smtClean="0"/>
              <a:pPr/>
              <a:t>26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Stress distribution and fracturing</a:t>
            </a:r>
            <a:endParaRPr lang="en-GB" dirty="0"/>
          </a:p>
        </p:txBody>
      </p:sp>
      <p:grpSp>
        <p:nvGrpSpPr>
          <p:cNvPr id="18" name="Group 17"/>
          <p:cNvGrpSpPr/>
          <p:nvPr/>
        </p:nvGrpSpPr>
        <p:grpSpPr>
          <a:xfrm>
            <a:off x="1041991" y="1223668"/>
            <a:ext cx="1800000" cy="2444481"/>
            <a:chOff x="1796902" y="1159872"/>
            <a:chExt cx="1800000" cy="2444481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t="652" r="55034" b="50176"/>
            <a:stretch>
              <a:fillRect/>
            </a:stretch>
          </p:blipFill>
          <p:spPr>
            <a:xfrm>
              <a:off x="1796902" y="1159872"/>
              <a:ext cx="1800000" cy="2444481"/>
            </a:xfrm>
            <a:prstGeom prst="rect">
              <a:avLst/>
            </a:prstGeom>
            <a:solidFill>
              <a:schemeClr val="bg1">
                <a:alpha val="38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5" name="TextBox 14"/>
            <p:cNvSpPr txBox="1"/>
            <p:nvPr/>
          </p:nvSpPr>
          <p:spPr>
            <a:xfrm>
              <a:off x="3242931" y="3323306"/>
              <a:ext cx="328936" cy="253916"/>
            </a:xfrm>
            <a:prstGeom prst="rect">
              <a:avLst/>
            </a:prstGeom>
            <a:noFill/>
          </p:spPr>
          <p:txBody>
            <a:bodyPr wrap="none" rtlCol="0" anchor="ctr" anchorCtr="1">
              <a:spAutoFit/>
            </a:bodyPr>
            <a:lstStyle/>
            <a:p>
              <a:r>
                <a:rPr lang="en-ZA" sz="1050" dirty="0" smtClean="0"/>
                <a:t>(a)</a:t>
              </a:r>
              <a:endParaRPr lang="en-GB" sz="1050" dirty="0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3363081" y="1244835"/>
            <a:ext cx="1656000" cy="2423314"/>
            <a:chOff x="3694356" y="1163418"/>
            <a:chExt cx="1656000" cy="2423314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53415" t="652" r="4856" b="50176"/>
            <a:stretch>
              <a:fillRect/>
            </a:stretch>
          </p:blipFill>
          <p:spPr>
            <a:xfrm>
              <a:off x="3694356" y="1163418"/>
              <a:ext cx="1656000" cy="2423314"/>
            </a:xfrm>
            <a:prstGeom prst="rect">
              <a:avLst/>
            </a:prstGeom>
            <a:solidFill>
              <a:schemeClr val="bg1">
                <a:alpha val="38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6" name="TextBox 15"/>
            <p:cNvSpPr txBox="1"/>
            <p:nvPr/>
          </p:nvSpPr>
          <p:spPr>
            <a:xfrm>
              <a:off x="4990217" y="3305591"/>
              <a:ext cx="335348" cy="253916"/>
            </a:xfrm>
            <a:prstGeom prst="rect">
              <a:avLst/>
            </a:prstGeom>
            <a:noFill/>
          </p:spPr>
          <p:txBody>
            <a:bodyPr wrap="none" rtlCol="0" anchor="ctr" anchorCtr="1">
              <a:spAutoFit/>
            </a:bodyPr>
            <a:lstStyle/>
            <a:p>
              <a:r>
                <a:rPr lang="en-ZA" sz="1050" dirty="0" smtClean="0"/>
                <a:t>(b)</a:t>
              </a:r>
              <a:endParaRPr lang="en-GB" sz="1050" dirty="0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5540171" y="1434765"/>
            <a:ext cx="1800000" cy="2233384"/>
            <a:chOff x="5455106" y="1336027"/>
            <a:chExt cx="1800000" cy="2233384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25898" t="55390" r="30754" b="1303"/>
            <a:stretch>
              <a:fillRect/>
            </a:stretch>
          </p:blipFill>
          <p:spPr>
            <a:xfrm>
              <a:off x="5455106" y="1336027"/>
              <a:ext cx="1800000" cy="2233384"/>
            </a:xfrm>
            <a:prstGeom prst="rect">
              <a:avLst/>
            </a:prstGeom>
            <a:solidFill>
              <a:schemeClr val="bg1">
                <a:alpha val="38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7" name="TextBox 16"/>
            <p:cNvSpPr txBox="1"/>
            <p:nvPr/>
          </p:nvSpPr>
          <p:spPr>
            <a:xfrm>
              <a:off x="6904075" y="3294952"/>
              <a:ext cx="322524" cy="253916"/>
            </a:xfrm>
            <a:prstGeom prst="rect">
              <a:avLst/>
            </a:prstGeom>
            <a:noFill/>
          </p:spPr>
          <p:txBody>
            <a:bodyPr wrap="none" rtlCol="0" anchor="ctr" anchorCtr="1">
              <a:spAutoFit/>
            </a:bodyPr>
            <a:lstStyle/>
            <a:p>
              <a:r>
                <a:rPr lang="en-ZA" sz="1050" dirty="0" smtClean="0"/>
                <a:t>(c)</a:t>
              </a:r>
              <a:endParaRPr lang="en-GB" sz="1050" dirty="0"/>
            </a:p>
          </p:txBody>
        </p:sp>
      </p:grpSp>
      <p:sp>
        <p:nvSpPr>
          <p:cNvPr id="21" name="Rectangle 20"/>
          <p:cNvSpPr/>
          <p:nvPr/>
        </p:nvSpPr>
        <p:spPr>
          <a:xfrm>
            <a:off x="3170712" y="5699292"/>
            <a:ext cx="28857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Stress concentration, impact of mining, and failure 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98760" y="5699292"/>
            <a:ext cx="256507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Stress increases with mining 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664130" y="5711167"/>
            <a:ext cx="18101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Fracturing</a:t>
            </a:r>
          </a:p>
        </p:txBody>
      </p:sp>
      <p:pic>
        <p:nvPicPr>
          <p:cNvPr id="25" name="Picture 4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76316" y="4078573"/>
            <a:ext cx="2698171" cy="1584000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rgbClr val="FFFFFF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6" name="Content Placeholder 12" descr="animatio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43694" y="5213643"/>
            <a:ext cx="395812" cy="401997"/>
          </a:xfrm>
          <a:prstGeom prst="rect">
            <a:avLst/>
          </a:prstGeom>
        </p:spPr>
      </p:pic>
      <p:pic>
        <p:nvPicPr>
          <p:cNvPr id="28" name="Picture 3">
            <a:hlinkClick r:id="rId6" action="ppaction://hlinkfile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5637" y="4078573"/>
            <a:ext cx="2758345" cy="1584000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rgbClr val="FFFFFF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9" name="Content Placeholder 12" descr="animatio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23799" y="5218277"/>
            <a:ext cx="401560" cy="407835"/>
          </a:xfrm>
          <a:prstGeom prst="rect">
            <a:avLst/>
          </a:prstGeom>
        </p:spPr>
      </p:pic>
      <p:pic>
        <p:nvPicPr>
          <p:cNvPr id="31" name="Picture 2">
            <a:hlinkClick r:id="rId8" action="ppaction://hlinkfile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52764" y="4078573"/>
            <a:ext cx="2734770" cy="1584000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rgbClr val="FFFFFF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2" name="Content Placeholder 12" descr="animatio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67009" y="5234848"/>
            <a:ext cx="406121" cy="4124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08637" y="5217541"/>
            <a:ext cx="47102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Risk when intersecting geological features</a:t>
            </a:r>
          </a:p>
        </p:txBody>
      </p:sp>
      <p:pic>
        <p:nvPicPr>
          <p:cNvPr id="6" name="Picture 2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7603" y="3111276"/>
            <a:ext cx="3532858" cy="2028769"/>
          </a:xfrm>
          <a:prstGeom prst="rect">
            <a:avLst/>
          </a:prstGeom>
          <a:noFill/>
          <a:ln w="63500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Content Placeholder 12" descr="animati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67361" y="4698221"/>
            <a:ext cx="359929" cy="365553"/>
          </a:xfrm>
          <a:prstGeom prst="rect">
            <a:avLst/>
          </a:prstGeom>
        </p:spPr>
      </p:pic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17252" y="101974"/>
            <a:ext cx="7560000" cy="720000"/>
          </a:xfrm>
        </p:spPr>
        <p:txBody>
          <a:bodyPr/>
          <a:lstStyle/>
          <a:p>
            <a:r>
              <a:rPr lang="en-GB" dirty="0" smtClean="0"/>
              <a:t>Geological structures</a:t>
            </a:r>
            <a:endParaRPr lang="en-GB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24395" y="1172643"/>
            <a:ext cx="3930732" cy="932460"/>
          </a:xfrm>
        </p:spPr>
        <p:txBody>
          <a:bodyPr>
            <a:noAutofit/>
          </a:bodyPr>
          <a:lstStyle/>
          <a:p>
            <a:pPr marL="0" lvl="3" indent="0">
              <a:buNone/>
            </a:pPr>
            <a:r>
              <a:rPr lang="en-GB" sz="1800" noProof="0" dirty="0" smtClean="0">
                <a:solidFill>
                  <a:schemeClr val="tx2">
                    <a:lumMod val="50000"/>
                  </a:schemeClr>
                </a:solidFill>
              </a:rPr>
              <a:t>Impact of faults and dykes on seismic activity (Rao, 2013): Although these examples are from a different mining environment, the risk remains present where structures are subjected to high field stresses.</a:t>
            </a:r>
            <a:endParaRPr lang="en-GB" sz="1800" noProof="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55FC9-3F36-4013-931B-A0F3230DDE92}" type="slidenum">
              <a:rPr lang="en-US" sz="1600" b="1" smtClean="0"/>
              <a:pPr/>
              <a:t>27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624" y="1236187"/>
            <a:ext cx="4240708" cy="3960000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Rock mass behaviour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068778" y="5252344"/>
            <a:ext cx="27313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Ryder &amp; Jager Textbook: 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Chapter 2, Pg 55 ff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21302" y="5924237"/>
            <a:ext cx="357254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Rock failure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115987" y="3365446"/>
            <a:ext cx="358317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Rock properties – strength</a:t>
            </a:r>
          </a:p>
        </p:txBody>
      </p:sp>
      <p:pic>
        <p:nvPicPr>
          <p:cNvPr id="13" name="Picture 3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07572" y="3816484"/>
            <a:ext cx="3600000" cy="2060934"/>
          </a:xfrm>
          <a:prstGeom prst="rect">
            <a:avLst/>
          </a:prstGeom>
          <a:noFill/>
          <a:ln w="63500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Content Placeholder 12" descr="animati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88158" y="3881802"/>
            <a:ext cx="334241" cy="339464"/>
          </a:xfrm>
          <a:prstGeom prst="rect">
            <a:avLst/>
          </a:prstGeom>
        </p:spPr>
      </p:pic>
      <p:pic>
        <p:nvPicPr>
          <p:cNvPr id="16" name="Picture 2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07572" y="1237732"/>
            <a:ext cx="3600000" cy="2077611"/>
          </a:xfrm>
          <a:prstGeom prst="rect">
            <a:avLst/>
          </a:prstGeom>
          <a:noFill/>
          <a:ln w="63500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7" name="Content Placeholder 12" descr="animati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99500" y="2880669"/>
            <a:ext cx="338398" cy="343686"/>
          </a:xfrm>
          <a:prstGeom prst="rect">
            <a:avLst/>
          </a:prstGeom>
        </p:spPr>
      </p:pic>
      <p:sp>
        <p:nvSpPr>
          <p:cNvPr id="1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55FC9-3F36-4013-931B-A0F3230DDE92}" type="slidenum">
              <a:rPr lang="en-US" sz="1600" b="1" smtClean="0"/>
              <a:pPr/>
              <a:t>28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  <p:pic>
        <p:nvPicPr>
          <p:cNvPr id="20" name="Picture 8">
            <a:hlinkClick r:id="rId7" action="ppaction://hlinkfile"/>
          </p:cNvPr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 rot="16200000">
            <a:off x="416921" y="1819812"/>
            <a:ext cx="4036803" cy="27720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-1" y="360362"/>
            <a:ext cx="7899992" cy="713525"/>
          </a:xfrm>
        </p:spPr>
        <p:txBody>
          <a:bodyPr tIns="108000">
            <a:noAutofit/>
          </a:bodyPr>
          <a:lstStyle/>
          <a:p>
            <a:pPr marL="893763" indent="-4763">
              <a:lnSpc>
                <a:spcPts val="2200"/>
              </a:lnSpc>
              <a:spcBef>
                <a:spcPts val="2400"/>
              </a:spcBef>
            </a:pPr>
            <a:r>
              <a:rPr lang="en-GB" sz="2800" dirty="0" smtClean="0"/>
              <a:t>Mining practice to reduce seismic failure potential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b="1" dirty="0" smtClean="0"/>
              <a:t>Chapter 3</a:t>
            </a:r>
          </a:p>
          <a:p>
            <a:pPr lvl="1">
              <a:buNone/>
            </a:pPr>
            <a:r>
              <a:rPr lang="en-GB" dirty="0" smtClean="0"/>
              <a:t>•	Mining directions and sequencing </a:t>
            </a:r>
          </a:p>
          <a:p>
            <a:pPr lvl="1">
              <a:buNone/>
            </a:pPr>
            <a:r>
              <a:rPr lang="en-GB" dirty="0" smtClean="0"/>
              <a:t>•	Multi-reef mining</a:t>
            </a:r>
          </a:p>
          <a:p>
            <a:pPr lvl="1">
              <a:buNone/>
            </a:pPr>
            <a:r>
              <a:rPr lang="en-GB" dirty="0" smtClean="0"/>
              <a:t>•	Confinement</a:t>
            </a:r>
          </a:p>
          <a:p>
            <a:pPr lvl="1">
              <a:buNone/>
            </a:pPr>
            <a:r>
              <a:rPr lang="en-GB" dirty="0" smtClean="0"/>
              <a:t>•	Pillars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55FC9-3F36-4013-931B-A0F3230DDE92}" type="slidenum">
              <a:rPr lang="en-US" sz="1600" b="1" smtClean="0"/>
              <a:pPr/>
              <a:t>29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Mining directions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4545966" y="2208806"/>
            <a:ext cx="3553005" cy="335962"/>
          </a:xfrm>
        </p:spPr>
        <p:txBody>
          <a:bodyPr>
            <a:noAutofit/>
          </a:bodyPr>
          <a:lstStyle/>
          <a:p>
            <a:pPr lvl="0" algn="ctr">
              <a:buNone/>
            </a:pPr>
            <a:r>
              <a:rPr lang="en-US" sz="1600" dirty="0" smtClean="0">
                <a:latin typeface="Calibri" pitchFamily="34" charset="0"/>
                <a:ea typeface="Tahoma" pitchFamily="34" charset="0"/>
                <a:cs typeface="Tahoma" pitchFamily="34" charset="0"/>
              </a:rPr>
              <a:t>Layout and remnants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1010782" y="5040658"/>
            <a:ext cx="2520665" cy="460574"/>
          </a:xfrm>
        </p:spPr>
        <p:txBody>
          <a:bodyPr>
            <a:noAutofit/>
          </a:bodyPr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da-DK" sz="1600" b="1" dirty="0" smtClean="0">
                <a:latin typeface="Calibri" pitchFamily="34" charset="0"/>
                <a:ea typeface="Tahoma" pitchFamily="34" charset="0"/>
                <a:cs typeface="Tahoma" pitchFamily="34" charset="0"/>
              </a:rPr>
              <a:t>Jager &amp; Ryder Handbook: </a:t>
            </a:r>
          </a:p>
          <a:p>
            <a:pPr marL="0" lvl="0" indent="0" algn="ctr">
              <a:spcBef>
                <a:spcPts val="0"/>
              </a:spcBef>
              <a:buNone/>
            </a:pPr>
            <a:r>
              <a:rPr lang="da-DK" sz="1600" dirty="0" smtClean="0">
                <a:latin typeface="Calibri" pitchFamily="34" charset="0"/>
                <a:ea typeface="Tahoma" pitchFamily="34" charset="0"/>
                <a:cs typeface="Tahoma" pitchFamily="34" charset="0"/>
              </a:rPr>
              <a:t>Chapter 2.3, Pg 33 ff</a:t>
            </a:r>
          </a:p>
          <a:p>
            <a:pPr marL="0" indent="0">
              <a:spcBef>
                <a:spcPts val="0"/>
              </a:spcBef>
              <a:buNone/>
            </a:pPr>
            <a:endParaRPr lang="en-GB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30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</a:p>
        </p:txBody>
      </p:sp>
      <p:pic>
        <p:nvPicPr>
          <p:cNvPr id="11" name="Picture 2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35809" y="2629288"/>
            <a:ext cx="4967461" cy="3077169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chemeClr val="bg1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Content Placeholder 12" descr="animati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37694" y="5220858"/>
            <a:ext cx="359929" cy="365553"/>
          </a:xfrm>
          <a:prstGeom prst="rect">
            <a:avLst/>
          </a:prstGeom>
        </p:spPr>
      </p:pic>
      <p:pic>
        <p:nvPicPr>
          <p:cNvPr id="13" name="Picture 5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20008" y="1375659"/>
            <a:ext cx="2493892" cy="3636000"/>
          </a:xfrm>
          <a:prstGeom prst="rect">
            <a:avLst/>
          </a:prstGeom>
          <a:solidFill>
            <a:schemeClr val="tx2">
              <a:lumMod val="50000"/>
            </a:schemeClr>
          </a:solidFill>
          <a:ln w="9525" cap="flat" cmpd="sng" algn="ctr">
            <a:solidFill>
              <a:schemeClr val="tx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Mining directions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31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1067961" y="1301418"/>
            <a:ext cx="5759999" cy="4320000"/>
            <a:chOff x="1008586" y="1301418"/>
            <a:chExt cx="5759999" cy="4320000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8586" y="1301418"/>
              <a:ext cx="5759999" cy="4320000"/>
            </a:xfrm>
            <a:prstGeom prst="rect">
              <a:avLst/>
            </a:prstGeom>
            <a:ln w="63500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23" name="Group 22"/>
            <p:cNvGrpSpPr/>
            <p:nvPr/>
          </p:nvGrpSpPr>
          <p:grpSpPr>
            <a:xfrm>
              <a:off x="2999355" y="3175138"/>
              <a:ext cx="2564955" cy="2406116"/>
              <a:chOff x="2832111" y="3140968"/>
              <a:chExt cx="3144045" cy="2949344"/>
            </a:xfrm>
          </p:grpSpPr>
          <p:cxnSp>
            <p:nvCxnSpPr>
              <p:cNvPr id="10" name="Straight Arrow Connector 9"/>
              <p:cNvCxnSpPr/>
              <p:nvPr/>
            </p:nvCxnSpPr>
            <p:spPr>
              <a:xfrm flipH="1" flipV="1">
                <a:off x="3203848" y="4725144"/>
                <a:ext cx="1584176" cy="72008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1" name="Straight Arrow Connector 10"/>
              <p:cNvCxnSpPr/>
              <p:nvPr/>
            </p:nvCxnSpPr>
            <p:spPr>
              <a:xfrm flipV="1">
                <a:off x="3419872" y="5229200"/>
                <a:ext cx="792088" cy="576064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2" name="Straight Arrow Connector 11"/>
              <p:cNvCxnSpPr/>
              <p:nvPr/>
            </p:nvCxnSpPr>
            <p:spPr>
              <a:xfrm flipH="1" flipV="1">
                <a:off x="5148064" y="5445224"/>
                <a:ext cx="828092" cy="72008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3" name="Straight Arrow Connector 12"/>
              <p:cNvCxnSpPr/>
              <p:nvPr/>
            </p:nvCxnSpPr>
            <p:spPr>
              <a:xfrm flipV="1">
                <a:off x="4799721" y="5661248"/>
                <a:ext cx="72008" cy="429064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4" name="Straight Arrow Connector 13"/>
              <p:cNvCxnSpPr/>
              <p:nvPr/>
            </p:nvCxnSpPr>
            <p:spPr>
              <a:xfrm flipH="1" flipV="1">
                <a:off x="5148064" y="5909925"/>
                <a:ext cx="510361" cy="62896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5" name="Straight Arrow Connector 14"/>
              <p:cNvCxnSpPr/>
              <p:nvPr/>
            </p:nvCxnSpPr>
            <p:spPr>
              <a:xfrm flipV="1">
                <a:off x="2832111" y="5085184"/>
                <a:ext cx="293881" cy="36004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6" name="Straight Arrow Connector 15"/>
              <p:cNvCxnSpPr/>
              <p:nvPr/>
            </p:nvCxnSpPr>
            <p:spPr>
              <a:xfrm flipV="1">
                <a:off x="4065019" y="5730272"/>
                <a:ext cx="293881" cy="36004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7" name="Straight Arrow Connector 16"/>
              <p:cNvCxnSpPr/>
              <p:nvPr/>
            </p:nvCxnSpPr>
            <p:spPr>
              <a:xfrm>
                <a:off x="4248064" y="3140968"/>
                <a:ext cx="467952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8" name="Straight Arrow Connector 17"/>
              <p:cNvCxnSpPr/>
              <p:nvPr/>
            </p:nvCxnSpPr>
            <p:spPr>
              <a:xfrm flipH="1" flipV="1">
                <a:off x="3962856" y="3642041"/>
                <a:ext cx="1440388" cy="72007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9" name="Straight Arrow Connector 18"/>
              <p:cNvCxnSpPr/>
              <p:nvPr/>
            </p:nvCxnSpPr>
            <p:spPr>
              <a:xfrm flipH="1" flipV="1">
                <a:off x="4026903" y="4210149"/>
                <a:ext cx="1440388" cy="72007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0" name="Straight Arrow Connector 19"/>
              <p:cNvCxnSpPr/>
              <p:nvPr/>
            </p:nvCxnSpPr>
            <p:spPr>
              <a:xfrm flipH="1" flipV="1">
                <a:off x="5148064" y="4899694"/>
                <a:ext cx="828092" cy="72008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21" name="Straight Arrow Connector 20"/>
          <p:cNvCxnSpPr/>
          <p:nvPr/>
        </p:nvCxnSpPr>
        <p:spPr>
          <a:xfrm flipH="1">
            <a:off x="7028101" y="4864448"/>
            <a:ext cx="817593" cy="791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7037097" y="4332884"/>
            <a:ext cx="1157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ZA" sz="1400" dirty="0" smtClean="0">
                <a:solidFill>
                  <a:schemeClr val="tx2">
                    <a:lumMod val="50000"/>
                  </a:schemeClr>
                </a:solidFill>
                <a:ea typeface="Verdana" pitchFamily="34" charset="0"/>
                <a:cs typeface="Verdana" pitchFamily="34" charset="0"/>
              </a:rPr>
              <a:t>mining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ZA" sz="1400" dirty="0" smtClean="0">
                <a:solidFill>
                  <a:schemeClr val="tx2">
                    <a:lumMod val="50000"/>
                  </a:schemeClr>
                </a:solidFill>
                <a:ea typeface="Verdana" pitchFamily="34" charset="0"/>
                <a:cs typeface="Verdana" pitchFamily="34" charset="0"/>
              </a:rPr>
              <a:t>direction</a:t>
            </a:r>
            <a:endParaRPr lang="en-ZA" sz="1400" dirty="0">
              <a:solidFill>
                <a:schemeClr val="tx2">
                  <a:lumMod val="50000"/>
                </a:schemeClr>
              </a:solidFill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Mining Sequencing: abutments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626420" y="1045717"/>
            <a:ext cx="6938162" cy="355570"/>
          </a:xfrm>
        </p:spPr>
        <p:txBody>
          <a:bodyPr>
            <a:normAutofit lnSpcReduction="10000"/>
          </a:bodyPr>
          <a:lstStyle/>
          <a:p>
            <a:pPr marL="0" lvl="0" indent="0">
              <a:spcBef>
                <a:spcPts val="0"/>
              </a:spcBef>
              <a:buNone/>
              <a:defRPr/>
            </a:pPr>
            <a:r>
              <a:rPr lang="en-GB" sz="1800" dirty="0" smtClean="0"/>
              <a:t>Long leads and abutments result in the potential for seismic failure.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32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</a:p>
        </p:txBody>
      </p:sp>
      <p:pic>
        <p:nvPicPr>
          <p:cNvPr id="11" name="Picture 2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92775" y="3755501"/>
            <a:ext cx="3652434" cy="20974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flat">
            <a:solidFill>
              <a:srgbClr val="FFFFFF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Rectangle 11"/>
          <p:cNvSpPr/>
          <p:nvPr/>
        </p:nvSpPr>
        <p:spPr>
          <a:xfrm>
            <a:off x="5104834" y="3314725"/>
            <a:ext cx="36257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Lead-lags and abutments </a:t>
            </a:r>
          </a:p>
        </p:txBody>
      </p:sp>
      <p:pic>
        <p:nvPicPr>
          <p:cNvPr id="13" name="Content Placeholder 12" descr="animati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93569" y="5294373"/>
            <a:ext cx="359929" cy="365553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709808" y="1465353"/>
            <a:ext cx="4123444" cy="4368214"/>
            <a:chOff x="697933" y="1631603"/>
            <a:chExt cx="4123444" cy="4368214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10800000">
              <a:off x="697933" y="1631603"/>
              <a:ext cx="4123444" cy="4368214"/>
            </a:xfrm>
            <a:prstGeom prst="rect">
              <a:avLst/>
            </a:prstGeom>
            <a:ln w="63500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21" name="Group 20"/>
            <p:cNvGrpSpPr/>
            <p:nvPr/>
          </p:nvGrpSpPr>
          <p:grpSpPr>
            <a:xfrm>
              <a:off x="2194800" y="2231620"/>
              <a:ext cx="2556451" cy="3022071"/>
              <a:chOff x="2194800" y="2231620"/>
              <a:chExt cx="2556451" cy="3022071"/>
            </a:xfrm>
          </p:grpSpPr>
          <p:sp>
            <p:nvSpPr>
              <p:cNvPr id="15" name="Oval 14"/>
              <p:cNvSpPr/>
              <p:nvPr/>
            </p:nvSpPr>
            <p:spPr>
              <a:xfrm rot="794969">
                <a:off x="2194800" y="4877523"/>
                <a:ext cx="1129711" cy="376168"/>
              </a:xfrm>
              <a:prstGeom prst="ellipse">
                <a:avLst/>
              </a:prstGeom>
              <a:noFill/>
              <a:ln w="381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" name="Oval 15"/>
              <p:cNvSpPr/>
              <p:nvPr/>
            </p:nvSpPr>
            <p:spPr>
              <a:xfrm rot="794969">
                <a:off x="2787727" y="4517059"/>
                <a:ext cx="1129711" cy="376168"/>
              </a:xfrm>
              <a:prstGeom prst="ellipse">
                <a:avLst/>
              </a:prstGeom>
              <a:noFill/>
              <a:ln w="381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" name="Oval 16"/>
              <p:cNvSpPr/>
              <p:nvPr/>
            </p:nvSpPr>
            <p:spPr>
              <a:xfrm rot="794969">
                <a:off x="2850854" y="4072216"/>
                <a:ext cx="1129711" cy="376168"/>
              </a:xfrm>
              <a:prstGeom prst="ellipse">
                <a:avLst/>
              </a:prstGeom>
              <a:noFill/>
              <a:ln w="381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Oval 17"/>
              <p:cNvSpPr/>
              <p:nvPr/>
            </p:nvSpPr>
            <p:spPr>
              <a:xfrm rot="794969">
                <a:off x="2590198" y="2231620"/>
                <a:ext cx="1129711" cy="376168"/>
              </a:xfrm>
              <a:prstGeom prst="ellipse">
                <a:avLst/>
              </a:prstGeom>
              <a:noFill/>
              <a:ln w="381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" name="Oval 18"/>
              <p:cNvSpPr/>
              <p:nvPr/>
            </p:nvSpPr>
            <p:spPr>
              <a:xfrm rot="21302620">
                <a:off x="3615186" y="2470111"/>
                <a:ext cx="1129711" cy="376168"/>
              </a:xfrm>
              <a:prstGeom prst="ellipse">
                <a:avLst/>
              </a:prstGeom>
              <a:noFill/>
              <a:ln w="381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" name="Oval 19"/>
              <p:cNvSpPr/>
              <p:nvPr/>
            </p:nvSpPr>
            <p:spPr>
              <a:xfrm rot="21302620">
                <a:off x="2744708" y="3019211"/>
                <a:ext cx="2006543" cy="376168"/>
              </a:xfrm>
              <a:prstGeom prst="ellipse">
                <a:avLst/>
              </a:prstGeom>
              <a:noFill/>
              <a:ln w="381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Mining Sequencing: stopping lines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993309" y="978917"/>
            <a:ext cx="6566439" cy="634748"/>
          </a:xfrm>
        </p:spPr>
        <p:txBody>
          <a:bodyPr>
            <a:normAutofit lnSpcReduction="10000"/>
          </a:bodyPr>
          <a:lstStyle/>
          <a:p>
            <a:pPr marL="0" lvl="0" indent="0">
              <a:spcBef>
                <a:spcPts val="0"/>
              </a:spcBef>
              <a:buNone/>
            </a:pPr>
            <a:r>
              <a:rPr lang="en-GB" sz="1800" dirty="0" smtClean="0"/>
              <a:t>Absence of a clear stopping line between raise lines results in the creation of remnants.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33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</a:p>
        </p:txBody>
      </p:sp>
      <p:grpSp>
        <p:nvGrpSpPr>
          <p:cNvPr id="26" name="Group 25"/>
          <p:cNvGrpSpPr/>
          <p:nvPr/>
        </p:nvGrpSpPr>
        <p:grpSpPr>
          <a:xfrm>
            <a:off x="1119866" y="1701276"/>
            <a:ext cx="5528750" cy="4320000"/>
            <a:chOff x="1119866" y="1701276"/>
            <a:chExt cx="5528750" cy="4320000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9866" y="1701276"/>
              <a:ext cx="5528750" cy="414656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63500" cap="flat">
              <a:solidFill>
                <a:srgbClr val="FFFFFF"/>
              </a:solidFill>
              <a:rou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grpSp>
          <p:nvGrpSpPr>
            <p:cNvPr id="25" name="Group 24"/>
            <p:cNvGrpSpPr/>
            <p:nvPr/>
          </p:nvGrpSpPr>
          <p:grpSpPr>
            <a:xfrm>
              <a:off x="2497528" y="3368560"/>
              <a:ext cx="3332007" cy="2652716"/>
              <a:chOff x="2497528" y="3368560"/>
              <a:chExt cx="3332007" cy="2652716"/>
            </a:xfrm>
          </p:grpSpPr>
          <p:cxnSp>
            <p:nvCxnSpPr>
              <p:cNvPr id="12" name="Straight Arrow Connector 11"/>
              <p:cNvCxnSpPr/>
              <p:nvPr/>
            </p:nvCxnSpPr>
            <p:spPr>
              <a:xfrm flipH="1" flipV="1">
                <a:off x="3251945" y="4239020"/>
                <a:ext cx="2137713" cy="162853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3" name="Straight Arrow Connector 12"/>
              <p:cNvCxnSpPr/>
              <p:nvPr/>
            </p:nvCxnSpPr>
            <p:spPr>
              <a:xfrm flipH="1" flipV="1">
                <a:off x="3377681" y="4716213"/>
                <a:ext cx="2137713" cy="162853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4" name="Straight Arrow Connector 13"/>
              <p:cNvCxnSpPr/>
              <p:nvPr/>
            </p:nvCxnSpPr>
            <p:spPr>
              <a:xfrm flipH="1" flipV="1">
                <a:off x="2620484" y="3747441"/>
                <a:ext cx="2522535" cy="194124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5" name="Straight Arrow Connector 14"/>
              <p:cNvCxnSpPr/>
              <p:nvPr/>
            </p:nvCxnSpPr>
            <p:spPr>
              <a:xfrm flipH="1" flipV="1">
                <a:off x="2497528" y="3368560"/>
                <a:ext cx="1823273" cy="148728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6" name="Straight Arrow Connector 15"/>
              <p:cNvCxnSpPr/>
              <p:nvPr/>
            </p:nvCxnSpPr>
            <p:spPr>
              <a:xfrm flipV="1">
                <a:off x="2937604" y="4364407"/>
                <a:ext cx="220402" cy="351806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7" name="Straight Arrow Connector 16"/>
              <p:cNvCxnSpPr/>
              <p:nvPr/>
            </p:nvCxnSpPr>
            <p:spPr>
              <a:xfrm flipV="1">
                <a:off x="3161273" y="4876823"/>
                <a:ext cx="220402" cy="351806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8" name="Straight Arrow Connector 17"/>
              <p:cNvCxnSpPr/>
              <p:nvPr/>
            </p:nvCxnSpPr>
            <p:spPr>
              <a:xfrm flipV="1">
                <a:off x="2717202" y="3914389"/>
                <a:ext cx="220402" cy="351806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9" name="Straight Arrow Connector 18"/>
              <p:cNvCxnSpPr/>
              <p:nvPr/>
            </p:nvCxnSpPr>
            <p:spPr>
              <a:xfrm flipV="1">
                <a:off x="3409164" y="5052726"/>
                <a:ext cx="848669" cy="632759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0" name="Straight Arrow Connector 19"/>
              <p:cNvCxnSpPr/>
              <p:nvPr/>
            </p:nvCxnSpPr>
            <p:spPr>
              <a:xfrm flipH="1" flipV="1">
                <a:off x="4422778" y="5680358"/>
                <a:ext cx="1005889" cy="81426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1" name="Straight Arrow Connector 20"/>
              <p:cNvCxnSpPr/>
              <p:nvPr/>
            </p:nvCxnSpPr>
            <p:spPr>
              <a:xfrm flipH="1" flipV="1">
                <a:off x="4823646" y="5287679"/>
                <a:ext cx="1005889" cy="81426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2" name="Straight Arrow Connector 21"/>
              <p:cNvCxnSpPr/>
              <p:nvPr/>
            </p:nvCxnSpPr>
            <p:spPr>
              <a:xfrm flipV="1">
                <a:off x="3629153" y="5510147"/>
                <a:ext cx="652589" cy="511129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</p:grpSp>
      <p:sp>
        <p:nvSpPr>
          <p:cNvPr id="23" name="Rectangle 22"/>
          <p:cNvSpPr/>
          <p:nvPr/>
        </p:nvSpPr>
        <p:spPr>
          <a:xfrm>
            <a:off x="7099211" y="4766365"/>
            <a:ext cx="10235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mining direction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 flipH="1" flipV="1">
            <a:off x="7049114" y="4711521"/>
            <a:ext cx="1005889" cy="8142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Mining Sequencing: leads/lags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929511" y="981402"/>
            <a:ext cx="6545173" cy="1028151"/>
          </a:xfrm>
        </p:spPr>
        <p:txBody>
          <a:bodyPr>
            <a:normAutofit/>
          </a:bodyPr>
          <a:lstStyle/>
          <a:p>
            <a:pPr marL="0" lvl="0" indent="0">
              <a:spcBef>
                <a:spcPts val="0"/>
              </a:spcBef>
              <a:buNone/>
              <a:defRPr/>
            </a:pPr>
            <a:r>
              <a:rPr lang="en-GB" sz="1800" dirty="0" smtClean="0"/>
              <a:t>Large variations in lead/lag distances create abutments and result in high-stressed areas.</a:t>
            </a:r>
          </a:p>
          <a:p>
            <a:pPr marL="0" indent="0">
              <a:buNone/>
            </a:pPr>
            <a:endParaRPr lang="en-GB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34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10" name="Rectangle 9"/>
          <p:cNvSpPr/>
          <p:nvPr/>
        </p:nvSpPr>
        <p:spPr>
          <a:xfrm>
            <a:off x="7083542" y="5269623"/>
            <a:ext cx="183717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Panel lead/lags 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1083281" y="1701572"/>
            <a:ext cx="5760000" cy="4320000"/>
            <a:chOff x="1083281" y="1701572"/>
            <a:chExt cx="5760000" cy="4320000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3281" y="1701572"/>
              <a:ext cx="5760000" cy="4320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63500" cap="flat">
              <a:solidFill>
                <a:srgbClr val="FFFFFF"/>
              </a:solidFill>
              <a:rou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grpSp>
          <p:nvGrpSpPr>
            <p:cNvPr id="22" name="Group 21"/>
            <p:cNvGrpSpPr/>
            <p:nvPr/>
          </p:nvGrpSpPr>
          <p:grpSpPr>
            <a:xfrm>
              <a:off x="3074392" y="2674003"/>
              <a:ext cx="1920000" cy="2583123"/>
              <a:chOff x="3074392" y="2674003"/>
              <a:chExt cx="1920000" cy="2583123"/>
            </a:xfrm>
          </p:grpSpPr>
          <p:cxnSp>
            <p:nvCxnSpPr>
              <p:cNvPr id="13" name="Straight Arrow Connector 12"/>
              <p:cNvCxnSpPr/>
              <p:nvPr/>
            </p:nvCxnSpPr>
            <p:spPr>
              <a:xfrm flipH="1">
                <a:off x="4354392" y="4759349"/>
                <a:ext cx="490134" cy="0"/>
              </a:xfrm>
              <a:prstGeom prst="straightConnector1">
                <a:avLst/>
              </a:prstGeom>
              <a:ln>
                <a:headEnd type="triangle" w="med" len="med"/>
                <a:tailEnd type="triangle" w="med" len="med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4" name="Straight Arrow Connector 13"/>
              <p:cNvCxnSpPr/>
              <p:nvPr/>
            </p:nvCxnSpPr>
            <p:spPr>
              <a:xfrm flipH="1" flipV="1">
                <a:off x="3362683" y="5181110"/>
                <a:ext cx="1631709" cy="76016"/>
              </a:xfrm>
              <a:prstGeom prst="straightConnector1">
                <a:avLst/>
              </a:prstGeom>
              <a:ln>
                <a:headEnd type="triangle" w="med" len="med"/>
                <a:tailEnd type="triangle" w="med" len="med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5" name="Straight Arrow Connector 14"/>
              <p:cNvCxnSpPr/>
              <p:nvPr/>
            </p:nvCxnSpPr>
            <p:spPr>
              <a:xfrm flipH="1" flipV="1">
                <a:off x="3287725" y="3696406"/>
                <a:ext cx="1137778" cy="67387"/>
              </a:xfrm>
              <a:prstGeom prst="straightConnector1">
                <a:avLst/>
              </a:prstGeom>
              <a:ln>
                <a:headEnd type="triangle" w="med" len="med"/>
                <a:tailEnd type="triangle" w="med" len="med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6" name="Straight Arrow Connector 15"/>
              <p:cNvCxnSpPr/>
              <p:nvPr/>
            </p:nvCxnSpPr>
            <p:spPr>
              <a:xfrm flipH="1" flipV="1">
                <a:off x="3074392" y="3194904"/>
                <a:ext cx="671734" cy="49611"/>
              </a:xfrm>
              <a:prstGeom prst="straightConnector1">
                <a:avLst/>
              </a:prstGeom>
              <a:ln>
                <a:headEnd type="triangle" w="med" len="med"/>
                <a:tailEnd type="triangle" w="med" len="med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7" name="Straight Arrow Connector 16"/>
              <p:cNvCxnSpPr/>
              <p:nvPr/>
            </p:nvCxnSpPr>
            <p:spPr>
              <a:xfrm flipH="1" flipV="1">
                <a:off x="3184881" y="2674003"/>
                <a:ext cx="458400" cy="26847"/>
              </a:xfrm>
              <a:prstGeom prst="straightConnector1">
                <a:avLst/>
              </a:prstGeom>
              <a:ln>
                <a:headEnd type="triangle" w="med" len="med"/>
                <a:tailEnd type="triangle" w="med" len="med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</p:grpSp>
      <p:pic>
        <p:nvPicPr>
          <p:cNvPr id="18" name="Picture 2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83581" y="4193996"/>
            <a:ext cx="1800000" cy="1032354"/>
          </a:xfrm>
          <a:prstGeom prst="rect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9" name="Content Placeholder 12" descr="animatio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41737" y="4794612"/>
            <a:ext cx="359929" cy="365553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 flipH="1" flipV="1">
            <a:off x="7289967" y="2176430"/>
            <a:ext cx="671734" cy="49611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7235118" y="2241249"/>
            <a:ext cx="82855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span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Multi-reef mining: Sequencing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5550552" y="1620045"/>
            <a:ext cx="2621055" cy="4186989"/>
          </a:xfrm>
        </p:spPr>
        <p:txBody>
          <a:bodyPr>
            <a:normAutofit/>
          </a:bodyPr>
          <a:lstStyle/>
          <a:p>
            <a:pPr marL="0" lvl="0" indent="0">
              <a:spcBef>
                <a:spcPts val="0"/>
              </a:spcBef>
              <a:buNone/>
            </a:pPr>
            <a:r>
              <a:rPr lang="en-GB" sz="1800" dirty="0" smtClean="0"/>
              <a:t>Multi-seam stress interaction (Singh, 2005) indicating impact of pillars on one seam on possible inter-burden stability and second seam face stresses.</a:t>
            </a:r>
          </a:p>
          <a:p>
            <a:pPr marL="0" indent="0">
              <a:spcBef>
                <a:spcPts val="0"/>
              </a:spcBef>
              <a:buNone/>
            </a:pPr>
            <a:endParaRPr lang="en-ZA" sz="1800" dirty="0" smtClean="0"/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ZA" sz="1050" i="1" dirty="0" smtClean="0">
                <a:solidFill>
                  <a:schemeClr val="accent5">
                    <a:lumMod val="75000"/>
                  </a:schemeClr>
                </a:solidFill>
                <a:latin typeface="Verdana" pitchFamily="34" charset="0"/>
              </a:rPr>
              <a:t>Reference: The influence of pillars on the Merensky Reef horizon on stoping operations on the underlying UG2 reef horizon, Singh et al. SAIMM, May 2005</a:t>
            </a:r>
          </a:p>
          <a:p>
            <a:pPr marL="0" indent="0">
              <a:spcBef>
                <a:spcPts val="0"/>
              </a:spcBef>
              <a:buNone/>
            </a:pPr>
            <a:endParaRPr lang="en-GB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35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/>
          <a:srcRect l="46046" t="20040" r="23575" b="19953"/>
          <a:stretch/>
        </p:blipFill>
        <p:spPr>
          <a:xfrm>
            <a:off x="983635" y="1129877"/>
            <a:ext cx="4484308" cy="4982564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Multi-reef mining: Sequencing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829339" y="4447918"/>
            <a:ext cx="7612912" cy="797442"/>
          </a:xfrm>
        </p:spPr>
        <p:txBody>
          <a:bodyPr>
            <a:normAutofit/>
          </a:bodyPr>
          <a:lstStyle/>
          <a:p>
            <a:pPr marL="0" lv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1800" dirty="0" smtClean="0"/>
              <a:t>Vertical stress changes as mining progresses beneath a Merensky reef remnant (Singh, 2005).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GB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36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/>
          <a:srcRect l="15751" t="45265" r="32493" b="20064"/>
          <a:stretch/>
        </p:blipFill>
        <p:spPr>
          <a:xfrm>
            <a:off x="513533" y="1357810"/>
            <a:ext cx="8136904" cy="3066080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Multi-reef mining: Sequencing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6567053" y="3848677"/>
            <a:ext cx="3146963" cy="1924660"/>
          </a:xfrm>
        </p:spPr>
        <p:txBody>
          <a:bodyPr>
            <a:normAutofit/>
          </a:bodyPr>
          <a:lstStyle/>
          <a:p>
            <a:pPr marL="0" lvl="0" indent="0">
              <a:spcBef>
                <a:spcPts val="0"/>
              </a:spcBef>
              <a:buNone/>
            </a:pPr>
            <a:r>
              <a:rPr lang="en-GB" sz="1800" dirty="0" smtClean="0"/>
              <a:t>Horizontal stress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en-GB" sz="1800" dirty="0" smtClean="0"/>
              <a:t>changes as mining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en-GB" sz="1800" dirty="0" smtClean="0"/>
              <a:t>progresses beneath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en-GB" sz="1800" dirty="0" smtClean="0"/>
              <a:t>a Merensky reef remnant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en-GB" sz="1800" dirty="0" smtClean="0"/>
              <a:t>(Singh, 2005).</a:t>
            </a:r>
          </a:p>
          <a:p>
            <a:pPr marL="0" indent="0">
              <a:spcBef>
                <a:spcPts val="0"/>
              </a:spcBef>
              <a:buNone/>
            </a:pPr>
            <a:endParaRPr lang="en-GB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37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/>
          <a:srcRect l="17292" t="42672" r="22702" b="33622"/>
          <a:stretch/>
        </p:blipFill>
        <p:spPr>
          <a:xfrm>
            <a:off x="977870" y="1147455"/>
            <a:ext cx="4860000" cy="1080000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/>
          <a:srcRect l="19330" t="26078" r="31331" b="17027"/>
          <a:stretch/>
        </p:blipFill>
        <p:spPr>
          <a:xfrm>
            <a:off x="977870" y="2422129"/>
            <a:ext cx="5550000" cy="3600000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Confinement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919580" y="983016"/>
            <a:ext cx="6811255" cy="1444004"/>
          </a:xfrm>
        </p:spPr>
        <p:txBody>
          <a:bodyPr>
            <a:normAutofit/>
          </a:bodyPr>
          <a:lstStyle/>
          <a:p>
            <a:pPr marL="0" lvl="0" indent="0">
              <a:spcBef>
                <a:spcPts val="0"/>
              </a:spcBef>
              <a:buNone/>
            </a:pPr>
            <a:r>
              <a:rPr lang="en-GB" sz="1800" dirty="0" smtClean="0"/>
              <a:t>Impact of width-to-height ratio on level of confinement (Martin, 2000): For all k-ratios, confinement stress (Sigma 3) increases substantially where the pillar size increases.</a:t>
            </a:r>
          </a:p>
          <a:p>
            <a:pPr marL="0" indent="0">
              <a:spcBef>
                <a:spcPts val="0"/>
              </a:spcBef>
              <a:buNone/>
            </a:pPr>
            <a:endParaRPr lang="en-GB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38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649944" y="5267123"/>
            <a:ext cx="2126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Confinement on pillars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/>
          <a:srcRect l="22669" t="26077" r="27992" b="21769"/>
          <a:stretch/>
        </p:blipFill>
        <p:spPr>
          <a:xfrm>
            <a:off x="1000859" y="2012368"/>
            <a:ext cx="5449087" cy="3240000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2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 l="10633" r="10633"/>
          <a:stretch>
            <a:fillRect/>
          </a:stretch>
        </p:blipFill>
        <p:spPr bwMode="auto">
          <a:xfrm>
            <a:off x="6734910" y="3754477"/>
            <a:ext cx="1936015" cy="1440160"/>
          </a:xfrm>
          <a:prstGeom prst="rect">
            <a:avLst/>
          </a:prstGeom>
          <a:noFill/>
          <a:ln w="63500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Content Placeholder 12" descr="animatio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98170" y="4808754"/>
            <a:ext cx="359929" cy="3655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Pillars: Preventing oversized pillars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3746531" y="2477385"/>
            <a:ext cx="4275037" cy="3056515"/>
          </a:xfrm>
        </p:spPr>
        <p:txBody>
          <a:bodyPr>
            <a:noAutofit/>
          </a:bodyPr>
          <a:lstStyle/>
          <a:p>
            <a:pPr marL="514350" indent="-514350">
              <a:buNone/>
            </a:pPr>
            <a:r>
              <a:rPr lang="en-ZA" sz="1600" b="1" dirty="0" smtClean="0"/>
              <a:t>6.5	THE DESIGN OF IN-STOPE PILLAR SYSTEMS</a:t>
            </a:r>
          </a:p>
          <a:p>
            <a:pPr marL="514350" indent="-514350">
              <a:buNone/>
            </a:pPr>
            <a:r>
              <a:rPr lang="en-ZA" sz="1600" dirty="0" smtClean="0"/>
              <a:t>	6.5.1    Pillar Stress-Strain Behaviour</a:t>
            </a:r>
          </a:p>
          <a:p>
            <a:pPr marL="514350" indent="-514350">
              <a:buNone/>
            </a:pPr>
            <a:r>
              <a:rPr lang="en-ZA" sz="1600" dirty="0" smtClean="0"/>
              <a:t> 	6.5.2    Definition of Pillar Types</a:t>
            </a:r>
          </a:p>
          <a:p>
            <a:pPr marL="514350" indent="-514350">
              <a:buNone/>
            </a:pPr>
            <a:r>
              <a:rPr lang="en-ZA" sz="1600" dirty="0" smtClean="0"/>
              <a:t>	6.5.3    The Load Acting on a Pillar</a:t>
            </a:r>
          </a:p>
          <a:p>
            <a:pPr marL="514350" indent="-514350">
              <a:buNone/>
            </a:pPr>
            <a:r>
              <a:rPr lang="en-ZA" sz="1600" dirty="0" smtClean="0"/>
              <a:t>	6.5.4    The Safety factor and Pillar Strength</a:t>
            </a:r>
          </a:p>
          <a:p>
            <a:pPr marL="514350" indent="-514350">
              <a:buNone/>
            </a:pPr>
            <a:r>
              <a:rPr lang="en-ZA" sz="1600" dirty="0" smtClean="0"/>
              <a:t>	6.5.5    Pillar Design Procedures</a:t>
            </a:r>
            <a:endParaRPr lang="en-GB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39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</a:p>
        </p:txBody>
      </p:sp>
      <p:pic>
        <p:nvPicPr>
          <p:cNvPr id="10" name="Picture 9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rot="16200000">
            <a:off x="372050" y="1850764"/>
            <a:ext cx="3960000" cy="2719261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1" name="Rectangle 10"/>
          <p:cNvSpPr/>
          <p:nvPr/>
        </p:nvSpPr>
        <p:spPr>
          <a:xfrm>
            <a:off x="988829" y="5202511"/>
            <a:ext cx="27325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600" b="1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Ryder &amp; Jager Textbook:</a:t>
            </a:r>
          </a:p>
          <a:p>
            <a:pPr algn="ctr"/>
            <a:r>
              <a:rPr lang="da-DK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Chapter 6.5, Pg 284 ff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Pillars: Preventing oversized pillars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5783832" y="4133297"/>
            <a:ext cx="2564523" cy="1982492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1600" dirty="0" smtClean="0">
                <a:latin typeface="Calibri" pitchFamily="34" charset="0"/>
                <a:ea typeface="Tahoma" pitchFamily="34" charset="0"/>
                <a:cs typeface="Tahoma" pitchFamily="34" charset="0"/>
              </a:rPr>
              <a:t>Higher than designed pillar strengths can lead to seismic failure if the eventual strength is exceeded by the pillar stress.</a:t>
            </a:r>
            <a:endParaRPr lang="en-GB" sz="1600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935667" y="980160"/>
            <a:ext cx="6645348" cy="1395565"/>
          </a:xfrm>
        </p:spPr>
        <p:txBody>
          <a:bodyPr>
            <a:noAutofit/>
          </a:bodyPr>
          <a:lstStyle/>
          <a:p>
            <a:pPr marL="0" lv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sz="1800" dirty="0" smtClean="0"/>
              <a:t>In a crush pillar the core is stressed beyond the strength of the pillar (high stress-to-APS ratio), whilst a solid pillar has an intact core (low stress-to-APS ratio, Watson (2014)). As a result, the potential for bursting increases when the strength of the core is exceeded.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40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Rectangle 8"/>
          <p:cNvSpPr/>
          <p:nvPr/>
        </p:nvSpPr>
        <p:spPr>
          <a:xfrm>
            <a:off x="463898" y="4690068"/>
            <a:ext cx="479139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dirty="0" smtClean="0">
                <a:solidFill>
                  <a:srgbClr val="000000"/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	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7121"/>
          <a:stretch/>
        </p:blipFill>
        <p:spPr>
          <a:xfrm>
            <a:off x="1026348" y="2342825"/>
            <a:ext cx="4733498" cy="3060000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Pillars: Preventing oversized pillars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41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366171" y="3131103"/>
            <a:ext cx="239957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Pillar design and depth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783735" y="4663275"/>
            <a:ext cx="110707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Pillar types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283786" y="5772563"/>
            <a:ext cx="257822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Pillar size and failure</a:t>
            </a:r>
          </a:p>
        </p:txBody>
      </p:sp>
      <p:pic>
        <p:nvPicPr>
          <p:cNvPr id="22" name="Picture 4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31022" y="1301354"/>
            <a:ext cx="3060000" cy="1748567"/>
          </a:xfrm>
          <a:prstGeom prst="rect">
            <a:avLst/>
          </a:prstGeom>
          <a:noFill/>
          <a:ln w="63500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3" name="Picture 2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31022" y="3939853"/>
            <a:ext cx="3060000" cy="1761590"/>
          </a:xfrm>
          <a:prstGeom prst="rect">
            <a:avLst/>
          </a:prstGeom>
          <a:noFill/>
          <a:ln w="63500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4" name="Picture 3">
            <a:hlinkClick r:id="rId6" action="ppaction://hlinkfile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6467" y="2389040"/>
            <a:ext cx="3821607" cy="2196000"/>
          </a:xfrm>
          <a:prstGeom prst="rect">
            <a:avLst/>
          </a:prstGeom>
          <a:noFill/>
          <a:ln w="63500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5" name="Content Placeholder 12" descr="animation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861706" y="4192060"/>
            <a:ext cx="351111" cy="356597"/>
          </a:xfrm>
          <a:prstGeom prst="rect">
            <a:avLst/>
          </a:prstGeom>
        </p:spPr>
      </p:pic>
      <p:pic>
        <p:nvPicPr>
          <p:cNvPr id="26" name="Content Placeholder 12" descr="animation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643986" y="2622539"/>
            <a:ext cx="351111" cy="356597"/>
          </a:xfrm>
          <a:prstGeom prst="rect">
            <a:avLst/>
          </a:prstGeom>
        </p:spPr>
      </p:pic>
      <p:pic>
        <p:nvPicPr>
          <p:cNvPr id="15" name="Content Placeholder 12" descr="animation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671696" y="5286570"/>
            <a:ext cx="351111" cy="3565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Pillars: Preventing oversized pillars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600741" y="1193377"/>
            <a:ext cx="3745627" cy="160231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sz="1600" dirty="0" smtClean="0"/>
              <a:t>Dominant structures in pillars can also reduce pillar strength (Esterhuizen, 2014). Even with a structure present in the pillar, increasing pillar size will increase its strength.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en-GB" sz="1600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4571526" y="4126565"/>
            <a:ext cx="4251843" cy="2102040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1600" dirty="0" smtClean="0"/>
              <a:t>Esterhuizen (2005) indicated the impact of rock mass quality on pillar strengths with the same w:h ratio. Lower strengths result from lower RMR ratings by as much as a 45% strength reduction. At the same time, increased pillar size (w:h ratio) for the same material quality results in stronger pillars.	</a:t>
            </a:r>
            <a:endParaRPr lang="en-GB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42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18" t="2420" r="4171" b="20138"/>
          <a:stretch/>
        </p:blipFill>
        <p:spPr>
          <a:xfrm>
            <a:off x="4625120" y="1211617"/>
            <a:ext cx="3960000" cy="2880000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 cstate="print"/>
          <a:srcRect l="51304" t="42101" r="27250" b="29304"/>
          <a:stretch/>
        </p:blipFill>
        <p:spPr>
          <a:xfrm>
            <a:off x="619209" y="2679932"/>
            <a:ext cx="3723438" cy="2880000"/>
          </a:xfrm>
          <a:prstGeom prst="rect">
            <a:avLst/>
          </a:prstGeom>
          <a:solidFill>
            <a:schemeClr val="accent2"/>
          </a:solidFill>
          <a:ln>
            <a:solidFill>
              <a:schemeClr val="tx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Pillars: Pillar cutting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43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Rectangle 8"/>
          <p:cNvSpPr/>
          <p:nvPr/>
        </p:nvSpPr>
        <p:spPr>
          <a:xfrm>
            <a:off x="3871349" y="5287814"/>
            <a:ext cx="48926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Irregular pillar dimensions as cut underground increase the risk of experiencing pillar failures.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35008" y="4407047"/>
            <a:ext cx="308696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More acceptable pillar cutting </a:t>
            </a:r>
          </a:p>
          <a:p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is evident along the gully, even though larger pillars still pose a seismic risk.</a:t>
            </a:r>
          </a:p>
        </p:txBody>
      </p:sp>
      <p:grpSp>
        <p:nvGrpSpPr>
          <p:cNvPr id="28" name="Group 27"/>
          <p:cNvGrpSpPr/>
          <p:nvPr/>
        </p:nvGrpSpPr>
        <p:grpSpPr>
          <a:xfrm>
            <a:off x="562085" y="1282112"/>
            <a:ext cx="2998183" cy="3070270"/>
            <a:chOff x="265207" y="2790278"/>
            <a:chExt cx="2998183" cy="307027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6" name="Picture 78"/>
            <p:cNvPicPr>
              <a:picLocks noChangeAspect="1" noChangeArrowheads="1"/>
            </p:cNvPicPr>
            <p:nvPr/>
          </p:nvPicPr>
          <p:blipFill>
            <a:blip r:embed="rId2" cstate="print">
              <a:lum bright="-20000" contrast="18000"/>
            </a:blip>
            <a:srcRect l="3516" t="2300"/>
            <a:stretch>
              <a:fillRect/>
            </a:stretch>
          </p:blipFill>
          <p:spPr bwMode="auto">
            <a:xfrm rot="10800000">
              <a:off x="300533" y="2790278"/>
              <a:ext cx="2962857" cy="3057417"/>
            </a:xfrm>
            <a:prstGeom prst="rect">
              <a:avLst/>
            </a:prstGeom>
            <a:noFill/>
            <a:ln w="63500" algn="ctr">
              <a:solidFill>
                <a:schemeClr val="bg1"/>
              </a:solidFill>
              <a:round/>
              <a:headEnd/>
              <a:tailEnd/>
            </a:ln>
            <a:effectLst/>
          </p:spPr>
        </p:pic>
        <p:sp>
          <p:nvSpPr>
            <p:cNvPr id="18" name="Freeform 80"/>
            <p:cNvSpPr>
              <a:spLocks/>
            </p:cNvSpPr>
            <p:nvPr/>
          </p:nvSpPr>
          <p:spPr bwMode="auto">
            <a:xfrm rot="10800000">
              <a:off x="387733" y="2932205"/>
              <a:ext cx="607411" cy="2928343"/>
            </a:xfrm>
            <a:custGeom>
              <a:avLst/>
              <a:gdLst/>
              <a:ahLst/>
              <a:cxnLst>
                <a:cxn ang="0">
                  <a:pos x="713" y="3313"/>
                </a:cxn>
                <a:cxn ang="0">
                  <a:pos x="667" y="3171"/>
                </a:cxn>
                <a:cxn ang="0">
                  <a:pos x="659" y="3043"/>
                </a:cxn>
                <a:cxn ang="0">
                  <a:pos x="645" y="2837"/>
                </a:cxn>
                <a:cxn ang="0">
                  <a:pos x="635" y="2619"/>
                </a:cxn>
                <a:cxn ang="0">
                  <a:pos x="629" y="2483"/>
                </a:cxn>
                <a:cxn ang="0">
                  <a:pos x="569" y="2255"/>
                </a:cxn>
                <a:cxn ang="0">
                  <a:pos x="489" y="1941"/>
                </a:cxn>
                <a:cxn ang="0">
                  <a:pos x="444" y="1776"/>
                </a:cxn>
                <a:cxn ang="0">
                  <a:pos x="324" y="1329"/>
                </a:cxn>
                <a:cxn ang="0">
                  <a:pos x="243" y="1056"/>
                </a:cxn>
                <a:cxn ang="0">
                  <a:pos x="138" y="573"/>
                </a:cxn>
                <a:cxn ang="0">
                  <a:pos x="0" y="0"/>
                </a:cxn>
              </a:cxnLst>
              <a:rect l="0" t="0" r="r" b="b"/>
              <a:pathLst>
                <a:path w="713" h="3313">
                  <a:moveTo>
                    <a:pt x="713" y="3313"/>
                  </a:moveTo>
                  <a:cubicBezTo>
                    <a:pt x="705" y="3289"/>
                    <a:pt x="676" y="3216"/>
                    <a:pt x="667" y="3171"/>
                  </a:cubicBezTo>
                  <a:lnTo>
                    <a:pt x="659" y="3043"/>
                  </a:lnTo>
                  <a:lnTo>
                    <a:pt x="645" y="2837"/>
                  </a:lnTo>
                  <a:lnTo>
                    <a:pt x="635" y="2619"/>
                  </a:lnTo>
                  <a:lnTo>
                    <a:pt x="629" y="2483"/>
                  </a:lnTo>
                  <a:lnTo>
                    <a:pt x="569" y="2255"/>
                  </a:lnTo>
                  <a:lnTo>
                    <a:pt x="489" y="1941"/>
                  </a:lnTo>
                  <a:cubicBezTo>
                    <a:pt x="474" y="1867"/>
                    <a:pt x="471" y="1878"/>
                    <a:pt x="444" y="1776"/>
                  </a:cubicBezTo>
                  <a:cubicBezTo>
                    <a:pt x="417" y="1674"/>
                    <a:pt x="357" y="1449"/>
                    <a:pt x="324" y="1329"/>
                  </a:cubicBezTo>
                  <a:cubicBezTo>
                    <a:pt x="291" y="1209"/>
                    <a:pt x="274" y="1182"/>
                    <a:pt x="243" y="1056"/>
                  </a:cubicBezTo>
                  <a:lnTo>
                    <a:pt x="138" y="573"/>
                  </a:lnTo>
                  <a:lnTo>
                    <a:pt x="0" y="0"/>
                  </a:lnTo>
                </a:path>
              </a:pathLst>
            </a:custGeom>
            <a:noFill/>
            <a:ln w="28575" cap="flat" cmpd="sng">
              <a:solidFill>
                <a:schemeClr val="accent3">
                  <a:lumMod val="50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 rot="20110598">
              <a:off x="265207" y="4254813"/>
              <a:ext cx="2564463" cy="479541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 rot="5400000">
              <a:off x="2298174" y="4545529"/>
              <a:ext cx="135318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ZA" sz="1600" b="1" dirty="0" smtClean="0">
                  <a:solidFill>
                    <a:schemeClr val="tx2">
                      <a:lumMod val="50000"/>
                    </a:schemeClr>
                  </a:solidFill>
                  <a:latin typeface="Arial Narrow" pitchFamily="34" charset="0"/>
                </a:rPr>
                <a:t>Regional Pillar</a:t>
              </a:r>
              <a:endParaRPr lang="en-ZA" sz="16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3850333" y="2168271"/>
            <a:ext cx="4839186" cy="3043525"/>
            <a:chOff x="3494705" y="1206359"/>
            <a:chExt cx="4839186" cy="3043525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23663" r="10335"/>
            <a:stretch/>
          </p:blipFill>
          <p:spPr>
            <a:xfrm>
              <a:off x="3567429" y="1206359"/>
              <a:ext cx="4766462" cy="3043525"/>
            </a:xfrm>
            <a:prstGeom prst="rect">
              <a:avLst/>
            </a:prstGeom>
            <a:ln w="63500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19" name="Group 18"/>
            <p:cNvGrpSpPr/>
            <p:nvPr/>
          </p:nvGrpSpPr>
          <p:grpSpPr>
            <a:xfrm>
              <a:off x="3494705" y="1597118"/>
              <a:ext cx="4621463" cy="1661869"/>
              <a:chOff x="3494705" y="1597118"/>
              <a:chExt cx="4621463" cy="1661869"/>
            </a:xfrm>
          </p:grpSpPr>
          <p:sp>
            <p:nvSpPr>
              <p:cNvPr id="21" name="Oval 20"/>
              <p:cNvSpPr/>
              <p:nvPr/>
            </p:nvSpPr>
            <p:spPr>
              <a:xfrm rot="2265811">
                <a:off x="6209406" y="1597118"/>
                <a:ext cx="1440160" cy="479541"/>
              </a:xfrm>
              <a:prstGeom prst="ellipse">
                <a:avLst/>
              </a:prstGeom>
              <a:noFill/>
              <a:ln w="285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" name="Oval 21"/>
              <p:cNvSpPr/>
              <p:nvPr/>
            </p:nvSpPr>
            <p:spPr>
              <a:xfrm rot="2265811">
                <a:off x="3494705" y="2716381"/>
                <a:ext cx="1312326" cy="479541"/>
              </a:xfrm>
              <a:prstGeom prst="ellipse">
                <a:avLst/>
              </a:prstGeom>
              <a:noFill/>
              <a:ln w="285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Oval 23"/>
              <p:cNvSpPr/>
              <p:nvPr/>
            </p:nvSpPr>
            <p:spPr>
              <a:xfrm rot="2265811">
                <a:off x="5679244" y="2779446"/>
                <a:ext cx="2436924" cy="479541"/>
              </a:xfrm>
              <a:prstGeom prst="ellipse">
                <a:avLst/>
              </a:prstGeom>
              <a:noFill/>
              <a:ln w="285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Pillars: Pillar cutting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44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</a:p>
        </p:txBody>
      </p:sp>
      <p:pic>
        <p:nvPicPr>
          <p:cNvPr id="9" name="Picture 2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04400" y="1241326"/>
            <a:ext cx="3784696" cy="2160000"/>
          </a:xfrm>
          <a:prstGeom prst="rect">
            <a:avLst/>
          </a:prstGeom>
          <a:noFill/>
          <a:ln w="63500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Content Placeholder 12" descr="animati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9766" y="3021177"/>
            <a:ext cx="299683" cy="304366"/>
          </a:xfrm>
          <a:prstGeom prst="rect">
            <a:avLst/>
          </a:prstGeom>
          <a:ln>
            <a:noFill/>
          </a:ln>
        </p:spPr>
      </p:pic>
      <p:sp>
        <p:nvSpPr>
          <p:cNvPr id="13" name="Rectangle 12"/>
          <p:cNvSpPr/>
          <p:nvPr/>
        </p:nvSpPr>
        <p:spPr>
          <a:xfrm>
            <a:off x="5004059" y="1210012"/>
            <a:ext cx="273714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Pillar shape and stress transfer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957663" y="3713202"/>
            <a:ext cx="38206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Pillar dimension, shape and position </a:t>
            </a:r>
          </a:p>
        </p:txBody>
      </p:sp>
      <p:pic>
        <p:nvPicPr>
          <p:cNvPr id="17" name="Picture 3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04400" y="3743050"/>
            <a:ext cx="3763959" cy="2160000"/>
          </a:xfrm>
          <a:prstGeom prst="rect">
            <a:avLst/>
          </a:prstGeom>
          <a:noFill/>
          <a:ln w="63500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8" name="Content Placeholder 12" descr="animati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7789" y="5548641"/>
            <a:ext cx="299683" cy="304366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Pillars: Pillar cutting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914398" y="972706"/>
            <a:ext cx="6624086" cy="772971"/>
          </a:xfrm>
        </p:spPr>
        <p:txBody>
          <a:bodyPr>
            <a:normAutofit/>
          </a:bodyPr>
          <a:lstStyle/>
          <a:p>
            <a:pPr marL="0" lvl="0" indent="0">
              <a:spcBef>
                <a:spcPts val="0"/>
              </a:spcBef>
              <a:buNone/>
            </a:pPr>
            <a:r>
              <a:rPr lang="en-GB" sz="1800" dirty="0" smtClean="0"/>
              <a:t>Further indications that actual pillar cutting is not conducive to stable pillar behaviours.</a:t>
            </a:r>
          </a:p>
          <a:p>
            <a:pPr marL="0" indent="0">
              <a:spcBef>
                <a:spcPts val="0"/>
              </a:spcBef>
              <a:buNone/>
            </a:pPr>
            <a:endParaRPr lang="en-GB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45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3183582" y="1960135"/>
            <a:ext cx="4799999" cy="3600000"/>
            <a:chOff x="3183582" y="1960135"/>
            <a:chExt cx="4799999" cy="3600000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83582" y="1960135"/>
              <a:ext cx="4799999" cy="3600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63500" cap="flat">
              <a:solidFill>
                <a:schemeClr val="bg1"/>
              </a:solidFill>
              <a:rou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1" name="Oval 10"/>
            <p:cNvSpPr/>
            <p:nvPr/>
          </p:nvSpPr>
          <p:spPr>
            <a:xfrm>
              <a:off x="3455876" y="4549383"/>
              <a:ext cx="2127705" cy="418693"/>
            </a:xfrm>
            <a:prstGeom prst="ellipse">
              <a:avLst/>
            </a:prstGeom>
            <a:noFill/>
            <a:ln w="28575" cap="flat">
              <a:solidFill>
                <a:schemeClr val="accent2">
                  <a:lumMod val="7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Oval 11"/>
            <p:cNvSpPr/>
            <p:nvPr/>
          </p:nvSpPr>
          <p:spPr>
            <a:xfrm rot="152394">
              <a:off x="3687148" y="4083751"/>
              <a:ext cx="2127705" cy="418693"/>
            </a:xfrm>
            <a:prstGeom prst="ellipse">
              <a:avLst/>
            </a:prstGeom>
            <a:noFill/>
            <a:ln w="28575" cap="flat">
              <a:solidFill>
                <a:schemeClr val="accent2">
                  <a:lumMod val="7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Oval 12"/>
            <p:cNvSpPr/>
            <p:nvPr/>
          </p:nvSpPr>
          <p:spPr>
            <a:xfrm>
              <a:off x="3194017" y="5046147"/>
              <a:ext cx="2127705" cy="418693"/>
            </a:xfrm>
            <a:prstGeom prst="ellipse">
              <a:avLst/>
            </a:prstGeom>
            <a:noFill/>
            <a:ln w="28575" cap="flat">
              <a:solidFill>
                <a:schemeClr val="accent2">
                  <a:lumMod val="7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075584" y="1973350"/>
            <a:ext cx="1724420" cy="3600000"/>
            <a:chOff x="1075584" y="1973350"/>
            <a:chExt cx="1724420" cy="3600000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print">
              <a:lum contrast="20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r="31671" b="57246"/>
            <a:stretch/>
          </p:blipFill>
          <p:spPr>
            <a:xfrm rot="5400000">
              <a:off x="137794" y="2911140"/>
              <a:ext cx="3600000" cy="172442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63500" cap="flat">
              <a:solidFill>
                <a:schemeClr val="bg1"/>
              </a:solidFill>
              <a:rou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4" name="Oval 13"/>
            <p:cNvSpPr/>
            <p:nvPr/>
          </p:nvSpPr>
          <p:spPr>
            <a:xfrm rot="5675285">
              <a:off x="1051720" y="3657957"/>
              <a:ext cx="2896741" cy="420055"/>
            </a:xfrm>
            <a:prstGeom prst="ellipse">
              <a:avLst/>
            </a:prstGeom>
            <a:noFill/>
            <a:ln w="28575" cap="flat">
              <a:solidFill>
                <a:schemeClr val="accent2">
                  <a:lumMod val="7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" name="Oval 14"/>
            <p:cNvSpPr/>
            <p:nvPr/>
          </p:nvSpPr>
          <p:spPr>
            <a:xfrm rot="5670478">
              <a:off x="373199" y="3655892"/>
              <a:ext cx="2896741" cy="420055"/>
            </a:xfrm>
            <a:prstGeom prst="ellipse">
              <a:avLst/>
            </a:prstGeom>
            <a:noFill/>
            <a:ln w="28575" cap="flat">
              <a:solidFill>
                <a:schemeClr val="accent2">
                  <a:lumMod val="75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-1" y="360362"/>
            <a:ext cx="7899992" cy="713525"/>
          </a:xfrm>
        </p:spPr>
        <p:txBody>
          <a:bodyPr tIns="108000">
            <a:noAutofit/>
          </a:bodyPr>
          <a:lstStyle/>
          <a:p>
            <a:pPr marL="893763" indent="-4763">
              <a:lnSpc>
                <a:spcPts val="2200"/>
              </a:lnSpc>
              <a:spcBef>
                <a:spcPts val="2400"/>
              </a:spcBef>
            </a:pPr>
            <a:r>
              <a:rPr lang="en-GB" sz="2800" dirty="0" smtClean="0"/>
              <a:t>Mining practice to reduce seismic damage potential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b="1" dirty="0" smtClean="0"/>
              <a:t>Chapter 4</a:t>
            </a:r>
          </a:p>
          <a:p>
            <a:pPr marL="0" indent="0">
              <a:buNone/>
            </a:pPr>
            <a:r>
              <a:rPr lang="en-GB" dirty="0" smtClean="0"/>
              <a:t>•	Stable ground conditions</a:t>
            </a:r>
          </a:p>
          <a:p>
            <a:pPr marL="0" indent="0">
              <a:buNone/>
            </a:pPr>
            <a:r>
              <a:rPr lang="en-GB" dirty="0" smtClean="0"/>
              <a:t>•	Support practice </a:t>
            </a:r>
          </a:p>
          <a:p>
            <a:pPr marL="0" indent="0">
              <a:buNone/>
            </a:pPr>
            <a:r>
              <a:rPr lang="en-GB" dirty="0" smtClean="0"/>
              <a:t>•	Safe off-reef areas</a:t>
            </a:r>
          </a:p>
          <a:p>
            <a:endParaRPr lang="en-GB" sz="2000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55FC9-3F36-4013-931B-A0F3230DDE92}" type="slidenum">
              <a:rPr lang="en-US" sz="1600" b="1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46</a:t>
            </a:fld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en-US" sz="11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/ 93</a:t>
            </a:r>
            <a:endParaRPr lang="en-US" sz="1600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Stable ground conditions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47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Rectangle 8"/>
          <p:cNvSpPr/>
          <p:nvPr/>
        </p:nvSpPr>
        <p:spPr>
          <a:xfrm>
            <a:off x="5811198" y="3375848"/>
            <a:ext cx="27190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a-DK" sz="1600" b="1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Jager &amp; Ryder Handbook: </a:t>
            </a:r>
            <a:r>
              <a:rPr lang="da-DK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Chapter 3.4, Pg 76 ff 	</a:t>
            </a:r>
          </a:p>
        </p:txBody>
      </p:sp>
      <p:sp>
        <p:nvSpPr>
          <p:cNvPr id="10" name="Rectangle 9"/>
          <p:cNvSpPr/>
          <p:nvPr/>
        </p:nvSpPr>
        <p:spPr>
          <a:xfrm>
            <a:off x="5837878" y="5804382"/>
            <a:ext cx="26648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Gully layouts and fracturing</a:t>
            </a:r>
          </a:p>
        </p:txBody>
      </p:sp>
      <p:pic>
        <p:nvPicPr>
          <p:cNvPr id="11" name="Picture 3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99250" y="4121418"/>
            <a:ext cx="2880000" cy="1657965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rgbClr val="FFFFFF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Content Placeholder 12" descr="animati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96103" y="5387144"/>
            <a:ext cx="317130" cy="322085"/>
          </a:xfrm>
          <a:prstGeom prst="rect">
            <a:avLst/>
          </a:prstGeom>
        </p:spPr>
      </p:pic>
      <p:pic>
        <p:nvPicPr>
          <p:cNvPr id="13" name="Picture 5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15677" y="1201591"/>
            <a:ext cx="1481520" cy="21600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3" descr="C:\Users\Optiplex 760\Documents\SiM\Orgs&amp;Insts\SIMRAC\SIM100301\Outputs\OP2&amp;4\Implats\Visits\10# 1962\11-1-11\7S-h.jpg"/>
          <p:cNvPicPr>
            <a:picLocks noChangeAspect="1" noChangeArrowheads="1"/>
          </p:cNvPicPr>
          <p:nvPr/>
        </p:nvPicPr>
        <p:blipFill>
          <a:blip r:embed="rId7" cstate="print"/>
          <a:srcRect t="1930" b="6272"/>
          <a:stretch>
            <a:fillRect/>
          </a:stretch>
        </p:blipFill>
        <p:spPr bwMode="auto">
          <a:xfrm>
            <a:off x="517878" y="1658374"/>
            <a:ext cx="4939636" cy="3400513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6" name="Rectangle 15"/>
          <p:cNvSpPr/>
          <p:nvPr/>
        </p:nvSpPr>
        <p:spPr>
          <a:xfrm>
            <a:off x="782663" y="1263598"/>
            <a:ext cx="42999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0" lvl="0" algn="l"/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Installed support unable to ensure stability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Stable ground conditions: Sidings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425852" y="4161230"/>
            <a:ext cx="3934046" cy="709175"/>
          </a:xfrm>
        </p:spPr>
        <p:txBody>
          <a:bodyPr>
            <a:normAutofit/>
          </a:bodyPr>
          <a:lstStyle/>
          <a:p>
            <a:pPr marL="0" lvl="0" indent="0">
              <a:spcBef>
                <a:spcPts val="0"/>
              </a:spcBef>
              <a:buNone/>
            </a:pPr>
            <a:r>
              <a:rPr lang="en-GB" sz="1800" dirty="0" smtClean="0"/>
              <a:t>Damage contained to the siding leaving the gully open for escape.</a:t>
            </a:r>
          </a:p>
          <a:p>
            <a:pPr marL="0" indent="0">
              <a:spcBef>
                <a:spcPts val="0"/>
              </a:spcBef>
              <a:buNone/>
            </a:pPr>
            <a:endParaRPr lang="en-GB" sz="1800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4621507" y="2026976"/>
            <a:ext cx="3939493" cy="1006887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US" sz="1800" dirty="0" smtClean="0"/>
              <a:t>Flat dipping fractures in the gully and siding hangingwall created by poor gully and siding layouts.</a:t>
            </a:r>
          </a:p>
          <a:p>
            <a:pPr marL="0" indent="0">
              <a:spcBef>
                <a:spcPts val="0"/>
              </a:spcBef>
              <a:buNone/>
            </a:pPr>
            <a:endParaRPr lang="en-GB" sz="1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48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045" y="3026696"/>
            <a:ext cx="384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rgbClr val="FFFFFF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264" y="1239516"/>
            <a:ext cx="3840001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rgbClr val="FFFFFF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Stable ground conditions: Sidings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49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half" idx="2"/>
          </p:nvPr>
        </p:nvSpPr>
        <p:spPr>
          <a:xfrm>
            <a:off x="997527" y="968284"/>
            <a:ext cx="6555180" cy="108614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ZA" sz="1800" dirty="0" smtClean="0"/>
              <a:t>Rock ejection after pillar failure due to insufficient siding depth. Narrow siding reduces the ability to contain the damage and to keep the gully open for escape.</a:t>
            </a:r>
            <a:endParaRPr lang="en-ZA" sz="1800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68820" y="2011616"/>
            <a:ext cx="5280000" cy="3960000"/>
          </a:xfrm>
          <a:prstGeom prst="rect">
            <a:avLst/>
          </a:prstGeom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Support practice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50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Rectangle 8"/>
          <p:cNvSpPr/>
          <p:nvPr/>
        </p:nvSpPr>
        <p:spPr>
          <a:xfrm>
            <a:off x="3052785" y="3289983"/>
            <a:ext cx="29458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da-DK" sz="1600" b="1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Ryder &amp; Jager Textbook: </a:t>
            </a:r>
          </a:p>
          <a:p>
            <a:pPr algn="r"/>
            <a:r>
              <a:rPr lang="da-DK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Chapter 7.2, Pg 305 ff 	</a:t>
            </a:r>
          </a:p>
        </p:txBody>
      </p:sp>
      <p:sp>
        <p:nvSpPr>
          <p:cNvPr id="10" name="Rectangle 9"/>
          <p:cNvSpPr/>
          <p:nvPr/>
        </p:nvSpPr>
        <p:spPr>
          <a:xfrm>
            <a:off x="2760177" y="1308043"/>
            <a:ext cx="29458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a-DK" sz="1600" b="1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Jager &amp; Ryder Handbook:</a:t>
            </a:r>
          </a:p>
          <a:p>
            <a:r>
              <a:rPr lang="da-DK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Chapter 4, Pg 113 ff 	</a:t>
            </a:r>
          </a:p>
        </p:txBody>
      </p:sp>
      <p:pic>
        <p:nvPicPr>
          <p:cNvPr id="11" name="Picture 5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7653" y="1313016"/>
            <a:ext cx="1728440" cy="25200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8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 rot="16200000">
            <a:off x="5617512" y="1707796"/>
            <a:ext cx="2520000" cy="1730439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5" name="Rectangle 14"/>
          <p:cNvSpPr/>
          <p:nvPr/>
        </p:nvSpPr>
        <p:spPr>
          <a:xfrm>
            <a:off x="3007187" y="5982544"/>
            <a:ext cx="2719688" cy="350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0" lvl="0"/>
            <a:r>
              <a:rPr lang="en-ZA" sz="1600" dirty="0" smtClean="0">
                <a:solidFill>
                  <a:srgbClr val="000000"/>
                </a:solidFill>
                <a:ea typeface="Tahoma" pitchFamily="34" charset="0"/>
                <a:cs typeface="Tahoma" pitchFamily="34" charset="0"/>
              </a:rPr>
              <a:t>Sequence around potholes </a:t>
            </a:r>
          </a:p>
        </p:txBody>
      </p:sp>
      <p:pic>
        <p:nvPicPr>
          <p:cNvPr id="13" name="Picture 2">
            <a:hlinkClick r:id="rId6" action="ppaction://hlinkfile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97063" y="4143072"/>
            <a:ext cx="3058186" cy="1762601"/>
          </a:xfrm>
          <a:prstGeom prst="rect">
            <a:avLst/>
          </a:prstGeom>
          <a:noFill/>
          <a:ln w="63500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7" name="Content Placeholder 12" descr="animation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432025" y="5490282"/>
            <a:ext cx="359929" cy="3655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Support practice: Exposure of Norite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51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714237" y="1228524"/>
            <a:ext cx="3345833" cy="9309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Intense stress fracturing of exposed Norite (FOG)</a:t>
            </a:r>
          </a:p>
        </p:txBody>
      </p:sp>
      <p:pic>
        <p:nvPicPr>
          <p:cNvPr id="7" name="Picture 9" descr="32-01 1W 8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1341425"/>
            <a:ext cx="4008437" cy="3007038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17" descr="33-00 4W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6400" y="2773288"/>
            <a:ext cx="3976688" cy="2982912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Safe off-reef areas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52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1116279" y="4393391"/>
            <a:ext cx="3365198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ZA" dirty="0" smtClean="0">
                <a:solidFill>
                  <a:schemeClr val="tx2">
                    <a:lumMod val="50000"/>
                  </a:schemeClr>
                </a:solidFill>
              </a:rPr>
              <a:t>Tunnel sidewall damage due to positioning of the tunnel too close to the seismic source.</a:t>
            </a:r>
            <a:endParaRPr lang="en-ZA" dirty="0">
              <a:solidFill>
                <a:schemeClr val="tx2">
                  <a:lumMod val="50000"/>
                </a:schemeClr>
              </a:solidFill>
            </a:endParaRPr>
          </a:p>
          <a:p>
            <a:pPr indent="-357188" algn="r">
              <a:buAutoNum type="arabicPeriod"/>
            </a:pPr>
            <a:endParaRPr lang="en-ZA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7" name="Picture 7" descr="IMG_0010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4698279" y="3061566"/>
            <a:ext cx="3995106" cy="2880000"/>
          </a:xfrm>
          <a:prstGeom prst="rect">
            <a:avLst/>
          </a:prstGeom>
          <a:noFill/>
          <a:ln w="63500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4" descr="IMG_2367"/>
          <p:cNvPicPr>
            <a:picLocks noChangeAspect="1" noChangeArrowheads="1"/>
          </p:cNvPicPr>
          <p:nvPr/>
        </p:nvPicPr>
        <p:blipFill>
          <a:blip r:embed="rId3" cstate="print">
            <a:lum bright="-6000" contrast="10000"/>
          </a:blip>
          <a:srcRect/>
          <a:stretch>
            <a:fillRect/>
          </a:stretch>
        </p:blipFill>
        <p:spPr bwMode="auto">
          <a:xfrm>
            <a:off x="607951" y="1345438"/>
            <a:ext cx="3852839" cy="2880000"/>
          </a:xfrm>
          <a:prstGeom prst="rect">
            <a:avLst/>
          </a:prstGeom>
          <a:noFill/>
          <a:ln w="63500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Safe off-reef areas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53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61918" y="3330043"/>
            <a:ext cx="171165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Tunnel placement </a:t>
            </a:r>
          </a:p>
        </p:txBody>
      </p:sp>
      <p:pic>
        <p:nvPicPr>
          <p:cNvPr id="10" name="Picture 3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9508" y="3757185"/>
            <a:ext cx="3787014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chemeClr val="bg1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Content Placeholder 12" descr="animati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3302" y="5458101"/>
            <a:ext cx="359929" cy="365553"/>
          </a:xfrm>
          <a:prstGeom prst="rect">
            <a:avLst/>
          </a:prstGeom>
        </p:spPr>
      </p:pic>
      <p:pic>
        <p:nvPicPr>
          <p:cNvPr id="9" name="Picture 2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25397" y="1145341"/>
            <a:ext cx="3784694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chemeClr val="bg1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Content Placeholder 12" descr="animati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09215" y="2838642"/>
            <a:ext cx="359929" cy="365553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295789" y="5941923"/>
            <a:ext cx="125445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Access ways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200014" y="4948333"/>
            <a:ext cx="241359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600" b="1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Jager &amp; Ryder Handbook:</a:t>
            </a:r>
          </a:p>
          <a:p>
            <a:pPr algn="ctr"/>
            <a:r>
              <a:rPr lang="da-DK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Chapter 5.4, Pg 200 ff	</a:t>
            </a:r>
          </a:p>
        </p:txBody>
      </p:sp>
      <p:pic>
        <p:nvPicPr>
          <p:cNvPr id="16" name="Picture 5">
            <a:hlinkClick r:id="rId7" action="ppaction://hlinkfile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53138" y="1687596"/>
            <a:ext cx="2222280" cy="32400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Seismic monitoring  ̶  Planning </a:t>
            </a:r>
            <a:endParaRPr lang="en-GB" b="1" noProof="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b="1" dirty="0" smtClean="0"/>
              <a:t>Chapter 5</a:t>
            </a:r>
          </a:p>
          <a:p>
            <a:pPr marL="400050" lvl="1" indent="398463">
              <a:buFont typeface="Arial" pitchFamily="34" charset="0"/>
              <a:buChar char="•"/>
            </a:pPr>
            <a:r>
              <a:rPr lang="en-GB" dirty="0" smtClean="0"/>
              <a:t>Monitoring objectives</a:t>
            </a:r>
          </a:p>
          <a:p>
            <a:pPr marL="400050" lvl="1" indent="398463">
              <a:buFont typeface="Arial" pitchFamily="34" charset="0"/>
              <a:buChar char="•"/>
            </a:pPr>
            <a:r>
              <a:rPr lang="en-GB" dirty="0" smtClean="0"/>
              <a:t>Sensor configuration</a:t>
            </a:r>
          </a:p>
          <a:p>
            <a:pPr marL="400050" lvl="1" indent="398463">
              <a:buFont typeface="Arial" pitchFamily="34" charset="0"/>
              <a:buChar char="•"/>
            </a:pPr>
            <a:r>
              <a:rPr lang="en-GB" dirty="0" smtClean="0"/>
              <a:t>Location accuracy</a:t>
            </a:r>
          </a:p>
          <a:p>
            <a:pPr marL="400050" lvl="1" indent="398463">
              <a:buFont typeface="Arial" pitchFamily="34" charset="0"/>
              <a:buChar char="•"/>
            </a:pPr>
            <a:r>
              <a:rPr lang="en-GB" dirty="0" smtClean="0"/>
              <a:t>Velocity model</a:t>
            </a:r>
          </a:p>
          <a:p>
            <a:pPr marL="400050" lvl="1" indent="398463">
              <a:buFont typeface="Arial" pitchFamily="34" charset="0"/>
              <a:buChar char="•"/>
            </a:pPr>
            <a:r>
              <a:rPr lang="en-GB" dirty="0" smtClean="0"/>
              <a:t>Local vs. regional coverage</a:t>
            </a:r>
          </a:p>
          <a:p>
            <a:pPr marL="400050" lvl="1" indent="398463">
              <a:buFont typeface="Arial" pitchFamily="34" charset="0"/>
              <a:buChar char="•"/>
            </a:pPr>
            <a:r>
              <a:rPr lang="en-GB" dirty="0" smtClean="0"/>
              <a:t>Capacity</a:t>
            </a:r>
          </a:p>
          <a:p>
            <a:pPr marL="400050" lvl="1" indent="398463">
              <a:buFont typeface="Arial" pitchFamily="34" charset="0"/>
              <a:buChar char="•"/>
            </a:pPr>
            <a:r>
              <a:rPr lang="en-GB" dirty="0" smtClean="0"/>
              <a:t>In-house expertise</a:t>
            </a: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55FC9-3F36-4013-931B-A0F3230DDE92}" type="slidenum">
              <a:rPr lang="en-US" sz="1600" b="1" smtClean="0"/>
              <a:pPr/>
              <a:t>54</a:t>
            </a:fld>
            <a:r>
              <a:rPr lang="en-US" sz="1600" dirty="0" smtClean="0"/>
              <a:t> </a:t>
            </a:r>
            <a:r>
              <a:rPr lang="en-US" sz="1100" dirty="0" smtClean="0"/>
              <a:t>/ 93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Monitoring objectives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55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Rectangle 8"/>
          <p:cNvSpPr/>
          <p:nvPr/>
        </p:nvSpPr>
        <p:spPr>
          <a:xfrm>
            <a:off x="1240768" y="4918529"/>
            <a:ext cx="331630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600" b="1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Paper 3.1 Hard-rock tabular</a:t>
            </a:r>
          </a:p>
          <a:p>
            <a:pPr algn="ctr"/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CoM Rock Engineering Certificate </a:t>
            </a:r>
          </a:p>
          <a:p>
            <a:pPr algn="ctr"/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Learning Guide (2015) </a:t>
            </a:r>
          </a:p>
          <a:p>
            <a:pPr algn="ctr"/>
            <a:endParaRPr lang="da-DK" sz="1600" dirty="0" smtClean="0">
              <a:solidFill>
                <a:schemeClr val="tx2">
                  <a:lumMod val="50000"/>
                </a:schemeClr>
              </a:solidFill>
              <a:latin typeface="Calibri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1" name="Picture 4" descr="http://ecx.images-amazon.com/images/I/51nmPnbssVL._SX348_BO1,204,203,200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15393" y="1296187"/>
            <a:ext cx="2524675" cy="3600000"/>
          </a:xfrm>
          <a:prstGeom prst="rect">
            <a:avLst/>
          </a:prstGeom>
          <a:noFill/>
          <a:ln w="9525">
            <a:solidFill>
              <a:schemeClr val="tx2">
                <a:lumMod val="50000"/>
              </a:schemeClr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2" name="Rectangle 11"/>
          <p:cNvSpPr/>
          <p:nvPr/>
        </p:nvSpPr>
        <p:spPr>
          <a:xfrm>
            <a:off x="5115064" y="4918529"/>
            <a:ext cx="23253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600" b="1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Mendecki (ed., 1997) </a:t>
            </a:r>
            <a:r>
              <a:rPr lang="it-IT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Page 87 ff.</a:t>
            </a:r>
            <a:endParaRPr lang="da-DK" sz="1600" dirty="0" smtClean="0">
              <a:solidFill>
                <a:schemeClr val="tx2">
                  <a:lumMod val="50000"/>
                </a:schemeClr>
              </a:solidFill>
              <a:latin typeface="Calibri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8" name="Picture 7" descr="CRM3.jpg"/>
          <p:cNvPicPr>
            <a:picLocks noChangeAspect="1"/>
          </p:cNvPicPr>
          <p:nvPr/>
        </p:nvPicPr>
        <p:blipFill>
          <a:blip r:embed="rId3" cstate="print"/>
          <a:srcRect t="15897" b="15897"/>
          <a:stretch>
            <a:fillRect/>
          </a:stretch>
        </p:blipFill>
        <p:spPr>
          <a:xfrm>
            <a:off x="1003555" y="1296187"/>
            <a:ext cx="3790733" cy="3600000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Monitoring objectives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5335058" y="2413591"/>
            <a:ext cx="2829009" cy="1818168"/>
          </a:xfrm>
        </p:spPr>
        <p:txBody>
          <a:bodyPr>
            <a:normAutofit/>
          </a:bodyPr>
          <a:lstStyle/>
          <a:p>
            <a:pPr marL="0" lvl="0" indent="0">
              <a:spcBef>
                <a:spcPts val="0"/>
              </a:spcBef>
              <a:buNone/>
            </a:pPr>
            <a:r>
              <a:rPr lang="en-ZA" sz="1800" dirty="0" smtClean="0"/>
              <a:t>The purpose of a seismic system should be clearly defined during the planning stage to avoid the recording of irrelevant and spurious data. </a:t>
            </a:r>
          </a:p>
          <a:p>
            <a:pPr marL="0" indent="0">
              <a:spcBef>
                <a:spcPts val="0"/>
              </a:spcBef>
              <a:buNone/>
            </a:pPr>
            <a:endParaRPr lang="en-GB" sz="1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56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10" name="Rectangle 9"/>
          <p:cNvSpPr/>
          <p:nvPr/>
        </p:nvSpPr>
        <p:spPr>
          <a:xfrm>
            <a:off x="986791" y="5351709"/>
            <a:ext cx="494978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Large, regional events recorded by a local mine network. </a:t>
            </a:r>
          </a:p>
        </p:txBody>
      </p:sp>
      <p:pic>
        <p:nvPicPr>
          <p:cNvPr id="11" name="Picture 2" descr="Tmpwhole-Ma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4929" y="1394617"/>
            <a:ext cx="4176464" cy="3867096"/>
          </a:xfrm>
          <a:prstGeom prst="rect">
            <a:avLst/>
          </a:prstGeom>
          <a:noFill/>
          <a:ln w="63500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Monitoring objectives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57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1094680" y="5338312"/>
            <a:ext cx="6858473" cy="92727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Delineation of Class I and Class II seismic hazard districts on a platinum mine. Colour contours reflect network sensitivity.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745786" y="1320192"/>
            <a:ext cx="7201038" cy="3929667"/>
            <a:chOff x="745786" y="1320192"/>
            <a:chExt cx="7201038" cy="3929667"/>
          </a:xfrm>
        </p:grpSpPr>
        <p:pic>
          <p:nvPicPr>
            <p:cNvPr id="11" name="Picture 92" descr="Sites1"/>
            <p:cNvPicPr>
              <a:picLocks noChangeAspect="1" noChangeArrowheads="1"/>
            </p:cNvPicPr>
            <p:nvPr/>
          </p:nvPicPr>
          <p:blipFill>
            <a:blip r:embed="rId2" cstate="print"/>
            <a:srcRect r="9412" b="21239"/>
            <a:stretch>
              <a:fillRect/>
            </a:stretch>
          </p:blipFill>
          <p:spPr bwMode="auto">
            <a:xfrm>
              <a:off x="745786" y="1320192"/>
              <a:ext cx="7201038" cy="3929667"/>
            </a:xfrm>
            <a:prstGeom prst="rect">
              <a:avLst/>
            </a:prstGeom>
            <a:noFill/>
            <a:ln w="63500">
              <a:solidFill>
                <a:schemeClr val="bg1"/>
              </a:solidFill>
              <a:round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12" name="Group 96"/>
            <p:cNvGrpSpPr>
              <a:grpSpLocks/>
            </p:cNvGrpSpPr>
            <p:nvPr/>
          </p:nvGrpSpPr>
          <p:grpSpPr bwMode="auto">
            <a:xfrm>
              <a:off x="1023525" y="3286506"/>
              <a:ext cx="4929862" cy="1507508"/>
              <a:chOff x="3273" y="934"/>
              <a:chExt cx="1947" cy="616"/>
            </a:xfrm>
          </p:grpSpPr>
          <p:sp>
            <p:nvSpPr>
              <p:cNvPr id="16" name="Freeform 97"/>
              <p:cNvSpPr>
                <a:spLocks/>
              </p:cNvSpPr>
              <p:nvPr/>
            </p:nvSpPr>
            <p:spPr bwMode="auto">
              <a:xfrm>
                <a:off x="3290" y="934"/>
                <a:ext cx="1930" cy="616"/>
              </a:xfrm>
              <a:custGeom>
                <a:avLst/>
                <a:gdLst/>
                <a:ahLst/>
                <a:cxnLst>
                  <a:cxn ang="0">
                    <a:pos x="0" y="204"/>
                  </a:cxn>
                  <a:cxn ang="0">
                    <a:pos x="0" y="476"/>
                  </a:cxn>
                  <a:cxn ang="0">
                    <a:pos x="550" y="564"/>
                  </a:cxn>
                  <a:cxn ang="0">
                    <a:pos x="742" y="568"/>
                  </a:cxn>
                  <a:cxn ang="0">
                    <a:pos x="740" y="616"/>
                  </a:cxn>
                  <a:cxn ang="0">
                    <a:pos x="1206" y="614"/>
                  </a:cxn>
                  <a:cxn ang="0">
                    <a:pos x="1204" y="548"/>
                  </a:cxn>
                  <a:cxn ang="0">
                    <a:pos x="1630" y="524"/>
                  </a:cxn>
                  <a:cxn ang="0">
                    <a:pos x="1630" y="442"/>
                  </a:cxn>
                  <a:cxn ang="0">
                    <a:pos x="1872" y="436"/>
                  </a:cxn>
                  <a:cxn ang="0">
                    <a:pos x="1878" y="302"/>
                  </a:cxn>
                  <a:cxn ang="0">
                    <a:pos x="1930" y="298"/>
                  </a:cxn>
                  <a:cxn ang="0">
                    <a:pos x="1930" y="94"/>
                  </a:cxn>
                  <a:cxn ang="0">
                    <a:pos x="1736" y="106"/>
                  </a:cxn>
                  <a:cxn ang="0">
                    <a:pos x="1740" y="0"/>
                  </a:cxn>
                  <a:cxn ang="0">
                    <a:pos x="1572" y="16"/>
                  </a:cxn>
                  <a:cxn ang="0">
                    <a:pos x="1414" y="40"/>
                  </a:cxn>
                  <a:cxn ang="0">
                    <a:pos x="1188" y="32"/>
                  </a:cxn>
                  <a:cxn ang="0">
                    <a:pos x="1178" y="354"/>
                  </a:cxn>
                  <a:cxn ang="0">
                    <a:pos x="1014" y="370"/>
                  </a:cxn>
                  <a:cxn ang="0">
                    <a:pos x="880" y="354"/>
                  </a:cxn>
                  <a:cxn ang="0">
                    <a:pos x="888" y="210"/>
                  </a:cxn>
                  <a:cxn ang="0">
                    <a:pos x="388" y="206"/>
                  </a:cxn>
                  <a:cxn ang="0">
                    <a:pos x="0" y="204"/>
                  </a:cxn>
                </a:cxnLst>
                <a:rect l="0" t="0" r="r" b="b"/>
                <a:pathLst>
                  <a:path w="1930" h="616">
                    <a:moveTo>
                      <a:pt x="0" y="204"/>
                    </a:moveTo>
                    <a:lnTo>
                      <a:pt x="0" y="476"/>
                    </a:lnTo>
                    <a:lnTo>
                      <a:pt x="550" y="564"/>
                    </a:lnTo>
                    <a:lnTo>
                      <a:pt x="742" y="568"/>
                    </a:lnTo>
                    <a:lnTo>
                      <a:pt x="740" y="616"/>
                    </a:lnTo>
                    <a:lnTo>
                      <a:pt x="1206" y="614"/>
                    </a:lnTo>
                    <a:lnTo>
                      <a:pt x="1204" y="548"/>
                    </a:lnTo>
                    <a:lnTo>
                      <a:pt x="1630" y="524"/>
                    </a:lnTo>
                    <a:lnTo>
                      <a:pt x="1630" y="442"/>
                    </a:lnTo>
                    <a:lnTo>
                      <a:pt x="1872" y="436"/>
                    </a:lnTo>
                    <a:lnTo>
                      <a:pt x="1878" y="302"/>
                    </a:lnTo>
                    <a:lnTo>
                      <a:pt x="1930" y="298"/>
                    </a:lnTo>
                    <a:lnTo>
                      <a:pt x="1930" y="94"/>
                    </a:lnTo>
                    <a:lnTo>
                      <a:pt x="1736" y="106"/>
                    </a:lnTo>
                    <a:lnTo>
                      <a:pt x="1740" y="0"/>
                    </a:lnTo>
                    <a:lnTo>
                      <a:pt x="1572" y="16"/>
                    </a:lnTo>
                    <a:lnTo>
                      <a:pt x="1414" y="40"/>
                    </a:lnTo>
                    <a:lnTo>
                      <a:pt x="1188" y="32"/>
                    </a:lnTo>
                    <a:lnTo>
                      <a:pt x="1178" y="354"/>
                    </a:lnTo>
                    <a:lnTo>
                      <a:pt x="1014" y="370"/>
                    </a:lnTo>
                    <a:lnTo>
                      <a:pt x="880" y="354"/>
                    </a:lnTo>
                    <a:lnTo>
                      <a:pt x="888" y="210"/>
                    </a:lnTo>
                    <a:lnTo>
                      <a:pt x="388" y="206"/>
                    </a:lnTo>
                    <a:lnTo>
                      <a:pt x="0" y="204"/>
                    </a:lnTo>
                    <a:close/>
                  </a:path>
                </a:pathLst>
              </a:custGeom>
              <a:pattFill prst="smGrid">
                <a:fgClr>
                  <a:srgbClr val="009999">
                    <a:alpha val="45000"/>
                  </a:srgbClr>
                </a:fgClr>
                <a:bgClr>
                  <a:srgbClr val="FFFFFF">
                    <a:alpha val="45000"/>
                  </a:srgbClr>
                </a:bgClr>
              </a:pattFill>
              <a:ln w="1270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7" name="Text Box 98"/>
              <p:cNvSpPr txBox="1">
                <a:spLocks noChangeArrowheads="1"/>
              </p:cNvSpPr>
              <p:nvPr/>
            </p:nvSpPr>
            <p:spPr bwMode="auto">
              <a:xfrm>
                <a:off x="3273" y="1292"/>
                <a:ext cx="233" cy="100"/>
              </a:xfrm>
              <a:prstGeom prst="rect">
                <a:avLst/>
              </a:prstGeom>
              <a:solidFill>
                <a:schemeClr val="bg1">
                  <a:alpha val="55000"/>
                </a:schemeClr>
              </a:solidFill>
              <a:ln w="12700" algn="ctr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 wrap="none" lIns="18000" tIns="10800" rIns="18000" bIns="10800">
                <a:spAutoFit/>
              </a:bodyPr>
              <a:lstStyle/>
              <a:p>
                <a:pPr marL="342900" marR="0" lvl="0" indent="-3429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9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rPr>
                  <a:t>Class I</a:t>
                </a:r>
              </a:p>
            </p:txBody>
          </p:sp>
        </p:grpSp>
        <p:grpSp>
          <p:nvGrpSpPr>
            <p:cNvPr id="13" name="Group 105"/>
            <p:cNvGrpSpPr>
              <a:grpSpLocks/>
            </p:cNvGrpSpPr>
            <p:nvPr/>
          </p:nvGrpSpPr>
          <p:grpSpPr bwMode="auto">
            <a:xfrm>
              <a:off x="1081928" y="2521823"/>
              <a:ext cx="4385435" cy="1740228"/>
              <a:chOff x="3291" y="678"/>
              <a:chExt cx="1731" cy="618"/>
            </a:xfrm>
          </p:grpSpPr>
          <p:sp>
            <p:nvSpPr>
              <p:cNvPr id="14" name="Freeform 106"/>
              <p:cNvSpPr>
                <a:spLocks/>
              </p:cNvSpPr>
              <p:nvPr/>
            </p:nvSpPr>
            <p:spPr bwMode="auto">
              <a:xfrm>
                <a:off x="3291" y="678"/>
                <a:ext cx="1731" cy="618"/>
              </a:xfrm>
              <a:custGeom>
                <a:avLst/>
                <a:gdLst>
                  <a:gd name="connsiteX0" fmla="*/ 0 w 10000"/>
                  <a:gd name="connsiteY0" fmla="*/ 7330 h 10000"/>
                  <a:gd name="connsiteX1" fmla="*/ 5113 w 10000"/>
                  <a:gd name="connsiteY1" fmla="*/ 7330 h 10000"/>
                  <a:gd name="connsiteX2" fmla="*/ 5113 w 10000"/>
                  <a:gd name="connsiteY2" fmla="*/ 9660 h 10000"/>
                  <a:gd name="connsiteX3" fmla="*/ 5806 w 10000"/>
                  <a:gd name="connsiteY3" fmla="*/ 10000 h 10000"/>
                  <a:gd name="connsiteX4" fmla="*/ 6759 w 10000"/>
                  <a:gd name="connsiteY4" fmla="*/ 9612 h 10000"/>
                  <a:gd name="connsiteX5" fmla="*/ 6828 w 10000"/>
                  <a:gd name="connsiteY5" fmla="*/ 4515 h 10000"/>
                  <a:gd name="connsiteX6" fmla="*/ 8258 w 10000"/>
                  <a:gd name="connsiteY6" fmla="*/ 4771 h 10000"/>
                  <a:gd name="connsiteX7" fmla="*/ 10000 w 10000"/>
                  <a:gd name="connsiteY7" fmla="*/ 4029 h 10000"/>
                  <a:gd name="connsiteX8" fmla="*/ 8995 w 10000"/>
                  <a:gd name="connsiteY8" fmla="*/ 1796 h 10000"/>
                  <a:gd name="connsiteX9" fmla="*/ 7140 w 10000"/>
                  <a:gd name="connsiteY9" fmla="*/ 825 h 10000"/>
                  <a:gd name="connsiteX10" fmla="*/ 4194 w 10000"/>
                  <a:gd name="connsiteY10" fmla="*/ 0 h 10000"/>
                  <a:gd name="connsiteX11" fmla="*/ 1542 w 10000"/>
                  <a:gd name="connsiteY11" fmla="*/ 1117 h 10000"/>
                  <a:gd name="connsiteX12" fmla="*/ 416 w 10000"/>
                  <a:gd name="connsiteY12" fmla="*/ 4709 h 10000"/>
                  <a:gd name="connsiteX13" fmla="*/ 0 w 10000"/>
                  <a:gd name="connsiteY13" fmla="*/ 7330 h 10000"/>
                  <a:gd name="connsiteX0" fmla="*/ 0 w 10000"/>
                  <a:gd name="connsiteY0" fmla="*/ 7330 h 10000"/>
                  <a:gd name="connsiteX1" fmla="*/ 5113 w 10000"/>
                  <a:gd name="connsiteY1" fmla="*/ 7330 h 10000"/>
                  <a:gd name="connsiteX2" fmla="*/ 5113 w 10000"/>
                  <a:gd name="connsiteY2" fmla="*/ 9660 h 10000"/>
                  <a:gd name="connsiteX3" fmla="*/ 5806 w 10000"/>
                  <a:gd name="connsiteY3" fmla="*/ 10000 h 10000"/>
                  <a:gd name="connsiteX4" fmla="*/ 6759 w 10000"/>
                  <a:gd name="connsiteY4" fmla="*/ 9612 h 10000"/>
                  <a:gd name="connsiteX5" fmla="*/ 6833 w 10000"/>
                  <a:gd name="connsiteY5" fmla="*/ 4771 h 10000"/>
                  <a:gd name="connsiteX6" fmla="*/ 8258 w 10000"/>
                  <a:gd name="connsiteY6" fmla="*/ 4771 h 10000"/>
                  <a:gd name="connsiteX7" fmla="*/ 10000 w 10000"/>
                  <a:gd name="connsiteY7" fmla="*/ 4029 h 10000"/>
                  <a:gd name="connsiteX8" fmla="*/ 8995 w 10000"/>
                  <a:gd name="connsiteY8" fmla="*/ 1796 h 10000"/>
                  <a:gd name="connsiteX9" fmla="*/ 7140 w 10000"/>
                  <a:gd name="connsiteY9" fmla="*/ 825 h 10000"/>
                  <a:gd name="connsiteX10" fmla="*/ 4194 w 10000"/>
                  <a:gd name="connsiteY10" fmla="*/ 0 h 10000"/>
                  <a:gd name="connsiteX11" fmla="*/ 1542 w 10000"/>
                  <a:gd name="connsiteY11" fmla="*/ 1117 h 10000"/>
                  <a:gd name="connsiteX12" fmla="*/ 416 w 10000"/>
                  <a:gd name="connsiteY12" fmla="*/ 4709 h 10000"/>
                  <a:gd name="connsiteX13" fmla="*/ 0 w 10000"/>
                  <a:gd name="connsiteY13" fmla="*/ 7330 h 10000"/>
                  <a:gd name="connsiteX0" fmla="*/ 0 w 10000"/>
                  <a:gd name="connsiteY0" fmla="*/ 7330 h 10000"/>
                  <a:gd name="connsiteX1" fmla="*/ 5113 w 10000"/>
                  <a:gd name="connsiteY1" fmla="*/ 7330 h 10000"/>
                  <a:gd name="connsiteX2" fmla="*/ 5113 w 10000"/>
                  <a:gd name="connsiteY2" fmla="*/ 9660 h 10000"/>
                  <a:gd name="connsiteX3" fmla="*/ 5806 w 10000"/>
                  <a:gd name="connsiteY3" fmla="*/ 10000 h 10000"/>
                  <a:gd name="connsiteX4" fmla="*/ 6759 w 10000"/>
                  <a:gd name="connsiteY4" fmla="*/ 9612 h 10000"/>
                  <a:gd name="connsiteX5" fmla="*/ 6833 w 10000"/>
                  <a:gd name="connsiteY5" fmla="*/ 4771 h 10000"/>
                  <a:gd name="connsiteX6" fmla="*/ 8258 w 10000"/>
                  <a:gd name="connsiteY6" fmla="*/ 4771 h 10000"/>
                  <a:gd name="connsiteX7" fmla="*/ 10000 w 10000"/>
                  <a:gd name="connsiteY7" fmla="*/ 4394 h 10000"/>
                  <a:gd name="connsiteX8" fmla="*/ 8995 w 10000"/>
                  <a:gd name="connsiteY8" fmla="*/ 1796 h 10000"/>
                  <a:gd name="connsiteX9" fmla="*/ 7140 w 10000"/>
                  <a:gd name="connsiteY9" fmla="*/ 825 h 10000"/>
                  <a:gd name="connsiteX10" fmla="*/ 4194 w 10000"/>
                  <a:gd name="connsiteY10" fmla="*/ 0 h 10000"/>
                  <a:gd name="connsiteX11" fmla="*/ 1542 w 10000"/>
                  <a:gd name="connsiteY11" fmla="*/ 1117 h 10000"/>
                  <a:gd name="connsiteX12" fmla="*/ 416 w 10000"/>
                  <a:gd name="connsiteY12" fmla="*/ 4709 h 10000"/>
                  <a:gd name="connsiteX13" fmla="*/ 0 w 10000"/>
                  <a:gd name="connsiteY13" fmla="*/ 733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0000" h="10000">
                    <a:moveTo>
                      <a:pt x="0" y="7330"/>
                    </a:moveTo>
                    <a:lnTo>
                      <a:pt x="5113" y="7330"/>
                    </a:lnTo>
                    <a:lnTo>
                      <a:pt x="5113" y="9660"/>
                    </a:lnTo>
                    <a:lnTo>
                      <a:pt x="5806" y="10000"/>
                    </a:lnTo>
                    <a:lnTo>
                      <a:pt x="6759" y="9612"/>
                    </a:lnTo>
                    <a:cubicBezTo>
                      <a:pt x="6784" y="7998"/>
                      <a:pt x="6808" y="6385"/>
                      <a:pt x="6833" y="4771"/>
                    </a:cubicBezTo>
                    <a:lnTo>
                      <a:pt x="8258" y="4771"/>
                    </a:lnTo>
                    <a:lnTo>
                      <a:pt x="10000" y="4394"/>
                    </a:lnTo>
                    <a:lnTo>
                      <a:pt x="8995" y="1796"/>
                    </a:lnTo>
                    <a:lnTo>
                      <a:pt x="7140" y="825"/>
                    </a:lnTo>
                    <a:lnTo>
                      <a:pt x="4194" y="0"/>
                    </a:lnTo>
                    <a:lnTo>
                      <a:pt x="1542" y="1117"/>
                    </a:lnTo>
                    <a:lnTo>
                      <a:pt x="416" y="4709"/>
                    </a:lnTo>
                    <a:cubicBezTo>
                      <a:pt x="277" y="5583"/>
                      <a:pt x="139" y="6456"/>
                      <a:pt x="0" y="7330"/>
                    </a:cubicBezTo>
                    <a:close/>
                  </a:path>
                </a:pathLst>
              </a:custGeom>
              <a:solidFill>
                <a:srgbClr val="336600">
                  <a:alpha val="39000"/>
                </a:srgbClr>
              </a:solidFill>
              <a:ln w="12700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5" name="Text Box 107"/>
              <p:cNvSpPr txBox="1">
                <a:spLocks noChangeArrowheads="1"/>
              </p:cNvSpPr>
              <p:nvPr/>
            </p:nvSpPr>
            <p:spPr bwMode="auto">
              <a:xfrm>
                <a:off x="3360" y="1008"/>
                <a:ext cx="272" cy="100"/>
              </a:xfrm>
              <a:prstGeom prst="rect">
                <a:avLst/>
              </a:prstGeom>
              <a:solidFill>
                <a:srgbClr val="FFFFFF">
                  <a:alpha val="67000"/>
                </a:srgbClr>
              </a:solidFill>
              <a:ln w="12700" algn="ctr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 wrap="none" lIns="36000" tIns="10800" rIns="18000" bIns="10800">
                <a:spAutoFit/>
              </a:bodyPr>
              <a:lstStyle/>
              <a:p>
                <a:pPr marL="342900" marR="0" lvl="0" indent="-3429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9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rPr>
                  <a:t>Class II</a:t>
                </a:r>
                <a:endParaRPr kumimoji="0" lang="en-ZA" sz="9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Monitoring objectives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994074" y="1414854"/>
            <a:ext cx="2530549" cy="3452374"/>
          </a:xfrm>
        </p:spPr>
        <p:txBody>
          <a:bodyPr>
            <a:normAutofit/>
          </a:bodyPr>
          <a:lstStyle/>
          <a:p>
            <a:pPr marL="180975" indent="-180975">
              <a:lnSpc>
                <a:spcPct val="100000"/>
              </a:lnSpc>
              <a:spcBef>
                <a:spcPts val="0"/>
              </a:spcBef>
            </a:pPr>
            <a:r>
              <a:rPr lang="en-GB" sz="1800" b="1" dirty="0" smtClean="0"/>
              <a:t>Location: </a:t>
            </a:r>
          </a:p>
          <a:p>
            <a:pPr marL="180975" lvl="1" indent="-180975">
              <a:spcBef>
                <a:spcPts val="0"/>
              </a:spcBef>
            </a:pPr>
            <a:r>
              <a:rPr lang="en-GB" sz="1400" dirty="0" smtClean="0"/>
              <a:t>Quick location and magnitude for emergency</a:t>
            </a:r>
          </a:p>
          <a:p>
            <a:pPr marL="180975" indent="-180975">
              <a:lnSpc>
                <a:spcPct val="100000"/>
              </a:lnSpc>
              <a:spcBef>
                <a:spcPts val="0"/>
              </a:spcBef>
            </a:pPr>
            <a:r>
              <a:rPr lang="en-GB" sz="1800" b="1" dirty="0" smtClean="0"/>
              <a:t>Warning: </a:t>
            </a:r>
          </a:p>
          <a:p>
            <a:pPr marL="180975" lvl="1" indent="-180975">
              <a:spcBef>
                <a:spcPts val="0"/>
              </a:spcBef>
            </a:pPr>
            <a:r>
              <a:rPr lang="en-GB" sz="1400" dirty="0" smtClean="0"/>
              <a:t>Short-term pre-cursors</a:t>
            </a:r>
          </a:p>
          <a:p>
            <a:pPr marL="180975" indent="-180975">
              <a:lnSpc>
                <a:spcPct val="100000"/>
              </a:lnSpc>
              <a:spcBef>
                <a:spcPts val="0"/>
              </a:spcBef>
            </a:pPr>
            <a:r>
              <a:rPr lang="en-GB" sz="1800" b="1" dirty="0" smtClean="0"/>
              <a:t>Control: </a:t>
            </a:r>
          </a:p>
          <a:p>
            <a:pPr marL="180975" lvl="1" indent="-180975">
              <a:spcBef>
                <a:spcPts val="0"/>
              </a:spcBef>
            </a:pPr>
            <a:r>
              <a:rPr lang="en-GB" sz="1400" dirty="0" smtClean="0"/>
              <a:t>Medium-term changes</a:t>
            </a:r>
          </a:p>
          <a:p>
            <a:pPr marL="180975" indent="-180975">
              <a:lnSpc>
                <a:spcPct val="100000"/>
              </a:lnSpc>
              <a:spcBef>
                <a:spcPts val="0"/>
              </a:spcBef>
            </a:pPr>
            <a:r>
              <a:rPr lang="en-GB" sz="1800" b="1" dirty="0" smtClean="0"/>
              <a:t>Prevention: </a:t>
            </a:r>
          </a:p>
          <a:p>
            <a:pPr marL="180975" lvl="1" indent="-180975">
              <a:spcBef>
                <a:spcPts val="0"/>
              </a:spcBef>
            </a:pPr>
            <a:r>
              <a:rPr lang="en-GB" sz="1400" dirty="0" smtClean="0"/>
              <a:t>Planning &amp; design</a:t>
            </a:r>
          </a:p>
          <a:p>
            <a:pPr marL="180975" indent="-180975">
              <a:lnSpc>
                <a:spcPct val="100000"/>
              </a:lnSpc>
              <a:spcBef>
                <a:spcPts val="0"/>
              </a:spcBef>
            </a:pPr>
            <a:r>
              <a:rPr lang="en-GB" sz="1800" b="1" dirty="0" smtClean="0"/>
              <a:t>Back analysis: </a:t>
            </a:r>
          </a:p>
          <a:p>
            <a:pPr marL="180975" lvl="1" indent="-180975">
              <a:spcBef>
                <a:spcPts val="0"/>
              </a:spcBef>
            </a:pPr>
            <a:r>
              <a:rPr lang="en-GB" sz="1400" dirty="0" smtClean="0"/>
              <a:t>Major event analysis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58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10" name="Rectangle 9"/>
          <p:cNvSpPr/>
          <p:nvPr/>
        </p:nvSpPr>
        <p:spPr>
          <a:xfrm>
            <a:off x="3166292" y="5204677"/>
            <a:ext cx="296648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Considerations relating to </a:t>
            </a:r>
          </a:p>
          <a:p>
            <a:pPr algn="ctr"/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monitoring objectives </a:t>
            </a:r>
          </a:p>
          <a:p>
            <a:pPr algn="ctr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(SIM050302 Phase 2 OP3, Ch 5)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7517" y="1026028"/>
            <a:ext cx="47857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Set of five standard monitoring objectives </a:t>
            </a:r>
          </a:p>
        </p:txBody>
      </p:sp>
      <p:pic>
        <p:nvPicPr>
          <p:cNvPr id="12" name="Picture 5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92181" y="2299659"/>
            <a:ext cx="1975360" cy="28800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 descr="SIM050302.jpg">
            <a:hlinkClick r:id="rId4" action="ppaction://hlinkfile"/>
          </p:cNvPr>
          <p:cNvPicPr>
            <a:picLocks noChangeAspect="1"/>
          </p:cNvPicPr>
          <p:nvPr/>
        </p:nvPicPr>
        <p:blipFill>
          <a:blip r:embed="rId5" cstate="print"/>
          <a:srcRect l="6640" t="7154" r="4980" b="7949"/>
          <a:stretch>
            <a:fillRect/>
          </a:stretch>
        </p:blipFill>
        <p:spPr>
          <a:xfrm>
            <a:off x="3296290" y="1579659"/>
            <a:ext cx="2691534" cy="3600000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9" name="Rectangle 8"/>
          <p:cNvSpPr/>
          <p:nvPr/>
        </p:nvSpPr>
        <p:spPr>
          <a:xfrm>
            <a:off x="6155908" y="5197717"/>
            <a:ext cx="241359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600" b="1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Jager &amp; Ryder Handbook:</a:t>
            </a:r>
          </a:p>
          <a:p>
            <a:pPr algn="ctr"/>
            <a:r>
              <a:rPr lang="da-DK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Chapter 9.2, Pg 289 ff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Sensor configuration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59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1615045" y="4724087"/>
            <a:ext cx="5735781" cy="72290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Arch-shaped artificial locations were created by the planar (flat) network layout.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1045842" y="1383923"/>
            <a:ext cx="6257082" cy="3291576"/>
            <a:chOff x="1247723" y="1490800"/>
            <a:chExt cx="6257082" cy="3291576"/>
          </a:xfrm>
        </p:grpSpPr>
        <p:pic>
          <p:nvPicPr>
            <p:cNvPr id="10" name="Picture 4" descr="SD_3-MapVert"/>
            <p:cNvPicPr>
              <a:picLocks noChangeAspect="1" noChangeArrowheads="1"/>
            </p:cNvPicPr>
            <p:nvPr/>
          </p:nvPicPr>
          <p:blipFill>
            <a:blip r:embed="rId2" cstate="print">
              <a:lum contrast="30000"/>
            </a:blip>
            <a:srcRect t="11150" r="37054" b="39021"/>
            <a:stretch>
              <a:fillRect/>
            </a:stretch>
          </p:blipFill>
          <p:spPr bwMode="auto">
            <a:xfrm>
              <a:off x="1247723" y="1490800"/>
              <a:ext cx="6257082" cy="3291576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63500" cap="flat">
              <a:solidFill>
                <a:srgbClr val="FFFFFF"/>
              </a:solidFill>
              <a:rou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7" name="Block Arc 6"/>
            <p:cNvSpPr/>
            <p:nvPr/>
          </p:nvSpPr>
          <p:spPr>
            <a:xfrm rot="5194514">
              <a:off x="3105135" y="3005569"/>
              <a:ext cx="1528546" cy="659473"/>
            </a:xfrm>
            <a:prstGeom prst="blockArc">
              <a:avLst/>
            </a:prstGeom>
            <a:noFill/>
            <a:ln w="19050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ZA">
                <a:solidFill>
                  <a:schemeClr val="tx1"/>
                </a:solidFill>
              </a:endParaRPr>
            </a:p>
          </p:txBody>
        </p:sp>
      </p:grpSp>
      <p:sp>
        <p:nvSpPr>
          <p:cNvPr id="8" name="Block Arc 7"/>
          <p:cNvSpPr/>
          <p:nvPr/>
        </p:nvSpPr>
        <p:spPr>
          <a:xfrm rot="5194514">
            <a:off x="1055989" y="4860888"/>
            <a:ext cx="485273" cy="425032"/>
          </a:xfrm>
          <a:prstGeom prst="blockArc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Sensor configuration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60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pic>
        <p:nvPicPr>
          <p:cNvPr id="9" name="Picture 3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7714" y="1445475"/>
            <a:ext cx="3080880" cy="3600000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rgbClr val="FFFFFF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076770" y="5071025"/>
            <a:ext cx="306958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Stations triggered by event</a:t>
            </a:r>
          </a:p>
        </p:txBody>
      </p:sp>
      <p:pic>
        <p:nvPicPr>
          <p:cNvPr id="11" name="Content Placeholder 12" descr="animati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82486" y="4628582"/>
            <a:ext cx="359929" cy="36555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720856" y="5096727"/>
            <a:ext cx="34024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Rock Mechanics for underground mining, 3rd edition, 2004</a:t>
            </a:r>
          </a:p>
          <a:p>
            <a:pPr lvl="0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B. H. G. Brady, E. T. Brown</a:t>
            </a:r>
          </a:p>
        </p:txBody>
      </p:sp>
      <p:pic>
        <p:nvPicPr>
          <p:cNvPr id="13" name="Picture 2" descr="C:\Users\Optiplex 760\Documents\SiM\MS-Training\Library\Brady&amp;Brown\Brady&amp;Brown-2.gif"/>
          <p:cNvPicPr>
            <a:picLocks noChangeAspect="1" noChangeArrowheads="1"/>
          </p:cNvPicPr>
          <p:nvPr/>
        </p:nvPicPr>
        <p:blipFill>
          <a:blip r:embed="rId5" cstate="print"/>
          <a:srcRect t="2149"/>
          <a:stretch>
            <a:fillRect/>
          </a:stretch>
        </p:blipFill>
        <p:spPr bwMode="auto">
          <a:xfrm>
            <a:off x="4823132" y="1445475"/>
            <a:ext cx="2541652" cy="36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Sensor configuration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61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Rectangle 8"/>
          <p:cNvSpPr/>
          <p:nvPr/>
        </p:nvSpPr>
        <p:spPr>
          <a:xfrm>
            <a:off x="908257" y="969288"/>
            <a:ext cx="574772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Considerations relating to network design</a:t>
            </a:r>
          </a:p>
          <a:p>
            <a:pPr lvl="0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(SIM050302 Phase 2 OP3 Chapter 8)</a:t>
            </a:r>
          </a:p>
        </p:txBody>
      </p:sp>
      <p:sp>
        <p:nvSpPr>
          <p:cNvPr id="14" name="Content Placeholder 7"/>
          <p:cNvSpPr>
            <a:spLocks noGrp="1"/>
          </p:cNvSpPr>
          <p:nvPr>
            <p:ph sz="half" idx="2"/>
          </p:nvPr>
        </p:nvSpPr>
        <p:spPr>
          <a:xfrm>
            <a:off x="3979755" y="1733107"/>
            <a:ext cx="3880884" cy="4423144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en-ZA" sz="1400" b="1" dirty="0" smtClean="0"/>
              <a:t>8	Network design</a:t>
            </a:r>
          </a:p>
          <a:p>
            <a:pPr marL="514350" indent="-514350">
              <a:buNone/>
            </a:pPr>
            <a:r>
              <a:rPr lang="en-ZA" sz="1400" dirty="0" smtClean="0"/>
              <a:t>	8.1     Sensitivity and location accuracy</a:t>
            </a:r>
          </a:p>
          <a:p>
            <a:pPr marL="514350" indent="-514350">
              <a:buNone/>
            </a:pPr>
            <a:r>
              <a:rPr lang="en-ZA" sz="1400" dirty="0" smtClean="0"/>
              <a:t>		8.1.1  Criteria</a:t>
            </a:r>
          </a:p>
          <a:p>
            <a:pPr marL="514350" indent="-514350">
              <a:buNone/>
            </a:pPr>
            <a:r>
              <a:rPr lang="en-ZA" sz="1400" dirty="0" smtClean="0"/>
              <a:t>		8.1.2  Controlling factors</a:t>
            </a:r>
          </a:p>
          <a:p>
            <a:pPr marL="514350" indent="-514350">
              <a:buNone/>
            </a:pPr>
            <a:r>
              <a:rPr lang="en-ZA" sz="1400" dirty="0" smtClean="0"/>
              <a:t>	8.2     System specifications</a:t>
            </a:r>
          </a:p>
          <a:p>
            <a:pPr marL="514350" indent="-514350">
              <a:buNone/>
            </a:pPr>
            <a:r>
              <a:rPr lang="en-ZA" sz="1400" dirty="0" smtClean="0"/>
              <a:t>	8.3     Sensors</a:t>
            </a:r>
          </a:p>
          <a:p>
            <a:pPr marL="514350" indent="-514350">
              <a:buNone/>
            </a:pPr>
            <a:r>
              <a:rPr lang="en-ZA" sz="1400" dirty="0" smtClean="0"/>
              <a:t>		8.3.1  Type</a:t>
            </a:r>
          </a:p>
          <a:p>
            <a:pPr marL="514350" indent="-514350">
              <a:buNone/>
            </a:pPr>
            <a:r>
              <a:rPr lang="en-ZA" sz="1400" dirty="0" smtClean="0"/>
              <a:t>		8.3.2  Installation</a:t>
            </a:r>
          </a:p>
          <a:p>
            <a:pPr marL="514350" indent="-514350">
              <a:buNone/>
            </a:pPr>
            <a:r>
              <a:rPr lang="en-ZA" sz="1400" dirty="0" smtClean="0"/>
              <a:t>	8.4     Data acquisition</a:t>
            </a:r>
          </a:p>
          <a:p>
            <a:pPr marL="514350" indent="-514350">
              <a:buNone/>
            </a:pPr>
            <a:r>
              <a:rPr lang="en-ZA" sz="1400" dirty="0" smtClean="0"/>
              <a:t>		8.4.1  Sampling rate</a:t>
            </a:r>
          </a:p>
          <a:p>
            <a:pPr marL="514350" indent="-514350">
              <a:buNone/>
            </a:pPr>
            <a:r>
              <a:rPr lang="en-ZA" sz="1400" dirty="0" smtClean="0"/>
              <a:t>		8.4.2  Triggering</a:t>
            </a:r>
          </a:p>
          <a:p>
            <a:pPr marL="514350" indent="-514350">
              <a:buNone/>
            </a:pPr>
            <a:r>
              <a:rPr lang="en-ZA" sz="1400" dirty="0" smtClean="0"/>
              <a:t>		8.4.3  Data transmission protocols</a:t>
            </a:r>
          </a:p>
          <a:p>
            <a:pPr marL="514350" indent="-514350">
              <a:buNone/>
            </a:pPr>
            <a:r>
              <a:rPr lang="en-ZA" sz="1400" dirty="0" smtClean="0"/>
              <a:t>		8.4.4  Network logs</a:t>
            </a:r>
          </a:p>
          <a:p>
            <a:pPr marL="514350" indent="-514350">
              <a:buNone/>
            </a:pPr>
            <a:r>
              <a:rPr lang="en-ZA" sz="1400" dirty="0" smtClean="0"/>
              <a:t>		8.4.5  Data format</a:t>
            </a:r>
          </a:p>
        </p:txBody>
      </p:sp>
      <p:pic>
        <p:nvPicPr>
          <p:cNvPr id="7" name="Picture 6" descr="SIM050302.jpg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/>
          <a:srcRect l="6640" t="7154" r="4980" b="7949"/>
          <a:stretch>
            <a:fillRect/>
          </a:stretch>
        </p:blipFill>
        <p:spPr>
          <a:xfrm>
            <a:off x="1023131" y="1755994"/>
            <a:ext cx="2939968" cy="3932287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Location accuracy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62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Rectangle 8"/>
          <p:cNvSpPr/>
          <p:nvPr/>
        </p:nvSpPr>
        <p:spPr>
          <a:xfrm>
            <a:off x="890402" y="4697584"/>
            <a:ext cx="57954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For a discussion see:</a:t>
            </a:r>
          </a:p>
          <a:p>
            <a:pPr lvl="0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SIM050302 Phase 2 OP3 project report </a:t>
            </a:r>
          </a:p>
          <a:p>
            <a:pPr lvl="0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Table 10.1 on page 30 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4333" y="1675101"/>
            <a:ext cx="7200000" cy="3002431"/>
          </a:xfrm>
          <a:prstGeom prst="rect">
            <a:avLst/>
          </a:prstGeom>
          <a:noFill/>
          <a:ln w="952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Location accuracy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63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5630283" y="1416189"/>
            <a:ext cx="2706195" cy="5105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Ground motion associated with a shear wave (S)...</a:t>
            </a:r>
          </a:p>
        </p:txBody>
      </p:sp>
      <p:sp>
        <p:nvSpPr>
          <p:cNvPr id="10" name="Text Placeholder 2"/>
          <p:cNvSpPr txBox="1">
            <a:spLocks/>
          </p:cNvSpPr>
          <p:nvPr/>
        </p:nvSpPr>
        <p:spPr>
          <a:xfrm>
            <a:off x="1282524" y="5449162"/>
            <a:ext cx="2766950" cy="7856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r"/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… and with a compressional  wave (P)</a:t>
            </a:r>
            <a:endParaRPr kumimoji="0" lang="en-US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Picture 10" descr="S image00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5352" y="1468381"/>
            <a:ext cx="4628573" cy="2700000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rgbClr val="FFFFFF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11" descr="P image00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17303" y="3659043"/>
            <a:ext cx="4680000" cy="2340000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rgbClr val="FFFFFF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Location accuracy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64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pic>
        <p:nvPicPr>
          <p:cNvPr id="9" name="Picture 2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14846" y="4057059"/>
            <a:ext cx="2880000" cy="1627826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rgbClr val="FFFFFF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5915042" y="5732964"/>
            <a:ext cx="286082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Generation of P- and S-waves</a:t>
            </a:r>
          </a:p>
        </p:txBody>
      </p:sp>
      <p:pic>
        <p:nvPicPr>
          <p:cNvPr id="11" name="Content Placeholder 12" descr="animati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90774" y="4094026"/>
            <a:ext cx="354461" cy="360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 l="371" t="20626" r="34090" b="16166"/>
          <a:stretch>
            <a:fillRect/>
          </a:stretch>
        </p:blipFill>
        <p:spPr bwMode="auto">
          <a:xfrm>
            <a:off x="1004518" y="1363895"/>
            <a:ext cx="4693711" cy="3008863"/>
          </a:xfrm>
          <a:prstGeom prst="rect">
            <a:avLst/>
          </a:prstGeom>
          <a:noFill/>
          <a:ln w="9525">
            <a:solidFill>
              <a:schemeClr val="tx2">
                <a:lumMod val="50000"/>
              </a:schemeClr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8" name="Rectangle 7"/>
          <p:cNvSpPr/>
          <p:nvPr/>
        </p:nvSpPr>
        <p:spPr>
          <a:xfrm>
            <a:off x="996677" y="4400944"/>
            <a:ext cx="470347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Contour plot of location accuracy for a given sensor configuration.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Location accuracy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65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953473" y="1691146"/>
            <a:ext cx="3796652" cy="37219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89376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989013" algn="l"/>
              </a:tabLst>
              <a:defRPr/>
            </a:pPr>
            <a:r>
              <a:rPr kumimoji="0" lang="en-GB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5.3		LOCATION OF SEISMIC EVENTS	</a:t>
            </a:r>
          </a:p>
          <a:p>
            <a:pPr marL="342900" marR="0" lvl="0" indent="-342900" algn="l" defTabSz="89376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957263" algn="l"/>
              </a:tabLst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5.3.1   	Location by Arrival Times 		and/or Directions or Azimuths    </a:t>
            </a:r>
          </a:p>
          <a:p>
            <a:pPr marL="342900" marR="0" lvl="0" indent="-342900" algn="l" defTabSz="89376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957263" algn="l"/>
              </a:tabLst>
              <a:defRPr/>
            </a:pPr>
            <a:r>
              <a:rPr lang="en-GB" sz="1600" dirty="0" smtClean="0">
                <a:solidFill>
                  <a:schemeClr val="tx2">
                    <a:lumMod val="50000"/>
                  </a:schemeClr>
                </a:solidFill>
              </a:rPr>
              <a:t>	</a:t>
            </a: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5.3.2   	Seismic Ray Tracing, Velocity 	Determinations &amp; Tomography </a:t>
            </a:r>
          </a:p>
          <a:p>
            <a:pPr marL="342900" marR="0" lvl="0" indent="-342900" algn="l" defTabSz="89376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957263" algn="l"/>
              </a:tabLst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5.3.3</a:t>
            </a:r>
            <a:r>
              <a:rPr kumimoji="0" lang="en-GB" sz="1600" b="0" i="0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	</a:t>
            </a: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Relative Location (ATD) 	Technique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42719" y="983539"/>
            <a:ext cx="41341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Varying methods to locate seismic events </a:t>
            </a:r>
          </a:p>
        </p:txBody>
      </p:sp>
      <p:pic>
        <p:nvPicPr>
          <p:cNvPr id="12" name="Picture 8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rot="16200000">
            <a:off x="4447103" y="2042454"/>
            <a:ext cx="3669821" cy="25200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5087128" y="5150208"/>
            <a:ext cx="241359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600" b="1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Ryder &amp; Jager Textbook:</a:t>
            </a:r>
          </a:p>
          <a:p>
            <a:pPr algn="ctr"/>
            <a:r>
              <a:rPr lang="da-DK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Chapter 5.3, Pg 204 ff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Velocity model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66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779367" y="4125274"/>
            <a:ext cx="4018808" cy="11167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Change in direction (refraction) of a seismic wave at the contact between different rock types. Wave speed c</a:t>
            </a:r>
            <a:r>
              <a:rPr kumimoji="0" lang="en-GB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&lt; c</a:t>
            </a:r>
            <a:r>
              <a:rPr kumimoji="0" lang="en-GB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</a:t>
            </a:r>
            <a:r>
              <a:rPr kumimoji="0" lang="en-GB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		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881978" y="1218632"/>
            <a:ext cx="3730910" cy="2880000"/>
            <a:chOff x="549478" y="1289882"/>
            <a:chExt cx="3730910" cy="2880000"/>
          </a:xfrm>
        </p:grpSpPr>
        <p:sp>
          <p:nvSpPr>
            <p:cNvPr id="11" name="Rectangle 7"/>
            <p:cNvSpPr>
              <a:spLocks noChangeArrowheads="1"/>
            </p:cNvSpPr>
            <p:nvPr/>
          </p:nvSpPr>
          <p:spPr bwMode="auto">
            <a:xfrm>
              <a:off x="598971" y="1332798"/>
              <a:ext cx="3563507" cy="2795700"/>
            </a:xfrm>
            <a:prstGeom prst="rect">
              <a:avLst/>
            </a:prstGeom>
            <a:solidFill>
              <a:srgbClr val="FFFF66"/>
            </a:solidFill>
            <a:ln w="12700" cap="flat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GB" dirty="0"/>
            </a:p>
          </p:txBody>
        </p:sp>
        <p:pic>
          <p:nvPicPr>
            <p:cNvPr id="12" name="Picture 6" descr="snell-animSLOW"/>
            <p:cNvPicPr>
              <a:picLocks noChangeAspect="1" noChangeArrowheads="1" noCrop="1"/>
            </p:cNvPicPr>
            <p:nvPr/>
          </p:nvPicPr>
          <p:blipFill>
            <a:blip r:embed="rId2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549478" y="1289882"/>
              <a:ext cx="3730910" cy="2880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63500" cap="flat">
              <a:solidFill>
                <a:schemeClr val="bg1"/>
              </a:solidFill>
              <a:rou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pic>
        <p:nvPicPr>
          <p:cNvPr id="13" name="Picture 2" descr="C:\Users\Essrich\Documents\SiM\Orgs&amp;Insts\SIMRAC\SIM140301\Outputs\OP 4\Library\Radiation from monopoles, dipoles, quadrupoles_files\latquad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68145" y="2438359"/>
            <a:ext cx="288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chemeClr val="bg1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Text Placeholder 2"/>
          <p:cNvSpPr txBox="1">
            <a:spLocks/>
          </p:cNvSpPr>
          <p:nvPr/>
        </p:nvSpPr>
        <p:spPr>
          <a:xfrm>
            <a:off x="3915670" y="5364872"/>
            <a:ext cx="5507665" cy="7977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tabLst>
                <a:tab pos="631825" algn="l"/>
              </a:tabLst>
              <a:defRPr/>
            </a:pP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Complex wave field resulting from a  single seismic source</a:t>
            </a:r>
            <a:r>
              <a:rPr kumimoji="0" lang="en-US" b="0" i="0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US" sz="1400" b="0" i="0" u="none" strike="noStrike" kern="1200" cap="none" spc="0" normalizeH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(courtesy  w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  <a:latin typeface="Maiandra GD" pitchFamily="34" charset="0"/>
              </a:rPr>
              <a:t>ww.kettering.edu/~drussell/demos.html</a:t>
            </a:r>
            <a:r>
              <a:rPr kumimoji="0" lang="en-US" sz="1400" b="0" i="0" u="none" strike="noStrike" kern="1200" cap="none" spc="0" normalizeH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</a:p>
          <a:p>
            <a:pPr lvl="0">
              <a:tabLst>
                <a:tab pos="631825" algn="l"/>
              </a:tabLst>
              <a:defRPr/>
            </a:pPr>
            <a:endParaRPr kumimoji="0" lang="en-US" sz="16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US" sz="2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	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Velocity model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908256" y="979614"/>
            <a:ext cx="6959837" cy="1251436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1800" dirty="0" smtClean="0"/>
              <a:t>Two different velocity models used for event locations: Homogenous medium resulting in straight ray paths; and variable wave velocities depending on geology and rock properties allowing for curved ray paths (Mendecki et al, 1997, p. 89)</a:t>
            </a:r>
          </a:p>
          <a:p>
            <a:pPr marL="0" indent="0">
              <a:spcBef>
                <a:spcPts val="0"/>
              </a:spcBef>
              <a:buNone/>
            </a:pPr>
            <a:endParaRPr lang="en-GB" sz="1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67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997582" y="2244616"/>
            <a:ext cx="8037524" cy="3017138"/>
            <a:chOff x="540374" y="1413194"/>
            <a:chExt cx="8037524" cy="301713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9" name="Picture 8" descr="Mendecki Fig5-1 ray tracing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40374" y="1413194"/>
              <a:ext cx="6448055" cy="3017138"/>
            </a:xfrm>
            <a:prstGeom prst="rect">
              <a:avLst/>
            </a:prstGeom>
            <a:ln>
              <a:solidFill>
                <a:schemeClr val="tx2"/>
              </a:solidFill>
            </a:ln>
          </p:spPr>
        </p:pic>
        <p:cxnSp>
          <p:nvCxnSpPr>
            <p:cNvPr id="10" name="Straight Arrow Connector 9"/>
            <p:cNvCxnSpPr/>
            <p:nvPr/>
          </p:nvCxnSpPr>
          <p:spPr>
            <a:xfrm flipH="1" flipV="1">
              <a:off x="5240740" y="3289110"/>
              <a:ext cx="2074461" cy="793494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flipH="1">
              <a:off x="5336275" y="1712890"/>
              <a:ext cx="1863017" cy="1330561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12" name="Rectangle 11"/>
            <p:cNvSpPr/>
            <p:nvPr/>
          </p:nvSpPr>
          <p:spPr>
            <a:xfrm>
              <a:off x="7147775" y="1575220"/>
              <a:ext cx="121118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1600" dirty="0" smtClean="0">
                  <a:solidFill>
                    <a:schemeClr val="tx2">
                      <a:lumMod val="50000"/>
                    </a:schemeClr>
                  </a:solidFill>
                  <a:latin typeface="Calibri" pitchFamily="34" charset="0"/>
                  <a:ea typeface="Tahoma" pitchFamily="34" charset="0"/>
                  <a:cs typeface="Tahoma" pitchFamily="34" charset="0"/>
                </a:rPr>
                <a:t>Curved </a:t>
              </a:r>
            </a:p>
            <a:p>
              <a:pPr lvl="0"/>
              <a:r>
                <a:rPr lang="en-US" sz="1600" dirty="0" smtClean="0">
                  <a:solidFill>
                    <a:schemeClr val="tx2">
                      <a:lumMod val="50000"/>
                    </a:schemeClr>
                  </a:solidFill>
                  <a:latin typeface="Calibri" pitchFamily="34" charset="0"/>
                  <a:ea typeface="Tahoma" pitchFamily="34" charset="0"/>
                  <a:cs typeface="Tahoma" pitchFamily="34" charset="0"/>
                </a:rPr>
                <a:t>ray path</a:t>
              </a: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366716" y="3725991"/>
              <a:ext cx="121118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1600" dirty="0" smtClean="0">
                  <a:solidFill>
                    <a:schemeClr val="tx2">
                      <a:lumMod val="50000"/>
                    </a:schemeClr>
                  </a:solidFill>
                  <a:latin typeface="Calibri" pitchFamily="34" charset="0"/>
                  <a:ea typeface="Tahoma" pitchFamily="34" charset="0"/>
                  <a:cs typeface="Tahoma" pitchFamily="34" charset="0"/>
                </a:rPr>
                <a:t>Straight </a:t>
              </a:r>
            </a:p>
            <a:p>
              <a:pPr lvl="0"/>
              <a:r>
                <a:rPr lang="en-US" sz="1600" dirty="0" smtClean="0">
                  <a:solidFill>
                    <a:schemeClr val="tx2">
                      <a:lumMod val="50000"/>
                    </a:schemeClr>
                  </a:solidFill>
                  <a:latin typeface="Calibri" pitchFamily="34" charset="0"/>
                  <a:ea typeface="Tahoma" pitchFamily="34" charset="0"/>
                  <a:cs typeface="Tahoma" pitchFamily="34" charset="0"/>
                </a:rPr>
                <a:t>ray path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38" descr="Whole Mine_Map"/>
          <p:cNvPicPr>
            <a:picLocks noChangeAspect="1" noChangeArrowheads="1"/>
          </p:cNvPicPr>
          <p:nvPr/>
        </p:nvPicPr>
        <p:blipFill>
          <a:blip r:embed="rId2" cstate="print"/>
          <a:srcRect l="2887" b="10461"/>
          <a:stretch>
            <a:fillRect/>
          </a:stretch>
        </p:blipFill>
        <p:spPr bwMode="auto">
          <a:xfrm>
            <a:off x="448219" y="1881843"/>
            <a:ext cx="6057321" cy="3223391"/>
          </a:xfrm>
          <a:prstGeom prst="rect">
            <a:avLst/>
          </a:prstGeom>
          <a:noFill/>
          <a:ln w="952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Local vs. regional coverage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700645" y="5559322"/>
            <a:ext cx="5521611" cy="687097"/>
          </a:xfrm>
          <a:noFill/>
        </p:spPr>
        <p:txBody>
          <a:bodyPr>
            <a:normAutofit/>
          </a:bodyPr>
          <a:lstStyle/>
          <a:p>
            <a:pPr marL="0" indent="0" algn="r">
              <a:spcBef>
                <a:spcPts val="0"/>
              </a:spcBef>
              <a:buNone/>
            </a:pPr>
            <a:r>
              <a:rPr lang="en-ZA" sz="1600" dirty="0" smtClean="0"/>
              <a:t>Seismic energy calculated by Impala  and Anglo Platinum 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en-ZA" sz="1600" dirty="0" smtClean="0"/>
              <a:t>seismic systems for the same seismic events recorded. </a:t>
            </a:r>
            <a:endParaRPr lang="en-GB" sz="1600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68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6223264" y="3145656"/>
            <a:ext cx="2562225" cy="2889505"/>
            <a:chOff x="6258894" y="3050648"/>
            <a:chExt cx="2562225" cy="2889505"/>
          </a:xfrm>
        </p:grpSpPr>
        <p:pic>
          <p:nvPicPr>
            <p:cNvPr id="9" name="Picture 8" descr="Imp_AngloEnergy"/>
            <p:cNvPicPr>
              <a:picLocks noChangeAspect="1" noChangeArrowheads="1"/>
            </p:cNvPicPr>
            <p:nvPr/>
          </p:nvPicPr>
          <p:blipFill>
            <a:blip r:embed="rId3" cstate="print">
              <a:lum/>
            </a:blip>
            <a:srcRect/>
            <a:stretch>
              <a:fillRect/>
            </a:stretch>
          </p:blipFill>
          <p:spPr bwMode="auto">
            <a:xfrm>
              <a:off x="6258894" y="3050648"/>
              <a:ext cx="2562225" cy="2889505"/>
            </a:xfrm>
            <a:prstGeom prst="rect">
              <a:avLst/>
            </a:prstGeom>
            <a:noFill/>
            <a:ln w="9525">
              <a:solidFill>
                <a:schemeClr val="tx2">
                  <a:lumMod val="5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0" name="TextBox 9"/>
            <p:cNvSpPr txBox="1"/>
            <p:nvPr/>
          </p:nvSpPr>
          <p:spPr>
            <a:xfrm>
              <a:off x="6648058" y="3336887"/>
              <a:ext cx="1149674" cy="261610"/>
            </a:xfrm>
            <a:prstGeom prst="rect">
              <a:avLst/>
            </a:prstGeom>
            <a:noFill/>
            <a:ln w="635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ZA" sz="1050" dirty="0" smtClean="0"/>
                <a:t>Radiated Energy </a:t>
              </a:r>
              <a:endParaRPr lang="en-GB" sz="1050" dirty="0"/>
            </a:p>
          </p:txBody>
        </p:sp>
        <p:sp>
          <p:nvSpPr>
            <p:cNvPr id="11" name="TextBox 10"/>
            <p:cNvSpPr txBox="1"/>
            <p:nvPr/>
          </p:nvSpPr>
          <p:spPr>
            <a:xfrm rot="16200000">
              <a:off x="6445712" y="4365641"/>
              <a:ext cx="503664" cy="230832"/>
            </a:xfrm>
            <a:prstGeom prst="rect">
              <a:avLst/>
            </a:prstGeom>
            <a:noFill/>
            <a:ln w="635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ZA" sz="900" dirty="0" smtClean="0"/>
                <a:t>Impala</a:t>
              </a:r>
              <a:endParaRPr lang="en-GB" sz="900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7788499" y="5251515"/>
              <a:ext cx="902811" cy="230832"/>
            </a:xfrm>
            <a:prstGeom prst="rect">
              <a:avLst/>
            </a:prstGeom>
            <a:noFill/>
            <a:ln w="635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ZA" sz="900" dirty="0" smtClean="0"/>
                <a:t>Anglo Platinum</a:t>
              </a:r>
              <a:endParaRPr lang="en-GB" sz="900" dirty="0"/>
            </a:p>
          </p:txBody>
        </p:sp>
      </p:grpSp>
      <p:sp>
        <p:nvSpPr>
          <p:cNvPr id="14" name="Text Placeholder 2"/>
          <p:cNvSpPr txBox="1">
            <a:spLocks/>
          </p:cNvSpPr>
          <p:nvPr/>
        </p:nvSpPr>
        <p:spPr>
          <a:xfrm>
            <a:off x="382227" y="1034078"/>
            <a:ext cx="7170479" cy="8303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Regional events in the Rustenburg area recorded by combinations of mine and national seismic network. Pairs of recorded events are linked by lines; their colour varies depending on which networks were triggered. (SIM100301, p 40).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GB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Capacity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69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Rectangle 8"/>
          <p:cNvSpPr/>
          <p:nvPr/>
        </p:nvSpPr>
        <p:spPr>
          <a:xfrm>
            <a:off x="912247" y="968883"/>
            <a:ext cx="65525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Management issues relating to seismic network operation </a:t>
            </a:r>
          </a:p>
          <a:p>
            <a:pPr lvl="0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(SIM050302 Ph2 OP3, Chapter 7)</a:t>
            </a:r>
          </a:p>
        </p:txBody>
      </p:sp>
      <p:pic>
        <p:nvPicPr>
          <p:cNvPr id="12" name="Picture 11" descr="SIM050302.jpg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/>
          <a:srcRect l="6640" t="7154" r="4980" b="7949"/>
          <a:stretch>
            <a:fillRect/>
          </a:stretch>
        </p:blipFill>
        <p:spPr>
          <a:xfrm>
            <a:off x="1023132" y="1589740"/>
            <a:ext cx="3117538" cy="4169792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3" name="Content Placeholder 7"/>
          <p:cNvSpPr>
            <a:spLocks noGrp="1"/>
          </p:cNvSpPr>
          <p:nvPr>
            <p:ph sz="half" idx="2"/>
          </p:nvPr>
        </p:nvSpPr>
        <p:spPr>
          <a:xfrm>
            <a:off x="4175823" y="2307263"/>
            <a:ext cx="5167423" cy="2498651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en-ZA" sz="1600" b="1" dirty="0" smtClean="0"/>
              <a:t>7	Management Issues</a:t>
            </a:r>
          </a:p>
          <a:p>
            <a:pPr marL="514350" indent="-514350">
              <a:buNone/>
            </a:pPr>
            <a:r>
              <a:rPr lang="en-ZA" sz="1600" dirty="0" smtClean="0"/>
              <a:t>	7.1     Outsourcing of seismic services</a:t>
            </a:r>
          </a:p>
          <a:p>
            <a:pPr marL="514350" indent="-514350">
              <a:buNone/>
            </a:pPr>
            <a:r>
              <a:rPr lang="en-ZA" sz="1600" dirty="0" smtClean="0"/>
              <a:t>	7.2     Legal responsibility</a:t>
            </a:r>
          </a:p>
          <a:p>
            <a:pPr marL="514350" indent="-514350">
              <a:buNone/>
            </a:pPr>
            <a:r>
              <a:rPr lang="en-ZA" sz="1600" dirty="0" smtClean="0"/>
              <a:t>	7.3     Qualifications and competence</a:t>
            </a:r>
          </a:p>
          <a:p>
            <a:pPr marL="514350" indent="-514350">
              <a:buNone/>
            </a:pPr>
            <a:r>
              <a:rPr lang="en-ZA" sz="1600" dirty="0" smtClean="0"/>
              <a:t>	7.4     Reporting structure</a:t>
            </a:r>
          </a:p>
          <a:p>
            <a:pPr marL="514350" indent="-514350">
              <a:buNone/>
            </a:pPr>
            <a:r>
              <a:rPr lang="en-ZA" sz="1600" dirty="0" smtClean="0"/>
              <a:t>	7.5     Role of the Council for Geoscience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Seismic system operation </a:t>
            </a:r>
            <a:endParaRPr lang="en-GB" b="1" noProof="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b="1" dirty="0" smtClean="0"/>
              <a:t>Chapter 6</a:t>
            </a:r>
          </a:p>
          <a:p>
            <a:pPr marL="863600" lvl="1" indent="-463550">
              <a:buFont typeface="Arial" pitchFamily="34" charset="0"/>
              <a:buChar char="•"/>
            </a:pPr>
            <a:r>
              <a:rPr lang="en-GB" dirty="0" smtClean="0"/>
              <a:t>Source parameters</a:t>
            </a:r>
          </a:p>
          <a:p>
            <a:pPr marL="863600" lvl="1" indent="-463550">
              <a:buFont typeface="Arial" pitchFamily="34" charset="0"/>
              <a:buChar char="•"/>
            </a:pPr>
            <a:r>
              <a:rPr lang="en-GB" dirty="0" smtClean="0"/>
              <a:t>System timing</a:t>
            </a:r>
          </a:p>
          <a:p>
            <a:pPr marL="863600" lvl="1" indent="-463550">
              <a:buFont typeface="Arial" pitchFamily="34" charset="0"/>
              <a:buChar char="•"/>
            </a:pPr>
            <a:r>
              <a:rPr lang="en-GB" dirty="0" smtClean="0"/>
              <a:t>Sensor and station health</a:t>
            </a:r>
          </a:p>
          <a:p>
            <a:pPr marL="863600" lvl="1" indent="-463550">
              <a:buFont typeface="Arial" pitchFamily="34" charset="0"/>
              <a:buChar char="•"/>
            </a:pPr>
            <a:r>
              <a:rPr lang="en-GB" dirty="0" smtClean="0"/>
              <a:t>Status reporting</a:t>
            </a:r>
          </a:p>
          <a:p>
            <a:pPr marL="863600" lvl="1" indent="-463550">
              <a:buFont typeface="Arial" pitchFamily="34" charset="0"/>
              <a:buChar char="•"/>
            </a:pPr>
            <a:r>
              <a:rPr lang="en-GB" dirty="0" smtClean="0"/>
              <a:t>Principal sites </a:t>
            </a:r>
          </a:p>
          <a:p>
            <a:pPr marL="863600" lvl="1" indent="-463550">
              <a:buFont typeface="Arial" pitchFamily="34" charset="0"/>
              <a:buChar char="•"/>
            </a:pPr>
            <a:r>
              <a:rPr lang="en-GB" dirty="0" smtClean="0"/>
              <a:t>Data back-up</a:t>
            </a:r>
          </a:p>
          <a:p>
            <a:pPr marL="863600" lvl="1" indent="-463550">
              <a:buFont typeface="Arial" pitchFamily="34" charset="0"/>
              <a:buChar char="•"/>
            </a:pPr>
            <a:r>
              <a:rPr lang="en-GB" dirty="0" smtClean="0"/>
              <a:t>System optimisation</a:t>
            </a:r>
          </a:p>
          <a:p>
            <a:pPr marL="863600" lvl="1" indent="-463550">
              <a:buFont typeface="Arial" pitchFamily="34" charset="0"/>
              <a:buChar char="•"/>
            </a:pPr>
            <a:r>
              <a:rPr lang="en-GB" dirty="0" smtClean="0"/>
              <a:t>Quality control </a:t>
            </a:r>
          </a:p>
          <a:p>
            <a:pPr marL="863600" lvl="1" indent="-463550">
              <a:buFont typeface="Arial" pitchFamily="34" charset="0"/>
              <a:buChar char="•"/>
            </a:pPr>
            <a:r>
              <a:rPr lang="en-GB" dirty="0" smtClean="0"/>
              <a:t>Practice reviews</a:t>
            </a: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55FC9-3F36-4013-931B-A0F3230DDE92}" type="slidenum">
              <a:rPr lang="en-US" sz="1600" b="1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70</a:t>
            </a:fld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en-US" sz="11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/ 93</a:t>
            </a:r>
            <a:endParaRPr lang="en-US" sz="1600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Source parameters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71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921496" y="969455"/>
            <a:ext cx="8113690" cy="61818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tabLst>
                <a:tab pos="631825" algn="l"/>
              </a:tabLst>
              <a:defRPr/>
            </a:pPr>
            <a:r>
              <a:rPr kumimoji="0" lang="en-GB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Source parameters of a pillar failure in a platinum </a:t>
            </a:r>
            <a:r>
              <a:rPr lang="en-GB" b="1" dirty="0" smtClean="0">
                <a:solidFill>
                  <a:schemeClr val="tx2">
                    <a:lumMod val="50000"/>
                  </a:schemeClr>
                </a:solidFill>
              </a:rPr>
              <a:t>mine </a:t>
            </a:r>
          </a:p>
          <a:p>
            <a:pPr lvl="0">
              <a:tabLst>
                <a:tab pos="631825" algn="l"/>
              </a:tabLst>
              <a:defRPr/>
            </a:pPr>
            <a:r>
              <a:rPr lang="en-GB" dirty="0" smtClean="0">
                <a:solidFill>
                  <a:schemeClr val="tx2">
                    <a:lumMod val="50000"/>
                  </a:schemeClr>
                </a:solidFill>
              </a:rPr>
              <a:t>(SIM100301 OP4) </a:t>
            </a:r>
            <a:endParaRPr kumimoji="0" lang="en-GB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GB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1046959" y="1647312"/>
            <a:ext cx="5667375" cy="4210050"/>
          </a:xfrm>
          <a:prstGeom prst="rect">
            <a:avLst/>
          </a:prstGeom>
          <a:noFill/>
          <a:ln w="9525" cap="flat">
            <a:solidFill>
              <a:schemeClr val="tx2">
                <a:lumMod val="50000"/>
              </a:schemeClr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Source parameters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72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897746" y="963236"/>
            <a:ext cx="6582602" cy="61818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GB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Methodology to estimate parameters that quantify seismic sources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(SIM050302 Ph2 OP3, Ch 10)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GB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</a:t>
            </a:r>
          </a:p>
        </p:txBody>
      </p:sp>
      <p:pic>
        <p:nvPicPr>
          <p:cNvPr id="12" name="Picture 11" descr="SIM050302.jpg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/>
          <a:srcRect l="6640" t="7154" r="4980" b="7949"/>
          <a:stretch>
            <a:fillRect/>
          </a:stretch>
        </p:blipFill>
        <p:spPr>
          <a:xfrm>
            <a:off x="999382" y="1672869"/>
            <a:ext cx="3055388" cy="4086665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3" name="Content Placeholder 7"/>
          <p:cNvSpPr txBox="1">
            <a:spLocks/>
          </p:cNvSpPr>
          <p:nvPr/>
        </p:nvSpPr>
        <p:spPr>
          <a:xfrm>
            <a:off x="4065920" y="2769986"/>
            <a:ext cx="5220587" cy="11589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ZA" sz="1600" b="1" dirty="0" smtClean="0">
                <a:solidFill>
                  <a:schemeClr val="tx2">
                    <a:lumMod val="50000"/>
                  </a:schemeClr>
                </a:solidFill>
              </a:rPr>
              <a:t>10</a:t>
            </a:r>
            <a:r>
              <a:rPr kumimoji="0" lang="en-ZA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Estimation of seismic source parameters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Z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10.1    Location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Z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10.2    Quantification of</a:t>
            </a:r>
            <a:r>
              <a:rPr kumimoji="0" lang="en-ZA" sz="1600" b="0" i="0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source parameters 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</a:rPr>
              <a:t>		   </a:t>
            </a:r>
            <a:r>
              <a:rPr kumimoji="0" lang="en-ZA" sz="1600" b="0" i="0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and mechanisms</a:t>
            </a:r>
            <a:endParaRPr kumimoji="0" lang="en-ZA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Z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9739" y="1246015"/>
            <a:ext cx="4449225" cy="2557638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rgbClr val="FFFFFF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Source parameters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73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Rectangle 8"/>
          <p:cNvSpPr/>
          <p:nvPr/>
        </p:nvSpPr>
        <p:spPr>
          <a:xfrm>
            <a:off x="5150754" y="1204745"/>
            <a:ext cx="27371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Difference between burst and slip type events</a:t>
            </a:r>
          </a:p>
        </p:txBody>
      </p:sp>
      <p:sp>
        <p:nvSpPr>
          <p:cNvPr id="10" name="Rectangle 9"/>
          <p:cNvSpPr/>
          <p:nvPr/>
        </p:nvSpPr>
        <p:spPr>
          <a:xfrm>
            <a:off x="1431599" y="5493409"/>
            <a:ext cx="27371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Seismic moment and energy are basic source parameters</a:t>
            </a:r>
          </a:p>
        </p:txBody>
      </p:sp>
      <p:pic>
        <p:nvPicPr>
          <p:cNvPr id="12" name="Picture 4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24556" y="3533048"/>
            <a:ext cx="4430048" cy="2543988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rgbClr val="FFFFFF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Content Placeholder 12" descr="animatio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43366" y="1324668"/>
            <a:ext cx="372915" cy="365553"/>
          </a:xfrm>
          <a:prstGeom prst="rect">
            <a:avLst/>
          </a:prstGeom>
        </p:spPr>
      </p:pic>
      <p:pic>
        <p:nvPicPr>
          <p:cNvPr id="14" name="Content Placeholder 12" descr="animatio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302086" y="5626934"/>
            <a:ext cx="359929" cy="3655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System timing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74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908715" y="984940"/>
            <a:ext cx="6658734" cy="7083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All seismograms associated with an event plotted on the same time scale (horizontal axis) against distance from the source  (vertical).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GB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</a:t>
            </a:r>
          </a:p>
        </p:txBody>
      </p:sp>
      <p:pic>
        <p:nvPicPr>
          <p:cNvPr id="10" name="Picture 2" descr="C:\Users\Optiplex 760\Documents\SiM\AngloGold\MSAG\2012-Oct\MSAG ready to print\Presentations\Pics\TRACE pics\TRACE Travel time 2.jpg"/>
          <p:cNvPicPr>
            <a:picLocks noChangeAspect="1" noChangeArrowheads="1"/>
          </p:cNvPicPr>
          <p:nvPr/>
        </p:nvPicPr>
        <p:blipFill>
          <a:blip r:embed="rId2" cstate="print"/>
          <a:srcRect l="21858" t="13780" b="2953"/>
          <a:stretch>
            <a:fillRect/>
          </a:stretch>
        </p:blipFill>
        <p:spPr bwMode="auto">
          <a:xfrm>
            <a:off x="1008314" y="1680505"/>
            <a:ext cx="7047508" cy="4140000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chemeClr val="tx2">
                <a:lumMod val="50000"/>
              </a:schemeClr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Sensor and station health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75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876810" y="962013"/>
            <a:ext cx="7044445" cy="10947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Example of a daily station health report</a:t>
            </a:r>
            <a:r>
              <a:rPr lang="en-GB" dirty="0" smtClean="0">
                <a:solidFill>
                  <a:schemeClr val="tx2">
                    <a:lumMod val="50000"/>
                  </a:schemeClr>
                </a:solidFill>
              </a:rPr>
              <a:t>: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lang="en-GB" dirty="0" smtClean="0">
                <a:solidFill>
                  <a:schemeClr val="tx2">
                    <a:lumMod val="50000"/>
                  </a:schemeClr>
                </a:solidFill>
              </a:rPr>
              <a:t>S</a:t>
            </a: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eismograms sent (blocks), time-outs, the percentage of triggers accepted from each station and the number of accepted events to which the station has contributed data </a:t>
            </a:r>
            <a:r>
              <a:rPr lang="en-GB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  <a:endParaRPr kumimoji="0" lang="en-GB" b="1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 l="1089" t="1128" r="545" b="226"/>
          <a:stretch>
            <a:fillRect/>
          </a:stretch>
        </p:blipFill>
        <p:spPr bwMode="auto">
          <a:xfrm>
            <a:off x="996313" y="2234765"/>
            <a:ext cx="6716253" cy="3251126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rgbClr val="FFFFFF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Status reporting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76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850470" y="4845195"/>
            <a:ext cx="1536473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lvl="0" indent="-342900">
              <a:tabLst>
                <a:tab pos="631825" algn="l"/>
              </a:tabLst>
              <a:defRPr/>
            </a:pPr>
            <a:r>
              <a:rPr lang="en-ZA" dirty="0" smtClean="0">
                <a:solidFill>
                  <a:srgbClr val="660066"/>
                </a:solidFill>
              </a:rPr>
              <a:t>Legends</a:t>
            </a:r>
            <a:r>
              <a:rPr lang="en-ZA" dirty="0" smtClean="0"/>
              <a:t> </a:t>
            </a:r>
            <a:endParaRPr lang="en-ZA" dirty="0"/>
          </a:p>
        </p:txBody>
      </p:sp>
      <p:pic>
        <p:nvPicPr>
          <p:cNvPr id="1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9555" y="1147083"/>
            <a:ext cx="5934621" cy="358999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6952" y="5224115"/>
            <a:ext cx="2929136" cy="795961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0345" y="4917989"/>
            <a:ext cx="3312368" cy="548306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53486" y="5584087"/>
            <a:ext cx="2641079" cy="523789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6940529" y="2824410"/>
            <a:ext cx="2690359" cy="192052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46088" indent="-176213" algn="l">
              <a:lnSpc>
                <a:spcPct val="180000"/>
              </a:lnSpc>
              <a:buFont typeface="Arial" charset="0"/>
              <a:buChar char="•"/>
            </a:pPr>
            <a:endParaRPr lang="en-ZA" dirty="0">
              <a:solidFill>
                <a:srgbClr val="000099"/>
              </a:solidFill>
            </a:endParaRPr>
          </a:p>
          <a:p>
            <a:pPr marL="446088" indent="-176213" algn="l">
              <a:lnSpc>
                <a:spcPct val="180000"/>
              </a:lnSpc>
              <a:buFont typeface="Arial" charset="0"/>
              <a:buChar char="•"/>
            </a:pPr>
            <a:endParaRPr lang="en-ZA" dirty="0" smtClean="0">
              <a:solidFill>
                <a:srgbClr val="000099"/>
              </a:solidFill>
            </a:endParaRPr>
          </a:p>
          <a:p>
            <a:pPr marL="342900" lvl="0" indent="-342900">
              <a:tabLst>
                <a:tab pos="631825" algn="l"/>
              </a:tabLst>
              <a:defRPr/>
            </a:pPr>
            <a:r>
              <a:rPr lang="en-GB" dirty="0" smtClean="0">
                <a:solidFill>
                  <a:srgbClr val="1F497D">
                    <a:lumMod val="50000"/>
                  </a:srgbClr>
                </a:solidFill>
              </a:rPr>
              <a:t>Example of a </a:t>
            </a:r>
          </a:p>
          <a:p>
            <a:pPr marL="342900" lvl="0" indent="-342900">
              <a:tabLst>
                <a:tab pos="631825" algn="l"/>
              </a:tabLst>
              <a:defRPr/>
            </a:pPr>
            <a:r>
              <a:rPr lang="en-GB" dirty="0" smtClean="0">
                <a:solidFill>
                  <a:srgbClr val="1F497D">
                    <a:lumMod val="50000"/>
                  </a:srgbClr>
                </a:solidFill>
              </a:rPr>
              <a:t>daily system </a:t>
            </a:r>
          </a:p>
          <a:p>
            <a:pPr marL="342900" lvl="0" indent="-342900">
              <a:tabLst>
                <a:tab pos="631825" algn="l"/>
              </a:tabLst>
              <a:defRPr/>
            </a:pPr>
            <a:r>
              <a:rPr lang="en-GB" dirty="0" smtClean="0">
                <a:solidFill>
                  <a:srgbClr val="1F497D">
                    <a:lumMod val="50000"/>
                  </a:srgbClr>
                </a:solidFill>
              </a:rPr>
              <a:t>status report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Status reporting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77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821022" y="5178050"/>
            <a:ext cx="6731683" cy="6053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Example of a monthly system status report showing improvement after repairs during the reporting month.</a:t>
            </a:r>
          </a:p>
        </p:txBody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945202" y="1172335"/>
            <a:ext cx="6572052" cy="3960000"/>
            <a:chOff x="857224" y="1428736"/>
            <a:chExt cx="7210432" cy="439699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 b="3181"/>
            <a:stretch>
              <a:fillRect/>
            </a:stretch>
          </p:blipFill>
          <p:spPr bwMode="auto">
            <a:xfrm>
              <a:off x="857224" y="1428736"/>
              <a:ext cx="7210432" cy="4396991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63500" cap="flat">
              <a:solidFill>
                <a:srgbClr val="FFFFFF"/>
              </a:solidFill>
              <a:round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2" name="Rectangle 11"/>
            <p:cNvSpPr/>
            <p:nvPr/>
          </p:nvSpPr>
          <p:spPr>
            <a:xfrm>
              <a:off x="916787" y="1500174"/>
              <a:ext cx="785818" cy="21431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0" cap="flat">
              <a:noFill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Status reporting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3944678" y="1229533"/>
            <a:ext cx="3774565" cy="1347130"/>
          </a:xfrm>
        </p:spPr>
        <p:txBody>
          <a:bodyPr>
            <a:normAutofit/>
          </a:bodyPr>
          <a:lstStyle/>
          <a:p>
            <a:pPr marL="0" lvl="0" indent="0">
              <a:spcBef>
                <a:spcPts val="0"/>
              </a:spcBef>
              <a:buNone/>
            </a:pPr>
            <a:r>
              <a:rPr lang="en-GB" sz="1800" dirty="0" smtClean="0"/>
              <a:t>Example of a gap analysis between planned and actual network performance on a platinum mine (SIM100301 OP3, p. 44)</a:t>
            </a:r>
          </a:p>
          <a:p>
            <a:pPr marL="0" indent="0">
              <a:spcBef>
                <a:spcPts val="0"/>
              </a:spcBef>
              <a:buNone/>
            </a:pPr>
            <a:endParaRPr lang="en-GB" sz="1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78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15" name="Content Placeholder 3"/>
          <p:cNvSpPr txBox="1">
            <a:spLocks/>
          </p:cNvSpPr>
          <p:nvPr/>
        </p:nvSpPr>
        <p:spPr>
          <a:xfrm>
            <a:off x="965851" y="4847194"/>
            <a:ext cx="2880000" cy="105599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1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Minimising the increasing seismic risk in the platinum sector</a:t>
            </a:r>
            <a:endParaRPr kumimoji="0" lang="en-GB" sz="1400" b="0" i="1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Project report SIM100301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Essrich et al. (2012)</a:t>
            </a:r>
            <a:r>
              <a:rPr kumimoji="0" lang="en-GB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 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pic>
        <p:nvPicPr>
          <p:cNvPr id="16" name="Picture 15" descr="SIM100301.jpg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/>
          <a:srcRect l="6640" t="7154" r="4980" b="7949"/>
          <a:stretch>
            <a:fillRect/>
          </a:stretch>
        </p:blipFill>
        <p:spPr>
          <a:xfrm>
            <a:off x="1024459" y="1224354"/>
            <a:ext cx="2691534" cy="3600000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7" name="Content Placeholder 7"/>
          <p:cNvSpPr>
            <a:spLocks noGrp="1"/>
          </p:cNvSpPr>
          <p:nvPr>
            <p:ph sz="half" idx="2"/>
          </p:nvPr>
        </p:nvSpPr>
        <p:spPr>
          <a:xfrm>
            <a:off x="3912781" y="2604989"/>
            <a:ext cx="4275037" cy="2998382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en-ZA" sz="1600" b="1" dirty="0" smtClean="0"/>
              <a:t>Enabling output 3:</a:t>
            </a:r>
          </a:p>
          <a:p>
            <a:pPr marL="514350" indent="-514350">
              <a:buAutoNum type="arabicPeriod"/>
            </a:pPr>
            <a:r>
              <a:rPr lang="en-ZA" sz="1600" dirty="0" smtClean="0"/>
              <a:t>Introduction</a:t>
            </a:r>
          </a:p>
          <a:p>
            <a:pPr marL="514350" indent="-514350">
              <a:buAutoNum type="arabicPeriod"/>
            </a:pPr>
            <a:r>
              <a:rPr lang="en-ZA" sz="1600" dirty="0" smtClean="0"/>
              <a:t>Seismic data quality criteria</a:t>
            </a:r>
          </a:p>
          <a:p>
            <a:pPr marL="514350" indent="-514350">
              <a:buAutoNum type="arabicPeriod"/>
            </a:pPr>
            <a:r>
              <a:rPr lang="en-ZA" sz="1600" dirty="0" smtClean="0"/>
              <a:t>Seismic network performance</a:t>
            </a:r>
          </a:p>
          <a:p>
            <a:pPr marL="514350" indent="-514350">
              <a:buAutoNum type="arabicPeriod"/>
            </a:pPr>
            <a:r>
              <a:rPr lang="en-ZA" sz="1600" dirty="0" smtClean="0"/>
              <a:t>Gap analysis results and recommendations</a:t>
            </a:r>
          </a:p>
          <a:p>
            <a:pPr marL="514350" indent="-514350">
              <a:buNone/>
            </a:pPr>
            <a:r>
              <a:rPr lang="en-ZA" sz="1600" dirty="0" smtClean="0"/>
              <a:t>	4.1    Network configuration</a:t>
            </a:r>
          </a:p>
          <a:p>
            <a:pPr marL="514350" indent="-514350">
              <a:buNone/>
            </a:pPr>
            <a:r>
              <a:rPr lang="en-ZA" sz="1600" dirty="0" smtClean="0"/>
              <a:t> 	4.2    Source parameters</a:t>
            </a:r>
          </a:p>
          <a:p>
            <a:pPr marL="514350" indent="-514350">
              <a:buNone/>
            </a:pPr>
            <a:r>
              <a:rPr lang="en-ZA" sz="1600" dirty="0" smtClean="0"/>
              <a:t>	4.3    Ground motion relation</a:t>
            </a:r>
          </a:p>
          <a:p>
            <a:pPr marL="514350" indent="-514350">
              <a:buNone/>
            </a:pPr>
            <a:r>
              <a:rPr lang="en-ZA" sz="1600" dirty="0" smtClean="0"/>
              <a:t>	4.4    SANSN data</a:t>
            </a:r>
          </a:p>
          <a:p>
            <a:pPr marL="514350" indent="-514350">
              <a:buNone/>
            </a:pPr>
            <a:r>
              <a:rPr lang="en-ZA" sz="1600" dirty="0" smtClean="0"/>
              <a:t>	4.5    Scorecard evaluation</a:t>
            </a:r>
            <a:endParaRPr lang="en-GB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Principal sites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79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grpSp>
        <p:nvGrpSpPr>
          <p:cNvPr id="19" name="Group 18"/>
          <p:cNvGrpSpPr>
            <a:grpSpLocks noChangeAspect="1"/>
          </p:cNvGrpSpPr>
          <p:nvPr/>
        </p:nvGrpSpPr>
        <p:grpSpPr>
          <a:xfrm>
            <a:off x="718870" y="1303557"/>
            <a:ext cx="7200000" cy="3782712"/>
            <a:chOff x="718870" y="1303557"/>
            <a:chExt cx="7537450" cy="3948636"/>
          </a:xfrm>
        </p:grpSpPr>
        <p:pic>
          <p:nvPicPr>
            <p:cNvPr id="1026" name="Picture 2" descr="C:\Users\Essrich\Documents\SiM\Platinum\Northam\Enhance\ImplementRecs\MonObs\PrincipalSites-LocAccuracy.png"/>
            <p:cNvPicPr>
              <a:picLocks noChangeAspect="1" noChangeArrowheads="1"/>
            </p:cNvPicPr>
            <p:nvPr/>
          </p:nvPicPr>
          <p:blipFill>
            <a:blip r:embed="rId2" cstate="print"/>
            <a:srcRect b="21183"/>
            <a:stretch>
              <a:fillRect/>
            </a:stretch>
          </p:blipFill>
          <p:spPr bwMode="auto">
            <a:xfrm>
              <a:off x="718870" y="1303557"/>
              <a:ext cx="7537450" cy="3948636"/>
            </a:xfrm>
            <a:prstGeom prst="rect">
              <a:avLst/>
            </a:prstGeom>
            <a:noFill/>
            <a:ln w="63500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8" name="Oval 131"/>
            <p:cNvSpPr>
              <a:spLocks noChangeArrowheads="1"/>
            </p:cNvSpPr>
            <p:nvPr/>
          </p:nvSpPr>
          <p:spPr bwMode="auto">
            <a:xfrm>
              <a:off x="1207820" y="3872170"/>
              <a:ext cx="324000" cy="252000"/>
            </a:xfrm>
            <a:prstGeom prst="ellipse">
              <a:avLst/>
            </a:prstGeom>
            <a:noFill/>
            <a:ln w="38100" algn="ctr">
              <a:solidFill>
                <a:srgbClr val="66FF66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ZA"/>
            </a:p>
          </p:txBody>
        </p:sp>
        <p:sp>
          <p:nvSpPr>
            <p:cNvPr id="10" name="Oval 132"/>
            <p:cNvSpPr>
              <a:spLocks noChangeArrowheads="1"/>
            </p:cNvSpPr>
            <p:nvPr/>
          </p:nvSpPr>
          <p:spPr bwMode="auto">
            <a:xfrm>
              <a:off x="2985820" y="4357945"/>
              <a:ext cx="324000" cy="252000"/>
            </a:xfrm>
            <a:prstGeom prst="ellipse">
              <a:avLst/>
            </a:prstGeom>
            <a:noFill/>
            <a:ln w="38100" algn="ctr">
              <a:solidFill>
                <a:srgbClr val="66FF66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ZA"/>
            </a:p>
          </p:txBody>
        </p:sp>
        <p:sp>
          <p:nvSpPr>
            <p:cNvPr id="11" name="Oval 133"/>
            <p:cNvSpPr>
              <a:spLocks noChangeArrowheads="1"/>
            </p:cNvSpPr>
            <p:nvPr/>
          </p:nvSpPr>
          <p:spPr bwMode="auto">
            <a:xfrm>
              <a:off x="4668570" y="3764220"/>
              <a:ext cx="324000" cy="252000"/>
            </a:xfrm>
            <a:prstGeom prst="ellipse">
              <a:avLst/>
            </a:prstGeom>
            <a:noFill/>
            <a:ln w="38100" algn="ctr">
              <a:solidFill>
                <a:srgbClr val="66FF66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ZA"/>
            </a:p>
          </p:txBody>
        </p:sp>
        <p:sp>
          <p:nvSpPr>
            <p:cNvPr id="12" name="Oval 135"/>
            <p:cNvSpPr>
              <a:spLocks noChangeArrowheads="1"/>
            </p:cNvSpPr>
            <p:nvPr/>
          </p:nvSpPr>
          <p:spPr bwMode="auto">
            <a:xfrm>
              <a:off x="3176320" y="3792795"/>
              <a:ext cx="324000" cy="252000"/>
            </a:xfrm>
            <a:prstGeom prst="ellipse">
              <a:avLst/>
            </a:prstGeom>
            <a:noFill/>
            <a:ln w="38100" algn="ctr">
              <a:solidFill>
                <a:srgbClr val="66FF66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ZA"/>
            </a:p>
          </p:txBody>
        </p:sp>
        <p:sp>
          <p:nvSpPr>
            <p:cNvPr id="13" name="Oval 136"/>
            <p:cNvSpPr>
              <a:spLocks noChangeArrowheads="1"/>
            </p:cNvSpPr>
            <p:nvPr/>
          </p:nvSpPr>
          <p:spPr bwMode="auto">
            <a:xfrm>
              <a:off x="1869808" y="3613408"/>
              <a:ext cx="324000" cy="252000"/>
            </a:xfrm>
            <a:prstGeom prst="ellipse">
              <a:avLst/>
            </a:prstGeom>
            <a:noFill/>
            <a:ln w="38100" algn="ctr">
              <a:solidFill>
                <a:srgbClr val="66FF66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ZA"/>
            </a:p>
          </p:txBody>
        </p:sp>
        <p:sp>
          <p:nvSpPr>
            <p:cNvPr id="14" name="Oval 137"/>
            <p:cNvSpPr>
              <a:spLocks noChangeArrowheads="1"/>
            </p:cNvSpPr>
            <p:nvPr/>
          </p:nvSpPr>
          <p:spPr bwMode="auto">
            <a:xfrm>
              <a:off x="4454258" y="3502283"/>
              <a:ext cx="324000" cy="252000"/>
            </a:xfrm>
            <a:prstGeom prst="ellipse">
              <a:avLst/>
            </a:prstGeom>
            <a:noFill/>
            <a:ln w="38100" algn="ctr">
              <a:solidFill>
                <a:srgbClr val="66FF66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ZA"/>
            </a:p>
          </p:txBody>
        </p:sp>
        <p:sp>
          <p:nvSpPr>
            <p:cNvPr id="15" name="Oval 136"/>
            <p:cNvSpPr>
              <a:spLocks noChangeArrowheads="1"/>
            </p:cNvSpPr>
            <p:nvPr/>
          </p:nvSpPr>
          <p:spPr bwMode="auto">
            <a:xfrm>
              <a:off x="6010008" y="4515108"/>
              <a:ext cx="324000" cy="252000"/>
            </a:xfrm>
            <a:prstGeom prst="ellipse">
              <a:avLst/>
            </a:prstGeom>
            <a:noFill/>
            <a:ln w="38100" algn="ctr">
              <a:solidFill>
                <a:srgbClr val="66FF66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ZA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427520" y="4443670"/>
              <a:ext cx="13796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ZA" dirty="0" smtClean="0"/>
                <a:t>Principal site</a:t>
              </a:r>
              <a:endParaRPr lang="en-ZA" dirty="0"/>
            </a:p>
          </p:txBody>
        </p:sp>
      </p:grpSp>
      <p:sp>
        <p:nvSpPr>
          <p:cNvPr id="18" name="Text Placeholder 2"/>
          <p:cNvSpPr txBox="1">
            <a:spLocks/>
          </p:cNvSpPr>
          <p:nvPr/>
        </p:nvSpPr>
        <p:spPr>
          <a:xfrm>
            <a:off x="649951" y="5162348"/>
            <a:ext cx="7686527" cy="7278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Principal sites provide basic coverage of this platinum mine: They are well maintained and speedily repaired in case</a:t>
            </a:r>
            <a:r>
              <a:rPr kumimoji="0" lang="en-GB" sz="1800" b="0" i="0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of technical 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faults.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System optimisation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80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887441" y="965377"/>
            <a:ext cx="6672307" cy="133940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Results of a calibration blast in a cross cut to measure location accuracy in a part of the mine: </a:t>
            </a:r>
            <a:r>
              <a:rPr lang="en-GB" dirty="0" smtClean="0">
                <a:solidFill>
                  <a:schemeClr val="tx2">
                    <a:lumMod val="50000"/>
                  </a:schemeClr>
                </a:solidFill>
              </a:rPr>
              <a:t>t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he number of sensors increases from top right to bottom left with an improvement in the resulting location accuracy (SIM050302 Ph2 OP3 Chapter 10).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471869" y="2399220"/>
            <a:ext cx="8209328" cy="3593207"/>
            <a:chOff x="344279" y="1197734"/>
            <a:chExt cx="8209328" cy="3593207"/>
          </a:xfrm>
        </p:grpSpPr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76448" y="1197734"/>
              <a:ext cx="4889490" cy="3593207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cxnSp>
          <p:nvCxnSpPr>
            <p:cNvPr id="11" name="Straight Arrow Connector 10"/>
            <p:cNvCxnSpPr/>
            <p:nvPr/>
          </p:nvCxnSpPr>
          <p:spPr>
            <a:xfrm>
              <a:off x="772732" y="2537138"/>
              <a:ext cx="2395471" cy="1275008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6981971" y="1921759"/>
              <a:ext cx="157163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ZA" sz="1600" dirty="0" smtClean="0">
                  <a:solidFill>
                    <a:schemeClr val="tx2">
                      <a:lumMod val="50000"/>
                    </a:schemeClr>
                  </a:solidFill>
                </a:rPr>
                <a:t>Location using the nearest 5 stations</a:t>
              </a:r>
              <a:endParaRPr lang="en-GB" sz="1600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cxnSp>
          <p:nvCxnSpPr>
            <p:cNvPr id="13" name="Straight Arrow Connector 12"/>
            <p:cNvCxnSpPr/>
            <p:nvPr/>
          </p:nvCxnSpPr>
          <p:spPr>
            <a:xfrm flipH="1">
              <a:off x="5177307" y="2240924"/>
              <a:ext cx="1867437" cy="56667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344279" y="1995614"/>
              <a:ext cx="15716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ZA" sz="1600" dirty="0" smtClean="0">
                  <a:solidFill>
                    <a:schemeClr val="tx2">
                      <a:lumMod val="50000"/>
                    </a:schemeClr>
                  </a:solidFill>
                </a:rPr>
                <a:t>Nearest 9 stations</a:t>
              </a:r>
              <a:endParaRPr lang="en-GB" sz="1600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cxnSp>
          <p:nvCxnSpPr>
            <p:cNvPr id="15" name="Straight Arrow Connector 14"/>
            <p:cNvCxnSpPr>
              <a:stCxn id="16" idx="1"/>
            </p:cNvCxnSpPr>
            <p:nvPr/>
          </p:nvCxnSpPr>
          <p:spPr>
            <a:xfrm flipH="1" flipV="1">
              <a:off x="3915177" y="3837904"/>
              <a:ext cx="3022323" cy="679607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6937500" y="4348234"/>
              <a:ext cx="157163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ZA" sz="1600" dirty="0" smtClean="0">
                  <a:solidFill>
                    <a:schemeClr val="tx2">
                      <a:lumMod val="50000"/>
                    </a:schemeClr>
                  </a:solidFill>
                </a:rPr>
                <a:t>All 15 stations</a:t>
              </a:r>
              <a:endParaRPr lang="en-GB" sz="1600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System optimisation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81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Rectangle 8"/>
          <p:cNvSpPr/>
          <p:nvPr/>
        </p:nvSpPr>
        <p:spPr>
          <a:xfrm>
            <a:off x="900890" y="968344"/>
            <a:ext cx="40697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b="1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Issues affecting network operation </a:t>
            </a:r>
            <a:r>
              <a:rPr lang="en-US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(SIM050302 Ph2 OP3, Chapter 9)</a:t>
            </a:r>
          </a:p>
        </p:txBody>
      </p:sp>
      <p:pic>
        <p:nvPicPr>
          <p:cNvPr id="12" name="Picture 11" descr="SIM050302.jpg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/>
          <a:srcRect l="6640" t="7154" r="4980" b="7949"/>
          <a:stretch>
            <a:fillRect/>
          </a:stretch>
        </p:blipFill>
        <p:spPr>
          <a:xfrm>
            <a:off x="1023131" y="1755994"/>
            <a:ext cx="3028753" cy="4051039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3" name="Content Placeholder 7"/>
          <p:cNvSpPr txBox="1">
            <a:spLocks/>
          </p:cNvSpPr>
          <p:nvPr/>
        </p:nvSpPr>
        <p:spPr>
          <a:xfrm>
            <a:off x="4059008" y="1701207"/>
            <a:ext cx="4503095" cy="45826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ZA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9	Network operation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Z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9.1     Calibration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</a:rPr>
              <a:t>		9.1.1   Velocity model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Z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9.1.2   Magnitude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</a:rPr>
              <a:t>		9.1.3   Spatial coordinates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Z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9.1.4   Time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</a:rPr>
              <a:t>		9.1.5   Calibration blasts</a:t>
            </a:r>
            <a:endParaRPr kumimoji="0" lang="en-ZA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Z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9.2     Monitoring network performance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</a:rPr>
              <a:t>		9.2.1   Breakdowns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Z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9.2.2   Noise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</a:rPr>
              <a:t>		9.2.3   Calibration pulse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Z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9.2.4   Quantifying performance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Z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9.3     Database issues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</a:rPr>
              <a:t>		9.3.1   Archiving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Z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9.3.2   Software upgrades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Z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Practice reviews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82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933767" y="2376601"/>
            <a:ext cx="4616427" cy="37219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347663" algn="l"/>
              </a:tabLst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	Customer focus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347663" algn="l"/>
              </a:tabLst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 	Leadership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347663" algn="l"/>
              </a:tabLst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 	Involvement of people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347663" algn="l"/>
              </a:tabLst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 	Process approach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347663" algn="l"/>
              </a:tabLst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 	System approach to management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347663" algn="l"/>
              </a:tabLst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 	Continual improvement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347663" algn="l"/>
              </a:tabLst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7 	Factual approach to decision making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347663" algn="l"/>
              </a:tabLst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8 	 Mutually beneficial supplier relationships</a:t>
            </a:r>
          </a:p>
        </p:txBody>
      </p:sp>
      <p:sp>
        <p:nvSpPr>
          <p:cNvPr id="10" name="Rectangle 9"/>
          <p:cNvSpPr/>
          <p:nvPr/>
        </p:nvSpPr>
        <p:spPr>
          <a:xfrm>
            <a:off x="909905" y="968448"/>
            <a:ext cx="66498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50000"/>
                  </a:schemeClr>
                </a:solidFill>
                <a:latin typeface="+mj-lt"/>
                <a:ea typeface="Tahoma" pitchFamily="34" charset="0"/>
                <a:cs typeface="Tahoma" pitchFamily="34" charset="0"/>
              </a:rPr>
              <a:t>Eight quality management principles on which the quality management system standards of the ISO 9000 series are based (http://www.iso.org/iso).</a:t>
            </a:r>
          </a:p>
        </p:txBody>
      </p:sp>
      <p:pic>
        <p:nvPicPr>
          <p:cNvPr id="11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7452" y="2372714"/>
            <a:ext cx="2449629" cy="2166339"/>
          </a:xfrm>
          <a:prstGeom prst="rect">
            <a:avLst/>
          </a:prstGeom>
          <a:noFill/>
          <a:ln w="9525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Seismic monitoring  ̶  Value-add</a:t>
            </a:r>
            <a:endParaRPr lang="en-GB" b="1" noProof="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b="1" smtClean="0"/>
              <a:t>Chapter 7</a:t>
            </a:r>
            <a:endParaRPr lang="en-GB" b="1" dirty="0" smtClean="0"/>
          </a:p>
          <a:p>
            <a:pPr marL="747713" lvl="1" indent="-347663">
              <a:buFont typeface="Arial" pitchFamily="34" charset="0"/>
              <a:buChar char="•"/>
            </a:pPr>
            <a:r>
              <a:rPr lang="en-GB" dirty="0" smtClean="0"/>
              <a:t>Incident data base</a:t>
            </a:r>
          </a:p>
          <a:p>
            <a:pPr marL="747713" lvl="1" indent="-347663">
              <a:buFont typeface="Arial" pitchFamily="34" charset="0"/>
              <a:buChar char="•"/>
            </a:pPr>
            <a:r>
              <a:rPr lang="en-GB" dirty="0" smtClean="0"/>
              <a:t>Rockburst analysis</a:t>
            </a:r>
          </a:p>
          <a:p>
            <a:pPr marL="747713" lvl="1" indent="-347663">
              <a:buFont typeface="Arial" pitchFamily="34" charset="0"/>
              <a:buChar char="•"/>
            </a:pPr>
            <a:r>
              <a:rPr lang="en-GB" dirty="0" smtClean="0"/>
              <a:t>Rockburst risk ratings</a:t>
            </a:r>
          </a:p>
          <a:p>
            <a:pPr marL="747713" lvl="1" indent="-347663">
              <a:buFont typeface="Arial" pitchFamily="34" charset="0"/>
              <a:buChar char="•"/>
            </a:pPr>
            <a:r>
              <a:rPr lang="en-GB" dirty="0" smtClean="0"/>
              <a:t>Risk reduction.</a:t>
            </a: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55FC9-3F36-4013-931B-A0F3230DDE92}" type="slidenum">
              <a:rPr lang="en-US" sz="1600" b="1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83</a:t>
            </a:fld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en-US" sz="11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/ 93</a:t>
            </a:r>
            <a:endParaRPr lang="en-US" sz="1600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Incident data base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84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921585" y="5341022"/>
            <a:ext cx="6735651" cy="133940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GB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Recommended structure of a rockburst data base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(EI=Energy Index, </a:t>
            </a:r>
            <a:r>
              <a:rPr kumimoji="0" lang="en-GB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</a:t>
            </a:r>
            <a:r>
              <a:rPr kumimoji="0" lang="en-GB" sz="1800" b="0" i="0" u="none" strike="noStrike" kern="1200" cap="none" spc="0" normalizeH="0" baseline="-25000" noProof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=corner frequency, PPV=Peak Particle Velocity).  </a:t>
            </a:r>
          </a:p>
        </p:txBody>
      </p:sp>
      <p:grpSp>
        <p:nvGrpSpPr>
          <p:cNvPr id="10" name="Group 1"/>
          <p:cNvGrpSpPr>
            <a:grpSpLocks/>
          </p:cNvGrpSpPr>
          <p:nvPr/>
        </p:nvGrpSpPr>
        <p:grpSpPr bwMode="auto">
          <a:xfrm>
            <a:off x="988651" y="1211725"/>
            <a:ext cx="6799971" cy="4121459"/>
            <a:chOff x="1792" y="4252"/>
            <a:chExt cx="9101" cy="543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1" name="Rectangle 12"/>
            <p:cNvSpPr>
              <a:spLocks noChangeArrowheads="1"/>
            </p:cNvSpPr>
            <p:nvPr/>
          </p:nvSpPr>
          <p:spPr bwMode="auto">
            <a:xfrm>
              <a:off x="1792" y="4252"/>
              <a:ext cx="9101" cy="543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chemeClr val="tx2">
                  <a:lumMod val="50000"/>
                </a:schemeClr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grpSp>
          <p:nvGrpSpPr>
            <p:cNvPr id="12" name="Group 16"/>
            <p:cNvGrpSpPr>
              <a:grpSpLocks/>
            </p:cNvGrpSpPr>
            <p:nvPr/>
          </p:nvGrpSpPr>
          <p:grpSpPr bwMode="auto">
            <a:xfrm>
              <a:off x="2278" y="4429"/>
              <a:ext cx="8253" cy="4643"/>
              <a:chOff x="2278" y="4429"/>
              <a:chExt cx="8253" cy="4643"/>
            </a:xfrm>
          </p:grpSpPr>
          <p:sp>
            <p:nvSpPr>
              <p:cNvPr id="13" name="Text Box 3"/>
              <p:cNvSpPr txBox="1">
                <a:spLocks noChangeArrowheads="1"/>
              </p:cNvSpPr>
              <p:nvPr/>
            </p:nvSpPr>
            <p:spPr bwMode="auto">
              <a:xfrm>
                <a:off x="5564" y="4429"/>
                <a:ext cx="1440" cy="115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chemeClr val="tx2">
                    <a:lumMod val="50000"/>
                  </a:schemeClr>
                </a:solidFill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0" u="sng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Rockburst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Number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Date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Time</a:t>
                </a:r>
                <a:endPara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chemeClr val="tx2">
                      <a:lumMod val="50000"/>
                    </a:schemeClr>
                  </a:solidFill>
                  <a:effectLst/>
                  <a:cs typeface="Arial" pitchFamily="34" charset="0"/>
                </a:endParaRPr>
              </a:p>
            </p:txBody>
          </p:sp>
          <p:sp>
            <p:nvSpPr>
              <p:cNvPr id="14" name="Text Box 4"/>
              <p:cNvSpPr txBox="1">
                <a:spLocks noChangeArrowheads="1"/>
              </p:cNvSpPr>
              <p:nvPr/>
            </p:nvSpPr>
            <p:spPr bwMode="auto">
              <a:xfrm>
                <a:off x="2278" y="6048"/>
                <a:ext cx="1728" cy="2448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chemeClr val="tx2">
                    <a:lumMod val="50000"/>
                  </a:schemeClr>
                </a:solidFill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0" u="sng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Seismic source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Magnitude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err="1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S.Energy</a:t>
                </a:r>
                <a:endParaRPr kumimoji="0" lang="en-GB" sz="1200" b="0" i="1" u="none" strike="noStrike" cap="none" normalizeH="0" baseline="0" dirty="0" smtClean="0">
                  <a:ln>
                    <a:noFill/>
                  </a:ln>
                  <a:solidFill>
                    <a:schemeClr val="tx2">
                      <a:lumMod val="50000"/>
                    </a:schemeClr>
                  </a:solidFill>
                  <a:effectLst/>
                  <a:cs typeface="Arial" pitchFamily="34" charset="0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err="1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S.Moment</a:t>
                </a:r>
                <a:endParaRPr kumimoji="0" lang="en-GB" sz="1200" b="0" i="1" u="none" strike="noStrike" cap="none" normalizeH="0" baseline="0" dirty="0" smtClean="0">
                  <a:ln>
                    <a:noFill/>
                  </a:ln>
                  <a:solidFill>
                    <a:schemeClr val="tx2">
                      <a:lumMod val="50000"/>
                    </a:schemeClr>
                  </a:solidFill>
                  <a:effectLst/>
                  <a:cs typeface="Arial" pitchFamily="34" charset="0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err="1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StressDrop</a:t>
                </a:r>
                <a:endParaRPr kumimoji="0" lang="en-GB" sz="1200" b="0" i="1" u="none" strike="noStrike" cap="none" normalizeH="0" baseline="0" dirty="0" smtClean="0">
                  <a:ln>
                    <a:noFill/>
                  </a:ln>
                  <a:solidFill>
                    <a:schemeClr val="tx2">
                      <a:lumMod val="50000"/>
                    </a:schemeClr>
                  </a:solidFill>
                  <a:effectLst/>
                  <a:cs typeface="Arial" pitchFamily="34" charset="0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Radius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EI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err="1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F</a:t>
                </a:r>
                <a:r>
                  <a:rPr kumimoji="0" lang="en-GB" sz="1200" b="0" i="1" u="none" strike="noStrike" cap="none" normalizeH="0" baseline="-25000" dirty="0" err="1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c</a:t>
                </a:r>
                <a:endParaRPr kumimoji="0" lang="en-GB" sz="1200" b="0" i="1" u="none" strike="noStrike" cap="none" normalizeH="0" baseline="0" dirty="0" smtClean="0">
                  <a:ln>
                    <a:noFill/>
                  </a:ln>
                  <a:solidFill>
                    <a:schemeClr val="tx2">
                      <a:lumMod val="50000"/>
                    </a:schemeClr>
                  </a:solidFill>
                  <a:effectLst/>
                  <a:cs typeface="Arial" pitchFamily="34" charset="0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Dist. to </a:t>
                </a:r>
                <a:r>
                  <a:rPr lang="en-GB" sz="1200" i="1" dirty="0" smtClean="0">
                    <a:solidFill>
                      <a:schemeClr val="tx2">
                        <a:lumMod val="50000"/>
                      </a:schemeClr>
                    </a:solidFill>
                    <a:cs typeface="Arial" pitchFamily="34" charset="0"/>
                  </a:rPr>
                  <a:t>damage</a:t>
                </a:r>
                <a:endParaRPr kumimoji="0" lang="en-GB" sz="1200" b="0" i="1" u="none" strike="noStrike" cap="none" normalizeH="0" baseline="0" dirty="0" smtClean="0">
                  <a:ln>
                    <a:noFill/>
                  </a:ln>
                  <a:solidFill>
                    <a:schemeClr val="tx2">
                      <a:lumMod val="50000"/>
                    </a:schemeClr>
                  </a:solidFill>
                  <a:effectLst/>
                  <a:cs typeface="Arial" pitchFamily="34" charset="0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PPV at site</a:t>
                </a:r>
                <a:endPara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chemeClr val="tx2">
                      <a:lumMod val="50000"/>
                    </a:schemeClr>
                  </a:solidFill>
                  <a:effectLst/>
                  <a:cs typeface="Arial" pitchFamily="34" charset="0"/>
                </a:endParaRPr>
              </a:p>
            </p:txBody>
          </p:sp>
          <p:sp>
            <p:nvSpPr>
              <p:cNvPr id="15" name="Text Box 5"/>
              <p:cNvSpPr txBox="1">
                <a:spLocks noChangeArrowheads="1"/>
              </p:cNvSpPr>
              <p:nvPr/>
            </p:nvSpPr>
            <p:spPr bwMode="auto">
              <a:xfrm>
                <a:off x="8803" y="6048"/>
                <a:ext cx="1728" cy="1303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chemeClr val="tx2">
                    <a:lumMod val="50000"/>
                  </a:schemeClr>
                </a:solidFill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0" u="sng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Injury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Single /Multiple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Nature of injury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SI / LTI / FI</a:t>
                </a: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chemeClr val="tx2">
                      <a:lumMod val="50000"/>
                    </a:schemeClr>
                  </a:solidFill>
                  <a:effectLst/>
                  <a:cs typeface="Arial" pitchFamily="34" charset="0"/>
                </a:endParaRPr>
              </a:p>
            </p:txBody>
          </p:sp>
          <p:sp>
            <p:nvSpPr>
              <p:cNvPr id="16" name="Text Box 6"/>
              <p:cNvSpPr txBox="1">
                <a:spLocks noChangeArrowheads="1"/>
              </p:cNvSpPr>
              <p:nvPr/>
            </p:nvSpPr>
            <p:spPr bwMode="auto">
              <a:xfrm>
                <a:off x="4947" y="6048"/>
                <a:ext cx="3085" cy="302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chemeClr val="tx2">
                    <a:lumMod val="50000"/>
                  </a:schemeClr>
                </a:solidFill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0" u="sng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Rockburst site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Working place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Face/Gully/</a:t>
                </a:r>
                <a:r>
                  <a:rPr kumimoji="0" lang="en-GB" sz="1200" b="0" i="1" u="none" strike="noStrike" cap="none" normalizeH="0" baseline="0" dirty="0" err="1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Hlge</a:t>
                </a:r>
                <a:endParaRPr kumimoji="0" lang="en-GB" sz="1200" b="0" i="1" u="none" strike="noStrike" cap="none" normalizeH="0" baseline="0" dirty="0" smtClean="0">
                  <a:ln>
                    <a:noFill/>
                  </a:ln>
                  <a:solidFill>
                    <a:schemeClr val="tx2">
                      <a:lumMod val="50000"/>
                    </a:schemeClr>
                  </a:solidFill>
                  <a:effectLst/>
                  <a:cs typeface="Arial" pitchFamily="34" charset="0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Distance to face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FOG area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FOG </a:t>
                </a:r>
                <a:r>
                  <a:rPr kumimoji="0" lang="en-GB" sz="1200" b="0" i="1" u="none" strike="noStrike" cap="none" normalizeH="0" baseline="0" dirty="0" err="1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Thickn</a:t>
                </a:r>
                <a:r>
                  <a:rPr kumimoji="0" lang="en-GB" sz="1200" b="0" i="1" u="none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.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Support Type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Backfill Y/N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Dip span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Strike span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Stoping width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200" b="0" i="1" u="none" strike="noStrike" cap="none" normalizeH="0" baseline="0" dirty="0" smtClean="0">
                    <a:ln>
                      <a:noFill/>
                    </a:ln>
                    <a:solidFill>
                      <a:schemeClr val="tx2">
                        <a:lumMod val="50000"/>
                      </a:schemeClr>
                    </a:solidFill>
                    <a:effectLst/>
                    <a:cs typeface="Arial" pitchFamily="34" charset="0"/>
                  </a:rPr>
                  <a:t>Face advance</a:t>
                </a:r>
                <a:endParaRPr kumimoji="0" lang="en-GB" sz="1200" b="0" i="0" u="none" strike="noStrike" cap="none" normalizeH="0" baseline="0" dirty="0" smtClean="0">
                  <a:ln>
                    <a:noFill/>
                  </a:ln>
                  <a:solidFill>
                    <a:schemeClr val="tx2">
                      <a:lumMod val="50000"/>
                    </a:schemeClr>
                  </a:solidFill>
                  <a:effectLst/>
                  <a:cs typeface="Arial" pitchFamily="34" charset="0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endParaRPr kumimoji="0" lang="en-GB" sz="1200" b="0" i="0" u="none" strike="noStrike" cap="none" normalizeH="0" baseline="0" dirty="0" smtClean="0">
                  <a:ln>
                    <a:noFill/>
                  </a:ln>
                  <a:solidFill>
                    <a:schemeClr val="tx2">
                      <a:lumMod val="50000"/>
                    </a:schemeClr>
                  </a:solidFill>
                  <a:effectLst/>
                  <a:cs typeface="Arial" pitchFamily="34" charset="0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chemeClr val="tx2">
                      <a:lumMod val="50000"/>
                    </a:schemeClr>
                  </a:solidFill>
                  <a:effectLst/>
                  <a:cs typeface="Arial" pitchFamily="34" charset="0"/>
                </a:endParaRPr>
              </a:p>
            </p:txBody>
          </p:sp>
          <p:grpSp>
            <p:nvGrpSpPr>
              <p:cNvPr id="17" name="Group 7"/>
              <p:cNvGrpSpPr>
                <a:grpSpLocks/>
              </p:cNvGrpSpPr>
              <p:nvPr/>
            </p:nvGrpSpPr>
            <p:grpSpPr bwMode="auto">
              <a:xfrm>
                <a:off x="3168" y="5760"/>
                <a:ext cx="6480" cy="288"/>
                <a:chOff x="3168" y="5760"/>
                <a:chExt cx="6480" cy="288"/>
              </a:xfrm>
            </p:grpSpPr>
            <p:sp>
              <p:nvSpPr>
                <p:cNvPr id="18" name="Line 8"/>
                <p:cNvSpPr>
                  <a:spLocks noChangeShapeType="1"/>
                </p:cNvSpPr>
                <p:nvPr/>
              </p:nvSpPr>
              <p:spPr bwMode="auto">
                <a:xfrm>
                  <a:off x="3168" y="5904"/>
                  <a:ext cx="6480" cy="0"/>
                </a:xfrm>
                <a:prstGeom prst="line">
                  <a:avLst/>
                </a:prstGeom>
                <a:noFill/>
                <a:ln w="9525">
                  <a:solidFill>
                    <a:schemeClr val="tx2">
                      <a:lumMod val="50000"/>
                    </a:schemeClr>
                  </a:solidFill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19" name="Line 9"/>
                <p:cNvSpPr>
                  <a:spLocks noChangeShapeType="1"/>
                </p:cNvSpPr>
                <p:nvPr/>
              </p:nvSpPr>
              <p:spPr bwMode="auto">
                <a:xfrm>
                  <a:off x="3168" y="5904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2">
                      <a:lumMod val="50000"/>
                    </a:schemeClr>
                  </a:solidFill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20" name="Line 10"/>
                <p:cNvSpPr>
                  <a:spLocks noChangeShapeType="1"/>
                </p:cNvSpPr>
                <p:nvPr/>
              </p:nvSpPr>
              <p:spPr bwMode="auto">
                <a:xfrm>
                  <a:off x="6336" y="5760"/>
                  <a:ext cx="0" cy="288"/>
                </a:xfrm>
                <a:prstGeom prst="line">
                  <a:avLst/>
                </a:prstGeom>
                <a:noFill/>
                <a:ln w="9525">
                  <a:solidFill>
                    <a:schemeClr val="tx2">
                      <a:lumMod val="50000"/>
                    </a:schemeClr>
                  </a:solidFill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21" name="Line 11"/>
                <p:cNvSpPr>
                  <a:spLocks noChangeShapeType="1"/>
                </p:cNvSpPr>
                <p:nvPr/>
              </p:nvSpPr>
              <p:spPr bwMode="auto">
                <a:xfrm>
                  <a:off x="9648" y="5904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2">
                      <a:lumMod val="50000"/>
                    </a:schemeClr>
                  </a:solidFill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</p:grpSp>
        </p:grpSp>
      </p:grpSp>
      <p:sp>
        <p:nvSpPr>
          <p:cNvPr id="22" name="Line 8"/>
          <p:cNvSpPr>
            <a:spLocks noChangeShapeType="1"/>
          </p:cNvSpPr>
          <p:nvPr/>
        </p:nvSpPr>
        <p:spPr bwMode="auto">
          <a:xfrm>
            <a:off x="2014607" y="2475891"/>
            <a:ext cx="4841645" cy="0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Line 9"/>
          <p:cNvSpPr>
            <a:spLocks noChangeShapeType="1"/>
          </p:cNvSpPr>
          <p:nvPr/>
        </p:nvSpPr>
        <p:spPr bwMode="auto">
          <a:xfrm>
            <a:off x="2014607" y="2475891"/>
            <a:ext cx="0" cy="10925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Line 10"/>
          <p:cNvSpPr>
            <a:spLocks noChangeShapeType="1"/>
          </p:cNvSpPr>
          <p:nvPr/>
        </p:nvSpPr>
        <p:spPr bwMode="auto">
          <a:xfrm>
            <a:off x="4381633" y="2366633"/>
            <a:ext cx="0" cy="218516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5" name="Line 11"/>
          <p:cNvSpPr>
            <a:spLocks noChangeShapeType="1"/>
          </p:cNvSpPr>
          <p:nvPr/>
        </p:nvSpPr>
        <p:spPr bwMode="auto">
          <a:xfrm>
            <a:off x="6856252" y="2475891"/>
            <a:ext cx="0" cy="10925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Rockburst analysis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85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Rectangle 8"/>
          <p:cNvSpPr/>
          <p:nvPr/>
        </p:nvSpPr>
        <p:spPr>
          <a:xfrm>
            <a:off x="5071730" y="1075341"/>
            <a:ext cx="245013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Different types of events cause rockburst damage</a:t>
            </a:r>
          </a:p>
        </p:txBody>
      </p:sp>
      <p:sp>
        <p:nvSpPr>
          <p:cNvPr id="10" name="Rectangle 9"/>
          <p:cNvSpPr/>
          <p:nvPr/>
        </p:nvSpPr>
        <p:spPr>
          <a:xfrm>
            <a:off x="1610027" y="5372481"/>
            <a:ext cx="30522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Rockburst analysis should focus </a:t>
            </a:r>
          </a:p>
          <a:p>
            <a:pPr lvl="0" algn="r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on the failure mechanism and the </a:t>
            </a:r>
          </a:p>
          <a:p>
            <a:pPr lvl="0" algn="r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Tahoma" pitchFamily="34" charset="0"/>
                <a:cs typeface="Tahoma" pitchFamily="34" charset="0"/>
              </a:rPr>
              <a:t>damage mechanism</a:t>
            </a:r>
          </a:p>
        </p:txBody>
      </p:sp>
      <p:pic>
        <p:nvPicPr>
          <p:cNvPr id="11" name="Picture 2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 l="8200" t="6539" r="26837" b="3923"/>
          <a:stretch>
            <a:fillRect/>
          </a:stretch>
        </p:blipFill>
        <p:spPr bwMode="auto">
          <a:xfrm>
            <a:off x="4741226" y="3052293"/>
            <a:ext cx="3983164" cy="3129566"/>
          </a:xfrm>
          <a:prstGeom prst="rect">
            <a:avLst/>
          </a:prstGeom>
          <a:noFill/>
          <a:ln w="63500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3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 cstate="print"/>
          <a:srcRect l="9710" t="6472" r="14192" b="14238"/>
          <a:stretch>
            <a:fillRect/>
          </a:stretch>
        </p:blipFill>
        <p:spPr bwMode="auto">
          <a:xfrm>
            <a:off x="479892" y="1127095"/>
            <a:ext cx="4514998" cy="2714844"/>
          </a:xfrm>
          <a:prstGeom prst="rect">
            <a:avLst/>
          </a:prstGeom>
          <a:noFill/>
          <a:ln w="63500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Content Placeholder 12" descr="animatio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99175" y="5769724"/>
            <a:ext cx="359929" cy="365553"/>
          </a:xfrm>
          <a:prstGeom prst="rect">
            <a:avLst/>
          </a:prstGeom>
        </p:spPr>
      </p:pic>
      <p:pic>
        <p:nvPicPr>
          <p:cNvPr id="14" name="Content Placeholder 12" descr="animatio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81148" y="1188472"/>
            <a:ext cx="359929" cy="3655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Rockburst analysis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86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1430425" y="5252158"/>
            <a:ext cx="5608675" cy="10054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Rockburst damage in a reef-drive: objective of the analysis is to determine the causes of the seismic event and the failure mode that damaged the tunnel (SIM100301).</a:t>
            </a:r>
          </a:p>
        </p:txBody>
      </p:sp>
      <p:pic>
        <p:nvPicPr>
          <p:cNvPr id="10" name="Picture 9" descr="IMG_196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634" y="1218901"/>
            <a:ext cx="5357850" cy="4018388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rgbClr val="FFFFFF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Rockburst analysis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87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4455735" y="1637927"/>
            <a:ext cx="3604437" cy="7836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Rockburst damage after an on-reef pillar failure (left) and after a pillar foundation failure (right). (SIM100301). </a:t>
            </a:r>
          </a:p>
        </p:txBody>
      </p:sp>
      <p:pic>
        <p:nvPicPr>
          <p:cNvPr id="10" name="Picture 9" descr="14S-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6447" y="1203512"/>
            <a:ext cx="3924000" cy="294300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rgbClr val="FFFFFF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 descr="IMG_0006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</a:blip>
          <a:srcRect/>
          <a:stretch>
            <a:fillRect/>
          </a:stretch>
        </p:blipFill>
        <p:spPr bwMode="auto">
          <a:xfrm>
            <a:off x="4422141" y="3101094"/>
            <a:ext cx="4569459" cy="3037769"/>
          </a:xfrm>
          <a:prstGeom prst="rect">
            <a:avLst/>
          </a:prstGeom>
          <a:noFill/>
          <a:ln w="63500" cap="flat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Rockburst analysis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88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969495" y="3895101"/>
            <a:ext cx="3519378" cy="28025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Only 5% of rockbursts reported on this mine result in injuries.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endParaRPr kumimoji="0" lang="en-GB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On-reef damage is more common than off-reef damage.</a:t>
            </a:r>
          </a:p>
        </p:txBody>
      </p:sp>
      <p:pic>
        <p:nvPicPr>
          <p:cNvPr id="10" name="Picture 37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1660" y="1395505"/>
            <a:ext cx="4235362" cy="22151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13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14240" y="3739508"/>
            <a:ext cx="4237200" cy="21820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 Placeholder 2"/>
          <p:cNvSpPr txBox="1">
            <a:spLocks/>
          </p:cNvSpPr>
          <p:nvPr/>
        </p:nvSpPr>
        <p:spPr>
          <a:xfrm>
            <a:off x="914401" y="963237"/>
            <a:ext cx="7552705" cy="4380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Results derived from rockburst incident analysis (SIM100301, p.62 ff)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Rockburst analysis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89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898674" y="962593"/>
            <a:ext cx="6682340" cy="11391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Results derived from rockburst incident analysis (SIM100301): 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On the sample mine, on-reef pillar failures are much more common than pillar foundation failures (left). 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 maximum rockburst magnitude can vary significantly between neighbouring mines (right).</a:t>
            </a:r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773692" y="5251982"/>
            <a:ext cx="3622360" cy="58477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/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</a:rPr>
              <a:t>PFF=Pillar </a:t>
            </a:r>
            <a:r>
              <a:rPr lang="en-ZA" sz="1600" dirty="0">
                <a:solidFill>
                  <a:schemeClr val="tx2">
                    <a:lumMod val="50000"/>
                  </a:schemeClr>
                </a:solidFill>
              </a:rPr>
              <a:t>F</a:t>
            </a:r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</a:rPr>
              <a:t>oundation Failure</a:t>
            </a:r>
            <a:r>
              <a:rPr lang="en-ZA" sz="16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</a:rPr>
              <a:t>        </a:t>
            </a:r>
          </a:p>
          <a:p>
            <a:pPr marL="342900" indent="-342900"/>
            <a:r>
              <a:rPr lang="en-ZA" sz="1600" dirty="0" err="1" smtClean="0">
                <a:solidFill>
                  <a:schemeClr val="tx2">
                    <a:lumMod val="50000"/>
                  </a:schemeClr>
                </a:solidFill>
              </a:rPr>
              <a:t>PoR</a:t>
            </a:r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</a:rPr>
              <a:t>=Pillar </a:t>
            </a:r>
            <a:r>
              <a:rPr lang="en-ZA" sz="1600" dirty="0">
                <a:solidFill>
                  <a:schemeClr val="tx2">
                    <a:lumMod val="50000"/>
                  </a:schemeClr>
                </a:solidFill>
              </a:rPr>
              <a:t>on </a:t>
            </a:r>
            <a:r>
              <a:rPr lang="en-ZA" sz="1600" dirty="0" smtClean="0">
                <a:solidFill>
                  <a:schemeClr val="tx2">
                    <a:lumMod val="50000"/>
                  </a:schemeClr>
                </a:solidFill>
              </a:rPr>
              <a:t>Reef</a:t>
            </a:r>
            <a:endParaRPr lang="en-ZA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Text Box 21"/>
          <p:cNvSpPr txBox="1">
            <a:spLocks noChangeArrowheads="1"/>
          </p:cNvSpPr>
          <p:nvPr/>
        </p:nvSpPr>
        <p:spPr bwMode="auto">
          <a:xfrm>
            <a:off x="5663888" y="5251905"/>
            <a:ext cx="227709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ZA" sz="1400" b="1" dirty="0" err="1" smtClean="0">
                <a:solidFill>
                  <a:srgbClr val="000099"/>
                </a:solidFill>
              </a:rPr>
              <a:t>M</a:t>
            </a:r>
            <a:r>
              <a:rPr lang="en-ZA" sz="1400" b="1" baseline="-25000" dirty="0" err="1" smtClean="0">
                <a:solidFill>
                  <a:srgbClr val="000099"/>
                </a:solidFill>
              </a:rPr>
              <a:t>max</a:t>
            </a:r>
            <a:r>
              <a:rPr lang="en-ZA" sz="1400" b="1" dirty="0" smtClean="0">
                <a:solidFill>
                  <a:srgbClr val="000099"/>
                </a:solidFill>
              </a:rPr>
              <a:t>=3.4</a:t>
            </a:r>
            <a:r>
              <a:rPr lang="en-ZA" sz="1400" dirty="0">
                <a:solidFill>
                  <a:srgbClr val="000000"/>
                </a:solidFill>
              </a:rPr>
              <a:t>	</a:t>
            </a:r>
            <a:r>
              <a:rPr lang="en-ZA" sz="1400" dirty="0" smtClean="0">
                <a:solidFill>
                  <a:srgbClr val="000000"/>
                </a:solidFill>
              </a:rPr>
              <a:t>            </a:t>
            </a:r>
            <a:r>
              <a:rPr lang="en-ZA" sz="1400" b="1" dirty="0" err="1" smtClean="0">
                <a:solidFill>
                  <a:srgbClr val="333300"/>
                </a:solidFill>
              </a:rPr>
              <a:t>M</a:t>
            </a:r>
            <a:r>
              <a:rPr lang="en-ZA" sz="1400" b="1" baseline="-25000" dirty="0" err="1" smtClean="0">
                <a:solidFill>
                  <a:srgbClr val="333300"/>
                </a:solidFill>
              </a:rPr>
              <a:t>max</a:t>
            </a:r>
            <a:r>
              <a:rPr lang="en-ZA" sz="1400" b="1" dirty="0" smtClean="0">
                <a:solidFill>
                  <a:srgbClr val="333300"/>
                </a:solidFill>
              </a:rPr>
              <a:t>=3.0</a:t>
            </a:r>
            <a:endParaRPr lang="en-GB" sz="1400" b="1" dirty="0">
              <a:solidFill>
                <a:srgbClr val="333300"/>
              </a:solidFill>
            </a:endParaRPr>
          </a:p>
        </p:txBody>
      </p:sp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400" y="2624448"/>
            <a:ext cx="3902130" cy="2556000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7" name="Picture 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51364" y="2624448"/>
            <a:ext cx="4258053" cy="2556000"/>
          </a:xfrm>
          <a:prstGeom prst="rect">
            <a:avLst/>
          </a:prstGeom>
          <a:solidFill>
            <a:schemeClr val="bg1"/>
          </a:solidFill>
          <a:ln w="63500" algn="ctr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Rockburst risk ratings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90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933606" y="967233"/>
            <a:ext cx="6636775" cy="12943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Sample data base of leading indicators related to mining practice for the purpose of determining rockburst risk ratings for a mine’s panel sets (SIM100301, p.73). </a:t>
            </a:r>
          </a:p>
        </p:txBody>
      </p:sp>
      <p:pic>
        <p:nvPicPr>
          <p:cNvPr id="10" name="Picture 5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878" y="2128040"/>
            <a:ext cx="8281987" cy="296227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Rockburst risk ratings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91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sp>
        <p:nvSpPr>
          <p:cNvPr id="10" name="Text Placeholder 2"/>
          <p:cNvSpPr txBox="1">
            <a:spLocks/>
          </p:cNvSpPr>
          <p:nvPr/>
        </p:nvSpPr>
        <p:spPr>
          <a:xfrm>
            <a:off x="923488" y="962346"/>
            <a:ext cx="6678791" cy="4958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631825" algn="l"/>
              </a:tabLst>
              <a:defRPr/>
            </a:pPr>
            <a:r>
              <a:rPr kumimoji="0" lang="en-GB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Methods to assess seismic hazard </a:t>
            </a: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(SIM050302 Ph2 OP3, Chapter 11)</a:t>
            </a:r>
          </a:p>
        </p:txBody>
      </p:sp>
      <p:pic>
        <p:nvPicPr>
          <p:cNvPr id="15" name="Picture 14" descr="SIM050302.jpg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/>
          <a:srcRect l="6640" t="7154" r="4980" b="7949"/>
          <a:stretch>
            <a:fillRect/>
          </a:stretch>
        </p:blipFill>
        <p:spPr>
          <a:xfrm>
            <a:off x="999382" y="1472075"/>
            <a:ext cx="2691534" cy="3600000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6" name="Content Placeholder 7"/>
          <p:cNvSpPr txBox="1">
            <a:spLocks/>
          </p:cNvSpPr>
          <p:nvPr/>
        </p:nvSpPr>
        <p:spPr>
          <a:xfrm>
            <a:off x="3715179" y="1430419"/>
            <a:ext cx="5092995" cy="489097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ZA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11	Procedures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Z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kumimoji="0" lang="en-ZA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11.1     Emergency response to rockbursts</a:t>
            </a:r>
            <a:endParaRPr kumimoji="0" lang="en-ZA" sz="1400" b="1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ZA" sz="1400" dirty="0" smtClean="0">
                <a:solidFill>
                  <a:schemeClr val="tx2">
                    <a:lumMod val="50000"/>
                  </a:schemeClr>
                </a:solidFill>
              </a:rPr>
              <a:t>11.1.1   Determination of notification threshold(s)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Z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11.1.2   Quick location of potential areas of rockburst damage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ZA" sz="1400" dirty="0" smtClean="0">
                <a:solidFill>
                  <a:schemeClr val="tx2">
                    <a:lumMod val="50000"/>
                  </a:schemeClr>
                </a:solidFill>
              </a:rPr>
              <a:t>11.1.3   Rapid notification of the control room</a:t>
            </a:r>
            <a:endParaRPr kumimoji="0" lang="en-ZA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Z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kumimoji="0" lang="en-ZA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11.2     Long-term seismic hazard assessment</a:t>
            </a:r>
            <a:endParaRPr kumimoji="0" lang="en-ZA" sz="1400" b="1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ZA" sz="1400" dirty="0" smtClean="0">
                <a:solidFill>
                  <a:schemeClr val="tx2">
                    <a:lumMod val="50000"/>
                  </a:schemeClr>
                </a:solidFill>
              </a:rPr>
              <a:t>11.2.1   Annual review of hazard assessment and mitigation measures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Z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11.2.2   Determination of seismic hazard prior to mining new areas or remnants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Z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kumimoji="0" lang="en-ZA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11.3     Medium-term seismic hazard assessment</a:t>
            </a:r>
            <a:endParaRPr kumimoji="0" lang="en-ZA" sz="1400" b="1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ZA" sz="1400" dirty="0" smtClean="0">
                <a:solidFill>
                  <a:schemeClr val="tx2">
                    <a:lumMod val="50000"/>
                  </a:schemeClr>
                </a:solidFill>
              </a:rPr>
              <a:t>11.3.1   Space-time delimitation of datasets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Z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11.3.2   Selection of seismic parameters to be analysed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ZA" sz="1400" dirty="0" smtClean="0">
                <a:solidFill>
                  <a:schemeClr val="tx2">
                    <a:lumMod val="50000"/>
                  </a:schemeClr>
                </a:solidFill>
              </a:rPr>
              <a:t>11.3.3   Selection of non-seismic parameters to be analysed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Z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11.3.4   Identification of signals that indicate a change in seismic hazard</a:t>
            </a:r>
          </a:p>
          <a:p>
            <a:pPr marL="514350" lvl="0" indent="-514350">
              <a:spcBef>
                <a:spcPct val="20000"/>
              </a:spcBef>
            </a:pPr>
            <a:r>
              <a:rPr kumimoji="0" lang="en-Z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en-ZA" sz="1300" b="1" dirty="0" smtClean="0">
                <a:solidFill>
                  <a:schemeClr val="tx2">
                    <a:lumMod val="50000"/>
                  </a:schemeClr>
                </a:solidFill>
              </a:rPr>
              <a:t>11.4     Short-term seismic hazard assessment</a:t>
            </a:r>
            <a:endParaRPr lang="en-ZA" sz="1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514350" lvl="0" indent="-514350">
              <a:spcBef>
                <a:spcPct val="20000"/>
              </a:spcBef>
            </a:pPr>
            <a:r>
              <a:rPr kumimoji="0" lang="en-Z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11.4.1   Determination of the required sensitivity</a:t>
            </a:r>
            <a:r>
              <a:rPr kumimoji="0" lang="en-ZA" sz="1400" b="0" i="0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and location accuracy</a:t>
            </a:r>
            <a:endParaRPr kumimoji="0" lang="en-ZA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lvl="0" indent="-514350">
              <a:spcBef>
                <a:spcPct val="20000"/>
              </a:spcBef>
            </a:pPr>
            <a:r>
              <a:rPr lang="en-ZA" sz="1400" dirty="0" smtClean="0">
                <a:solidFill>
                  <a:schemeClr val="tx2">
                    <a:lumMod val="50000"/>
                  </a:schemeClr>
                </a:solidFill>
              </a:rPr>
              <a:t>11.4.2   Space-time delimitation of datasets</a:t>
            </a:r>
          </a:p>
          <a:p>
            <a:pPr marL="514350" lvl="0" indent="-514350">
              <a:spcBef>
                <a:spcPct val="20000"/>
              </a:spcBef>
            </a:pPr>
            <a:r>
              <a:rPr kumimoji="0" lang="en-Z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11.4.3   Selection of seismic parameters to be analysed</a:t>
            </a:r>
          </a:p>
          <a:p>
            <a:pPr marL="514350" lvl="0" indent="-514350">
              <a:spcBef>
                <a:spcPct val="20000"/>
              </a:spcBef>
            </a:pPr>
            <a:r>
              <a:rPr lang="en-ZA" sz="1400" dirty="0" smtClean="0">
                <a:solidFill>
                  <a:schemeClr val="tx2">
                    <a:lumMod val="50000"/>
                  </a:schemeClr>
                </a:solidFill>
              </a:rPr>
              <a:t>11.4.4   Selection of non-seismic parameters to be analysed</a:t>
            </a:r>
          </a:p>
          <a:p>
            <a:pPr marL="514350" lvl="0" indent="-514350">
              <a:spcBef>
                <a:spcPct val="20000"/>
              </a:spcBef>
            </a:pPr>
            <a:r>
              <a:rPr kumimoji="0" lang="en-Z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11.4.5   Identification of signals that indicate a change</a:t>
            </a:r>
            <a:r>
              <a:rPr kumimoji="0" lang="en-ZA" sz="1400" b="0" i="0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in seismic hazard</a:t>
            </a:r>
            <a:endParaRPr kumimoji="0" lang="en-ZA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lvl="0" indent="-514350">
              <a:spcBef>
                <a:spcPct val="20000"/>
              </a:spcBef>
            </a:pPr>
            <a:r>
              <a:rPr lang="en-ZA" sz="1400" dirty="0" smtClean="0">
                <a:solidFill>
                  <a:schemeClr val="tx2">
                    <a:lumMod val="50000"/>
                  </a:schemeClr>
                </a:solidFill>
              </a:rPr>
              <a:t>11.4.6   Reaction to a warning</a:t>
            </a:r>
          </a:p>
          <a:p>
            <a:pPr marL="514350" lvl="0" indent="-514350">
              <a:spcBef>
                <a:spcPct val="20000"/>
              </a:spcBef>
            </a:pPr>
            <a:r>
              <a:rPr kumimoji="0" lang="en-ZA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11.4.7   Success rates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Risk reduction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05A96-9F01-469E-BDEB-D528617DF865}" type="slidenum">
              <a:rPr lang="en-US" sz="1600" b="1" smtClean="0"/>
              <a:pPr/>
              <a:t>92</a:t>
            </a:fld>
            <a:r>
              <a:rPr lang="en-US" sz="2400" dirty="0" smtClean="0"/>
              <a:t> </a:t>
            </a:r>
            <a:r>
              <a:rPr lang="en-US" sz="1100" dirty="0" smtClean="0"/>
              <a:t>/ 93</a:t>
            </a:r>
          </a:p>
        </p:txBody>
      </p:sp>
      <p:pic>
        <p:nvPicPr>
          <p:cNvPr id="9" name="Picture 4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9675" y="1199265"/>
            <a:ext cx="4135514" cy="2389408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rgbClr val="FFFFFF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910232" y="3631290"/>
            <a:ext cx="273714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How to reduce seismic risk</a:t>
            </a:r>
          </a:p>
        </p:txBody>
      </p:sp>
      <p:pic>
        <p:nvPicPr>
          <p:cNvPr id="11" name="Content Placeholder 12" descr="animati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61909" y="1240395"/>
            <a:ext cx="359929" cy="365553"/>
          </a:xfrm>
          <a:prstGeom prst="rect">
            <a:avLst/>
          </a:prstGeom>
        </p:spPr>
      </p:pic>
      <p:pic>
        <p:nvPicPr>
          <p:cNvPr id="12" name="Picture 3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58317" y="3800460"/>
            <a:ext cx="3849796" cy="2296723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flat">
            <a:solidFill>
              <a:srgbClr val="FFFFFF"/>
            </a:solidFill>
            <a:rou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Rectangle 12"/>
          <p:cNvSpPr/>
          <p:nvPr/>
        </p:nvSpPr>
        <p:spPr>
          <a:xfrm>
            <a:off x="1094404" y="5782245"/>
            <a:ext cx="30522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ea typeface="Tahoma" pitchFamily="34" charset="0"/>
                <a:cs typeface="Tahoma" pitchFamily="34" charset="0"/>
              </a:rPr>
              <a:t>Practical steps to improve mining</a:t>
            </a:r>
          </a:p>
        </p:txBody>
      </p:sp>
      <p:pic>
        <p:nvPicPr>
          <p:cNvPr id="14" name="Content Placeholder 12" descr="animati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36065" y="3801645"/>
            <a:ext cx="359929" cy="3655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Acknowledgements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endParaRPr lang="en-GB" noProof="0" dirty="0" smtClean="0"/>
          </a:p>
          <a:p>
            <a:pPr marL="0" indent="0" algn="ctr">
              <a:buNone/>
            </a:pPr>
            <a:r>
              <a:rPr lang="en-GB" noProof="0" dirty="0" smtClean="0"/>
              <a:t>This project was funded by the </a:t>
            </a:r>
          </a:p>
          <a:p>
            <a:pPr marL="0" indent="0" algn="ctr">
              <a:buNone/>
            </a:pPr>
            <a:r>
              <a:rPr lang="en-GB" noProof="0" dirty="0" smtClean="0"/>
              <a:t>Mine Health and Safety Council </a:t>
            </a:r>
          </a:p>
          <a:p>
            <a:pPr marL="0" indent="0" algn="ctr">
              <a:buNone/>
            </a:pPr>
            <a:r>
              <a:rPr lang="en-GB" noProof="0" dirty="0" smtClean="0"/>
              <a:t>under project number </a:t>
            </a:r>
          </a:p>
          <a:p>
            <a:pPr marL="0" indent="0" algn="ctr">
              <a:buNone/>
            </a:pPr>
            <a:r>
              <a:rPr lang="en-GB" noProof="0" dirty="0" smtClean="0"/>
              <a:t>SIM140301</a:t>
            </a:r>
          </a:p>
        </p:txBody>
      </p:sp>
      <p:pic>
        <p:nvPicPr>
          <p:cNvPr id="6" name="Picture 5" descr="logo_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77613" y="4325089"/>
            <a:ext cx="1389845" cy="1779979"/>
          </a:xfrm>
          <a:prstGeom prst="rect">
            <a:avLst/>
          </a:prstGeom>
        </p:spPr>
      </p:pic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29450" y="6477000"/>
            <a:ext cx="2133600" cy="365125"/>
          </a:xfrm>
        </p:spPr>
        <p:txBody>
          <a:bodyPr/>
          <a:lstStyle/>
          <a:p>
            <a:fld id="{EBD55FC9-3F36-4013-931B-A0F3230DDE92}" type="slidenum">
              <a:rPr lang="en-US" sz="1600" b="1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93</a:t>
            </a:fld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en-US" sz="11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/ 93</a:t>
            </a:r>
            <a:endParaRPr lang="en-US" sz="1600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3557</TotalTime>
  <Words>3019</Words>
  <Application>Microsoft Office PowerPoint</Application>
  <PresentationFormat>On-screen Show (4:3)</PresentationFormat>
  <Paragraphs>644</Paragraphs>
  <Slides>93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12</vt:i4>
      </vt:variant>
      <vt:variant>
        <vt:lpstr>Slide Titles</vt:lpstr>
      </vt:variant>
      <vt:variant>
        <vt:i4>93</vt:i4>
      </vt:variant>
    </vt:vector>
  </HeadingPairs>
  <TitlesOfParts>
    <vt:vector size="105" baseType="lpstr">
      <vt:lpstr>Office Theme</vt:lpstr>
      <vt:lpstr>Custom Design</vt:lpstr>
      <vt:lpstr>1_Custom Design</vt:lpstr>
      <vt:lpstr>2_Custom Design</vt:lpstr>
      <vt:lpstr>1_Office Theme</vt:lpstr>
      <vt:lpstr>2_Office Theme</vt:lpstr>
      <vt:lpstr>3_Office Theme</vt:lpstr>
      <vt:lpstr>4_Office Theme</vt:lpstr>
      <vt:lpstr>6_Office Theme</vt:lpstr>
      <vt:lpstr>7_Office Theme</vt:lpstr>
      <vt:lpstr>8_Office Theme</vt:lpstr>
      <vt:lpstr>9_Office Theme</vt:lpstr>
      <vt:lpstr>“Technology transfer on minimising seismic risk in platinum mines"  Output 4: Learning materials for rock engineering personnel in seismically active platinum mines  Visuals and links</vt:lpstr>
      <vt:lpstr>Introduction</vt:lpstr>
      <vt:lpstr>Useful Text Books</vt:lpstr>
      <vt:lpstr>Useful Learning Guides</vt:lpstr>
      <vt:lpstr>Useful Manuals</vt:lpstr>
      <vt:lpstr>Useful Research Reports</vt:lpstr>
      <vt:lpstr>Geotechnical environment</vt:lpstr>
      <vt:lpstr>Rocks and minerals</vt:lpstr>
      <vt:lpstr>Rocks and minerals</vt:lpstr>
      <vt:lpstr>Rocks and minerals</vt:lpstr>
      <vt:lpstr>Rocks and minerals</vt:lpstr>
      <vt:lpstr>Rocks and minerals</vt:lpstr>
      <vt:lpstr>Rocks and minerals</vt:lpstr>
      <vt:lpstr>Rocks and minerals</vt:lpstr>
      <vt:lpstr>Rocks and minerals</vt:lpstr>
      <vt:lpstr>Stress field</vt:lpstr>
      <vt:lpstr>Stress field</vt:lpstr>
      <vt:lpstr>Stress field</vt:lpstr>
      <vt:lpstr>Rock mass quality</vt:lpstr>
      <vt:lpstr>Rock mass quality</vt:lpstr>
      <vt:lpstr>Rock mass quality</vt:lpstr>
      <vt:lpstr>Potential for the geotechnical environment     to affect seismic failure</vt:lpstr>
      <vt:lpstr>Rock type, strength, quality &amp; stiffness</vt:lpstr>
      <vt:lpstr>Rock type, strength, quality &amp; stiffness</vt:lpstr>
      <vt:lpstr>Stress distribution &amp; fracturing</vt:lpstr>
      <vt:lpstr>Stress distribution and fracturing</vt:lpstr>
      <vt:lpstr>Geological structures</vt:lpstr>
      <vt:lpstr>Rock mass behaviour</vt:lpstr>
      <vt:lpstr>Mining practice to reduce seismic failure potential</vt:lpstr>
      <vt:lpstr>Mining directions</vt:lpstr>
      <vt:lpstr>Mining directions</vt:lpstr>
      <vt:lpstr>Mining Sequencing: abutments</vt:lpstr>
      <vt:lpstr>Mining Sequencing: stopping lines</vt:lpstr>
      <vt:lpstr>Mining Sequencing: leads/lags</vt:lpstr>
      <vt:lpstr>Multi-reef mining: Sequencing</vt:lpstr>
      <vt:lpstr>Multi-reef mining: Sequencing</vt:lpstr>
      <vt:lpstr>Multi-reef mining: Sequencing</vt:lpstr>
      <vt:lpstr>Confinement</vt:lpstr>
      <vt:lpstr>Pillars: Preventing oversized pillars</vt:lpstr>
      <vt:lpstr>Pillars: Preventing oversized pillars</vt:lpstr>
      <vt:lpstr>Pillars: Preventing oversized pillars</vt:lpstr>
      <vt:lpstr>Pillars: Preventing oversized pillars</vt:lpstr>
      <vt:lpstr>Pillars: Pillar cutting</vt:lpstr>
      <vt:lpstr>Pillars: Pillar cutting</vt:lpstr>
      <vt:lpstr>Pillars: Pillar cutting</vt:lpstr>
      <vt:lpstr>Mining practice to reduce seismic damage potential</vt:lpstr>
      <vt:lpstr>Stable ground conditions</vt:lpstr>
      <vt:lpstr>Stable ground conditions: Sidings</vt:lpstr>
      <vt:lpstr>Stable ground conditions: Sidings</vt:lpstr>
      <vt:lpstr>Support practice</vt:lpstr>
      <vt:lpstr>Support practice: Exposure of Norite</vt:lpstr>
      <vt:lpstr>Safe off-reef areas</vt:lpstr>
      <vt:lpstr>Safe off-reef areas</vt:lpstr>
      <vt:lpstr>Seismic monitoring  ̶  Planning </vt:lpstr>
      <vt:lpstr>Monitoring objectives</vt:lpstr>
      <vt:lpstr>Monitoring objectives</vt:lpstr>
      <vt:lpstr>Monitoring objectives</vt:lpstr>
      <vt:lpstr>Monitoring objectives</vt:lpstr>
      <vt:lpstr>Sensor configuration</vt:lpstr>
      <vt:lpstr>Sensor configuration</vt:lpstr>
      <vt:lpstr>Sensor configuration</vt:lpstr>
      <vt:lpstr>Location accuracy</vt:lpstr>
      <vt:lpstr>Location accuracy</vt:lpstr>
      <vt:lpstr>Location accuracy</vt:lpstr>
      <vt:lpstr>Location accuracy</vt:lpstr>
      <vt:lpstr>Velocity model</vt:lpstr>
      <vt:lpstr>Velocity model</vt:lpstr>
      <vt:lpstr>Local vs. regional coverage</vt:lpstr>
      <vt:lpstr>Capacity</vt:lpstr>
      <vt:lpstr>Seismic system operation </vt:lpstr>
      <vt:lpstr>Source parameters</vt:lpstr>
      <vt:lpstr>Source parameters</vt:lpstr>
      <vt:lpstr>Source parameters</vt:lpstr>
      <vt:lpstr>System timing</vt:lpstr>
      <vt:lpstr>Sensor and station health</vt:lpstr>
      <vt:lpstr>Status reporting</vt:lpstr>
      <vt:lpstr>Status reporting</vt:lpstr>
      <vt:lpstr>Status reporting</vt:lpstr>
      <vt:lpstr>Principal sites</vt:lpstr>
      <vt:lpstr>System optimisation</vt:lpstr>
      <vt:lpstr>System optimisation</vt:lpstr>
      <vt:lpstr>Practice reviews</vt:lpstr>
      <vt:lpstr>Seismic monitoring  ̶  Value-add</vt:lpstr>
      <vt:lpstr>Incident data base</vt:lpstr>
      <vt:lpstr>Rockburst analysis</vt:lpstr>
      <vt:lpstr>Rockburst analysis</vt:lpstr>
      <vt:lpstr>Rockburst analysis</vt:lpstr>
      <vt:lpstr>Rockburst analysis</vt:lpstr>
      <vt:lpstr>Rockburst analysis</vt:lpstr>
      <vt:lpstr>Rockburst risk ratings</vt:lpstr>
      <vt:lpstr>Rockburst risk ratings</vt:lpstr>
      <vt:lpstr>Risk reduction</vt:lpstr>
      <vt:lpstr>Acknowledgements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1</dc:creator>
  <cp:lastModifiedBy>Essrich</cp:lastModifiedBy>
  <cp:revision>338</cp:revision>
  <dcterms:created xsi:type="dcterms:W3CDTF">2016-05-19T14:27:21Z</dcterms:created>
  <dcterms:modified xsi:type="dcterms:W3CDTF">2016-06-07T06:51:10Z</dcterms:modified>
</cp:coreProperties>
</file>