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75" r:id="rId3"/>
    <p:sldId id="276" r:id="rId4"/>
    <p:sldId id="271" r:id="rId5"/>
    <p:sldId id="272" r:id="rId6"/>
    <p:sldId id="273" r:id="rId7"/>
    <p:sldId id="277" r:id="rId8"/>
  </p:sldIdLst>
  <p:sldSz cx="10907713" cy="77755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 userDrawn="1">
          <p15:clr>
            <a:srgbClr val="A4A3A4"/>
          </p15:clr>
        </p15:guide>
        <p15:guide id="2" pos="3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oaduo" initials="a" lastIdx="0" clrIdx="0">
    <p:extLst>
      <p:ext uri="{19B8F6BF-5375-455C-9EA6-DF929625EA0E}">
        <p15:presenceInfo xmlns:p15="http://schemas.microsoft.com/office/powerpoint/2012/main" userId="aboadu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9A1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37" autoAdjust="0"/>
    <p:restoredTop sz="92031" autoAdjust="0"/>
  </p:normalViewPr>
  <p:slideViewPr>
    <p:cSldViewPr snapToGrid="0" showGuides="1">
      <p:cViewPr varScale="1">
        <p:scale>
          <a:sx n="50" d="100"/>
          <a:sy n="50" d="100"/>
        </p:scale>
        <p:origin x="66" y="318"/>
      </p:cViewPr>
      <p:guideLst>
        <p:guide orient="horz" pos="2449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9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8911057735891521"/>
          <c:y val="0.21465946721613069"/>
          <c:w val="0.71723363797589368"/>
          <c:h val="0.67731970711604961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8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2.7080251332219835E-3"/>
                  <c:y val="-5.03568757639668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665744054720431E-2"/>
                  <c:y val="5.49651676729170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034277897081046"/>
                  <c:y val="0.111677779039051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123582279487791"/>
                  <c:y val="0.21707112821643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2029742127326735E-2"/>
                  <c:y val="0.266958865798911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9.4452126105653594E-2"/>
                  <c:y val="0.1228462274706651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924877411494749"/>
                      <c:h val="0.1377324234755945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0.14351336991966912"/>
                  <c:y val="3.33541727822142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12374147776982422"/>
                  <c:y val="-4.2477416929149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103496062992126"/>
                  <c:y val="-6.58352869921852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9.7093899626183089E-2"/>
                  <c:y val="-0.166037661476513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5.3219438479280998E-2"/>
                  <c:y val="-0.163375657186454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0.19220933746918004"/>
                  <c:y val="-7.65543692630320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'[2013-2016 Fatalities.xlsx]Sheet3'!$A$4:$A$15</c:f>
              <c:strCache>
                <c:ptCount val="12"/>
                <c:pt idx="0">
                  <c:v>Fall of Ground </c:v>
                </c:pt>
                <c:pt idx="1">
                  <c:v> Machinery (TMM)                               </c:v>
                </c:pt>
                <c:pt idx="2">
                  <c:v> Machinery (Rail bound)                               </c:v>
                </c:pt>
                <c:pt idx="3">
                  <c:v>Transportation and Mining (Scraper winch)</c:v>
                </c:pt>
                <c:pt idx="4">
                  <c:v>Conveyance Accidents (Shaft / Winze)      </c:v>
                </c:pt>
                <c:pt idx="5">
                  <c:v>Electricity (Not causing fire)          </c:v>
                </c:pt>
                <c:pt idx="6">
                  <c:v>Fires </c:v>
                </c:pt>
                <c:pt idx="7">
                  <c:v>Explosives</c:v>
                </c:pt>
                <c:pt idx="8">
                  <c:v>General (Inundated)</c:v>
                </c:pt>
                <c:pt idx="9">
                  <c:v>Fell from height </c:v>
                </c:pt>
                <c:pt idx="10">
                  <c:v>Undetermined </c:v>
                </c:pt>
                <c:pt idx="11">
                  <c:v>Miscellaneous </c:v>
                </c:pt>
              </c:strCache>
            </c:strRef>
          </c:cat>
          <c:val>
            <c:numRef>
              <c:f>'[2013-2016 Fatalities.xlsx]Sheet3'!$B$4:$B$15</c:f>
              <c:numCache>
                <c:formatCode>General</c:formatCode>
                <c:ptCount val="12"/>
                <c:pt idx="0">
                  <c:v>27</c:v>
                </c:pt>
                <c:pt idx="1">
                  <c:v>11</c:v>
                </c:pt>
                <c:pt idx="2">
                  <c:v>8</c:v>
                </c:pt>
                <c:pt idx="3">
                  <c:v>4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  <c:pt idx="11">
                  <c:v>10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7930238275124"/>
          <c:y val="6.1561189197144747E-2"/>
          <c:w val="0.80994712368891753"/>
          <c:h val="0.7361581058208845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Sheet2!$A$3:$A$6</c:f>
              <c:strCache>
                <c:ptCount val="4"/>
                <c:pt idx="0">
                  <c:v>EE&amp;MS</c:v>
                </c:pt>
                <c:pt idx="1">
                  <c:v>TARP</c:v>
                </c:pt>
                <c:pt idx="2">
                  <c:v>NwB</c:v>
                </c:pt>
                <c:pt idx="3">
                  <c:v>MHSC Barring </c:v>
                </c:pt>
              </c:strCache>
            </c:strRef>
          </c:cat>
          <c:val>
            <c:numRef>
              <c:f>Sheet2!$B$3:$B$6</c:f>
              <c:numCache>
                <c:formatCode>0%</c:formatCode>
                <c:ptCount val="4"/>
                <c:pt idx="0">
                  <c:v>0.48148148148148145</c:v>
                </c:pt>
                <c:pt idx="1">
                  <c:v>0.55555555555555558</c:v>
                </c:pt>
                <c:pt idx="2">
                  <c:v>0.59259259259259256</c:v>
                </c:pt>
                <c:pt idx="3">
                  <c:v>0.55555555555555558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293000"/>
        <c:axId val="384293392"/>
      </c:barChart>
      <c:catAx>
        <c:axId val="3842930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ZA" sz="1600" b="1"/>
                  <a:t>Leading Practice </a:t>
                </a:r>
              </a:p>
            </c:rich>
          </c:tx>
          <c:layout>
            <c:manualLayout>
              <c:xMode val="edge"/>
              <c:yMode val="edge"/>
              <c:x val="0.45230074883275639"/>
              <c:y val="0.920137032454499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4293392"/>
        <c:crosses val="autoZero"/>
        <c:auto val="1"/>
        <c:lblAlgn val="ctr"/>
        <c:lblOffset val="100"/>
        <c:noMultiLvlLbl val="0"/>
      </c:catAx>
      <c:valAx>
        <c:axId val="38429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ZA" sz="2000" b="1" dirty="0" smtClean="0"/>
                  <a:t>Percentage</a:t>
                </a:r>
                <a:r>
                  <a:rPr lang="en-ZA" sz="2000" b="1" baseline="0" dirty="0" smtClean="0"/>
                  <a:t> of FOG Fatalities</a:t>
                </a:r>
              </a:p>
            </c:rich>
          </c:tx>
          <c:layout>
            <c:manualLayout>
              <c:xMode val="edge"/>
              <c:yMode val="edge"/>
              <c:x val="2.0517969670391868E-2"/>
              <c:y val="0.126317793803811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84293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084830506217018"/>
          <c:y val="0.23127932293286624"/>
          <c:w val="0.72776190172803423"/>
          <c:h val="0.69778644491868425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32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2.8485526144263109E-2"/>
                  <c:y val="-0.1249540069173596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2325589380087495E-2"/>
                  <c:y val="-0.115485564304461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6201558963797679E-2"/>
                  <c:y val="1.399825021872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1662273514674412E-2"/>
                  <c:y val="9.70200970200968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0188520955428516E-2"/>
                  <c:y val="0.124740124740124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7.4288282457843482E-2"/>
                  <c:y val="0.144144144144144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0503086086841884"/>
                  <c:y val="8.03880803880802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9.8195568019750989E-2"/>
                  <c:y val="-2.7720027720027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13104255803640982"/>
                  <c:y val="-6.9300069300069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10827586620165629"/>
                  <c:y val="-3.88080388080388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12674705902551317"/>
                  <c:y val="-0.120225918021929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8.1924805900900288E-2"/>
                  <c:y val="-0.1921797041724924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5871097798030784E-3"/>
                  <c:y val="-0.137928103613216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0.12014033093198867"/>
                  <c:y val="-0.1121090587975568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'2017'!$B$5:$B$18</c:f>
              <c:strCache>
                <c:ptCount val="14"/>
                <c:pt idx="0">
                  <c:v>FOG</c:v>
                </c:pt>
                <c:pt idx="1">
                  <c:v>General (Struck by)</c:v>
                </c:pt>
                <c:pt idx="2">
                  <c:v>Transportation and Mining (Winch)</c:v>
                </c:pt>
                <c:pt idx="3">
                  <c:v>Transportation and Mining (RBE)</c:v>
                </c:pt>
                <c:pt idx="4">
                  <c:v>General (Overcome by gas)</c:v>
                </c:pt>
                <c:pt idx="5">
                  <c:v>Machinery (Conveyors)</c:v>
                </c:pt>
                <c:pt idx="6">
                  <c:v>General (Fell in)</c:v>
                </c:pt>
                <c:pt idx="7">
                  <c:v>General (Fell)</c:v>
                </c:pt>
                <c:pt idx="8">
                  <c:v>Explosives</c:v>
                </c:pt>
                <c:pt idx="9">
                  <c:v>Machinery (TMM)</c:v>
                </c:pt>
                <c:pt idx="10">
                  <c:v>General (caught between)</c:v>
                </c:pt>
                <c:pt idx="11">
                  <c:v>Machinery</c:v>
                </c:pt>
                <c:pt idx="12">
                  <c:v>Machinery TMM</c:v>
                </c:pt>
                <c:pt idx="13">
                  <c:v>General (Inundated)</c:v>
                </c:pt>
              </c:strCache>
            </c:strRef>
          </c:cat>
          <c:val>
            <c:numRef>
              <c:f>'2017'!$C$5:$C$18</c:f>
              <c:numCache>
                <c:formatCode>General</c:formatCode>
                <c:ptCount val="1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'2017'!$B$5:$B$18</c:f>
              <c:strCache>
                <c:ptCount val="14"/>
                <c:pt idx="0">
                  <c:v>FOG</c:v>
                </c:pt>
                <c:pt idx="1">
                  <c:v>General (Struck by)</c:v>
                </c:pt>
                <c:pt idx="2">
                  <c:v>Transportation and Mining (Winch)</c:v>
                </c:pt>
                <c:pt idx="3">
                  <c:v>Transportation and Mining (RBE)</c:v>
                </c:pt>
                <c:pt idx="4">
                  <c:v>General (Overcome by gas)</c:v>
                </c:pt>
                <c:pt idx="5">
                  <c:v>Machinery (Conveyors)</c:v>
                </c:pt>
                <c:pt idx="6">
                  <c:v>General (Fell in)</c:v>
                </c:pt>
                <c:pt idx="7">
                  <c:v>General (Fell)</c:v>
                </c:pt>
                <c:pt idx="8">
                  <c:v>Explosives</c:v>
                </c:pt>
                <c:pt idx="9">
                  <c:v>Machinery (TMM)</c:v>
                </c:pt>
                <c:pt idx="10">
                  <c:v>General (caught between)</c:v>
                </c:pt>
                <c:pt idx="11">
                  <c:v>Machinery</c:v>
                </c:pt>
                <c:pt idx="12">
                  <c:v>Machinery TMM</c:v>
                </c:pt>
                <c:pt idx="13">
                  <c:v>General (Inundated)</c:v>
                </c:pt>
              </c:strCache>
            </c:strRef>
          </c:cat>
          <c:val>
            <c:numRef>
              <c:f>'2017'!#REF!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132308375156734"/>
          <c:y val="2.3493082640370887E-2"/>
          <c:w val="0.70838587319348389"/>
          <c:h val="0.75498840974317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2016 YOY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Sheet1!$D$3:$F$3</c:f>
              <c:strCache>
                <c:ptCount val="3"/>
                <c:pt idx="0">
                  <c:v>FOG injuries</c:v>
                </c:pt>
                <c:pt idx="1">
                  <c:v>FOG fatalities</c:v>
                </c:pt>
                <c:pt idx="2">
                  <c:v>Relative % contribution to all fatalities YOY</c:v>
                </c:pt>
              </c:strCache>
            </c:strRef>
          </c:cat>
          <c:val>
            <c:numRef>
              <c:f>Sheet1!$D$4:$F$4</c:f>
              <c:numCache>
                <c:formatCode>General</c:formatCode>
                <c:ptCount val="3"/>
                <c:pt idx="0">
                  <c:v>99</c:v>
                </c:pt>
                <c:pt idx="1">
                  <c:v>4</c:v>
                </c:pt>
                <c:pt idx="2" formatCode="0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2017 YOY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Sheet1!$D$3:$F$3</c:f>
              <c:strCache>
                <c:ptCount val="3"/>
                <c:pt idx="0">
                  <c:v>FOG injuries</c:v>
                </c:pt>
                <c:pt idx="1">
                  <c:v>FOG fatalities</c:v>
                </c:pt>
                <c:pt idx="2">
                  <c:v>Relative % contribution to all fatalities YOY</c:v>
                </c:pt>
              </c:strCache>
            </c:strRef>
          </c:cat>
          <c:val>
            <c:numRef>
              <c:f>Sheet1!$D$5:$F$5</c:f>
              <c:numCache>
                <c:formatCode>General</c:formatCode>
                <c:ptCount val="3"/>
                <c:pt idx="0">
                  <c:v>71</c:v>
                </c:pt>
                <c:pt idx="1">
                  <c:v>4</c:v>
                </c:pt>
                <c:pt idx="2" formatCode="0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6777016"/>
        <c:axId val="476777408"/>
      </c:barChart>
      <c:catAx>
        <c:axId val="476777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777408"/>
        <c:crosses val="autoZero"/>
        <c:auto val="1"/>
        <c:lblAlgn val="ctr"/>
        <c:lblOffset val="100"/>
        <c:noMultiLvlLbl val="0"/>
      </c:catAx>
      <c:valAx>
        <c:axId val="47677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 sz="2000" b="1" dirty="0"/>
                  <a:t>Number of people injured</a:t>
                </a:r>
              </a:p>
            </c:rich>
          </c:tx>
          <c:layout>
            <c:manualLayout>
              <c:xMode val="edge"/>
              <c:yMode val="edge"/>
              <c:x val="0.14536098315115181"/>
              <c:y val="0.166635697991022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7770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99210749306836"/>
          <c:y val="3.3523805501455659E-2"/>
          <c:w val="0.81846629927666881"/>
          <c:h val="0.764195423868565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'2017'!$B$6:$B$9</c:f>
              <c:strCache>
                <c:ptCount val="4"/>
                <c:pt idx="0">
                  <c:v>MHSC Barring </c:v>
                </c:pt>
                <c:pt idx="1">
                  <c:v>EE&amp;MS</c:v>
                </c:pt>
                <c:pt idx="2">
                  <c:v>TARP</c:v>
                </c:pt>
                <c:pt idx="3">
                  <c:v>NwB</c:v>
                </c:pt>
              </c:strCache>
            </c:strRef>
          </c:cat>
          <c:val>
            <c:numRef>
              <c:f>'2017'!$C$6:$C$9</c:f>
              <c:numCache>
                <c:formatCode>0%</c:formatCode>
                <c:ptCount val="4"/>
                <c:pt idx="0">
                  <c:v>0.13636363636363635</c:v>
                </c:pt>
                <c:pt idx="1">
                  <c:v>4.5454545454545456E-2</c:v>
                </c:pt>
                <c:pt idx="2">
                  <c:v>4.5454545454545456E-2</c:v>
                </c:pt>
                <c:pt idx="3">
                  <c:v>4.5454545454545456E-2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5481904"/>
        <c:axId val="475482296"/>
      </c:barChart>
      <c:catAx>
        <c:axId val="4754819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ZA" sz="1800" b="1"/>
                  <a:t>Leading Practice </a:t>
                </a:r>
              </a:p>
            </c:rich>
          </c:tx>
          <c:layout>
            <c:manualLayout>
              <c:xMode val="edge"/>
              <c:yMode val="edge"/>
              <c:x val="0.45230074883275639"/>
              <c:y val="0.920137032454499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5482296"/>
        <c:crosses val="autoZero"/>
        <c:auto val="1"/>
        <c:lblAlgn val="ctr"/>
        <c:lblOffset val="100"/>
        <c:noMultiLvlLbl val="0"/>
      </c:catAx>
      <c:valAx>
        <c:axId val="475482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ZA" sz="1800" b="1" dirty="0" smtClean="0"/>
                  <a:t>Percentage of FOG Fatalities </a:t>
                </a:r>
                <a:endParaRPr lang="en-ZA" sz="1800" b="1" dirty="0"/>
              </a:p>
            </c:rich>
          </c:tx>
          <c:layout>
            <c:manualLayout>
              <c:xMode val="edge"/>
              <c:yMode val="edge"/>
              <c:x val="2.0517943187513946E-2"/>
              <c:y val="0.1239812736788963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5481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0.40211</cdr:x>
      <cdr:y>0.10461</cdr:y>
    </cdr:from>
    <cdr:to>
      <cdr:x>0.71293</cdr:x>
      <cdr:y>0.327</cdr:y>
    </cdr:to>
    <cdr:grpSp>
      <cdr:nvGrpSpPr>
        <cdr:cNvPr id="4" name="Group 3"/>
        <cdr:cNvGrpSpPr/>
      </cdr:nvGrpSpPr>
      <cdr:grpSpPr>
        <a:xfrm xmlns:a="http://schemas.openxmlformats.org/drawingml/2006/main">
          <a:off x="3969897" y="568618"/>
          <a:ext cx="3068621" cy="1208823"/>
          <a:chOff x="9085357" y="2518354"/>
          <a:chExt cx="1890884" cy="3182988"/>
        </a:xfrm>
      </cdr:grpSpPr>
      <cdr:cxnSp macro="">
        <cdr:nvCxnSpPr>
          <cdr:cNvPr id="3" name="Straight Arrow Connector 2"/>
          <cdr:cNvCxnSpPr/>
        </cdr:nvCxnSpPr>
        <cdr:spPr>
          <a:xfrm xmlns:a="http://schemas.openxmlformats.org/drawingml/2006/main">
            <a:off x="9305005" y="3416120"/>
            <a:ext cx="9364" cy="2285222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00B050"/>
            </a:solidFill>
            <a:tailEnd type="triangle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6" name="TextBox 5"/>
          <cdr:cNvSpPr txBox="1"/>
        </cdr:nvSpPr>
        <cdr:spPr>
          <a:xfrm xmlns:a="http://schemas.openxmlformats.org/drawingml/2006/main">
            <a:off x="9085357" y="2518354"/>
            <a:ext cx="1890884" cy="1302336"/>
          </a:xfrm>
          <a:prstGeom xmlns:a="http://schemas.openxmlformats.org/drawingml/2006/main" prst="rect">
            <a:avLst/>
          </a:prstGeom>
          <a:solidFill xmlns:a="http://schemas.openxmlformats.org/drawingml/2006/main">
            <a:sysClr val="window" lastClr="FFFFFF"/>
          </a:solidFill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r>
              <a:rPr lang="en-ZA" sz="1600" b="1" dirty="0" smtClean="0">
                <a:solidFill>
                  <a:srgbClr val="00B050"/>
                </a:solidFill>
              </a:rPr>
              <a:t>FOG Injuries reduced by 28%</a:t>
            </a:r>
            <a:endParaRPr lang="en-ZA" sz="1600" b="1" dirty="0">
              <a:solidFill>
                <a:srgbClr val="00B050"/>
              </a:solidFill>
            </a:endParaRPr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0.24278</cdr:x>
      <cdr:y>0.34128</cdr:y>
    </cdr:from>
    <cdr:to>
      <cdr:x>0.28591</cdr:x>
      <cdr:y>0.40923</cdr:y>
    </cdr:to>
    <cdr:sp macro="" textlink="">
      <cdr:nvSpPr>
        <cdr:cNvPr id="2" name="TextBox 11"/>
        <cdr:cNvSpPr txBox="1"/>
      </cdr:nvSpPr>
      <cdr:spPr>
        <a:xfrm xmlns:a="http://schemas.openxmlformats.org/drawingml/2006/main">
          <a:off x="2451412" y="1855075"/>
          <a:ext cx="43542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b="1" dirty="0" smtClean="0"/>
            <a:t>3</a:t>
          </a:r>
          <a:endParaRPr lang="en-ZA" sz="1800" b="1" dirty="0"/>
        </a:p>
      </cdr:txBody>
    </cdr:sp>
  </cdr:relSizeAnchor>
  <cdr:relSizeAnchor xmlns:cdr="http://schemas.openxmlformats.org/drawingml/2006/chartDrawing">
    <cdr:from>
      <cdr:x>0.44368</cdr:x>
      <cdr:y>0.64196</cdr:y>
    </cdr:from>
    <cdr:to>
      <cdr:x>0.4868</cdr:x>
      <cdr:y>0.70991</cdr:y>
    </cdr:to>
    <cdr:sp macro="" textlink="">
      <cdr:nvSpPr>
        <cdr:cNvPr id="3" name="TextBox 11"/>
        <cdr:cNvSpPr txBox="1"/>
      </cdr:nvSpPr>
      <cdr:spPr>
        <a:xfrm xmlns:a="http://schemas.openxmlformats.org/drawingml/2006/main">
          <a:off x="4479909" y="3489433"/>
          <a:ext cx="43542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b="1" dirty="0" smtClean="0"/>
            <a:t>1</a:t>
          </a:r>
          <a:endParaRPr lang="en-ZA" sz="1800" b="1" dirty="0"/>
        </a:p>
      </cdr:txBody>
    </cdr:sp>
  </cdr:relSizeAnchor>
  <cdr:relSizeAnchor xmlns:cdr="http://schemas.openxmlformats.org/drawingml/2006/chartDrawing">
    <cdr:from>
      <cdr:x>0.65551</cdr:x>
      <cdr:y>0.64201</cdr:y>
    </cdr:from>
    <cdr:to>
      <cdr:x>0.69863</cdr:x>
      <cdr:y>0.70996</cdr:y>
    </cdr:to>
    <cdr:sp macro="" textlink="">
      <cdr:nvSpPr>
        <cdr:cNvPr id="4" name="TextBox 11"/>
        <cdr:cNvSpPr txBox="1"/>
      </cdr:nvSpPr>
      <cdr:spPr>
        <a:xfrm xmlns:a="http://schemas.openxmlformats.org/drawingml/2006/main">
          <a:off x="6618764" y="3489716"/>
          <a:ext cx="43542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b="1" dirty="0" smtClean="0"/>
            <a:t>1</a:t>
          </a:r>
          <a:endParaRPr lang="en-ZA" sz="1800" b="1" dirty="0"/>
        </a:p>
      </cdr:txBody>
    </cdr:sp>
  </cdr:relSizeAnchor>
  <cdr:relSizeAnchor xmlns:cdr="http://schemas.openxmlformats.org/drawingml/2006/chartDrawing">
    <cdr:from>
      <cdr:x>0.85953</cdr:x>
      <cdr:y>0.63814</cdr:y>
    </cdr:from>
    <cdr:to>
      <cdr:x>0.90265</cdr:x>
      <cdr:y>0.70609</cdr:y>
    </cdr:to>
    <cdr:sp macro="" textlink="">
      <cdr:nvSpPr>
        <cdr:cNvPr id="5" name="TextBox 11"/>
        <cdr:cNvSpPr txBox="1"/>
      </cdr:nvSpPr>
      <cdr:spPr>
        <a:xfrm xmlns:a="http://schemas.openxmlformats.org/drawingml/2006/main">
          <a:off x="8678792" y="3468695"/>
          <a:ext cx="435429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ZA" sz="1800" b="1" dirty="0" smtClean="0"/>
            <a:t>1</a:t>
          </a:r>
          <a:endParaRPr lang="en-ZA" sz="18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F9E42-EDEE-4F9C-88D7-07A3D96597E1}" type="datetimeFigureOut">
              <a:rPr lang="en-ZA" smtClean="0"/>
              <a:t>2017/03/30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3650" y="1143000"/>
            <a:ext cx="433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1E6CD-8445-428E-B279-CD88061ACC9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8583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22</a:t>
            </a:r>
            <a:r>
              <a:rPr lang="en-ZA" baseline="0" dirty="0" smtClean="0"/>
              <a:t> fatalities so far, of which 4 are Falls of ground. FOGs contributed to 18% of fatalities in the industry since the beginning of the year.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1E6CD-8445-428E-B279-CD88061ACC92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88230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28 less FOG</a:t>
            </a:r>
            <a:r>
              <a:rPr lang="en-ZA" baseline="0" dirty="0" smtClean="0"/>
              <a:t> injuries in 2017, compared to 2016. </a:t>
            </a:r>
            <a:r>
              <a:rPr lang="en-ZA" dirty="0" smtClean="0"/>
              <a:t>42 injuries from Gold, 26 from platinum , 3 from other and coal.</a:t>
            </a:r>
            <a:r>
              <a:rPr lang="en-ZA" baseline="0" dirty="0" smtClean="0"/>
              <a:t> There hasn’t been a reduction in fatalities. 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1E6CD-8445-428E-B279-CD88061ACC92}" type="slidenum">
              <a:rPr lang="en-ZA" smtClean="0"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6444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Details</a:t>
            </a:r>
            <a:r>
              <a:rPr lang="en-ZA" baseline="0" dirty="0" smtClean="0"/>
              <a:t> of the fall of ground that occurred on the 15</a:t>
            </a:r>
            <a:r>
              <a:rPr lang="en-ZA" baseline="30000" dirty="0" smtClean="0"/>
              <a:t>th</a:t>
            </a:r>
            <a:r>
              <a:rPr lang="en-ZA" baseline="0" dirty="0" smtClean="0"/>
              <a:t> March 2017 are not yet available.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1E6CD-8445-428E-B279-CD88061ACC92}" type="slidenum">
              <a:rPr lang="en-ZA" smtClean="0"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8233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8000" cy="7774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3062" y="125725"/>
            <a:ext cx="4812637" cy="1756800"/>
          </a:xfrm>
        </p:spPr>
        <p:txBody>
          <a:bodyPr lIns="0" rIns="0" anchor="b" anchorCtr="0">
            <a:noAutofit/>
          </a:bodyPr>
          <a:lstStyle>
            <a:lvl1pPr algn="r">
              <a:defRPr sz="2600" cap="all" baseline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2152891"/>
            <a:ext cx="5453063" cy="1734897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577" y="2311676"/>
            <a:ext cx="4660778" cy="1431523"/>
          </a:xfrm>
          <a:noFill/>
        </p:spPr>
        <p:txBody>
          <a:bodyPr lIns="0" rIns="0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518373" indent="0" algn="ctr">
              <a:buNone/>
              <a:defRPr sz="2268"/>
            </a:lvl2pPr>
            <a:lvl3pPr marL="1036747" indent="0" algn="ctr">
              <a:buNone/>
              <a:defRPr sz="2041"/>
            </a:lvl3pPr>
            <a:lvl4pPr marL="1555120" indent="0" algn="ctr">
              <a:buNone/>
              <a:defRPr sz="1814"/>
            </a:lvl4pPr>
            <a:lvl5pPr marL="2073493" indent="0" algn="ctr">
              <a:buNone/>
              <a:defRPr sz="1814"/>
            </a:lvl5pPr>
            <a:lvl6pPr marL="2591867" indent="0" algn="ctr">
              <a:buNone/>
              <a:defRPr sz="1814"/>
            </a:lvl6pPr>
            <a:lvl7pPr marL="3110240" indent="0" algn="ctr">
              <a:buNone/>
              <a:defRPr sz="1814"/>
            </a:lvl7pPr>
            <a:lvl8pPr marL="3628614" indent="0" algn="ctr">
              <a:buNone/>
              <a:defRPr sz="1814"/>
            </a:lvl8pPr>
            <a:lvl9pPr marL="4146987" indent="0" algn="ctr">
              <a:buNone/>
              <a:defRPr sz="1814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3996664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3582245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518372"/>
            <a:ext cx="3518021" cy="1814301"/>
          </a:xfrm>
        </p:spPr>
        <p:txBody>
          <a:bodyPr anchor="b"/>
          <a:lstStyle>
            <a:lvl1pPr>
              <a:defRPr sz="36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1119540"/>
            <a:ext cx="5522030" cy="5525698"/>
          </a:xfrm>
        </p:spPr>
        <p:txBody>
          <a:bodyPr/>
          <a:lstStyle>
            <a:lvl1pPr>
              <a:defRPr sz="3628"/>
            </a:lvl1pPr>
            <a:lvl2pPr>
              <a:defRPr sz="3175"/>
            </a:lvl2pPr>
            <a:lvl3pPr>
              <a:defRPr sz="2721"/>
            </a:lvl3pPr>
            <a:lvl4pPr>
              <a:defRPr sz="2268"/>
            </a:lvl4pPr>
            <a:lvl5pPr>
              <a:defRPr sz="2268"/>
            </a:lvl5pPr>
            <a:lvl6pPr>
              <a:defRPr sz="2268"/>
            </a:lvl6pPr>
            <a:lvl7pPr>
              <a:defRPr sz="2268"/>
            </a:lvl7pPr>
            <a:lvl8pPr>
              <a:defRPr sz="2268"/>
            </a:lvl8pPr>
            <a:lvl9pPr>
              <a:defRPr sz="226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2332673"/>
            <a:ext cx="3518021" cy="4321564"/>
          </a:xfrm>
        </p:spPr>
        <p:txBody>
          <a:bodyPr/>
          <a:lstStyle>
            <a:lvl1pPr marL="0" indent="0">
              <a:buNone/>
              <a:defRPr sz="1814"/>
            </a:lvl1pPr>
            <a:lvl2pPr marL="518373" indent="0">
              <a:buNone/>
              <a:defRPr sz="1587"/>
            </a:lvl2pPr>
            <a:lvl3pPr marL="1036747" indent="0">
              <a:buNone/>
              <a:defRPr sz="1361"/>
            </a:lvl3pPr>
            <a:lvl4pPr marL="1555120" indent="0">
              <a:buNone/>
              <a:defRPr sz="1134"/>
            </a:lvl4pPr>
            <a:lvl5pPr marL="2073493" indent="0">
              <a:buNone/>
              <a:defRPr sz="1134"/>
            </a:lvl5pPr>
            <a:lvl6pPr marL="2591867" indent="0">
              <a:buNone/>
              <a:defRPr sz="1134"/>
            </a:lvl6pPr>
            <a:lvl7pPr marL="3110240" indent="0">
              <a:buNone/>
              <a:defRPr sz="1134"/>
            </a:lvl7pPr>
            <a:lvl8pPr marL="3628614" indent="0">
              <a:buNone/>
              <a:defRPr sz="1134"/>
            </a:lvl8pPr>
            <a:lvl9pPr marL="4146987" indent="0">
              <a:buNone/>
              <a:defRPr sz="113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8529810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518372"/>
            <a:ext cx="3518021" cy="1814301"/>
          </a:xfrm>
        </p:spPr>
        <p:txBody>
          <a:bodyPr anchor="b"/>
          <a:lstStyle>
            <a:lvl1pPr>
              <a:defRPr sz="36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1119540"/>
            <a:ext cx="5522030" cy="5525698"/>
          </a:xfrm>
        </p:spPr>
        <p:txBody>
          <a:bodyPr anchor="t"/>
          <a:lstStyle>
            <a:lvl1pPr marL="0" indent="0">
              <a:buNone/>
              <a:defRPr sz="3628"/>
            </a:lvl1pPr>
            <a:lvl2pPr marL="518373" indent="0">
              <a:buNone/>
              <a:defRPr sz="3175"/>
            </a:lvl2pPr>
            <a:lvl3pPr marL="1036747" indent="0">
              <a:buNone/>
              <a:defRPr sz="2721"/>
            </a:lvl3pPr>
            <a:lvl4pPr marL="1555120" indent="0">
              <a:buNone/>
              <a:defRPr sz="2268"/>
            </a:lvl4pPr>
            <a:lvl5pPr marL="2073493" indent="0">
              <a:buNone/>
              <a:defRPr sz="2268"/>
            </a:lvl5pPr>
            <a:lvl6pPr marL="2591867" indent="0">
              <a:buNone/>
              <a:defRPr sz="2268"/>
            </a:lvl6pPr>
            <a:lvl7pPr marL="3110240" indent="0">
              <a:buNone/>
              <a:defRPr sz="2268"/>
            </a:lvl7pPr>
            <a:lvl8pPr marL="3628614" indent="0">
              <a:buNone/>
              <a:defRPr sz="2268"/>
            </a:lvl8pPr>
            <a:lvl9pPr marL="4146987" indent="0">
              <a:buNone/>
              <a:defRPr sz="2268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2332673"/>
            <a:ext cx="3518021" cy="4321564"/>
          </a:xfrm>
        </p:spPr>
        <p:txBody>
          <a:bodyPr/>
          <a:lstStyle>
            <a:lvl1pPr marL="0" indent="0">
              <a:buNone/>
              <a:defRPr sz="1814"/>
            </a:lvl1pPr>
            <a:lvl2pPr marL="518373" indent="0">
              <a:buNone/>
              <a:defRPr sz="1587"/>
            </a:lvl2pPr>
            <a:lvl3pPr marL="1036747" indent="0">
              <a:buNone/>
              <a:defRPr sz="1361"/>
            </a:lvl3pPr>
            <a:lvl4pPr marL="1555120" indent="0">
              <a:buNone/>
              <a:defRPr sz="1134"/>
            </a:lvl4pPr>
            <a:lvl5pPr marL="2073493" indent="0">
              <a:buNone/>
              <a:defRPr sz="1134"/>
            </a:lvl5pPr>
            <a:lvl6pPr marL="2591867" indent="0">
              <a:buNone/>
              <a:defRPr sz="1134"/>
            </a:lvl6pPr>
            <a:lvl7pPr marL="3110240" indent="0">
              <a:buNone/>
              <a:defRPr sz="1134"/>
            </a:lvl7pPr>
            <a:lvl8pPr marL="3628614" indent="0">
              <a:buNone/>
              <a:defRPr sz="1134"/>
            </a:lvl8pPr>
            <a:lvl9pPr marL="4146987" indent="0">
              <a:buNone/>
              <a:defRPr sz="113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8905700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651939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413978"/>
            <a:ext cx="2351976" cy="658944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413978"/>
            <a:ext cx="6919580" cy="658944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6295430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6798157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7999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24404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4119749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91653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2"/>
            <a:ext cx="10907997" cy="77748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0912187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7999" cy="77748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3062" y="185195"/>
            <a:ext cx="4789487" cy="1757481"/>
          </a:xfrm>
        </p:spPr>
        <p:txBody>
          <a:bodyPr lIns="0" rIns="0" anchor="b">
            <a:normAutofit/>
          </a:bodyPr>
          <a:lstStyle>
            <a:lvl1pPr algn="r">
              <a:defRPr sz="2600" cap="all" baseline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061" y="2173721"/>
            <a:ext cx="4789487" cy="1700906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51837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2pPr>
            <a:lvl3pPr marL="1036747" indent="0">
              <a:buNone/>
              <a:defRPr sz="2041">
                <a:solidFill>
                  <a:schemeClr val="tx1">
                    <a:tint val="75000"/>
                  </a:schemeClr>
                </a:solidFill>
              </a:defRPr>
            </a:lvl3pPr>
            <a:lvl4pPr marL="155512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4pPr>
            <a:lvl5pPr marL="2073493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5pPr>
            <a:lvl6pPr marL="259186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6pPr>
            <a:lvl7pPr marL="311024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7pPr>
            <a:lvl8pPr marL="3628614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8pPr>
            <a:lvl9pPr marL="4146987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1300948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2069887"/>
            <a:ext cx="4635778" cy="49335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2069887"/>
            <a:ext cx="4635778" cy="49335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687561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413979"/>
            <a:ext cx="9407902" cy="15029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1906097"/>
            <a:ext cx="4614473" cy="934148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18373" indent="0">
              <a:buNone/>
              <a:defRPr sz="2268" b="1"/>
            </a:lvl2pPr>
            <a:lvl3pPr marL="1036747" indent="0">
              <a:buNone/>
              <a:defRPr sz="2041" b="1"/>
            </a:lvl3pPr>
            <a:lvl4pPr marL="1555120" indent="0">
              <a:buNone/>
              <a:defRPr sz="1814" b="1"/>
            </a:lvl4pPr>
            <a:lvl5pPr marL="2073493" indent="0">
              <a:buNone/>
              <a:defRPr sz="1814" b="1"/>
            </a:lvl5pPr>
            <a:lvl6pPr marL="2591867" indent="0">
              <a:buNone/>
              <a:defRPr sz="1814" b="1"/>
            </a:lvl6pPr>
            <a:lvl7pPr marL="3110240" indent="0">
              <a:buNone/>
              <a:defRPr sz="1814" b="1"/>
            </a:lvl7pPr>
            <a:lvl8pPr marL="3628614" indent="0">
              <a:buNone/>
              <a:defRPr sz="1814" b="1"/>
            </a:lvl8pPr>
            <a:lvl9pPr marL="4146987" indent="0">
              <a:buNone/>
              <a:defRPr sz="18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2840245"/>
            <a:ext cx="4614473" cy="4177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1906097"/>
            <a:ext cx="4637199" cy="934148"/>
          </a:xfrm>
        </p:spPr>
        <p:txBody>
          <a:bodyPr anchor="b"/>
          <a:lstStyle>
            <a:lvl1pPr marL="0" indent="0">
              <a:buNone/>
              <a:defRPr sz="2721" b="1"/>
            </a:lvl1pPr>
            <a:lvl2pPr marL="518373" indent="0">
              <a:buNone/>
              <a:defRPr sz="2268" b="1"/>
            </a:lvl2pPr>
            <a:lvl3pPr marL="1036747" indent="0">
              <a:buNone/>
              <a:defRPr sz="2041" b="1"/>
            </a:lvl3pPr>
            <a:lvl4pPr marL="1555120" indent="0">
              <a:buNone/>
              <a:defRPr sz="1814" b="1"/>
            </a:lvl4pPr>
            <a:lvl5pPr marL="2073493" indent="0">
              <a:buNone/>
              <a:defRPr sz="1814" b="1"/>
            </a:lvl5pPr>
            <a:lvl6pPr marL="2591867" indent="0">
              <a:buNone/>
              <a:defRPr sz="1814" b="1"/>
            </a:lvl6pPr>
            <a:lvl7pPr marL="3110240" indent="0">
              <a:buNone/>
              <a:defRPr sz="1814" b="1"/>
            </a:lvl7pPr>
            <a:lvl8pPr marL="3628614" indent="0">
              <a:buNone/>
              <a:defRPr sz="1814" b="1"/>
            </a:lvl8pPr>
            <a:lvl9pPr marL="4146987" indent="0">
              <a:buNone/>
              <a:defRPr sz="18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2840245"/>
            <a:ext cx="4637199" cy="4177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865817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52"/>
            <a:ext cx="10908000" cy="777488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5585" y="104173"/>
            <a:ext cx="9780607" cy="1388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5585" y="1770927"/>
            <a:ext cx="9872703" cy="5435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3180" y="7185600"/>
            <a:ext cx="2454235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ZA" dirty="0" smtClean="0"/>
              <a:t>xx Month 2015</a:t>
            </a:r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9037" y="7183658"/>
            <a:ext cx="3681353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ZA" dirty="0" smtClean="0"/>
              <a:t>Footer inserted through Slide number menu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7185600"/>
            <a:ext cx="2454235" cy="413977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C47AA-8512-4455-8164-2D458966383D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248172" y="7185739"/>
            <a:ext cx="5469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000" b="1" dirty="0" smtClean="0">
                <a:solidFill>
                  <a:schemeClr val="accent1"/>
                </a:solidFill>
              </a:rPr>
              <a:t>PAGE</a:t>
            </a:r>
            <a:endParaRPr lang="en-ZA" sz="1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60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73" r:id="rId5"/>
    <p:sldLayoutId id="2147483674" r:id="rId6"/>
    <p:sldLayoutId id="2147483675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ransition spd="slow">
    <p:push dir="u"/>
  </p:transition>
  <p:timing>
    <p:tnLst>
      <p:par>
        <p:cTn id="1" dur="indefinite" restart="never" nodeType="tmRoot"/>
      </p:par>
    </p:tnLst>
  </p:timing>
  <p:hf hdr="0"/>
  <p:txStyles>
    <p:titleStyle>
      <a:lvl1pPr algn="l" defTabSz="1036747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187" indent="-259187" algn="l" defTabSz="103674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77560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295933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814307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332680" indent="-259187" algn="l" defTabSz="1036747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851053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369427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887800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406174" indent="-259187" algn="l" defTabSz="1036747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1pPr>
      <a:lvl2pPr marL="518373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103674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3pPr>
      <a:lvl4pPr marL="155512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4pPr>
      <a:lvl5pPr marL="2073493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5pPr>
      <a:lvl6pPr marL="259186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110240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628614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146987" algn="l" defTabSz="1036747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35" userDrawn="1">
          <p15:clr>
            <a:srgbClr val="F26B43"/>
          </p15:clr>
        </p15:guide>
        <p15:guide id="2" pos="292" userDrawn="1">
          <p15:clr>
            <a:srgbClr val="F26B43"/>
          </p15:clr>
        </p15:guide>
        <p15:guide id="3" pos="6569" userDrawn="1">
          <p15:clr>
            <a:srgbClr val="F26B43"/>
          </p15:clr>
        </p15:guide>
        <p15:guide id="4" orient="horz" pos="2449" userDrawn="1">
          <p15:clr>
            <a:srgbClr val="F26B43"/>
          </p15:clr>
        </p15:guide>
        <p15:guide id="5" orient="horz" pos="294" userDrawn="1">
          <p15:clr>
            <a:srgbClr val="F26B43"/>
          </p15:clr>
        </p15:guide>
        <p15:guide id="6" orient="horz" pos="4604" userDrawn="1">
          <p15:clr>
            <a:srgbClr val="F26B43"/>
          </p15:clr>
        </p15:guide>
        <p15:guide id="7" orient="horz" pos="583" userDrawn="1">
          <p15:clr>
            <a:srgbClr val="F26B43"/>
          </p15:clr>
        </p15:guide>
        <p15:guide id="8" pos="408" userDrawn="1">
          <p15:clr>
            <a:srgbClr val="F26B43"/>
          </p15:clr>
        </p15:guide>
        <p15:guide id="9" pos="64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9027" y="5809743"/>
            <a:ext cx="1493523" cy="10637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2017 MOSH FOG STRATEGIC SESSIO</a:t>
            </a:r>
            <a:r>
              <a:rPr lang="en-ZA" dirty="0" smtClean="0"/>
              <a:t>N</a:t>
            </a:r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163" y="2207503"/>
            <a:ext cx="5234894" cy="1431523"/>
          </a:xfrm>
        </p:spPr>
        <p:txBody>
          <a:bodyPr>
            <a:normAutofit/>
          </a:bodyPr>
          <a:lstStyle/>
          <a:p>
            <a:r>
              <a:rPr lang="en-ZA" dirty="0" err="1" smtClean="0"/>
              <a:t>Amma</a:t>
            </a:r>
            <a:r>
              <a:rPr lang="en-ZA" dirty="0" smtClean="0"/>
              <a:t> Boaduo,    (FoG)</a:t>
            </a:r>
          </a:p>
          <a:p>
            <a:r>
              <a:rPr lang="en-ZA" dirty="0" smtClean="0"/>
              <a:t>Stats Analysis </a:t>
            </a:r>
          </a:p>
          <a:p>
            <a:r>
              <a:rPr lang="en-ZA" dirty="0" smtClean="0"/>
              <a:t>MOSH FOG Industry Strategic Session </a:t>
            </a:r>
          </a:p>
          <a:p>
            <a:r>
              <a:rPr lang="en-ZA" dirty="0" smtClean="0"/>
              <a:t>30</a:t>
            </a:r>
            <a:r>
              <a:rPr lang="en-ZA" baseline="30000" dirty="0" smtClean="0"/>
              <a:t>th</a:t>
            </a:r>
            <a:r>
              <a:rPr lang="en-ZA" dirty="0" smtClean="0"/>
              <a:t> March 2017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6548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Looking Back - 2016 Fatalities 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2</a:t>
            </a:fld>
            <a:endParaRPr lang="en-ZA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3633664"/>
              </p:ext>
            </p:extLst>
          </p:nvPr>
        </p:nvGraphicFramePr>
        <p:xfrm>
          <a:off x="463529" y="1246391"/>
          <a:ext cx="9872663" cy="5939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8011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Leading Practices that could have potentially </a:t>
            </a:r>
            <a:br>
              <a:rPr lang="en-ZA" dirty="0" smtClean="0"/>
            </a:br>
            <a:r>
              <a:rPr lang="en-ZA" dirty="0" smtClean="0"/>
              <a:t>prevented FOG fatalities in 2016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3</a:t>
            </a:fld>
            <a:endParaRPr lang="en-ZA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049960"/>
              </p:ext>
            </p:extLst>
          </p:nvPr>
        </p:nvGraphicFramePr>
        <p:xfrm>
          <a:off x="555585" y="1619626"/>
          <a:ext cx="9872663" cy="54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62942" y="3759200"/>
            <a:ext cx="435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13</a:t>
            </a:r>
            <a:endParaRPr lang="en-ZA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905834" y="3759199"/>
            <a:ext cx="435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15</a:t>
            </a:r>
            <a:endParaRPr lang="en-ZA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39295" y="3759199"/>
            <a:ext cx="435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16</a:t>
            </a:r>
            <a:endParaRPr lang="en-ZA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082187" y="3759199"/>
            <a:ext cx="435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 smtClean="0"/>
              <a:t>14</a:t>
            </a:r>
            <a:endParaRPr lang="en-ZA" sz="1400" b="1" dirty="0"/>
          </a:p>
        </p:txBody>
      </p:sp>
    </p:spTree>
    <p:extLst>
      <p:ext uri="{BB962C8B-B14F-4D97-AF65-F5344CB8AC3E}">
        <p14:creationId xmlns:p14="http://schemas.microsoft.com/office/powerpoint/2010/main" val="180720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Percentage Fatalities – 1</a:t>
            </a:r>
            <a:r>
              <a:rPr lang="en-ZA" baseline="30000" dirty="0" smtClean="0"/>
              <a:t>st</a:t>
            </a:r>
            <a:r>
              <a:rPr lang="en-ZA" dirty="0" smtClean="0"/>
              <a:t> Jan to 20</a:t>
            </a:r>
            <a:r>
              <a:rPr lang="en-ZA" baseline="30000" dirty="0" smtClean="0"/>
              <a:t>th</a:t>
            </a:r>
            <a:r>
              <a:rPr lang="en-ZA" dirty="0" smtClean="0"/>
              <a:t> March 2017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4</a:t>
            </a:fld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419318"/>
              </p:ext>
            </p:extLst>
          </p:nvPr>
        </p:nvGraphicFramePr>
        <p:xfrm>
          <a:off x="0" y="1621567"/>
          <a:ext cx="9872663" cy="54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5740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FOG Incidents 2016 vs 2017 </a:t>
            </a:r>
            <a:br>
              <a:rPr lang="en-ZA" dirty="0" smtClean="0"/>
            </a:br>
            <a:r>
              <a:rPr lang="en-ZA" dirty="0" smtClean="0"/>
              <a:t>1</a:t>
            </a:r>
            <a:r>
              <a:rPr lang="en-ZA" baseline="30000" dirty="0" smtClean="0"/>
              <a:t>st</a:t>
            </a:r>
            <a:r>
              <a:rPr lang="en-ZA" dirty="0" smtClean="0"/>
              <a:t> January to 20</a:t>
            </a:r>
            <a:r>
              <a:rPr lang="en-ZA" baseline="30000" dirty="0" smtClean="0"/>
              <a:t>th</a:t>
            </a:r>
            <a:r>
              <a:rPr lang="en-ZA" dirty="0" smtClean="0"/>
              <a:t> March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5</a:t>
            </a:fld>
            <a:endParaRPr lang="en-ZA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043138"/>
              </p:ext>
            </p:extLst>
          </p:nvPr>
        </p:nvGraphicFramePr>
        <p:xfrm>
          <a:off x="555625" y="1771650"/>
          <a:ext cx="9872663" cy="54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7254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LPs or potential LPs that could have potentially </a:t>
            </a:r>
            <a:br>
              <a:rPr lang="en-ZA" dirty="0" smtClean="0"/>
            </a:br>
            <a:r>
              <a:rPr lang="en-ZA" dirty="0" smtClean="0"/>
              <a:t>prevented 2017 FOG fatalities YTD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6</a:t>
            </a:fld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157932"/>
              </p:ext>
            </p:extLst>
          </p:nvPr>
        </p:nvGraphicFramePr>
        <p:xfrm>
          <a:off x="397302" y="1750000"/>
          <a:ext cx="10097172" cy="543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8925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47AA-8512-4455-8164-2D458966383D}" type="slidenum">
              <a:rPr lang="en-ZA" smtClean="0"/>
              <a:t>7</a:t>
            </a:fld>
            <a:endParaRPr lang="en-Z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Questions?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42380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hamber of mines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B9A17C"/>
      </a:accent1>
      <a:accent2>
        <a:srgbClr val="D4AB2E"/>
      </a:accent2>
      <a:accent3>
        <a:srgbClr val="A5A398"/>
      </a:accent3>
      <a:accent4>
        <a:srgbClr val="A44928"/>
      </a:accent4>
      <a:accent5>
        <a:srgbClr val="A77B65"/>
      </a:accent5>
      <a:accent6>
        <a:srgbClr val="707F32"/>
      </a:accent6>
      <a:hlink>
        <a:srgbClr val="EB690B"/>
      </a:hlink>
      <a:folHlink>
        <a:srgbClr val="C6471A"/>
      </a:folHlink>
    </a:clrScheme>
    <a:fontScheme name="Gold w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2175</TotalTime>
  <Words>203</Words>
  <Application>Microsoft Office PowerPoint</Application>
  <PresentationFormat>Custom</PresentationFormat>
  <Paragraphs>63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Arial Black</vt:lpstr>
      <vt:lpstr>Calibri</vt:lpstr>
      <vt:lpstr>Office Theme</vt:lpstr>
      <vt:lpstr>2017 MOSH FOG STRATEGIC SESSION</vt:lpstr>
      <vt:lpstr>Looking Back - 2016 Fatalities </vt:lpstr>
      <vt:lpstr>Leading Practices that could have potentially  prevented FOG fatalities in 2016</vt:lpstr>
      <vt:lpstr>Percentage Fatalities – 1st Jan to 20th March 2017</vt:lpstr>
      <vt:lpstr>FOG Incidents 2016 vs 2017  1st January to 20th March</vt:lpstr>
      <vt:lpstr>LPs or potential LPs that could have potentially  prevented 2017 FOG fatalities YTD</vt:lpstr>
      <vt:lpstr>Questions?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Venetia Daniolos</dc:creator>
  <cp:lastModifiedBy>clegodi</cp:lastModifiedBy>
  <cp:revision>108</cp:revision>
  <dcterms:created xsi:type="dcterms:W3CDTF">2015-08-24T09:13:13Z</dcterms:created>
  <dcterms:modified xsi:type="dcterms:W3CDTF">2017-03-30T10:46:45Z</dcterms:modified>
</cp:coreProperties>
</file>