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75" r:id="rId3"/>
    <p:sldId id="276" r:id="rId4"/>
    <p:sldId id="271" r:id="rId5"/>
    <p:sldId id="272" r:id="rId6"/>
    <p:sldId id="273" r:id="rId7"/>
    <p:sldId id="277" r:id="rId8"/>
  </p:sldIdLst>
  <p:sldSz cx="10907713" cy="77755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oaduo" initials="a" lastIdx="0" clrIdx="0">
    <p:extLst>
      <p:ext uri="{19B8F6BF-5375-455C-9EA6-DF929625EA0E}">
        <p15:presenceInfo xmlns:p15="http://schemas.microsoft.com/office/powerpoint/2012/main" userId="aboadu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9A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7" autoAdjust="0"/>
    <p:restoredTop sz="92031" autoAdjust="0"/>
  </p:normalViewPr>
  <p:slideViewPr>
    <p:cSldViewPr snapToGrid="0" showGuides="1">
      <p:cViewPr varScale="1">
        <p:scale>
          <a:sx n="50" d="100"/>
          <a:sy n="50" d="100"/>
        </p:scale>
        <p:origin x="66" y="318"/>
      </p:cViewPr>
      <p:guideLst>
        <p:guide orient="horz" pos="2449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11057735891521"/>
          <c:y val="0.21465946721613069"/>
          <c:w val="0.71723363797589368"/>
          <c:h val="0.6773197071160496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7080251332219835E-3"/>
                  <c:y val="-5.0356875763966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665744054720431E-2"/>
                  <c:y val="5.4965167672917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34277897081046"/>
                  <c:y val="0.11167777903905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23582279487791"/>
                  <c:y val="0.21707112821643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029742127326735E-2"/>
                  <c:y val="0.266958865798911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4452126105653594E-2"/>
                  <c:y val="0.12284622747066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924877411494749"/>
                      <c:h val="0.1377324234755945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4351336991966912"/>
                  <c:y val="3.3354172782214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374147776982422"/>
                  <c:y val="-4.247741692914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103496062992126"/>
                  <c:y val="-6.5835286992185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7093899626183089E-2"/>
                  <c:y val="-0.16603766147651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3219438479280998E-2"/>
                  <c:y val="-0.163375657186454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9220933746918004"/>
                  <c:y val="-7.6554369263032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'[2013-2016 Fatalities.xlsx]Sheet3'!$A$4:$A$15</c:f>
              <c:strCache>
                <c:ptCount val="12"/>
                <c:pt idx="0">
                  <c:v>Fall of Ground </c:v>
                </c:pt>
                <c:pt idx="1">
                  <c:v> Machinery (TMM)                               </c:v>
                </c:pt>
                <c:pt idx="2">
                  <c:v> Machinery (Rail bound)                               </c:v>
                </c:pt>
                <c:pt idx="3">
                  <c:v>Transportation and Mining (Scraper winch)</c:v>
                </c:pt>
                <c:pt idx="4">
                  <c:v>Conveyance Accidents (Shaft / Winze)      </c:v>
                </c:pt>
                <c:pt idx="5">
                  <c:v>Electricity (Not causing fire)          </c:v>
                </c:pt>
                <c:pt idx="6">
                  <c:v>Fires </c:v>
                </c:pt>
                <c:pt idx="7">
                  <c:v>Explosives</c:v>
                </c:pt>
                <c:pt idx="8">
                  <c:v>General (Inundated)</c:v>
                </c:pt>
                <c:pt idx="9">
                  <c:v>Fell from height </c:v>
                </c:pt>
                <c:pt idx="10">
                  <c:v>Undetermined </c:v>
                </c:pt>
                <c:pt idx="11">
                  <c:v>Miscellaneous </c:v>
                </c:pt>
              </c:strCache>
            </c:strRef>
          </c:cat>
          <c:val>
            <c:numRef>
              <c:f>'[2013-2016 Fatalities.xlsx]Sheet3'!$B$4:$B$15</c:f>
              <c:numCache>
                <c:formatCode>General</c:formatCode>
                <c:ptCount val="12"/>
                <c:pt idx="0">
                  <c:v>27</c:v>
                </c:pt>
                <c:pt idx="1">
                  <c:v>11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930238275124"/>
          <c:y val="6.1561189197144747E-2"/>
          <c:w val="0.80994712368891753"/>
          <c:h val="0.736158105820884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Sheet2!$A$3:$A$6</c:f>
              <c:strCache>
                <c:ptCount val="4"/>
                <c:pt idx="0">
                  <c:v>EE&amp;MS</c:v>
                </c:pt>
                <c:pt idx="1">
                  <c:v>TARP</c:v>
                </c:pt>
                <c:pt idx="2">
                  <c:v>NwB</c:v>
                </c:pt>
                <c:pt idx="3">
                  <c:v>MHSC Barring </c:v>
                </c:pt>
              </c:strCache>
            </c:strRef>
          </c:cat>
          <c:val>
            <c:numRef>
              <c:f>Sheet2!$B$3:$B$6</c:f>
              <c:numCache>
                <c:formatCode>0%</c:formatCode>
                <c:ptCount val="4"/>
                <c:pt idx="0">
                  <c:v>0.48148148148148145</c:v>
                </c:pt>
                <c:pt idx="1">
                  <c:v>0.55555555555555558</c:v>
                </c:pt>
                <c:pt idx="2">
                  <c:v>0.59259259259259256</c:v>
                </c:pt>
                <c:pt idx="3">
                  <c:v>0.55555555555555558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3000"/>
        <c:axId val="384293392"/>
      </c:barChart>
      <c:catAx>
        <c:axId val="384293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600" b="1"/>
                  <a:t>Leading Practice </a:t>
                </a:r>
              </a:p>
            </c:rich>
          </c:tx>
          <c:layout>
            <c:manualLayout>
              <c:xMode val="edge"/>
              <c:yMode val="edge"/>
              <c:x val="0.45230074883275639"/>
              <c:y val="0.92013703245449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293392"/>
        <c:crosses val="autoZero"/>
        <c:auto val="1"/>
        <c:lblAlgn val="ctr"/>
        <c:lblOffset val="100"/>
        <c:noMultiLvlLbl val="0"/>
      </c:catAx>
      <c:valAx>
        <c:axId val="38429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2000" b="1" dirty="0" smtClean="0"/>
                  <a:t>Percentage</a:t>
                </a:r>
                <a:r>
                  <a:rPr lang="en-ZA" sz="2000" b="1" baseline="0" dirty="0" smtClean="0"/>
                  <a:t> of FOG Fatalities</a:t>
                </a:r>
              </a:p>
            </c:rich>
          </c:tx>
          <c:layout>
            <c:manualLayout>
              <c:xMode val="edge"/>
              <c:yMode val="edge"/>
              <c:x val="2.0517969670391868E-2"/>
              <c:y val="0.126317793803811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29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84830506217018"/>
          <c:y val="0.23127932293286624"/>
          <c:w val="0.72776190172803423"/>
          <c:h val="0.6977864449186842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8485526144263109E-2"/>
                  <c:y val="-0.124954006917359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325589380087495E-2"/>
                  <c:y val="-0.115485564304461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201558963797679E-2"/>
                  <c:y val="1.399825021872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662273514674412E-2"/>
                  <c:y val="9.7020097020096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188520955428516E-2"/>
                  <c:y val="0.12474012474012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4288282457843482E-2"/>
                  <c:y val="0.14414414414414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503086086841884"/>
                  <c:y val="8.03880803880802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8195568019750989E-2"/>
                  <c:y val="-2.7720027720027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3104255803640982"/>
                  <c:y val="-6.930006930006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827586620165629"/>
                  <c:y val="-3.8808038808038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2674705902551317"/>
                  <c:y val="-0.1202259180219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1924805900900288E-2"/>
                  <c:y val="-0.192179704172492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5871097798030784E-3"/>
                  <c:y val="-0.137928103613216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2014033093198867"/>
                  <c:y val="-0.112109058797556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'2017'!$B$5:$B$18</c:f>
              <c:strCache>
                <c:ptCount val="14"/>
                <c:pt idx="0">
                  <c:v>FOG</c:v>
                </c:pt>
                <c:pt idx="1">
                  <c:v>General (Struck by)</c:v>
                </c:pt>
                <c:pt idx="2">
                  <c:v>Transportation and Mining (Winch)</c:v>
                </c:pt>
                <c:pt idx="3">
                  <c:v>Transportation and Mining (RBE)</c:v>
                </c:pt>
                <c:pt idx="4">
                  <c:v>General (Overcome by gas)</c:v>
                </c:pt>
                <c:pt idx="5">
                  <c:v>Machinery (Conveyors)</c:v>
                </c:pt>
                <c:pt idx="6">
                  <c:v>General (Fell in)</c:v>
                </c:pt>
                <c:pt idx="7">
                  <c:v>General (Fell)</c:v>
                </c:pt>
                <c:pt idx="8">
                  <c:v>Explosives</c:v>
                </c:pt>
                <c:pt idx="9">
                  <c:v>Machinery (TMM)</c:v>
                </c:pt>
                <c:pt idx="10">
                  <c:v>General (caught between)</c:v>
                </c:pt>
                <c:pt idx="11">
                  <c:v>Machinery</c:v>
                </c:pt>
                <c:pt idx="12">
                  <c:v>Machinery TMM</c:v>
                </c:pt>
                <c:pt idx="13">
                  <c:v>General (Inundated)</c:v>
                </c:pt>
              </c:strCache>
            </c:strRef>
          </c:cat>
          <c:val>
            <c:numRef>
              <c:f>'2017'!$C$5:$C$18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'2017'!$B$5:$B$18</c:f>
              <c:strCache>
                <c:ptCount val="14"/>
                <c:pt idx="0">
                  <c:v>FOG</c:v>
                </c:pt>
                <c:pt idx="1">
                  <c:v>General (Struck by)</c:v>
                </c:pt>
                <c:pt idx="2">
                  <c:v>Transportation and Mining (Winch)</c:v>
                </c:pt>
                <c:pt idx="3">
                  <c:v>Transportation and Mining (RBE)</c:v>
                </c:pt>
                <c:pt idx="4">
                  <c:v>General (Overcome by gas)</c:v>
                </c:pt>
                <c:pt idx="5">
                  <c:v>Machinery (Conveyors)</c:v>
                </c:pt>
                <c:pt idx="6">
                  <c:v>General (Fell in)</c:v>
                </c:pt>
                <c:pt idx="7">
                  <c:v>General (Fell)</c:v>
                </c:pt>
                <c:pt idx="8">
                  <c:v>Explosives</c:v>
                </c:pt>
                <c:pt idx="9">
                  <c:v>Machinery (TMM)</c:v>
                </c:pt>
                <c:pt idx="10">
                  <c:v>General (caught between)</c:v>
                </c:pt>
                <c:pt idx="11">
                  <c:v>Machinery</c:v>
                </c:pt>
                <c:pt idx="12">
                  <c:v>Machinery TMM</c:v>
                </c:pt>
                <c:pt idx="13">
                  <c:v>General (Inundated)</c:v>
                </c:pt>
              </c:strCache>
            </c:strRef>
          </c:cat>
          <c:val>
            <c:numRef>
              <c:f>'2017'!#REF!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32308375156734"/>
          <c:y val="2.3493082640370887E-2"/>
          <c:w val="0.70838587319348389"/>
          <c:h val="0.7549884097431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2016 YOY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Sheet1!$D$3:$F$3</c:f>
              <c:strCache>
                <c:ptCount val="3"/>
                <c:pt idx="0">
                  <c:v>FOG injuries</c:v>
                </c:pt>
                <c:pt idx="1">
                  <c:v>FOG fatalities</c:v>
                </c:pt>
                <c:pt idx="2">
                  <c:v>Relative % contribution to all fatalities YOY</c:v>
                </c:pt>
              </c:strCache>
            </c:strRef>
          </c:cat>
          <c:val>
            <c:numRef>
              <c:f>Sheet1!$D$4:$F$4</c:f>
              <c:numCache>
                <c:formatCode>General</c:formatCode>
                <c:ptCount val="3"/>
                <c:pt idx="0">
                  <c:v>99</c:v>
                </c:pt>
                <c:pt idx="1">
                  <c:v>4</c:v>
                </c:pt>
                <c:pt idx="2" formatCode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2017 YOY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Sheet1!$D$3:$F$3</c:f>
              <c:strCache>
                <c:ptCount val="3"/>
                <c:pt idx="0">
                  <c:v>FOG injuries</c:v>
                </c:pt>
                <c:pt idx="1">
                  <c:v>FOG fatalities</c:v>
                </c:pt>
                <c:pt idx="2">
                  <c:v>Relative % contribution to all fatalities YOY</c:v>
                </c:pt>
              </c:strCache>
            </c:strRef>
          </c:cat>
          <c:val>
            <c:numRef>
              <c:f>Sheet1!$D$5:$F$5</c:f>
              <c:numCache>
                <c:formatCode>General</c:formatCode>
                <c:ptCount val="3"/>
                <c:pt idx="0">
                  <c:v>71</c:v>
                </c:pt>
                <c:pt idx="1">
                  <c:v>4</c:v>
                </c:pt>
                <c:pt idx="2" formatCode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777016"/>
        <c:axId val="476777408"/>
      </c:barChart>
      <c:catAx>
        <c:axId val="47677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77408"/>
        <c:crosses val="autoZero"/>
        <c:auto val="1"/>
        <c:lblAlgn val="ctr"/>
        <c:lblOffset val="100"/>
        <c:noMultiLvlLbl val="0"/>
      </c:catAx>
      <c:valAx>
        <c:axId val="4767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2000" b="1" dirty="0"/>
                  <a:t>Number of people injured</a:t>
                </a:r>
              </a:p>
            </c:rich>
          </c:tx>
          <c:layout>
            <c:manualLayout>
              <c:xMode val="edge"/>
              <c:yMode val="edge"/>
              <c:x val="0.14536098315115181"/>
              <c:y val="0.166635697991022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77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9210749306836"/>
          <c:y val="3.3523805501455659E-2"/>
          <c:w val="0.81846629927666881"/>
          <c:h val="0.764195423868565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'2017'!$B$6:$B$9</c:f>
              <c:strCache>
                <c:ptCount val="4"/>
                <c:pt idx="0">
                  <c:v>MHSC Barring </c:v>
                </c:pt>
                <c:pt idx="1">
                  <c:v>EE&amp;MS</c:v>
                </c:pt>
                <c:pt idx="2">
                  <c:v>TARP</c:v>
                </c:pt>
                <c:pt idx="3">
                  <c:v>NwB</c:v>
                </c:pt>
              </c:strCache>
            </c:strRef>
          </c:cat>
          <c:val>
            <c:numRef>
              <c:f>'2017'!$C$6:$C$9</c:f>
              <c:numCache>
                <c:formatCode>0%</c:formatCode>
                <c:ptCount val="4"/>
                <c:pt idx="0">
                  <c:v>0.13636363636363635</c:v>
                </c:pt>
                <c:pt idx="1">
                  <c:v>4.5454545454545456E-2</c:v>
                </c:pt>
                <c:pt idx="2">
                  <c:v>4.5454545454545456E-2</c:v>
                </c:pt>
                <c:pt idx="3">
                  <c:v>4.5454545454545456E-2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481904"/>
        <c:axId val="475482296"/>
      </c:barChart>
      <c:catAx>
        <c:axId val="475481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800" b="1"/>
                  <a:t>Leading Practice </a:t>
                </a:r>
              </a:p>
            </c:rich>
          </c:tx>
          <c:layout>
            <c:manualLayout>
              <c:xMode val="edge"/>
              <c:yMode val="edge"/>
              <c:x val="0.45230074883275639"/>
              <c:y val="0.92013703245449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482296"/>
        <c:crosses val="autoZero"/>
        <c:auto val="1"/>
        <c:lblAlgn val="ctr"/>
        <c:lblOffset val="100"/>
        <c:noMultiLvlLbl val="0"/>
      </c:catAx>
      <c:valAx>
        <c:axId val="47548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800" b="1" dirty="0" smtClean="0"/>
                  <a:t>Percentage of FOG Fatalities </a:t>
                </a:r>
                <a:endParaRPr lang="en-ZA" sz="1800" b="1" dirty="0"/>
              </a:p>
            </c:rich>
          </c:tx>
          <c:layout>
            <c:manualLayout>
              <c:xMode val="edge"/>
              <c:yMode val="edge"/>
              <c:x val="2.0517943187513946E-2"/>
              <c:y val="0.12398127367889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48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0.40211</cdr:x>
      <cdr:y>0.10461</cdr:y>
    </cdr:from>
    <cdr:to>
      <cdr:x>0.71293</cdr:x>
      <cdr:y>0.327</cdr:y>
    </cdr:to>
    <cdr:grpSp>
      <cdr:nvGrpSpPr>
        <cdr:cNvPr id="4" name="Group 3"/>
        <cdr:cNvGrpSpPr/>
      </cdr:nvGrpSpPr>
      <cdr:grpSpPr>
        <a:xfrm xmlns:a="http://schemas.openxmlformats.org/drawingml/2006/main">
          <a:off x="3969897" y="568618"/>
          <a:ext cx="3068621" cy="1208823"/>
          <a:chOff x="9085357" y="2518354"/>
          <a:chExt cx="1890884" cy="3182988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>
            <a:off x="9305005" y="3416120"/>
            <a:ext cx="9364" cy="2285222"/>
          </a:xfrm>
          <a:prstGeom xmlns:a="http://schemas.openxmlformats.org/drawingml/2006/main" prst="straightConnector1">
            <a:avLst/>
          </a:prstGeom>
          <a:ln xmlns:a="http://schemas.openxmlformats.org/drawingml/2006/main" w="38100">
            <a:solidFill>
              <a:srgbClr val="00B050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9085357" y="2518354"/>
            <a:ext cx="1890884" cy="1302336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ZA" sz="1600" b="1" dirty="0" smtClean="0">
                <a:solidFill>
                  <a:srgbClr val="00B050"/>
                </a:solidFill>
              </a:rPr>
              <a:t>FOG Injuries reduced by 28%</a:t>
            </a:r>
            <a:endParaRPr lang="en-ZA" sz="1600" b="1" dirty="0">
              <a:solidFill>
                <a:srgbClr val="00B050"/>
              </a:solidFill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0.24278</cdr:x>
      <cdr:y>0.34128</cdr:y>
    </cdr:from>
    <cdr:to>
      <cdr:x>0.28591</cdr:x>
      <cdr:y>0.40923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451412" y="1855075"/>
          <a:ext cx="4354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800" b="1" dirty="0" smtClean="0"/>
            <a:t>3</a:t>
          </a:r>
          <a:endParaRPr lang="en-ZA" sz="1800" b="1" dirty="0"/>
        </a:p>
      </cdr:txBody>
    </cdr:sp>
  </cdr:relSizeAnchor>
  <cdr:relSizeAnchor xmlns:cdr="http://schemas.openxmlformats.org/drawingml/2006/chartDrawing">
    <cdr:from>
      <cdr:x>0.44368</cdr:x>
      <cdr:y>0.64196</cdr:y>
    </cdr:from>
    <cdr:to>
      <cdr:x>0.4868</cdr:x>
      <cdr:y>0.70991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4479909" y="3489433"/>
          <a:ext cx="4354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800" b="1" dirty="0" smtClean="0"/>
            <a:t>1</a:t>
          </a:r>
          <a:endParaRPr lang="en-ZA" sz="1800" b="1" dirty="0"/>
        </a:p>
      </cdr:txBody>
    </cdr:sp>
  </cdr:relSizeAnchor>
  <cdr:relSizeAnchor xmlns:cdr="http://schemas.openxmlformats.org/drawingml/2006/chartDrawing">
    <cdr:from>
      <cdr:x>0.65551</cdr:x>
      <cdr:y>0.64201</cdr:y>
    </cdr:from>
    <cdr:to>
      <cdr:x>0.69863</cdr:x>
      <cdr:y>0.70996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6618764" y="3489716"/>
          <a:ext cx="4354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800" b="1" dirty="0" smtClean="0"/>
            <a:t>1</a:t>
          </a:r>
          <a:endParaRPr lang="en-ZA" sz="1800" b="1" dirty="0"/>
        </a:p>
      </cdr:txBody>
    </cdr:sp>
  </cdr:relSizeAnchor>
  <cdr:relSizeAnchor xmlns:cdr="http://schemas.openxmlformats.org/drawingml/2006/chartDrawing">
    <cdr:from>
      <cdr:x>0.85953</cdr:x>
      <cdr:y>0.63814</cdr:y>
    </cdr:from>
    <cdr:to>
      <cdr:x>0.90265</cdr:x>
      <cdr:y>0.70609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8678792" y="3468695"/>
          <a:ext cx="4354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800" b="1" dirty="0" smtClean="0"/>
            <a:t>1</a:t>
          </a:r>
          <a:endParaRPr lang="en-ZA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F9E42-EDEE-4F9C-88D7-07A3D96597E1}" type="datetimeFigureOut">
              <a:rPr lang="en-ZA" smtClean="0"/>
              <a:t>2017/03/30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E6CD-8445-428E-B279-CD88061ACC9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85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22</a:t>
            </a:r>
            <a:r>
              <a:rPr lang="en-ZA" baseline="0" dirty="0" smtClean="0"/>
              <a:t> fatalities so far, of which 4 are Falls of ground. FOGs contributed to 18% of fatalities in the industry since the beginning of the year.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6CD-8445-428E-B279-CD88061ACC92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823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28 less FOG</a:t>
            </a:r>
            <a:r>
              <a:rPr lang="en-ZA" baseline="0" dirty="0" smtClean="0"/>
              <a:t> injuries in 2017, compared to 2016. </a:t>
            </a:r>
            <a:r>
              <a:rPr lang="en-ZA" dirty="0" smtClean="0"/>
              <a:t>42 injuries from Gold, 26 from platinum , 3 from other and coal.</a:t>
            </a:r>
            <a:r>
              <a:rPr lang="en-ZA" baseline="0" dirty="0" smtClean="0"/>
              <a:t> There hasn’t been a reduction in fatalities.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6CD-8445-428E-B279-CD88061ACC92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44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Details</a:t>
            </a:r>
            <a:r>
              <a:rPr lang="en-ZA" baseline="0" dirty="0" smtClean="0"/>
              <a:t> of the fall of ground that occurred on the 15</a:t>
            </a:r>
            <a:r>
              <a:rPr lang="en-ZA" baseline="30000" dirty="0" smtClean="0"/>
              <a:t>th</a:t>
            </a:r>
            <a:r>
              <a:rPr lang="en-ZA" baseline="0" dirty="0" smtClean="0"/>
              <a:t> March 2017 are not yet available.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6CD-8445-428E-B279-CD88061ACC92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233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8000" cy="7774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062" y="125725"/>
            <a:ext cx="4812637" cy="1756800"/>
          </a:xfrm>
        </p:spPr>
        <p:txBody>
          <a:bodyPr lIns="0" rIns="0" anchor="b" anchorCtr="0">
            <a:noAutofit/>
          </a:bodyPr>
          <a:lstStyle>
            <a:lvl1pPr algn="r">
              <a:defRPr sz="2600" cap="all" baseline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152891"/>
            <a:ext cx="5453063" cy="173489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577" y="2311676"/>
            <a:ext cx="4660778" cy="1431523"/>
          </a:xfrm>
          <a:noFill/>
        </p:spPr>
        <p:txBody>
          <a:bodyPr lIns="0" r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99666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58224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52981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905700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65193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29543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7981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7999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24404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11974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9165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912187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7999" cy="7774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30094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8756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6581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8000" cy="77748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585" y="104173"/>
            <a:ext cx="9780607" cy="13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585" y="1770927"/>
            <a:ext cx="9872703" cy="5435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3180" y="7185600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ZA" dirty="0" smtClean="0"/>
              <a:t>xx Month 2015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037" y="718365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ZA" dirty="0" smtClean="0"/>
              <a:t>Footer inserted through Slide number menu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185600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C47AA-8512-4455-8164-2D458966383D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48172" y="7185739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>
                <a:solidFill>
                  <a:schemeClr val="accent1"/>
                </a:solidFill>
              </a:rPr>
              <a:t>PAGE</a:t>
            </a:r>
            <a:endParaRPr lang="en-ZA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35" userDrawn="1">
          <p15:clr>
            <a:srgbClr val="F26B43"/>
          </p15:clr>
        </p15:guide>
        <p15:guide id="2" pos="292" userDrawn="1">
          <p15:clr>
            <a:srgbClr val="F26B43"/>
          </p15:clr>
        </p15:guide>
        <p15:guide id="3" pos="6569" userDrawn="1">
          <p15:clr>
            <a:srgbClr val="F26B43"/>
          </p15:clr>
        </p15:guide>
        <p15:guide id="4" orient="horz" pos="2449" userDrawn="1">
          <p15:clr>
            <a:srgbClr val="F26B43"/>
          </p15:clr>
        </p15:guide>
        <p15:guide id="5" orient="horz" pos="294" userDrawn="1">
          <p15:clr>
            <a:srgbClr val="F26B43"/>
          </p15:clr>
        </p15:guide>
        <p15:guide id="6" orient="horz" pos="4604" userDrawn="1">
          <p15:clr>
            <a:srgbClr val="F26B43"/>
          </p15:clr>
        </p15:guide>
        <p15:guide id="7" orient="horz" pos="583" userDrawn="1">
          <p15:clr>
            <a:srgbClr val="F26B43"/>
          </p15:clr>
        </p15:guide>
        <p15:guide id="8" pos="408" userDrawn="1">
          <p15:clr>
            <a:srgbClr val="F26B43"/>
          </p15:clr>
        </p15:guide>
        <p15:guide id="9" pos="6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27" y="5809743"/>
            <a:ext cx="1493523" cy="106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2017 MOSH FOG STRATEGIC SESSIO</a:t>
            </a:r>
            <a:r>
              <a:rPr lang="en-ZA" dirty="0" smtClean="0"/>
              <a:t>N</a:t>
            </a:r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163" y="2207503"/>
            <a:ext cx="5234894" cy="1431523"/>
          </a:xfrm>
        </p:spPr>
        <p:txBody>
          <a:bodyPr>
            <a:normAutofit/>
          </a:bodyPr>
          <a:lstStyle/>
          <a:p>
            <a:r>
              <a:rPr lang="en-ZA" dirty="0" err="1" smtClean="0"/>
              <a:t>Amma</a:t>
            </a:r>
            <a:r>
              <a:rPr lang="en-ZA" dirty="0" smtClean="0"/>
              <a:t> Boaduo,    (FoG)</a:t>
            </a:r>
          </a:p>
          <a:p>
            <a:r>
              <a:rPr lang="en-ZA" dirty="0" smtClean="0"/>
              <a:t>Stats Analysis </a:t>
            </a:r>
          </a:p>
          <a:p>
            <a:r>
              <a:rPr lang="en-ZA" dirty="0" smtClean="0"/>
              <a:t>MOSH FOG Industry Strategic Session </a:t>
            </a:r>
          </a:p>
          <a:p>
            <a:r>
              <a:rPr lang="en-ZA" dirty="0" smtClean="0"/>
              <a:t>30</a:t>
            </a:r>
            <a:r>
              <a:rPr lang="en-ZA" baseline="30000" dirty="0" smtClean="0"/>
              <a:t>th</a:t>
            </a:r>
            <a:r>
              <a:rPr lang="en-ZA" dirty="0" smtClean="0"/>
              <a:t> March 2017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54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Looking Back - 2016 Fatalities 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2</a:t>
            </a:fld>
            <a:endParaRPr lang="en-Z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33664"/>
              </p:ext>
            </p:extLst>
          </p:nvPr>
        </p:nvGraphicFramePr>
        <p:xfrm>
          <a:off x="463529" y="1246391"/>
          <a:ext cx="9872663" cy="593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01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Leading Practices that could have potentially </a:t>
            </a:r>
            <a:br>
              <a:rPr lang="en-ZA" dirty="0" smtClean="0"/>
            </a:br>
            <a:r>
              <a:rPr lang="en-ZA" dirty="0" smtClean="0"/>
              <a:t>prevented FOG fatalities in 2016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3</a:t>
            </a:fld>
            <a:endParaRPr lang="en-Z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049960"/>
              </p:ext>
            </p:extLst>
          </p:nvPr>
        </p:nvGraphicFramePr>
        <p:xfrm>
          <a:off x="555585" y="1619626"/>
          <a:ext cx="9872663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62942" y="375920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13</a:t>
            </a:r>
            <a:endParaRPr lang="en-Z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05834" y="3759199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15</a:t>
            </a:r>
            <a:endParaRPr lang="en-ZA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39295" y="3759199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16</a:t>
            </a:r>
            <a:endParaRPr lang="en-ZA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082187" y="3759199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14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val="180720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Percentage Fatalities – 1</a:t>
            </a:r>
            <a:r>
              <a:rPr lang="en-ZA" baseline="30000" dirty="0" smtClean="0"/>
              <a:t>st</a:t>
            </a:r>
            <a:r>
              <a:rPr lang="en-ZA" dirty="0" smtClean="0"/>
              <a:t> Jan to 20</a:t>
            </a:r>
            <a:r>
              <a:rPr lang="en-ZA" baseline="30000" dirty="0" smtClean="0"/>
              <a:t>th</a:t>
            </a:r>
            <a:r>
              <a:rPr lang="en-ZA" dirty="0" smtClean="0"/>
              <a:t> March 2017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4</a:t>
            </a:fld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419318"/>
              </p:ext>
            </p:extLst>
          </p:nvPr>
        </p:nvGraphicFramePr>
        <p:xfrm>
          <a:off x="0" y="1621567"/>
          <a:ext cx="9872663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574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FOG Incidents 2016 vs 2017 </a:t>
            </a:r>
            <a:br>
              <a:rPr lang="en-ZA" dirty="0" smtClean="0"/>
            </a:br>
            <a:r>
              <a:rPr lang="en-ZA" dirty="0" smtClean="0"/>
              <a:t>1</a:t>
            </a:r>
            <a:r>
              <a:rPr lang="en-ZA" baseline="30000" dirty="0" smtClean="0"/>
              <a:t>st</a:t>
            </a:r>
            <a:r>
              <a:rPr lang="en-ZA" dirty="0" smtClean="0"/>
              <a:t> January to 20</a:t>
            </a:r>
            <a:r>
              <a:rPr lang="en-ZA" baseline="30000" dirty="0" smtClean="0"/>
              <a:t>th</a:t>
            </a:r>
            <a:r>
              <a:rPr lang="en-ZA" dirty="0" smtClean="0"/>
              <a:t> March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5</a:t>
            </a:fld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043138"/>
              </p:ext>
            </p:extLst>
          </p:nvPr>
        </p:nvGraphicFramePr>
        <p:xfrm>
          <a:off x="555625" y="1771650"/>
          <a:ext cx="9872663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25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LPs or potential LPs that could have potentially </a:t>
            </a:r>
            <a:br>
              <a:rPr lang="en-ZA" dirty="0" smtClean="0"/>
            </a:br>
            <a:r>
              <a:rPr lang="en-ZA" dirty="0" smtClean="0"/>
              <a:t>prevented 2017 FOG fatalities YTD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6</a:t>
            </a:fld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57932"/>
              </p:ext>
            </p:extLst>
          </p:nvPr>
        </p:nvGraphicFramePr>
        <p:xfrm>
          <a:off x="397302" y="1750000"/>
          <a:ext cx="10097172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892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7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238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amber of mine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9A17C"/>
      </a:accent1>
      <a:accent2>
        <a:srgbClr val="D4AB2E"/>
      </a:accent2>
      <a:accent3>
        <a:srgbClr val="A5A398"/>
      </a:accent3>
      <a:accent4>
        <a:srgbClr val="A44928"/>
      </a:accent4>
      <a:accent5>
        <a:srgbClr val="A77B65"/>
      </a:accent5>
      <a:accent6>
        <a:srgbClr val="707F32"/>
      </a:accent6>
      <a:hlink>
        <a:srgbClr val="EB690B"/>
      </a:hlink>
      <a:folHlink>
        <a:srgbClr val="C6471A"/>
      </a:folHlink>
    </a:clrScheme>
    <a:fontScheme name="Gold w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2175</TotalTime>
  <Words>203</Words>
  <Application>Microsoft Office PowerPoint</Application>
  <PresentationFormat>Custom</PresentationFormat>
  <Paragraphs>63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2017 MOSH FOG STRATEGIC SESSION</vt:lpstr>
      <vt:lpstr>Looking Back - 2016 Fatalities </vt:lpstr>
      <vt:lpstr>Leading Practices that could have potentially  prevented FOG fatalities in 2016</vt:lpstr>
      <vt:lpstr>Percentage Fatalities – 1st Jan to 20th March 2017</vt:lpstr>
      <vt:lpstr>FOG Incidents 2016 vs 2017  1st January to 20th March</vt:lpstr>
      <vt:lpstr>LPs or potential LPs that could have potentially  prevented 2017 FOG fatalities YTD</vt:lpstr>
      <vt:lpstr>Questions?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Venetia Daniolos</dc:creator>
  <cp:lastModifiedBy>clegodi</cp:lastModifiedBy>
  <cp:revision>108</cp:revision>
  <dcterms:created xsi:type="dcterms:W3CDTF">2015-08-24T09:13:13Z</dcterms:created>
  <dcterms:modified xsi:type="dcterms:W3CDTF">2017-03-30T10:46:45Z</dcterms:modified>
</cp:coreProperties>
</file>