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5"/>
  </p:notesMasterIdLst>
  <p:handoutMasterIdLst>
    <p:handoutMasterId r:id="rId36"/>
  </p:handoutMasterIdLst>
  <p:sldIdLst>
    <p:sldId id="304" r:id="rId2"/>
    <p:sldId id="479" r:id="rId3"/>
    <p:sldId id="457" r:id="rId4"/>
    <p:sldId id="482" r:id="rId5"/>
    <p:sldId id="505" r:id="rId6"/>
    <p:sldId id="483" r:id="rId7"/>
    <p:sldId id="480" r:id="rId8"/>
    <p:sldId id="461" r:id="rId9"/>
    <p:sldId id="498" r:id="rId10"/>
    <p:sldId id="499" r:id="rId11"/>
    <p:sldId id="516" r:id="rId12"/>
    <p:sldId id="500" r:id="rId13"/>
    <p:sldId id="502" r:id="rId14"/>
    <p:sldId id="501" r:id="rId15"/>
    <p:sldId id="444" r:id="rId16"/>
    <p:sldId id="486" r:id="rId17"/>
    <p:sldId id="485" r:id="rId18"/>
    <p:sldId id="497" r:id="rId19"/>
    <p:sldId id="493" r:id="rId20"/>
    <p:sldId id="494" r:id="rId21"/>
    <p:sldId id="495" r:id="rId22"/>
    <p:sldId id="496" r:id="rId23"/>
    <p:sldId id="492" r:id="rId24"/>
    <p:sldId id="514" r:id="rId25"/>
    <p:sldId id="515" r:id="rId26"/>
    <p:sldId id="506" r:id="rId27"/>
    <p:sldId id="507" r:id="rId28"/>
    <p:sldId id="508" r:id="rId29"/>
    <p:sldId id="509" r:id="rId30"/>
    <p:sldId id="484" r:id="rId31"/>
    <p:sldId id="511" r:id="rId32"/>
    <p:sldId id="512" r:id="rId33"/>
    <p:sldId id="513" r:id="rId34"/>
  </p:sldIdLst>
  <p:sldSz cx="9144000" cy="6858000" type="screen4x3"/>
  <p:notesSz cx="6858000" cy="99456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CFFFF"/>
    <a:srgbClr val="00FFFF"/>
    <a:srgbClr val="66FFFF"/>
    <a:srgbClr val="5D5635"/>
    <a:srgbClr val="CCFF99"/>
    <a:srgbClr val="FFCC00"/>
    <a:srgbClr val="663300"/>
    <a:srgbClr val="996633"/>
    <a:srgbClr val="FFBE7D"/>
    <a:srgbClr val="FFB84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050" autoAdjust="0"/>
    <p:restoredTop sz="93153" autoAdjust="0"/>
  </p:normalViewPr>
  <p:slideViewPr>
    <p:cSldViewPr>
      <p:cViewPr varScale="1">
        <p:scale>
          <a:sx n="68" d="100"/>
          <a:sy n="68" d="100"/>
        </p:scale>
        <p:origin x="-62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1806"/>
    </p:cViewPr>
  </p:sorterViewPr>
  <p:notesViewPr>
    <p:cSldViewPr>
      <p:cViewPr varScale="1">
        <p:scale>
          <a:sx n="48" d="100"/>
          <a:sy n="48" d="100"/>
        </p:scale>
        <p:origin x="-2922" y="-108"/>
      </p:cViewPr>
      <p:guideLst>
        <p:guide orient="horz" pos="3132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comstore\com0040\Portia\Interim%20work%202011\Latest%20formatte%20of%20FFR's\Indusrty%20FFR%20up%20to%202013.xls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abanyini\Documents\TRIPARTITE%20AND%20MINE%20MANAGERS%20MEETINGS\MBOD%20DATA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abanyini\Documents\TRIPARTITE%20AND%20MINE%20MANAGERS%20MEETINGS\MBOD%20DAT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en-US"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ZA"/>
              <a:t>Industry Performance Against Milestones</a:t>
            </a:r>
          </a:p>
        </c:rich>
      </c:tx>
      <c:layout>
        <c:manualLayout>
          <c:xMode val="edge"/>
          <c:yMode val="edge"/>
          <c:x val="0.36006382660814018"/>
          <c:y val="3.6861433557918696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0.20567265032148263"/>
          <c:y val="0.14906862437852689"/>
          <c:w val="0.77825125751922808"/>
          <c:h val="0.55900734141947594"/>
        </c:manualLayout>
      </c:layout>
      <c:barChart>
        <c:barDir val="col"/>
        <c:grouping val="clustered"/>
        <c:ser>
          <c:idx val="1"/>
          <c:order val="1"/>
          <c:tx>
            <c:strRef>
              <c:f>'[Indusrty FFR up to 2013.xls]FFR'!$B$3</c:f>
              <c:strCache>
                <c:ptCount val="1"/>
                <c:pt idx="0">
                  <c:v>Industry Milestones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  <a:prstDash val="solid"/>
            </a:ln>
          </c:spPr>
          <c:cat>
            <c:numRef>
              <c:f>'[Indusrty FFR up to 2013.xls]FFR'!$A$4:$A$14</c:f>
              <c:numCache>
                <c:formatCode>General</c:formatCod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</c:numCache>
            </c:numRef>
          </c:cat>
          <c:val>
            <c:numRef>
              <c:f>'[Indusrty FFR up to 2013.xls]FFR'!$B$4:$B$14</c:f>
              <c:numCache>
                <c:formatCode>0.00</c:formatCode>
                <c:ptCount val="11"/>
                <c:pt idx="0">
                  <c:v>0.29000000000000031</c:v>
                </c:pt>
                <c:pt idx="1">
                  <c:v>0.23</c:v>
                </c:pt>
                <c:pt idx="2">
                  <c:v>0.19000000000000034</c:v>
                </c:pt>
                <c:pt idx="3">
                  <c:v>0.15000000000000024</c:v>
                </c:pt>
                <c:pt idx="4">
                  <c:v>0.12000000000000002</c:v>
                </c:pt>
                <c:pt idx="5">
                  <c:v>0.1</c:v>
                </c:pt>
                <c:pt idx="6">
                  <c:v>8.0000000000000224E-2</c:v>
                </c:pt>
                <c:pt idx="7">
                  <c:v>6.0000000000000206E-2</c:v>
                </c:pt>
                <c:pt idx="8">
                  <c:v>5.0000000000000114E-2</c:v>
                </c:pt>
                <c:pt idx="9">
                  <c:v>4.0000000000000112E-2</c:v>
                </c:pt>
                <c:pt idx="10">
                  <c:v>3.0000000000000127E-2</c:v>
                </c:pt>
              </c:numCache>
            </c:numRef>
          </c:val>
        </c:ser>
        <c:axId val="128256640"/>
        <c:axId val="128283008"/>
      </c:barChart>
      <c:lineChart>
        <c:grouping val="standard"/>
        <c:ser>
          <c:idx val="0"/>
          <c:order val="0"/>
          <c:tx>
            <c:strRef>
              <c:f>'[Indusrty FFR up to 2013.xls]FFR'!$C$3</c:f>
              <c:strCache>
                <c:ptCount val="1"/>
                <c:pt idx="0">
                  <c:v>Actual Industry</c:v>
                </c:pt>
              </c:strCache>
            </c:strRef>
          </c:tx>
          <c:spPr>
            <a:ln w="44450">
              <a:solidFill>
                <a:srgbClr val="0070C0"/>
              </a:solidFill>
              <a:prstDash val="solid"/>
            </a:ln>
          </c:spPr>
          <c:marker>
            <c:symbol val="none"/>
          </c:marker>
          <c:cat>
            <c:numRef>
              <c:f>'[Indusrty FFR up to 2013.xls]FFR'!$A$4:$A$14</c:f>
              <c:numCache>
                <c:formatCode>General</c:formatCod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</c:numCache>
            </c:numRef>
          </c:cat>
          <c:val>
            <c:numRef>
              <c:f>'[Indusrty FFR up to 2013.xls]FFR'!$C$4:$C$14</c:f>
              <c:numCache>
                <c:formatCode>0.00</c:formatCode>
                <c:ptCount val="11"/>
                <c:pt idx="0">
                  <c:v>0.29000000000000031</c:v>
                </c:pt>
                <c:pt idx="1">
                  <c:v>0.26</c:v>
                </c:pt>
                <c:pt idx="2">
                  <c:v>0.2</c:v>
                </c:pt>
                <c:pt idx="3">
                  <c:v>0.2</c:v>
                </c:pt>
                <c:pt idx="4">
                  <c:v>0.21000000000000021</c:v>
                </c:pt>
                <c:pt idx="5">
                  <c:v>0.16000000000000034</c:v>
                </c:pt>
                <c:pt idx="6">
                  <c:v>0.15000000000000024</c:v>
                </c:pt>
                <c:pt idx="7">
                  <c:v>0.12000000000000002</c:v>
                </c:pt>
                <c:pt idx="8">
                  <c:v>0.12000000000000002</c:v>
                </c:pt>
                <c:pt idx="9">
                  <c:v>0.11000000000000015</c:v>
                </c:pt>
              </c:numCache>
            </c:numRef>
          </c:val>
        </c:ser>
        <c:marker val="1"/>
        <c:axId val="128256640"/>
        <c:axId val="128283008"/>
      </c:lineChart>
      <c:catAx>
        <c:axId val="12825664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28283008"/>
        <c:crosses val="autoZero"/>
        <c:auto val="1"/>
        <c:lblAlgn val="ctr"/>
        <c:lblOffset val="100"/>
      </c:catAx>
      <c:valAx>
        <c:axId val="128283008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lang="en-US" sz="1800"/>
                </a:pPr>
                <a:r>
                  <a:rPr lang="en-US" sz="1800"/>
                  <a:t>FFR / 1 000 000 Hrs</a:t>
                </a:r>
              </a:p>
            </c:rich>
          </c:tx>
          <c:layout>
            <c:manualLayout>
              <c:xMode val="edge"/>
              <c:yMode val="edge"/>
              <c:x val="4.5818934287349941E-2"/>
              <c:y val="0.23201623508401756"/>
            </c:manualLayout>
          </c:layout>
          <c:spPr>
            <a:noFill/>
            <a:ln w="25400">
              <a:noFill/>
            </a:ln>
          </c:spPr>
        </c:title>
        <c:numFmt formatCode="0.00" sourceLinked="1"/>
        <c:tickLblPos val="nextTo"/>
        <c:txPr>
          <a:bodyPr/>
          <a:lstStyle/>
          <a:p>
            <a:pPr>
              <a:defRPr lang="en-US" sz="1400" b="1"/>
            </a:pPr>
            <a:endParaRPr lang="en-US"/>
          </a:p>
        </c:txPr>
        <c:crossAx val="12825664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lang="en-US"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ln>
          <a:solidFill>
            <a:schemeClr val="tx1"/>
          </a:solidFill>
        </a:ln>
      </c:spPr>
    </c:plotArea>
    <c:plotVisOnly val="1"/>
    <c:dispBlanksAs val="gap"/>
  </c:chart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1"/>
  <c:chart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-0.20723147587320817"/>
                  <c:y val="-0.22014314822489295"/>
                </c:manualLayout>
              </c:layout>
              <c:spPr>
                <a:solidFill>
                  <a:srgbClr val="CCFFFF"/>
                </a:solidFill>
              </c:spPr>
              <c:txPr>
                <a:bodyPr/>
                <a:lstStyle/>
                <a:p>
                  <a:pPr>
                    <a:defRPr lang="en-ZA" sz="2400" b="1" baseline="0">
                      <a:solidFill>
                        <a:schemeClr val="tx1"/>
                      </a:solidFill>
                    </a:defRPr>
                  </a:pPr>
                  <a:endParaRPr lang="en-US"/>
                </a:p>
              </c:txPr>
              <c:dLblPos val="bestFit"/>
              <c:showVal val="1"/>
              <c:showCatName val="1"/>
            </c:dLbl>
            <c:dLbl>
              <c:idx val="1"/>
              <c:layout>
                <c:manualLayout>
                  <c:x val="0.20093119770285128"/>
                  <c:y val="0.13861203204862549"/>
                </c:manualLayout>
              </c:layout>
              <c:tx>
                <c:rich>
                  <a:bodyPr/>
                  <a:lstStyle/>
                  <a:p>
                    <a:r>
                      <a:rPr lang="en-US" sz="2000" b="1">
                        <a:solidFill>
                          <a:schemeClr val="tx1"/>
                        </a:solidFill>
                      </a:rPr>
                      <a:t>Sil+TB+OAD, 60</a:t>
                    </a:r>
                  </a:p>
                </c:rich>
              </c:tx>
              <c:dLblPos val="bestFit"/>
              <c:showVal val="1"/>
              <c:showCatName val="1"/>
            </c:dLbl>
            <c:dLbl>
              <c:idx val="2"/>
              <c:layout>
                <c:manualLayout>
                  <c:x val="9.2804473158803899E-2"/>
                  <c:y val="0.10397931344108302"/>
                </c:manualLayout>
              </c:layout>
              <c:dLblPos val="bestFit"/>
              <c:showVal val="1"/>
              <c:showCatName val="1"/>
            </c:dLbl>
            <c:spPr>
              <a:solidFill>
                <a:srgbClr val="CCFFFF"/>
              </a:solidFill>
            </c:spPr>
            <c:txPr>
              <a:bodyPr/>
              <a:lstStyle/>
              <a:p>
                <a:pPr>
                  <a:defRPr lang="en-ZA" sz="2000" b="1">
                    <a:solidFill>
                      <a:schemeClr val="tx1"/>
                    </a:solidFill>
                  </a:defRPr>
                </a:pPr>
                <a:endParaRPr lang="en-US"/>
              </a:p>
            </c:txPr>
            <c:dLblPos val="bestFit"/>
            <c:showVal val="1"/>
            <c:showCatName val="1"/>
            <c:showLeaderLines val="1"/>
          </c:dLbls>
          <c:cat>
            <c:strRef>
              <c:f>Sheet1!$A$20:$A$22</c:f>
              <c:strCache>
                <c:ptCount val="3"/>
                <c:pt idx="0">
                  <c:v>Tuberculosis</c:v>
                </c:pt>
                <c:pt idx="1">
                  <c:v>Silicosis+TB+OAD</c:v>
                </c:pt>
                <c:pt idx="2">
                  <c:v>Asbestos Ca</c:v>
                </c:pt>
              </c:strCache>
            </c:strRef>
          </c:cat>
          <c:val>
            <c:numRef>
              <c:f>Sheet1!$B$20:$B$22</c:f>
              <c:numCache>
                <c:formatCode>General</c:formatCode>
                <c:ptCount val="3"/>
                <c:pt idx="0">
                  <c:v>228</c:v>
                </c:pt>
                <c:pt idx="1">
                  <c:v>60</c:v>
                </c:pt>
                <c:pt idx="2">
                  <c:v>30</c:v>
                </c:pt>
              </c:numCache>
            </c:numRef>
          </c:val>
        </c:ser>
        <c:dLbls>
          <c:showVal val="1"/>
          <c:showCatName val="1"/>
        </c:dLbls>
        <c:firstSliceAng val="0"/>
      </c:pieChart>
    </c:plotArea>
    <c:plotVisOnly val="1"/>
  </c:chart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1"/>
  <c:chart>
    <c:plotArea>
      <c:layout>
        <c:manualLayout>
          <c:layoutTarget val="inner"/>
          <c:xMode val="edge"/>
          <c:yMode val="edge"/>
          <c:x val="7.6388888888888895E-2"/>
          <c:y val="0.10474255234224759"/>
          <c:w val="0.81388888888889044"/>
          <c:h val="0.7905148953155049"/>
        </c:manualLayout>
      </c:layout>
      <c:ofPieChart>
        <c:ofPieType val="pie"/>
        <c:varyColors val="1"/>
        <c:ser>
          <c:idx val="0"/>
          <c:order val="0"/>
          <c:dLbls>
            <c:dLbl>
              <c:idx val="0"/>
              <c:layout>
                <c:manualLayout>
                  <c:x val="2.5257545931758533E-3"/>
                  <c:y val="-4.9604765313426731E-2"/>
                </c:manualLayout>
              </c:layout>
              <c:dLblPos val="bestFit"/>
              <c:showVal val="1"/>
              <c:showCatName val="1"/>
            </c:dLbl>
            <c:dLbl>
              <c:idx val="1"/>
              <c:layout>
                <c:manualLayout>
                  <c:x val="0.15820782375607334"/>
                  <c:y val="-4.4913726062020119E-2"/>
                </c:manualLayout>
              </c:layout>
              <c:dLblPos val="bestFit"/>
              <c:showVal val="1"/>
              <c:showCatName val="1"/>
            </c:dLbl>
            <c:dLbl>
              <c:idx val="2"/>
              <c:layout>
                <c:manualLayout>
                  <c:x val="-0.13059836935276736"/>
                  <c:y val="-4.6454262661611741E-2"/>
                </c:manualLayout>
              </c:layout>
              <c:dLblPos val="bestFit"/>
              <c:showVal val="1"/>
              <c:showCatName val="1"/>
            </c:dLbl>
            <c:dLbl>
              <c:idx val="3"/>
              <c:layout>
                <c:manualLayout>
                  <c:x val="1.640627734033246E-2"/>
                  <c:y val="-2.5183045301155539E-2"/>
                </c:manualLayout>
              </c:layout>
              <c:dLblPos val="bestFit"/>
              <c:showVal val="1"/>
              <c:showCatName val="1"/>
            </c:dLbl>
            <c:dLbl>
              <c:idx val="4"/>
              <c:layout>
                <c:manualLayout>
                  <c:x val="6.4555993000874889E-2"/>
                  <c:y val="2.913688208328798E-2"/>
                </c:manualLayout>
              </c:layout>
              <c:dLblPos val="bestFit"/>
              <c:showVal val="1"/>
              <c:showCatName val="1"/>
            </c:dLbl>
            <c:dLbl>
              <c:idx val="5"/>
              <c:layout>
                <c:manualLayout>
                  <c:x val="-1.466228290612609E-2"/>
                  <c:y val="-2.3797511422183379E-2"/>
                </c:manualLayout>
              </c:layout>
              <c:dLblPos val="bestFit"/>
              <c:showVal val="1"/>
              <c:showCatName val="1"/>
            </c:dLbl>
            <c:spPr>
              <a:noFill/>
            </c:spPr>
            <c:txPr>
              <a:bodyPr/>
              <a:lstStyle/>
              <a:p>
                <a:pPr>
                  <a:defRPr lang="en-ZA" sz="200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bestFit"/>
            <c:showVal val="1"/>
            <c:showCatName val="1"/>
            <c:showLeaderLines val="1"/>
          </c:dLbls>
          <c:cat>
            <c:strRef>
              <c:f>Sheet1!$A$46:$A$52</c:f>
              <c:strCache>
                <c:ptCount val="7"/>
                <c:pt idx="0">
                  <c:v>2nd T</c:v>
                </c:pt>
                <c:pt idx="1">
                  <c:v>2nd Oad</c:v>
                </c:pt>
                <c:pt idx="2">
                  <c:v>2Sil+Oad</c:v>
                </c:pt>
                <c:pt idx="3">
                  <c:v>2T+Sil</c:v>
                </c:pt>
                <c:pt idx="4">
                  <c:v>Mesothelioma and Ca</c:v>
                </c:pt>
                <c:pt idx="5">
                  <c:v>2T+Oad</c:v>
                </c:pt>
                <c:pt idx="6">
                  <c:v>2 CWP+TB</c:v>
                </c:pt>
              </c:strCache>
            </c:strRef>
          </c:cat>
          <c:val>
            <c:numRef>
              <c:f>Sheet1!$B$46:$B$52</c:f>
              <c:numCache>
                <c:formatCode>General</c:formatCode>
                <c:ptCount val="7"/>
                <c:pt idx="0">
                  <c:v>95</c:v>
                </c:pt>
                <c:pt idx="1">
                  <c:v>21</c:v>
                </c:pt>
                <c:pt idx="2">
                  <c:v>12</c:v>
                </c:pt>
                <c:pt idx="3">
                  <c:v>359</c:v>
                </c:pt>
                <c:pt idx="4">
                  <c:v>11</c:v>
                </c:pt>
                <c:pt idx="5">
                  <c:v>14</c:v>
                </c:pt>
                <c:pt idx="6">
                  <c:v>3</c:v>
                </c:pt>
              </c:numCache>
            </c:numRef>
          </c:val>
        </c:ser>
        <c:dLbls>
          <c:showVal val="1"/>
          <c:showCatName val="1"/>
        </c:dLbls>
        <c:gapWidth val="100"/>
        <c:secondPieSize val="75"/>
        <c:serLines/>
      </c:ofPieChart>
    </c:plotArea>
    <c:plotVisOnly val="1"/>
  </c:chart>
  <c:txPr>
    <a:bodyPr/>
    <a:lstStyle/>
    <a:p>
      <a:pPr>
        <a:defRPr>
          <a:solidFill>
            <a:schemeClr val="bg1"/>
          </a:solidFill>
        </a:defRPr>
      </a:pPr>
      <a:endParaRPr lang="en-US"/>
    </a:p>
  </c:txPr>
  <c:externalData r:id="rId1"/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FB95D6-00D0-4C06-BC84-3F7A2B10AB12}" type="doc">
      <dgm:prSet loTypeId="urn:microsoft.com/office/officeart/2005/8/layout/hList3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5B2CFF8-1365-499A-827F-AFBD833E3F9C}">
      <dgm:prSet phldrT="[Text]"/>
      <dgm:spPr/>
      <dgm:t>
        <a:bodyPr/>
        <a:lstStyle/>
        <a:p>
          <a:r>
            <a:rPr lang="en-US" dirty="0" smtClean="0"/>
            <a:t>A leading practice comprises three components:</a:t>
          </a:r>
          <a:endParaRPr lang="en-US" dirty="0"/>
        </a:p>
      </dgm:t>
    </dgm:pt>
    <dgm:pt modelId="{6DFAA8EB-1FDD-4BC0-BC33-776B6C043AF3}" type="parTrans" cxnId="{949FC187-9579-4138-9BFE-54D4F952DB90}">
      <dgm:prSet/>
      <dgm:spPr/>
      <dgm:t>
        <a:bodyPr/>
        <a:lstStyle/>
        <a:p>
          <a:endParaRPr lang="en-US">
            <a:solidFill>
              <a:srgbClr val="7030A0"/>
            </a:solidFill>
          </a:endParaRPr>
        </a:p>
      </dgm:t>
    </dgm:pt>
    <dgm:pt modelId="{48FFDA4B-EA3D-462C-B766-A59961C8F51E}" type="sibTrans" cxnId="{949FC187-9579-4138-9BFE-54D4F952DB90}">
      <dgm:prSet/>
      <dgm:spPr/>
      <dgm:t>
        <a:bodyPr/>
        <a:lstStyle/>
        <a:p>
          <a:endParaRPr lang="en-US">
            <a:solidFill>
              <a:srgbClr val="7030A0"/>
            </a:solidFill>
          </a:endParaRPr>
        </a:p>
      </dgm:t>
    </dgm:pt>
    <dgm:pt modelId="{17962CAD-1E4A-4E2F-8130-683C51CF16BE}">
      <dgm:prSet phldrT="[Text]"/>
      <dgm:spPr/>
      <dgm:t>
        <a:bodyPr/>
        <a:lstStyle/>
        <a:p>
          <a:r>
            <a:rPr lang="en-US" b="1" dirty="0" err="1" smtClean="0"/>
            <a:t>Behavioural</a:t>
          </a:r>
          <a:r>
            <a:rPr lang="en-US" b="1" dirty="0" smtClean="0"/>
            <a:t> </a:t>
          </a:r>
          <a:r>
            <a:rPr lang="en-US" b="1" dirty="0" err="1" smtClean="0"/>
            <a:t>Comms</a:t>
          </a:r>
          <a:endParaRPr lang="en-US" b="1" dirty="0"/>
        </a:p>
      </dgm:t>
    </dgm:pt>
    <dgm:pt modelId="{50050BDF-5058-4B86-9CDF-B75664411E02}" type="parTrans" cxnId="{605E351D-AC99-4B77-B838-0807A8AC24D5}">
      <dgm:prSet/>
      <dgm:spPr/>
      <dgm:t>
        <a:bodyPr/>
        <a:lstStyle/>
        <a:p>
          <a:endParaRPr lang="en-US">
            <a:solidFill>
              <a:srgbClr val="7030A0"/>
            </a:solidFill>
          </a:endParaRPr>
        </a:p>
      </dgm:t>
    </dgm:pt>
    <dgm:pt modelId="{ACB9CA4C-A7F5-446E-A4CC-0E263CFCA1BD}" type="sibTrans" cxnId="{605E351D-AC99-4B77-B838-0807A8AC24D5}">
      <dgm:prSet/>
      <dgm:spPr/>
      <dgm:t>
        <a:bodyPr/>
        <a:lstStyle/>
        <a:p>
          <a:endParaRPr lang="en-US">
            <a:solidFill>
              <a:srgbClr val="7030A0"/>
            </a:solidFill>
          </a:endParaRPr>
        </a:p>
      </dgm:t>
    </dgm:pt>
    <dgm:pt modelId="{DFA92D0B-E34A-4792-A5F3-7A2947109128}">
      <dgm:prSet phldrT="[Text]"/>
      <dgm:spPr/>
      <dgm:t>
        <a:bodyPr/>
        <a:lstStyle/>
        <a:p>
          <a:r>
            <a:rPr lang="en-US" b="1" dirty="0" smtClean="0"/>
            <a:t>Leadership Behaviour</a:t>
          </a:r>
          <a:endParaRPr lang="en-US" b="1" dirty="0"/>
        </a:p>
      </dgm:t>
    </dgm:pt>
    <dgm:pt modelId="{CF0D838E-6CAF-4733-9718-C3CD39E05F7C}" type="sibTrans" cxnId="{A60DBB78-6BD2-4F76-9CE5-772E1DF8472D}">
      <dgm:prSet/>
      <dgm:spPr/>
      <dgm:t>
        <a:bodyPr/>
        <a:lstStyle/>
        <a:p>
          <a:endParaRPr lang="en-US">
            <a:solidFill>
              <a:srgbClr val="7030A0"/>
            </a:solidFill>
          </a:endParaRPr>
        </a:p>
      </dgm:t>
    </dgm:pt>
    <dgm:pt modelId="{59ECA5EB-D35F-4A3F-BCF1-E26E0C8C9C29}" type="parTrans" cxnId="{A60DBB78-6BD2-4F76-9CE5-772E1DF8472D}">
      <dgm:prSet/>
      <dgm:spPr/>
      <dgm:t>
        <a:bodyPr/>
        <a:lstStyle/>
        <a:p>
          <a:endParaRPr lang="en-US">
            <a:solidFill>
              <a:srgbClr val="7030A0"/>
            </a:solidFill>
          </a:endParaRPr>
        </a:p>
      </dgm:t>
    </dgm:pt>
    <dgm:pt modelId="{393EDD90-D01F-4F48-8BA5-5BAF07972F06}">
      <dgm:prSet phldrT="[Text]"/>
      <dgm:spPr/>
      <dgm:t>
        <a:bodyPr/>
        <a:lstStyle/>
        <a:p>
          <a:r>
            <a:rPr lang="en-US" b="1" dirty="0" smtClean="0"/>
            <a:t>Practice</a:t>
          </a:r>
          <a:endParaRPr lang="en-US" b="1" dirty="0"/>
        </a:p>
      </dgm:t>
    </dgm:pt>
    <dgm:pt modelId="{8A7A1E81-438B-44C1-8842-E462570CC8D2}" type="sibTrans" cxnId="{D5DA1B55-92C5-4E95-8864-465DABEF7EF6}">
      <dgm:prSet/>
      <dgm:spPr/>
      <dgm:t>
        <a:bodyPr/>
        <a:lstStyle/>
        <a:p>
          <a:endParaRPr lang="en-US">
            <a:solidFill>
              <a:srgbClr val="7030A0"/>
            </a:solidFill>
          </a:endParaRPr>
        </a:p>
      </dgm:t>
    </dgm:pt>
    <dgm:pt modelId="{4485CDF5-53BE-4564-84F6-F6EBD2CCE732}" type="parTrans" cxnId="{D5DA1B55-92C5-4E95-8864-465DABEF7EF6}">
      <dgm:prSet/>
      <dgm:spPr/>
      <dgm:t>
        <a:bodyPr/>
        <a:lstStyle/>
        <a:p>
          <a:endParaRPr lang="en-US">
            <a:solidFill>
              <a:srgbClr val="7030A0"/>
            </a:solidFill>
          </a:endParaRPr>
        </a:p>
      </dgm:t>
    </dgm:pt>
    <dgm:pt modelId="{DE58BC5A-4FC8-460E-BB2B-8D6E9786A63B}" type="pres">
      <dgm:prSet presAssocID="{D4FB95D6-00D0-4C06-BC84-3F7A2B10AB12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DC94456-711D-40CB-A718-84FF63FDC161}" type="pres">
      <dgm:prSet presAssocID="{55B2CFF8-1365-499A-827F-AFBD833E3F9C}" presName="roof" presStyleLbl="dkBgShp" presStyleIdx="0" presStyleCnt="2" custLinFactNeighborY="-4167"/>
      <dgm:spPr/>
      <dgm:t>
        <a:bodyPr/>
        <a:lstStyle/>
        <a:p>
          <a:endParaRPr lang="en-US"/>
        </a:p>
      </dgm:t>
    </dgm:pt>
    <dgm:pt modelId="{9920A9DA-6B6F-44E8-98C0-9288F671257E}" type="pres">
      <dgm:prSet presAssocID="{55B2CFF8-1365-499A-827F-AFBD833E3F9C}" presName="pillars" presStyleCnt="0"/>
      <dgm:spPr/>
      <dgm:t>
        <a:bodyPr/>
        <a:lstStyle/>
        <a:p>
          <a:endParaRPr lang="en-ZA"/>
        </a:p>
      </dgm:t>
    </dgm:pt>
    <dgm:pt modelId="{3E3C90F4-CF5C-4412-B378-38794B797C36}" type="pres">
      <dgm:prSet presAssocID="{55B2CFF8-1365-499A-827F-AFBD833E3F9C}" presName="pillar1" presStyleLbl="node1" presStyleIdx="0" presStyleCnt="3" custScaleX="79452" custLinFactNeighborX="987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96DF11-130A-4C10-A765-AD7AD1590AFC}" type="pres">
      <dgm:prSet presAssocID="{17962CAD-1E4A-4E2F-8130-683C51CF16BE}" presName="pillarX" presStyleLbl="node1" presStyleIdx="1" presStyleCnt="3" custScaleX="89096" custLinFactNeighborX="987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DA50CC-9278-4F94-9DE9-F94F11531F62}" type="pres">
      <dgm:prSet presAssocID="{DFA92D0B-E34A-4792-A5F3-7A2947109128}" presName="pillarX" presStyleLbl="node1" presStyleIdx="2" presStyleCnt="3" custLinFactX="-100000" custLinFactNeighborX="-1001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6E7851-3690-481C-96D2-3251C502E007}" type="pres">
      <dgm:prSet presAssocID="{55B2CFF8-1365-499A-827F-AFBD833E3F9C}" presName="base" presStyleLbl="dkBgShp" presStyleIdx="1" presStyleCnt="2" custLinFactNeighborY="17857"/>
      <dgm:spPr/>
      <dgm:t>
        <a:bodyPr/>
        <a:lstStyle/>
        <a:p>
          <a:endParaRPr lang="en-US"/>
        </a:p>
      </dgm:t>
    </dgm:pt>
  </dgm:ptLst>
  <dgm:cxnLst>
    <dgm:cxn modelId="{949FC187-9579-4138-9BFE-54D4F952DB90}" srcId="{D4FB95D6-00D0-4C06-BC84-3F7A2B10AB12}" destId="{55B2CFF8-1365-499A-827F-AFBD833E3F9C}" srcOrd="0" destOrd="0" parTransId="{6DFAA8EB-1FDD-4BC0-BC33-776B6C043AF3}" sibTransId="{48FFDA4B-EA3D-462C-B766-A59961C8F51E}"/>
    <dgm:cxn modelId="{2E37D59C-B93E-466F-A80A-B6BA12F39CAE}" type="presOf" srcId="{DFA92D0B-E34A-4792-A5F3-7A2947109128}" destId="{1ADA50CC-9278-4F94-9DE9-F94F11531F62}" srcOrd="0" destOrd="0" presId="urn:microsoft.com/office/officeart/2005/8/layout/hList3"/>
    <dgm:cxn modelId="{133BB505-942F-4F76-96D0-DA7A9A55731E}" type="presOf" srcId="{55B2CFF8-1365-499A-827F-AFBD833E3F9C}" destId="{2DC94456-711D-40CB-A718-84FF63FDC161}" srcOrd="0" destOrd="0" presId="urn:microsoft.com/office/officeart/2005/8/layout/hList3"/>
    <dgm:cxn modelId="{D5DA1B55-92C5-4E95-8864-465DABEF7EF6}" srcId="{55B2CFF8-1365-499A-827F-AFBD833E3F9C}" destId="{393EDD90-D01F-4F48-8BA5-5BAF07972F06}" srcOrd="0" destOrd="0" parTransId="{4485CDF5-53BE-4564-84F6-F6EBD2CCE732}" sibTransId="{8A7A1E81-438B-44C1-8842-E462570CC8D2}"/>
    <dgm:cxn modelId="{A60DBB78-6BD2-4F76-9CE5-772E1DF8472D}" srcId="{55B2CFF8-1365-499A-827F-AFBD833E3F9C}" destId="{DFA92D0B-E34A-4792-A5F3-7A2947109128}" srcOrd="2" destOrd="0" parTransId="{59ECA5EB-D35F-4A3F-BCF1-E26E0C8C9C29}" sibTransId="{CF0D838E-6CAF-4733-9718-C3CD39E05F7C}"/>
    <dgm:cxn modelId="{605E351D-AC99-4B77-B838-0807A8AC24D5}" srcId="{55B2CFF8-1365-499A-827F-AFBD833E3F9C}" destId="{17962CAD-1E4A-4E2F-8130-683C51CF16BE}" srcOrd="1" destOrd="0" parTransId="{50050BDF-5058-4B86-9CDF-B75664411E02}" sibTransId="{ACB9CA4C-A7F5-446E-A4CC-0E263CFCA1BD}"/>
    <dgm:cxn modelId="{5F803F41-6059-49F2-B97D-0D56F8913D91}" type="presOf" srcId="{D4FB95D6-00D0-4C06-BC84-3F7A2B10AB12}" destId="{DE58BC5A-4FC8-460E-BB2B-8D6E9786A63B}" srcOrd="0" destOrd="0" presId="urn:microsoft.com/office/officeart/2005/8/layout/hList3"/>
    <dgm:cxn modelId="{4A94621B-0DDA-4B4E-A664-55029C0D0A59}" type="presOf" srcId="{393EDD90-D01F-4F48-8BA5-5BAF07972F06}" destId="{3E3C90F4-CF5C-4412-B378-38794B797C36}" srcOrd="0" destOrd="0" presId="urn:microsoft.com/office/officeart/2005/8/layout/hList3"/>
    <dgm:cxn modelId="{37C3C450-5736-495E-8218-518E1E1EC142}" type="presOf" srcId="{17962CAD-1E4A-4E2F-8130-683C51CF16BE}" destId="{FD96DF11-130A-4C10-A765-AD7AD1590AFC}" srcOrd="0" destOrd="0" presId="urn:microsoft.com/office/officeart/2005/8/layout/hList3"/>
    <dgm:cxn modelId="{37A54AB2-804E-48F2-834C-BF4DBBB8024F}" type="presParOf" srcId="{DE58BC5A-4FC8-460E-BB2B-8D6E9786A63B}" destId="{2DC94456-711D-40CB-A718-84FF63FDC161}" srcOrd="0" destOrd="0" presId="urn:microsoft.com/office/officeart/2005/8/layout/hList3"/>
    <dgm:cxn modelId="{F9634656-6DD3-45D1-BB64-CC753370E552}" type="presParOf" srcId="{DE58BC5A-4FC8-460E-BB2B-8D6E9786A63B}" destId="{9920A9DA-6B6F-44E8-98C0-9288F671257E}" srcOrd="1" destOrd="0" presId="urn:microsoft.com/office/officeart/2005/8/layout/hList3"/>
    <dgm:cxn modelId="{4A7555F1-C9F9-4FB9-8E82-8B96FB16C2CF}" type="presParOf" srcId="{9920A9DA-6B6F-44E8-98C0-9288F671257E}" destId="{3E3C90F4-CF5C-4412-B378-38794B797C36}" srcOrd="0" destOrd="0" presId="urn:microsoft.com/office/officeart/2005/8/layout/hList3"/>
    <dgm:cxn modelId="{895FF7E8-9D7E-4B84-A2E1-2C6452D908FD}" type="presParOf" srcId="{9920A9DA-6B6F-44E8-98C0-9288F671257E}" destId="{FD96DF11-130A-4C10-A765-AD7AD1590AFC}" srcOrd="1" destOrd="0" presId="urn:microsoft.com/office/officeart/2005/8/layout/hList3"/>
    <dgm:cxn modelId="{94077B81-48A9-4D16-9B40-DB16F8E601FB}" type="presParOf" srcId="{9920A9DA-6B6F-44E8-98C0-9288F671257E}" destId="{1ADA50CC-9278-4F94-9DE9-F94F11531F62}" srcOrd="2" destOrd="0" presId="urn:microsoft.com/office/officeart/2005/8/layout/hList3"/>
    <dgm:cxn modelId="{B317D720-8FCF-4F73-BCDE-69AE2884847C}" type="presParOf" srcId="{DE58BC5A-4FC8-460E-BB2B-8D6E9786A63B}" destId="{C96E7851-3690-481C-96D2-3251C502E007}" srcOrd="2" destOrd="0" presId="urn:microsoft.com/office/officeart/2005/8/layout/hList3"/>
  </dgm:cxnLst>
  <dgm:bg>
    <a:solidFill>
      <a:schemeClr val="accent5">
        <a:lumMod val="60000"/>
        <a:lumOff val="40000"/>
      </a:schemeClr>
    </a:solidFill>
  </dgm:bg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4FB95D6-00D0-4C06-BC84-3F7A2B10AB12}" type="doc">
      <dgm:prSet loTypeId="urn:microsoft.com/office/officeart/2005/8/layout/hList3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5B2CFF8-1365-499A-827F-AFBD833E3F9C}">
      <dgm:prSet phldrT="[Text]"/>
      <dgm:spPr/>
      <dgm:t>
        <a:bodyPr/>
        <a:lstStyle/>
        <a:p>
          <a:r>
            <a:rPr lang="en-US" dirty="0" smtClean="0"/>
            <a:t>A leading practice comprises three components:</a:t>
          </a:r>
          <a:endParaRPr lang="en-US" dirty="0"/>
        </a:p>
      </dgm:t>
    </dgm:pt>
    <dgm:pt modelId="{6DFAA8EB-1FDD-4BC0-BC33-776B6C043AF3}" type="parTrans" cxnId="{949FC187-9579-4138-9BFE-54D4F952DB90}">
      <dgm:prSet/>
      <dgm:spPr/>
      <dgm:t>
        <a:bodyPr/>
        <a:lstStyle/>
        <a:p>
          <a:endParaRPr lang="en-US">
            <a:solidFill>
              <a:srgbClr val="7030A0"/>
            </a:solidFill>
          </a:endParaRPr>
        </a:p>
      </dgm:t>
    </dgm:pt>
    <dgm:pt modelId="{48FFDA4B-EA3D-462C-B766-A59961C8F51E}" type="sibTrans" cxnId="{949FC187-9579-4138-9BFE-54D4F952DB90}">
      <dgm:prSet/>
      <dgm:spPr/>
      <dgm:t>
        <a:bodyPr/>
        <a:lstStyle/>
        <a:p>
          <a:endParaRPr lang="en-US">
            <a:solidFill>
              <a:srgbClr val="7030A0"/>
            </a:solidFill>
          </a:endParaRPr>
        </a:p>
      </dgm:t>
    </dgm:pt>
    <dgm:pt modelId="{17962CAD-1E4A-4E2F-8130-683C51CF16BE}">
      <dgm:prSet phldrT="[Text]"/>
      <dgm:spPr/>
      <dgm:t>
        <a:bodyPr/>
        <a:lstStyle/>
        <a:p>
          <a:r>
            <a:rPr lang="en-US" b="1" dirty="0" err="1" smtClean="0"/>
            <a:t>Behavioural</a:t>
          </a:r>
          <a:r>
            <a:rPr lang="en-US" b="1" dirty="0" smtClean="0"/>
            <a:t> </a:t>
          </a:r>
          <a:r>
            <a:rPr lang="en-US" b="1" dirty="0" err="1" smtClean="0"/>
            <a:t>Comms</a:t>
          </a:r>
          <a:endParaRPr lang="en-US" b="1" dirty="0"/>
        </a:p>
      </dgm:t>
    </dgm:pt>
    <dgm:pt modelId="{50050BDF-5058-4B86-9CDF-B75664411E02}" type="parTrans" cxnId="{605E351D-AC99-4B77-B838-0807A8AC24D5}">
      <dgm:prSet/>
      <dgm:spPr/>
      <dgm:t>
        <a:bodyPr/>
        <a:lstStyle/>
        <a:p>
          <a:endParaRPr lang="en-US">
            <a:solidFill>
              <a:srgbClr val="7030A0"/>
            </a:solidFill>
          </a:endParaRPr>
        </a:p>
      </dgm:t>
    </dgm:pt>
    <dgm:pt modelId="{ACB9CA4C-A7F5-446E-A4CC-0E263CFCA1BD}" type="sibTrans" cxnId="{605E351D-AC99-4B77-B838-0807A8AC24D5}">
      <dgm:prSet/>
      <dgm:spPr/>
      <dgm:t>
        <a:bodyPr/>
        <a:lstStyle/>
        <a:p>
          <a:endParaRPr lang="en-US">
            <a:solidFill>
              <a:srgbClr val="7030A0"/>
            </a:solidFill>
          </a:endParaRPr>
        </a:p>
      </dgm:t>
    </dgm:pt>
    <dgm:pt modelId="{DFA92D0B-E34A-4792-A5F3-7A2947109128}">
      <dgm:prSet phldrT="[Text]"/>
      <dgm:spPr/>
      <dgm:t>
        <a:bodyPr/>
        <a:lstStyle/>
        <a:p>
          <a:r>
            <a:rPr lang="en-US" b="1" dirty="0" smtClean="0"/>
            <a:t>Leadership Behavior</a:t>
          </a:r>
          <a:endParaRPr lang="en-US" b="1" dirty="0"/>
        </a:p>
      </dgm:t>
    </dgm:pt>
    <dgm:pt modelId="{CF0D838E-6CAF-4733-9718-C3CD39E05F7C}" type="sibTrans" cxnId="{A60DBB78-6BD2-4F76-9CE5-772E1DF8472D}">
      <dgm:prSet/>
      <dgm:spPr/>
      <dgm:t>
        <a:bodyPr/>
        <a:lstStyle/>
        <a:p>
          <a:endParaRPr lang="en-US">
            <a:solidFill>
              <a:srgbClr val="7030A0"/>
            </a:solidFill>
          </a:endParaRPr>
        </a:p>
      </dgm:t>
    </dgm:pt>
    <dgm:pt modelId="{59ECA5EB-D35F-4A3F-BCF1-E26E0C8C9C29}" type="parTrans" cxnId="{A60DBB78-6BD2-4F76-9CE5-772E1DF8472D}">
      <dgm:prSet/>
      <dgm:spPr/>
      <dgm:t>
        <a:bodyPr/>
        <a:lstStyle/>
        <a:p>
          <a:endParaRPr lang="en-US">
            <a:solidFill>
              <a:srgbClr val="7030A0"/>
            </a:solidFill>
          </a:endParaRPr>
        </a:p>
      </dgm:t>
    </dgm:pt>
    <dgm:pt modelId="{393EDD90-D01F-4F48-8BA5-5BAF07972F06}">
      <dgm:prSet phldrT="[Text]"/>
      <dgm:spPr/>
      <dgm:t>
        <a:bodyPr/>
        <a:lstStyle/>
        <a:p>
          <a:r>
            <a:rPr lang="en-US" b="1" dirty="0" smtClean="0"/>
            <a:t>Practice</a:t>
          </a:r>
          <a:endParaRPr lang="en-US" b="1" dirty="0"/>
        </a:p>
      </dgm:t>
    </dgm:pt>
    <dgm:pt modelId="{8A7A1E81-438B-44C1-8842-E462570CC8D2}" type="sibTrans" cxnId="{D5DA1B55-92C5-4E95-8864-465DABEF7EF6}">
      <dgm:prSet/>
      <dgm:spPr/>
      <dgm:t>
        <a:bodyPr/>
        <a:lstStyle/>
        <a:p>
          <a:endParaRPr lang="en-US">
            <a:solidFill>
              <a:srgbClr val="7030A0"/>
            </a:solidFill>
          </a:endParaRPr>
        </a:p>
      </dgm:t>
    </dgm:pt>
    <dgm:pt modelId="{4485CDF5-53BE-4564-84F6-F6EBD2CCE732}" type="parTrans" cxnId="{D5DA1B55-92C5-4E95-8864-465DABEF7EF6}">
      <dgm:prSet/>
      <dgm:spPr/>
      <dgm:t>
        <a:bodyPr/>
        <a:lstStyle/>
        <a:p>
          <a:endParaRPr lang="en-US">
            <a:solidFill>
              <a:srgbClr val="7030A0"/>
            </a:solidFill>
          </a:endParaRPr>
        </a:p>
      </dgm:t>
    </dgm:pt>
    <dgm:pt modelId="{DE58BC5A-4FC8-460E-BB2B-8D6E9786A63B}" type="pres">
      <dgm:prSet presAssocID="{D4FB95D6-00D0-4C06-BC84-3F7A2B10AB12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DC94456-711D-40CB-A718-84FF63FDC161}" type="pres">
      <dgm:prSet presAssocID="{55B2CFF8-1365-499A-827F-AFBD833E3F9C}" presName="roof" presStyleLbl="dkBgShp" presStyleIdx="0" presStyleCnt="2" custLinFactNeighborY="-4167"/>
      <dgm:spPr/>
      <dgm:t>
        <a:bodyPr/>
        <a:lstStyle/>
        <a:p>
          <a:endParaRPr lang="en-US"/>
        </a:p>
      </dgm:t>
    </dgm:pt>
    <dgm:pt modelId="{9920A9DA-6B6F-44E8-98C0-9288F671257E}" type="pres">
      <dgm:prSet presAssocID="{55B2CFF8-1365-499A-827F-AFBD833E3F9C}" presName="pillars" presStyleCnt="0"/>
      <dgm:spPr/>
      <dgm:t>
        <a:bodyPr/>
        <a:lstStyle/>
        <a:p>
          <a:endParaRPr lang="en-ZA"/>
        </a:p>
      </dgm:t>
    </dgm:pt>
    <dgm:pt modelId="{3E3C90F4-CF5C-4412-B378-38794B797C36}" type="pres">
      <dgm:prSet presAssocID="{55B2CFF8-1365-499A-827F-AFBD833E3F9C}" presName="pillar1" presStyleLbl="node1" presStyleIdx="0" presStyleCnt="3" custScaleX="79452" custLinFactNeighborX="987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96DF11-130A-4C10-A765-AD7AD1590AFC}" type="pres">
      <dgm:prSet presAssocID="{17962CAD-1E4A-4E2F-8130-683C51CF16BE}" presName="pillarX" presStyleLbl="node1" presStyleIdx="1" presStyleCnt="3" custScaleX="89096" custLinFactNeighborX="987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DA50CC-9278-4F94-9DE9-F94F11531F62}" type="pres">
      <dgm:prSet presAssocID="{DFA92D0B-E34A-4792-A5F3-7A2947109128}" presName="pillarX" presStyleLbl="node1" presStyleIdx="2" presStyleCnt="3" custLinFactX="-100000" custLinFactNeighborX="-1001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6E7851-3690-481C-96D2-3251C502E007}" type="pres">
      <dgm:prSet presAssocID="{55B2CFF8-1365-499A-827F-AFBD833E3F9C}" presName="base" presStyleLbl="dkBgShp" presStyleIdx="1" presStyleCnt="2" custLinFactNeighborY="17857"/>
      <dgm:spPr/>
      <dgm:t>
        <a:bodyPr/>
        <a:lstStyle/>
        <a:p>
          <a:endParaRPr lang="en-US"/>
        </a:p>
      </dgm:t>
    </dgm:pt>
  </dgm:ptLst>
  <dgm:cxnLst>
    <dgm:cxn modelId="{949FC187-9579-4138-9BFE-54D4F952DB90}" srcId="{D4FB95D6-00D0-4C06-BC84-3F7A2B10AB12}" destId="{55B2CFF8-1365-499A-827F-AFBD833E3F9C}" srcOrd="0" destOrd="0" parTransId="{6DFAA8EB-1FDD-4BC0-BC33-776B6C043AF3}" sibTransId="{48FFDA4B-EA3D-462C-B766-A59961C8F51E}"/>
    <dgm:cxn modelId="{7544B0D1-5E5E-4CEB-9D83-6B60DA36CE65}" type="presOf" srcId="{D4FB95D6-00D0-4C06-BC84-3F7A2B10AB12}" destId="{DE58BC5A-4FC8-460E-BB2B-8D6E9786A63B}" srcOrd="0" destOrd="0" presId="urn:microsoft.com/office/officeart/2005/8/layout/hList3"/>
    <dgm:cxn modelId="{B2B9E137-D145-41A4-931C-0E5721C52471}" type="presOf" srcId="{55B2CFF8-1365-499A-827F-AFBD833E3F9C}" destId="{2DC94456-711D-40CB-A718-84FF63FDC161}" srcOrd="0" destOrd="0" presId="urn:microsoft.com/office/officeart/2005/8/layout/hList3"/>
    <dgm:cxn modelId="{D0F18C50-53D7-45D6-A702-4C715EF5884A}" type="presOf" srcId="{393EDD90-D01F-4F48-8BA5-5BAF07972F06}" destId="{3E3C90F4-CF5C-4412-B378-38794B797C36}" srcOrd="0" destOrd="0" presId="urn:microsoft.com/office/officeart/2005/8/layout/hList3"/>
    <dgm:cxn modelId="{457FCF26-13AB-488B-8C36-E3DBFCA6F74E}" type="presOf" srcId="{DFA92D0B-E34A-4792-A5F3-7A2947109128}" destId="{1ADA50CC-9278-4F94-9DE9-F94F11531F62}" srcOrd="0" destOrd="0" presId="urn:microsoft.com/office/officeart/2005/8/layout/hList3"/>
    <dgm:cxn modelId="{9C50F969-E967-4B8B-91F2-62765B069F06}" type="presOf" srcId="{17962CAD-1E4A-4E2F-8130-683C51CF16BE}" destId="{FD96DF11-130A-4C10-A765-AD7AD1590AFC}" srcOrd="0" destOrd="0" presId="urn:microsoft.com/office/officeart/2005/8/layout/hList3"/>
    <dgm:cxn modelId="{D5DA1B55-92C5-4E95-8864-465DABEF7EF6}" srcId="{55B2CFF8-1365-499A-827F-AFBD833E3F9C}" destId="{393EDD90-D01F-4F48-8BA5-5BAF07972F06}" srcOrd="0" destOrd="0" parTransId="{4485CDF5-53BE-4564-84F6-F6EBD2CCE732}" sibTransId="{8A7A1E81-438B-44C1-8842-E462570CC8D2}"/>
    <dgm:cxn modelId="{A60DBB78-6BD2-4F76-9CE5-772E1DF8472D}" srcId="{55B2CFF8-1365-499A-827F-AFBD833E3F9C}" destId="{DFA92D0B-E34A-4792-A5F3-7A2947109128}" srcOrd="2" destOrd="0" parTransId="{59ECA5EB-D35F-4A3F-BCF1-E26E0C8C9C29}" sibTransId="{CF0D838E-6CAF-4733-9718-C3CD39E05F7C}"/>
    <dgm:cxn modelId="{605E351D-AC99-4B77-B838-0807A8AC24D5}" srcId="{55B2CFF8-1365-499A-827F-AFBD833E3F9C}" destId="{17962CAD-1E4A-4E2F-8130-683C51CF16BE}" srcOrd="1" destOrd="0" parTransId="{50050BDF-5058-4B86-9CDF-B75664411E02}" sibTransId="{ACB9CA4C-A7F5-446E-A4CC-0E263CFCA1BD}"/>
    <dgm:cxn modelId="{89F5ADB2-27EA-4589-BCDE-89B477A601BC}" type="presParOf" srcId="{DE58BC5A-4FC8-460E-BB2B-8D6E9786A63B}" destId="{2DC94456-711D-40CB-A718-84FF63FDC161}" srcOrd="0" destOrd="0" presId="urn:microsoft.com/office/officeart/2005/8/layout/hList3"/>
    <dgm:cxn modelId="{4FF68358-33C8-4655-9625-90D67510B87F}" type="presParOf" srcId="{DE58BC5A-4FC8-460E-BB2B-8D6E9786A63B}" destId="{9920A9DA-6B6F-44E8-98C0-9288F671257E}" srcOrd="1" destOrd="0" presId="urn:microsoft.com/office/officeart/2005/8/layout/hList3"/>
    <dgm:cxn modelId="{2BF7C3EB-5A49-4E37-84C4-1448F9238B12}" type="presParOf" srcId="{9920A9DA-6B6F-44E8-98C0-9288F671257E}" destId="{3E3C90F4-CF5C-4412-B378-38794B797C36}" srcOrd="0" destOrd="0" presId="urn:microsoft.com/office/officeart/2005/8/layout/hList3"/>
    <dgm:cxn modelId="{D2C8609B-28F4-4ABC-AF4A-035E52E66AD3}" type="presParOf" srcId="{9920A9DA-6B6F-44E8-98C0-9288F671257E}" destId="{FD96DF11-130A-4C10-A765-AD7AD1590AFC}" srcOrd="1" destOrd="0" presId="urn:microsoft.com/office/officeart/2005/8/layout/hList3"/>
    <dgm:cxn modelId="{65230213-99C1-48A4-915E-D814729AC52A}" type="presParOf" srcId="{9920A9DA-6B6F-44E8-98C0-9288F671257E}" destId="{1ADA50CC-9278-4F94-9DE9-F94F11531F62}" srcOrd="2" destOrd="0" presId="urn:microsoft.com/office/officeart/2005/8/layout/hList3"/>
    <dgm:cxn modelId="{6DFA97BD-300B-465E-9010-46DFEA52E331}" type="presParOf" srcId="{DE58BC5A-4FC8-460E-BB2B-8D6E9786A63B}" destId="{C96E7851-3690-481C-96D2-3251C502E007}" srcOrd="2" destOrd="0" presId="urn:microsoft.com/office/officeart/2005/8/layout/hList3"/>
  </dgm:cxnLst>
  <dgm:bg>
    <a:solidFill>
      <a:schemeClr val="accent5">
        <a:lumMod val="60000"/>
        <a:lumOff val="40000"/>
      </a:schemeClr>
    </a:solidFill>
  </dgm:bg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0.86076</cdr:y>
    </cdr:from>
    <cdr:to>
      <cdr:x>1</cdr:x>
      <cdr:y>1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0" y="4984833"/>
          <a:ext cx="8915399" cy="806367"/>
        </a:xfrm>
        <a:prstGeom xmlns:a="http://schemas.openxmlformats.org/drawingml/2006/main" prst="rect">
          <a:avLst/>
        </a:prstGeom>
        <a:solidFill xmlns:a="http://schemas.openxmlformats.org/drawingml/2006/main">
          <a:srgbClr val="CCFFFF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ZA" sz="2000" b="1" dirty="0"/>
            <a:t>Total </a:t>
          </a:r>
          <a:r>
            <a:rPr lang="en-ZA" sz="2000" b="1" dirty="0" smtClean="0"/>
            <a:t>318: [</a:t>
          </a:r>
          <a:r>
            <a:rPr lang="en-ZA" sz="2000" b="1" baseline="0" dirty="0" smtClean="0"/>
            <a:t>R24 </a:t>
          </a:r>
          <a:r>
            <a:rPr lang="en-ZA" sz="2000" b="1" baseline="0" dirty="0"/>
            <a:t>486 000 to R33 390 </a:t>
          </a:r>
          <a:r>
            <a:rPr lang="en-ZA" sz="2000" b="1" baseline="0" dirty="0" smtClean="0"/>
            <a:t>000]</a:t>
          </a:r>
          <a:endParaRPr lang="en-ZA" sz="2000" b="1" baseline="0" dirty="0"/>
        </a:p>
        <a:p xmlns:a="http://schemas.openxmlformats.org/drawingml/2006/main">
          <a:r>
            <a:rPr lang="en-ZA" sz="2000" b="1" baseline="0" dirty="0"/>
            <a:t>*Excludes 30 cases for approximately R1 020 000 to R1 410 000</a:t>
          </a:r>
          <a:endParaRPr lang="en-ZA" sz="2000" b="1" dirty="0"/>
        </a:p>
      </cdr:txBody>
    </cdr:sp>
  </cdr:relSizeAnchor>
  <cdr:relSizeAnchor xmlns:cdr="http://schemas.openxmlformats.org/drawingml/2006/chartDrawing">
    <cdr:from>
      <cdr:x>0</cdr:x>
      <cdr:y>0</cdr:y>
    </cdr:from>
    <cdr:to>
      <cdr:x>1</cdr:x>
      <cdr:y>0.0987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0" y="0"/>
          <a:ext cx="8915399" cy="571591"/>
        </a:xfrm>
        <a:prstGeom xmlns:a="http://schemas.openxmlformats.org/drawingml/2006/main" prst="rect">
          <a:avLst/>
        </a:prstGeom>
        <a:solidFill xmlns:a="http://schemas.openxmlformats.org/drawingml/2006/main">
          <a:srgbClr val="CCFFFF"/>
        </a:soli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ZA" sz="2800" b="0" dirty="0">
              <a:solidFill>
                <a:schemeClr val="tx1"/>
              </a:solidFill>
            </a:rPr>
            <a:t>Second degree Occupational</a:t>
          </a:r>
          <a:r>
            <a:rPr lang="en-ZA" sz="2800" b="0" baseline="0" dirty="0">
              <a:solidFill>
                <a:schemeClr val="tx1"/>
              </a:solidFill>
            </a:rPr>
            <a:t> </a:t>
          </a:r>
          <a:r>
            <a:rPr lang="en-ZA" sz="2800" b="0" baseline="0" dirty="0" smtClean="0">
              <a:solidFill>
                <a:schemeClr val="tx1"/>
              </a:solidFill>
            </a:rPr>
            <a:t>Lung </a:t>
          </a:r>
          <a:r>
            <a:rPr lang="en-ZA" sz="2800" dirty="0" smtClean="0">
              <a:solidFill>
                <a:schemeClr val="tx1"/>
              </a:solidFill>
            </a:rPr>
            <a:t>D</a:t>
          </a:r>
          <a:r>
            <a:rPr lang="en-ZA" sz="2800" b="0" baseline="0" dirty="0" smtClean="0">
              <a:solidFill>
                <a:schemeClr val="tx1"/>
              </a:solidFill>
            </a:rPr>
            <a:t>isease deaths 2011</a:t>
          </a:r>
          <a:endParaRPr lang="en-ZA" sz="2800" b="0" dirty="0">
            <a:solidFill>
              <a:schemeClr val="tx1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5.89806E-17</cdr:x>
      <cdr:y>0.90909</cdr:y>
    </cdr:from>
    <cdr:to>
      <cdr:x>1</cdr:x>
      <cdr:y>0.99681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52400" y="5334000"/>
          <a:ext cx="9144000" cy="514688"/>
        </a:xfrm>
        <a:prstGeom xmlns:a="http://schemas.openxmlformats.org/drawingml/2006/main" prst="rect">
          <a:avLst/>
        </a:prstGeom>
        <a:solidFill xmlns:a="http://schemas.openxmlformats.org/drawingml/2006/main">
          <a:srgbClr val="CCFFFF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ZA" sz="2400" b="1" dirty="0">
              <a:solidFill>
                <a:schemeClr val="tx1"/>
              </a:solidFill>
            </a:rPr>
            <a:t>Total:</a:t>
          </a:r>
          <a:r>
            <a:rPr lang="en-ZA" sz="2400" b="1" baseline="0" dirty="0">
              <a:solidFill>
                <a:schemeClr val="tx1"/>
              </a:solidFill>
            </a:rPr>
            <a:t> </a:t>
          </a:r>
          <a:r>
            <a:rPr lang="en-ZA" sz="2400" b="1" baseline="0" dirty="0" smtClean="0">
              <a:solidFill>
                <a:schemeClr val="tx1"/>
              </a:solidFill>
            </a:rPr>
            <a:t>515 </a:t>
          </a:r>
          <a:r>
            <a:rPr lang="en-ZA" sz="2400" b="1" dirty="0" smtClean="0">
              <a:solidFill>
                <a:schemeClr val="tx1"/>
              </a:solidFill>
            </a:rPr>
            <a:t> [</a:t>
          </a:r>
          <a:r>
            <a:rPr lang="en-ZA" sz="2400" b="1" baseline="0" dirty="0" smtClean="0">
              <a:solidFill>
                <a:schemeClr val="tx1"/>
              </a:solidFill>
            </a:rPr>
            <a:t>R39 </a:t>
          </a:r>
          <a:r>
            <a:rPr lang="en-ZA" sz="2400" b="1" baseline="0" dirty="0">
              <a:solidFill>
                <a:schemeClr val="tx1"/>
              </a:solidFill>
            </a:rPr>
            <a:t>665 000 to R54 </a:t>
          </a:r>
          <a:r>
            <a:rPr lang="en-ZA" sz="2400" b="1" baseline="0">
              <a:solidFill>
                <a:schemeClr val="tx1"/>
              </a:solidFill>
            </a:rPr>
            <a:t>075 </a:t>
          </a:r>
          <a:r>
            <a:rPr lang="en-ZA" sz="2400" b="1" baseline="0" smtClean="0">
              <a:solidFill>
                <a:schemeClr val="tx1"/>
              </a:solidFill>
            </a:rPr>
            <a:t>000]</a:t>
          </a:r>
          <a:endParaRPr lang="en-ZA" sz="24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0.16167</cdr:x>
      <cdr:y>0.8848</cdr:y>
    </cdr:from>
    <cdr:to>
      <cdr:x>0.27833</cdr:x>
      <cdr:y>0.95098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739140" y="2750820"/>
          <a:ext cx="533400" cy="2057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ZA" sz="1100"/>
        </a:p>
      </cdr:txBody>
    </cdr:sp>
  </cdr:relSizeAnchor>
  <cdr:relSizeAnchor xmlns:cdr="http://schemas.openxmlformats.org/drawingml/2006/chartDrawing">
    <cdr:from>
      <cdr:x>5.89806E-17</cdr:x>
      <cdr:y>0</cdr:y>
    </cdr:from>
    <cdr:to>
      <cdr:x>1</cdr:x>
      <cdr:y>0.089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52400" y="0"/>
          <a:ext cx="9144000" cy="522199"/>
        </a:xfrm>
        <a:prstGeom xmlns:a="http://schemas.openxmlformats.org/drawingml/2006/main" prst="rect">
          <a:avLst/>
        </a:prstGeom>
        <a:solidFill xmlns:a="http://schemas.openxmlformats.org/drawingml/2006/main">
          <a:srgbClr val="CCFFFF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ZA" sz="2800" b="1" dirty="0" smtClean="0"/>
            <a:t>Miners living with </a:t>
          </a:r>
          <a:r>
            <a:rPr lang="en-ZA" sz="2800" b="1" baseline="0" dirty="0" smtClean="0"/>
            <a:t>degree </a:t>
          </a:r>
          <a:r>
            <a:rPr lang="en-ZA" sz="2800" b="1" baseline="0" dirty="0"/>
            <a:t>O.L.D</a:t>
          </a:r>
          <a:endParaRPr lang="en-ZA" sz="2800" b="1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ZA" dirty="0" smtClean="0"/>
              <a:t>MOSH Entry Examination and Making Safe 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pt-BR" smtClean="0"/>
              <a:t>SACEPA Conference - Secunda - 25 January 2012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B326C3-F569-435F-8705-C1001C3232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63487780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ZA" dirty="0" smtClean="0"/>
              <a:t>MOSH Entry Examination and Making Safe 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5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pt-BR" smtClean="0"/>
              <a:t>SACEPA Conference - Secunda - 25 January 2012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D56AF9-12C6-4521-8B69-8AF7315278A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67679831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SACEPA Conference - Secunda - 25 January 2012</a:t>
            </a:r>
            <a:endParaRPr lang="en-US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ZA" dirty="0" smtClean="0"/>
              <a:t>MOSH Entry Examination and Making Safe 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SACEPA Conference - Secunda - 25 January 2012</a:t>
            </a:r>
            <a:endParaRPr lang="en-US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ZA" dirty="0" smtClean="0"/>
              <a:t>MOSH Entry Examination and Making Safe 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SACEPA Conference - Secunda - 25 January 2012</a:t>
            </a:r>
            <a:endParaRPr lang="en-US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ZA" dirty="0" smtClean="0"/>
              <a:t>MOSH Entry Examination and Making Safe 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SACEPA Conference - Secunda - 25 January 2012</a:t>
            </a:r>
            <a:endParaRPr lang="en-US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ZA" dirty="0" smtClean="0"/>
              <a:t>MOSH Entry Examination and Making Safe 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SACEPA Conference - Secunda - 25 January 2012</a:t>
            </a:r>
            <a:endParaRPr lang="en-US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ZA" dirty="0" smtClean="0"/>
              <a:t>MOSH Entry Examination and Making Safe 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>
                <a:solidFill>
                  <a:prstClr val="black"/>
                </a:solidFill>
              </a:rPr>
              <a:t>SACEPA Conference - Secunda - 25 January 2012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ZA" dirty="0" smtClean="0">
                <a:solidFill>
                  <a:prstClr val="black"/>
                </a:solidFill>
              </a:rPr>
              <a:t>MOSH Entry Examination and Making Safe 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>
                <a:solidFill>
                  <a:prstClr val="black"/>
                </a:solidFill>
              </a:rPr>
              <a:t>SACEPA Conference - Secunda - 25 January 2012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ZA" dirty="0" smtClean="0">
                <a:solidFill>
                  <a:prstClr val="black"/>
                </a:solidFill>
              </a:rPr>
              <a:t>MOSH Entry Examination and Making Safe 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>
                <a:solidFill>
                  <a:prstClr val="black"/>
                </a:solidFill>
              </a:rPr>
              <a:t>SACEPA Conference - Secunda - 25 January 2012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ZA" dirty="0" smtClean="0">
                <a:solidFill>
                  <a:prstClr val="black"/>
                </a:solidFill>
              </a:rPr>
              <a:t>MOSH Entry Examination and Making Safe 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b="1" dirty="0" smtClean="0"/>
              <a:t>Animated</a:t>
            </a:r>
            <a:r>
              <a:rPr lang="en-US" sz="1400" b="1" baseline="0" dirty="0" smtClean="0"/>
              <a:t> vertical box list</a:t>
            </a:r>
            <a:endParaRPr lang="en-US" sz="1400" b="1" dirty="0" smtClean="0"/>
          </a:p>
          <a:p>
            <a:r>
              <a:rPr lang="en-US" sz="1400" dirty="0" smtClean="0"/>
              <a:t>(Intermediate)</a:t>
            </a:r>
          </a:p>
          <a:p>
            <a:endParaRPr lang="en-US" sz="1200" dirty="0" smtClean="0"/>
          </a:p>
          <a:p>
            <a:endParaRPr lang="en-US" sz="1200" dirty="0" smtClean="0"/>
          </a:p>
          <a:p>
            <a:r>
              <a:rPr lang="en-US" sz="1200" dirty="0" smtClean="0"/>
              <a:t>To reproduce the SmartArt effects on this slide, do the following: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dirty="0" smtClean="0"/>
              <a:t>On the </a:t>
            </a:r>
            <a:r>
              <a:rPr lang="en-US" sz="1200" b="1" dirty="0" smtClean="0"/>
              <a:t>Home</a:t>
            </a:r>
            <a:r>
              <a:rPr lang="en-US" sz="1200" b="0" dirty="0" smtClean="0"/>
              <a:t> tab, in the </a:t>
            </a:r>
            <a:r>
              <a:rPr lang="en-US" sz="1200" b="1" dirty="0" smtClean="0"/>
              <a:t>Slides</a:t>
            </a:r>
            <a:r>
              <a:rPr lang="en-US" sz="1200" b="0" dirty="0" smtClean="0"/>
              <a:t> group, click </a:t>
            </a:r>
            <a:r>
              <a:rPr lang="en-US" sz="1200" b="1" dirty="0" smtClean="0"/>
              <a:t>Layout</a:t>
            </a:r>
            <a:r>
              <a:rPr lang="en-US" sz="1200" b="0" dirty="0" smtClean="0"/>
              <a:t>, and then click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Blank</a:t>
            </a:r>
            <a:r>
              <a:rPr lang="en-US" sz="1200" b="0" baseline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dirty="0" smtClean="0"/>
              <a:t>On the </a:t>
            </a:r>
            <a:r>
              <a:rPr lang="en-US" sz="1200" b="1" dirty="0" smtClean="0"/>
              <a:t>Insert tab</a:t>
            </a:r>
            <a:r>
              <a:rPr lang="en-US" sz="1200" b="0" dirty="0" smtClean="0"/>
              <a:t>, in the </a:t>
            </a:r>
            <a:r>
              <a:rPr lang="en-US" sz="1200" b="1" dirty="0" smtClean="0"/>
              <a:t>Illustrations</a:t>
            </a:r>
            <a:r>
              <a:rPr lang="en-US" sz="1200" dirty="0" smtClean="0"/>
              <a:t> group, click </a:t>
            </a:r>
            <a:r>
              <a:rPr lang="en-US" sz="1200" b="1" dirty="0" smtClean="0"/>
              <a:t>SmartArt</a:t>
            </a:r>
            <a:r>
              <a:rPr lang="en-US" sz="1200" b="0" dirty="0" smtClean="0"/>
              <a:t>.</a:t>
            </a:r>
            <a:r>
              <a:rPr lang="en-US" sz="1200" b="0" baseline="0" dirty="0" smtClean="0"/>
              <a:t> In the </a:t>
            </a:r>
            <a:r>
              <a:rPr lang="en-US" sz="1200" b="1" baseline="0" dirty="0" smtClean="0"/>
              <a:t>Choose a SmartArt Graphic</a:t>
            </a:r>
            <a:r>
              <a:rPr lang="en-US" sz="1200" b="0" baseline="0" dirty="0" smtClean="0"/>
              <a:t> dialog box, in the left pane, click </a:t>
            </a:r>
            <a:r>
              <a:rPr lang="en-US" sz="1200" b="1" baseline="0" dirty="0" smtClean="0"/>
              <a:t>List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List</a:t>
            </a:r>
            <a:r>
              <a:rPr lang="en-US" sz="1200" b="0" baseline="0" dirty="0" smtClean="0"/>
              <a:t> pane, click </a:t>
            </a:r>
            <a:r>
              <a:rPr lang="en-US" sz="1200" b="1" baseline="0" dirty="0" smtClean="0"/>
              <a:t>Vertical Box List</a:t>
            </a:r>
            <a:r>
              <a:rPr lang="en-US" sz="1200" baseline="0" dirty="0" smtClean="0"/>
              <a:t>, and then click </a:t>
            </a:r>
            <a:r>
              <a:rPr lang="en-US" sz="1200" b="1" baseline="0" dirty="0" smtClean="0"/>
              <a:t>OK</a:t>
            </a:r>
            <a:r>
              <a:rPr lang="en-US" sz="1200" baseline="0" dirty="0" smtClean="0"/>
              <a:t> to insert the graphic into the slide.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Press and hold CTRL, and then select the third pair of rectangles from the top (both the smaller, first-level rectangle and the larger, second-level rectangle). Under </a:t>
            </a:r>
            <a:r>
              <a:rPr lang="en-US" sz="1200" b="1" baseline="0" dirty="0" smtClean="0"/>
              <a:t>SmartArt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Tools</a:t>
            </a:r>
            <a:r>
              <a:rPr lang="en-US" sz="1200" b="0" baseline="0" dirty="0" smtClean="0"/>
              <a:t>, on the </a:t>
            </a:r>
            <a:r>
              <a:rPr lang="en-US" sz="1200" b="1" baseline="0" dirty="0" smtClean="0"/>
              <a:t>Design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Create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Graphic</a:t>
            </a:r>
            <a:r>
              <a:rPr lang="en-US" sz="1200" b="0" baseline="0" dirty="0" smtClean="0"/>
              <a:t> group, click the arrow next to </a:t>
            </a:r>
            <a:r>
              <a:rPr lang="en-US" sz="1200" b="1" baseline="0" dirty="0" smtClean="0"/>
              <a:t>Add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Shape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Add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Shape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After</a:t>
            </a:r>
            <a:r>
              <a:rPr lang="en-US" sz="1200" b="0" baseline="0" dirty="0" smtClean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 smtClean="0"/>
              <a:t>Select</a:t>
            </a:r>
            <a:r>
              <a:rPr lang="en-US" sz="1200" baseline="0" dirty="0" smtClean="0"/>
              <a:t> the graphic, and then click one of the arrows on the left border. In the </a:t>
            </a:r>
            <a:r>
              <a:rPr lang="en-US" sz="1200" b="1" baseline="0" dirty="0" smtClean="0"/>
              <a:t>Type your text here </a:t>
            </a:r>
            <a:r>
              <a:rPr lang="en-US" sz="1200" baseline="0" dirty="0" smtClean="0"/>
              <a:t>dialog box, enter text. (</a:t>
            </a:r>
            <a:r>
              <a:rPr lang="en-US" sz="1200" b="0" baseline="0" dirty="0" smtClean="0"/>
              <a:t>Note: To create a bullet below each heading, select the heading text box in the </a:t>
            </a:r>
            <a:r>
              <a:rPr lang="en-US" sz="1200" b="1" baseline="0" dirty="0" smtClean="0"/>
              <a:t>Type your text here </a:t>
            </a:r>
            <a:r>
              <a:rPr lang="en-US" sz="1200" b="0" baseline="0" dirty="0" smtClean="0"/>
              <a:t>dialog box, and then under </a:t>
            </a:r>
            <a:r>
              <a:rPr lang="en-US" sz="1200" b="1" baseline="0" dirty="0" smtClean="0"/>
              <a:t>SmartArt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Tools</a:t>
            </a:r>
            <a:r>
              <a:rPr lang="en-US" sz="1200" b="0" baseline="0" dirty="0" smtClean="0"/>
              <a:t>, on the </a:t>
            </a:r>
            <a:r>
              <a:rPr lang="en-US" sz="1200" b="1" baseline="0" dirty="0" smtClean="0"/>
              <a:t>Design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Create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Graphic</a:t>
            </a:r>
            <a:r>
              <a:rPr lang="en-US" sz="1200" b="0" baseline="0" dirty="0" smtClean="0"/>
              <a:t> group, click </a:t>
            </a:r>
            <a:r>
              <a:rPr lang="en-US" sz="1200" b="1" baseline="0" dirty="0" smtClean="0"/>
              <a:t>Add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Bullet</a:t>
            </a:r>
            <a:r>
              <a:rPr lang="en-US" sz="1200" b="0" baseline="0" dirty="0" smtClean="0"/>
              <a:t>. Enter text into the new bullet text box.)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Select the graphic. Under </a:t>
            </a:r>
            <a:r>
              <a:rPr lang="en-US" sz="1200" b="1" baseline="0" dirty="0" smtClean="0"/>
              <a:t>SmartArt Tools</a:t>
            </a:r>
            <a:r>
              <a:rPr lang="en-US" sz="1200" b="0" baseline="0" dirty="0" smtClean="0"/>
              <a:t>, on the </a:t>
            </a:r>
            <a:r>
              <a:rPr lang="en-US" sz="1200" b="1" baseline="0" dirty="0" smtClean="0"/>
              <a:t>Format</a:t>
            </a:r>
            <a:r>
              <a:rPr lang="en-US" sz="1200" b="0" baseline="0" dirty="0" smtClean="0"/>
              <a:t> tab, click </a:t>
            </a:r>
            <a:r>
              <a:rPr lang="en-US" sz="1200" b="1" baseline="0" dirty="0" smtClean="0"/>
              <a:t>Size</a:t>
            </a:r>
            <a:r>
              <a:rPr lang="en-US" sz="1200" b="0" baseline="0" dirty="0" smtClean="0"/>
              <a:t>,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Height</a:t>
            </a:r>
            <a:r>
              <a:rPr lang="en-US" sz="1200" b="0" baseline="0" dirty="0" smtClean="0"/>
              <a:t> box, enter </a:t>
            </a:r>
            <a:r>
              <a:rPr lang="en-US" sz="1200" b="1" baseline="0" dirty="0" smtClean="0"/>
              <a:t>5.92”</a:t>
            </a:r>
            <a:r>
              <a:rPr lang="en-US" sz="1200" b="0" baseline="0" dirty="0" smtClean="0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Width</a:t>
            </a:r>
            <a:r>
              <a:rPr lang="en-US" sz="1200" b="0" baseline="0" dirty="0" smtClean="0"/>
              <a:t> box, enter </a:t>
            </a:r>
            <a:r>
              <a:rPr lang="en-US" sz="1200" b="1" baseline="0" dirty="0" smtClean="0"/>
              <a:t>6.67”</a:t>
            </a:r>
            <a:r>
              <a:rPr lang="en-US" sz="1200" b="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6"/>
              <a:tabLst/>
              <a:defRPr/>
            </a:pPr>
            <a:r>
              <a:rPr lang="en-US" sz="1200" b="0" baseline="0" dirty="0" smtClean="0"/>
              <a:t>Under </a:t>
            </a:r>
            <a:r>
              <a:rPr lang="en-US" sz="1200" b="1" baseline="0" dirty="0" smtClean="0"/>
              <a:t>SmartArt Tools</a:t>
            </a:r>
            <a:r>
              <a:rPr lang="en-US" sz="1200" b="0" baseline="0" dirty="0" smtClean="0"/>
              <a:t>, on the </a:t>
            </a:r>
            <a:r>
              <a:rPr lang="en-US" sz="1200" b="1" baseline="0" dirty="0" smtClean="0"/>
              <a:t>Format</a:t>
            </a:r>
            <a:r>
              <a:rPr lang="en-US" sz="1200" b="0" baseline="0" dirty="0" smtClean="0"/>
              <a:t> tab, click </a:t>
            </a:r>
            <a:r>
              <a:rPr lang="en-US" sz="1200" b="1" baseline="0" dirty="0" smtClean="0"/>
              <a:t>Arrange</a:t>
            </a:r>
            <a:r>
              <a:rPr lang="en-US" sz="1200" b="0" baseline="0" dirty="0" smtClean="0"/>
              <a:t>, click </a:t>
            </a:r>
            <a:r>
              <a:rPr lang="en-US" sz="1200" b="1" baseline="0" dirty="0" smtClean="0"/>
              <a:t>Align</a:t>
            </a:r>
            <a:r>
              <a:rPr lang="en-US" sz="1200" b="0" baseline="0" dirty="0" smtClean="0"/>
              <a:t>,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Click </a:t>
            </a:r>
            <a:r>
              <a:rPr lang="en-US" sz="1200" b="1" baseline="0" dirty="0" smtClean="0"/>
              <a:t>Align to Slide</a:t>
            </a:r>
            <a:r>
              <a:rPr lang="en-US" sz="1200" b="0" baseline="0" dirty="0" smtClean="0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Click </a:t>
            </a:r>
            <a:r>
              <a:rPr lang="en-US" sz="1200" b="1" baseline="0" dirty="0" smtClean="0"/>
              <a:t>Align Middle</a:t>
            </a:r>
            <a:r>
              <a:rPr lang="en-US" sz="1200" b="0" baseline="0" dirty="0" smtClean="0"/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Click </a:t>
            </a:r>
            <a:r>
              <a:rPr lang="en-US" sz="1200" b="1" baseline="0" dirty="0" smtClean="0"/>
              <a:t>Align Center</a:t>
            </a:r>
            <a:r>
              <a:rPr lang="en-US" sz="1200" b="0" baseline="0" dirty="0" smtClean="0"/>
              <a:t>. </a:t>
            </a:r>
            <a:endParaRPr lang="en-US" sz="1200" baseline="0" dirty="0" smtClean="0"/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Design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Themes </a:t>
            </a:r>
            <a:r>
              <a:rPr lang="en-US" sz="1200" baseline="0" dirty="0" smtClean="0"/>
              <a:t>group, click </a:t>
            </a:r>
            <a:r>
              <a:rPr lang="en-US" sz="1200" b="1" baseline="0" dirty="0" smtClean="0"/>
              <a:t>Colors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Built-in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Civic</a:t>
            </a:r>
            <a:r>
              <a:rPr lang="en-US" sz="1200" b="0" baseline="0" dirty="0" smtClean="0"/>
              <a:t>. (</a:t>
            </a:r>
            <a:r>
              <a:rPr lang="en-US" sz="1200" dirty="0" smtClean="0"/>
              <a:t>Note: if this action is taken in a PowerPoint presentation containing more than one slide, the color scheme will be applied to all of the slides.)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r>
              <a:rPr lang="en-US" sz="1200" b="0" baseline="0" dirty="0" smtClean="0"/>
              <a:t>Under</a:t>
            </a:r>
            <a:r>
              <a:rPr lang="en-US" sz="1200" b="1" baseline="0" dirty="0" smtClean="0"/>
              <a:t> SmartArt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Tools</a:t>
            </a:r>
            <a:r>
              <a:rPr lang="en-US" sz="1200" b="0" baseline="0" dirty="0" smtClean="0"/>
              <a:t>, on the </a:t>
            </a:r>
            <a:r>
              <a:rPr lang="en-US" sz="1200" b="1" baseline="0" dirty="0" smtClean="0"/>
              <a:t>Design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SmartArt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Styles</a:t>
            </a:r>
            <a:r>
              <a:rPr lang="en-US" sz="1200" baseline="0" dirty="0" smtClean="0"/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aseline="0" dirty="0" smtClean="0"/>
              <a:t>Click </a:t>
            </a:r>
            <a:r>
              <a:rPr lang="en-US" sz="1200" b="1" baseline="0" dirty="0" smtClean="0"/>
              <a:t>Change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Colors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Accent 1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Colored Fill – Accent 1 </a:t>
            </a:r>
            <a:r>
              <a:rPr lang="en-US" sz="1200" b="0" baseline="0" dirty="0" smtClean="0"/>
              <a:t>(second option from the left).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Click </a:t>
            </a:r>
            <a:r>
              <a:rPr lang="en-US" sz="1200" b="1" baseline="0" dirty="0" smtClean="0"/>
              <a:t>More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3-D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Polished </a:t>
            </a:r>
            <a:r>
              <a:rPr lang="en-US" sz="1200" b="0" baseline="0" dirty="0" smtClean="0"/>
              <a:t>(first row, first option from the left).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r>
              <a:rPr lang="en-US" sz="1200" baseline="0" dirty="0" smtClean="0"/>
              <a:t>Press and hold CTRL, and then select the four larger, second-level rectangles. </a:t>
            </a:r>
            <a:r>
              <a:rPr lang="en-US" sz="1200" b="0" baseline="0" dirty="0" smtClean="0"/>
              <a:t>Under</a:t>
            </a:r>
            <a:r>
              <a:rPr lang="en-US" sz="1200" b="1" baseline="0" dirty="0" smtClean="0"/>
              <a:t> SmartArt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Tools</a:t>
            </a:r>
            <a:r>
              <a:rPr lang="en-US" sz="1200" b="0" baseline="0" dirty="0" smtClean="0"/>
              <a:t>, on the </a:t>
            </a:r>
            <a:r>
              <a:rPr lang="en-US" sz="1200" b="1" baseline="0" dirty="0" smtClean="0"/>
              <a:t>Format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Shapes </a:t>
            </a:r>
            <a:r>
              <a:rPr lang="en-US" sz="1200" baseline="0" dirty="0" smtClean="0"/>
              <a:t>group, click </a:t>
            </a:r>
            <a:r>
              <a:rPr lang="en-US" sz="1200" b="1" baseline="0" dirty="0" smtClean="0"/>
              <a:t>Change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Shape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Rectangles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Rounded Rectangle </a:t>
            </a:r>
            <a:r>
              <a:rPr lang="en-US" sz="1200" b="0" baseline="0" dirty="0" smtClean="0"/>
              <a:t>(second option from the left).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Home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Font </a:t>
            </a:r>
            <a:r>
              <a:rPr lang="en-US" sz="1200" b="0" baseline="0" dirty="0" smtClean="0"/>
              <a:t>group, select </a:t>
            </a:r>
            <a:r>
              <a:rPr lang="en-US" sz="1200" b="1" baseline="0" dirty="0" smtClean="0"/>
              <a:t>Franklin Gothic Book </a:t>
            </a:r>
            <a:r>
              <a:rPr lang="en-US" sz="1200" b="0" baseline="0" dirty="0" smtClean="0"/>
              <a:t>from the </a:t>
            </a:r>
            <a:r>
              <a:rPr lang="en-US" sz="1200" b="1" baseline="0" dirty="0" smtClean="0"/>
              <a:t>Font</a:t>
            </a:r>
            <a:r>
              <a:rPr lang="en-US" sz="1200" b="0" baseline="0" dirty="0" smtClean="0"/>
              <a:t> list, and then select </a:t>
            </a:r>
            <a:r>
              <a:rPr lang="en-US" sz="1200" b="1" baseline="0" dirty="0" smtClean="0"/>
              <a:t>24 </a:t>
            </a:r>
            <a:r>
              <a:rPr lang="en-US" sz="1200" b="0" baseline="0" dirty="0" smtClean="0"/>
              <a:t>from the </a:t>
            </a:r>
            <a:r>
              <a:rPr lang="en-US" sz="1200" b="1" baseline="0" dirty="0" smtClean="0"/>
              <a:t>Font Size </a:t>
            </a:r>
            <a:r>
              <a:rPr lang="en-US" sz="1200" b="0" baseline="0" dirty="0" smtClean="0"/>
              <a:t>list.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r>
              <a:rPr lang="en-US" sz="1200" b="0" baseline="0" dirty="0" smtClean="0"/>
              <a:t>Under</a:t>
            </a:r>
            <a:r>
              <a:rPr lang="en-US" sz="1200" b="1" baseline="0" dirty="0" smtClean="0"/>
              <a:t> SmartArt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Tools</a:t>
            </a:r>
            <a:r>
              <a:rPr lang="en-US" sz="1200" b="0" baseline="0" dirty="0" smtClean="0"/>
              <a:t>, on the </a:t>
            </a:r>
            <a:r>
              <a:rPr lang="en-US" sz="1200" b="1" baseline="0" dirty="0" smtClean="0"/>
              <a:t>Format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Shape Styles </a:t>
            </a:r>
            <a:r>
              <a:rPr lang="en-US" sz="1200" baseline="0" dirty="0" smtClean="0"/>
              <a:t>group, click the arrow next to </a:t>
            </a:r>
            <a:r>
              <a:rPr lang="en-US" sz="1200" b="1" baseline="0" dirty="0" smtClean="0"/>
              <a:t>Shape Fill</a:t>
            </a:r>
            <a:r>
              <a:rPr lang="en-US" sz="1200" b="0" baseline="0" dirty="0" smtClean="0"/>
              <a:t>, point to</a:t>
            </a:r>
            <a:r>
              <a:rPr lang="en-US" sz="1200" b="1" baseline="0" dirty="0" smtClean="0"/>
              <a:t> Gradient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More Gradients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Format Shape </a:t>
            </a:r>
            <a:r>
              <a:rPr lang="en-US" sz="1200" b="0" baseline="0" dirty="0" smtClean="0"/>
              <a:t>dialog box, in the left pane, click </a:t>
            </a:r>
            <a:r>
              <a:rPr lang="en-US" sz="1200" b="1" baseline="0" dirty="0" smtClean="0"/>
              <a:t>Fill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Gradient fill </a:t>
            </a: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Fill </a:t>
            </a:r>
            <a:r>
              <a:rPr lang="en-US" sz="1200" b="0" baseline="0" dirty="0" smtClean="0"/>
              <a:t>pane,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Type </a:t>
            </a:r>
            <a:r>
              <a:rPr lang="en-US" sz="1200" b="0" baseline="0" dirty="0" smtClean="0"/>
              <a:t>list, select </a:t>
            </a:r>
            <a:r>
              <a:rPr lang="en-US" sz="1200" b="1" baseline="0" dirty="0" smtClean="0"/>
              <a:t>Linear</a:t>
            </a:r>
            <a:r>
              <a:rPr lang="en-US" sz="1200" b="0" baseline="0" dirty="0" smtClean="0"/>
              <a:t>.</a:t>
            </a:r>
            <a:r>
              <a:rPr lang="en-US" sz="1200" b="1" baseline="0" dirty="0" smtClean="0"/>
              <a:t>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Click the button next to </a:t>
            </a:r>
            <a:r>
              <a:rPr lang="en-US" sz="1200" b="1" baseline="0" dirty="0" smtClean="0"/>
              <a:t>Direction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Linear Up </a:t>
            </a:r>
            <a:r>
              <a:rPr lang="en-US" sz="1200" b="0" baseline="0" dirty="0" smtClean="0"/>
              <a:t>(second row, second option from the left).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Add gradient stop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Remove gradient stop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until two stops appear in the slider.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Also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customize the gradient stops as follows: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first stop in the slider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do the following: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White, Background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1, Darker 35% 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(fifth row, first option from the left).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last stop in the slider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do the following: 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click </a:t>
            </a:r>
            <a:r>
              <a:rPr lang="en-US" sz="1200" b="1" baseline="0" dirty="0" smtClean="0"/>
              <a:t>Black, Text 1, Lighter 25%</a:t>
            </a:r>
            <a:r>
              <a:rPr lang="en-US" sz="1200" b="0" baseline="0" dirty="0" smtClean="0"/>
              <a:t> (fourth row, second option from the left). </a:t>
            </a:r>
            <a:endParaRPr lang="en-US" sz="1200" b="1" baseline="0" dirty="0" smtClean="0"/>
          </a:p>
          <a:p>
            <a:pPr marL="228600" lvl="0" indent="-228600">
              <a:buFont typeface="+mj-lt"/>
              <a:buAutoNum type="arabicPeriod" startAt="13"/>
            </a:pPr>
            <a:r>
              <a:rPr lang="en-US" sz="1200" b="0" baseline="0" dirty="0" smtClean="0"/>
              <a:t>Also in the </a:t>
            </a:r>
            <a:r>
              <a:rPr lang="en-US" sz="1200" b="1" baseline="0" dirty="0" smtClean="0"/>
              <a:t>Format Shape </a:t>
            </a:r>
            <a:r>
              <a:rPr lang="en-US" sz="1200" b="0" baseline="0" dirty="0" smtClean="0"/>
              <a:t>dialog box, in the left pane, click </a:t>
            </a:r>
            <a:r>
              <a:rPr lang="en-US" sz="1200" b="1" baseline="0" dirty="0" smtClean="0"/>
              <a:t>3-D Format</a:t>
            </a:r>
            <a:r>
              <a:rPr lang="en-US" sz="1200" b="0" baseline="0" dirty="0" smtClean="0"/>
              <a:t>, and then do the following in the </a:t>
            </a:r>
            <a:r>
              <a:rPr lang="en-US" sz="1200" b="1" baseline="0" dirty="0" smtClean="0"/>
              <a:t>3-D Format</a:t>
            </a:r>
            <a:r>
              <a:rPr lang="en-US" sz="1200" b="0" baseline="0" dirty="0" smtClean="0"/>
              <a:t> pane:</a:t>
            </a:r>
            <a:r>
              <a:rPr lang="en-US" sz="1200" b="1" baseline="0" dirty="0" smtClean="0"/>
              <a:t> 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Under </a:t>
            </a:r>
            <a:r>
              <a:rPr lang="en-US" sz="1200" b="1" baseline="0" dirty="0" smtClean="0"/>
              <a:t>Bevel</a:t>
            </a:r>
            <a:r>
              <a:rPr lang="en-US" sz="1200" b="0" baseline="0" dirty="0" smtClean="0"/>
              <a:t>, click the button next to </a:t>
            </a:r>
            <a:r>
              <a:rPr lang="en-US" sz="1200" b="1" baseline="0" dirty="0" smtClean="0"/>
              <a:t>Top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Bevel </a:t>
            </a:r>
            <a:r>
              <a:rPr lang="en-US" sz="1200" b="0" baseline="0" dirty="0" smtClean="0"/>
              <a:t>click </a:t>
            </a:r>
            <a:r>
              <a:rPr lang="en-US" sz="1200" b="1" baseline="0" dirty="0" smtClean="0"/>
              <a:t>Circle </a:t>
            </a:r>
            <a:r>
              <a:rPr lang="en-US" sz="1200" b="0" baseline="0" dirty="0" smtClean="0"/>
              <a:t>(first row, first option from the left).</a:t>
            </a:r>
            <a:r>
              <a:rPr lang="en-US" sz="1200" b="1" baseline="0" dirty="0" smtClean="0"/>
              <a:t> </a:t>
            </a:r>
            <a:r>
              <a:rPr lang="en-US" sz="1200" b="0" baseline="0" dirty="0" smtClean="0"/>
              <a:t>Next to </a:t>
            </a:r>
            <a:r>
              <a:rPr lang="en-US" sz="1200" b="1" baseline="0" dirty="0" smtClean="0"/>
              <a:t>Top</a:t>
            </a:r>
            <a:r>
              <a:rPr lang="en-US" sz="1200" b="0" baseline="0" dirty="0" smtClean="0"/>
              <a:t>, in the </a:t>
            </a:r>
            <a:r>
              <a:rPr lang="en-US" sz="1200" b="1" baseline="0" dirty="0" smtClean="0"/>
              <a:t>Width </a:t>
            </a:r>
            <a:r>
              <a:rPr lang="en-US" sz="1200" b="0" baseline="0" dirty="0" smtClean="0"/>
              <a:t>box, enter </a:t>
            </a:r>
            <a:r>
              <a:rPr lang="en-US" sz="1200" b="1" baseline="0" dirty="0" smtClean="0"/>
              <a:t>4 pt</a:t>
            </a:r>
            <a:r>
              <a:rPr lang="en-US" sz="1200" b="0" baseline="0" dirty="0" smtClean="0"/>
              <a:t>,</a:t>
            </a:r>
            <a:r>
              <a:rPr lang="en-US" sz="1200" b="1" baseline="0" dirty="0" smtClean="0"/>
              <a:t> </a:t>
            </a:r>
            <a:r>
              <a:rPr lang="en-US" sz="1200" b="0" baseline="0" dirty="0" smtClean="0"/>
              <a:t>and in the </a:t>
            </a:r>
            <a:r>
              <a:rPr lang="en-US" sz="1200" b="1" baseline="0" dirty="0" smtClean="0"/>
              <a:t>Height </a:t>
            </a:r>
            <a:r>
              <a:rPr lang="en-US" sz="1200" b="0" baseline="0" dirty="0" smtClean="0"/>
              <a:t>box, enter </a:t>
            </a:r>
            <a:r>
              <a:rPr lang="en-US" sz="1200" b="1" baseline="0" dirty="0" smtClean="0"/>
              <a:t>4 pt</a:t>
            </a:r>
            <a:r>
              <a:rPr lang="en-US" sz="1200" b="0" baseline="0" dirty="0" smtClean="0"/>
              <a:t>.</a:t>
            </a:r>
            <a:endParaRPr lang="en-US" sz="1200" b="1" baseline="0" dirty="0" smtClean="0"/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Under</a:t>
            </a:r>
            <a:r>
              <a:rPr lang="en-US" sz="1200" b="1" baseline="0" dirty="0" smtClean="0"/>
              <a:t> Depth</a:t>
            </a:r>
            <a:r>
              <a:rPr lang="en-US" sz="1200" b="0" baseline="0" dirty="0" smtClean="0"/>
              <a:t>,</a:t>
            </a:r>
            <a:r>
              <a:rPr lang="en-US" sz="1200" b="1" baseline="0" dirty="0" smtClean="0"/>
              <a:t> </a:t>
            </a: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Depth </a:t>
            </a:r>
            <a:r>
              <a:rPr lang="en-US" sz="1200" b="0" baseline="0" dirty="0" smtClean="0"/>
              <a:t>box, enter </a:t>
            </a:r>
            <a:r>
              <a:rPr lang="en-US" sz="1200" b="1" baseline="0" dirty="0" smtClean="0"/>
              <a:t>1 pt</a:t>
            </a:r>
            <a:r>
              <a:rPr lang="en-US" sz="1200" b="0" baseline="0" dirty="0" smtClean="0"/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Under</a:t>
            </a:r>
            <a:r>
              <a:rPr lang="en-US" sz="1200" b="1" baseline="0" dirty="0" smtClean="0"/>
              <a:t> Surface</a:t>
            </a:r>
            <a:r>
              <a:rPr lang="en-US" sz="1200" b="0" baseline="0" dirty="0" smtClean="0"/>
              <a:t>, click the button next to </a:t>
            </a:r>
            <a:r>
              <a:rPr lang="en-US" sz="1200" b="1" baseline="0" dirty="0" smtClean="0"/>
              <a:t>Material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Standard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Plastic </a:t>
            </a:r>
            <a:r>
              <a:rPr lang="en-US" sz="1200" b="0" baseline="0" dirty="0" smtClean="0"/>
              <a:t>(third option from the left). Click the button next to </a:t>
            </a:r>
            <a:r>
              <a:rPr lang="en-US" sz="1200" b="1" baseline="0" dirty="0" smtClean="0"/>
              <a:t>Lighting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Special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Flat </a:t>
            </a:r>
            <a:r>
              <a:rPr lang="en-US" sz="1200" b="0" baseline="0" dirty="0" smtClean="0"/>
              <a:t>(first option from the left). </a:t>
            </a:r>
          </a:p>
          <a:p>
            <a:pPr marL="228600" lvl="0" indent="-228600">
              <a:buFont typeface="+mj-lt"/>
              <a:buAutoNum type="arabicPeriod" startAt="13"/>
            </a:pPr>
            <a:r>
              <a:rPr lang="en-US" sz="1200" b="0" dirty="0" smtClean="0"/>
              <a:t>On the slide, </a:t>
            </a:r>
            <a:r>
              <a:rPr lang="en-US" sz="1200" b="0" baseline="0" dirty="0" smtClean="0"/>
              <a:t>p</a:t>
            </a:r>
            <a:r>
              <a:rPr lang="en-US" sz="1200" baseline="0" dirty="0" smtClean="0"/>
              <a:t>ress and hold CTRL, and then select the four smaller, first-level rectangles. </a:t>
            </a:r>
            <a:r>
              <a:rPr lang="en-US" sz="1200" b="0" dirty="0" smtClean="0"/>
              <a:t>On the </a:t>
            </a:r>
            <a:r>
              <a:rPr lang="en-US" sz="1200" b="1" dirty="0" smtClean="0"/>
              <a:t>Home</a:t>
            </a:r>
            <a:r>
              <a:rPr lang="en-US" sz="1200" b="0" dirty="0" smtClean="0"/>
              <a:t> tab, in the </a:t>
            </a:r>
            <a:r>
              <a:rPr lang="en-US" sz="1200" b="1" dirty="0" smtClean="0"/>
              <a:t>Font</a:t>
            </a:r>
            <a:r>
              <a:rPr lang="en-US" sz="1200" b="0" dirty="0" smtClean="0"/>
              <a:t> group, select </a:t>
            </a:r>
            <a:r>
              <a:rPr lang="en-US" sz="1200" b="1" baseline="0" dirty="0" smtClean="0"/>
              <a:t>Franklin Gothic Medium</a:t>
            </a:r>
            <a:r>
              <a:rPr lang="en-US" sz="1200" b="0" baseline="0" dirty="0" smtClean="0"/>
              <a:t> from</a:t>
            </a:r>
            <a:r>
              <a:rPr lang="en-US" sz="1200" b="0" dirty="0" smtClean="0"/>
              <a:t> the </a:t>
            </a:r>
            <a:r>
              <a:rPr lang="en-US" sz="1200" b="1" dirty="0" smtClean="0"/>
              <a:t>Font</a:t>
            </a:r>
            <a:r>
              <a:rPr lang="en-US" sz="1200" b="0" dirty="0" smtClean="0"/>
              <a:t> list</a:t>
            </a:r>
            <a:r>
              <a:rPr lang="en-US" sz="1200" b="0" baseline="0" dirty="0" smtClean="0"/>
              <a:t>, and then enter </a:t>
            </a:r>
            <a:r>
              <a:rPr lang="en-US" sz="1200" b="1" baseline="0" dirty="0" smtClean="0"/>
              <a:t>26</a:t>
            </a:r>
            <a:r>
              <a:rPr lang="en-US" sz="1200" b="0" baseline="0" dirty="0" smtClean="0"/>
              <a:t> in the </a:t>
            </a:r>
            <a:r>
              <a:rPr lang="en-US" sz="1200" b="1" baseline="0" dirty="0" smtClean="0"/>
              <a:t>Font Size </a:t>
            </a:r>
            <a:r>
              <a:rPr lang="en-US" sz="1200" b="0" baseline="0" dirty="0" smtClean="0"/>
              <a:t>box.</a:t>
            </a:r>
          </a:p>
          <a:p>
            <a:pPr marL="228600" lvl="0" indent="-228600">
              <a:buFont typeface="+mj-lt"/>
              <a:buAutoNum type="arabicPeriod" startAt="13"/>
            </a:pPr>
            <a:r>
              <a:rPr lang="en-US" sz="1200" b="0" baseline="0" dirty="0" smtClean="0"/>
              <a:t>Select the top first-level rectangle. Under</a:t>
            </a:r>
            <a:r>
              <a:rPr lang="en-US" sz="1200" b="1" baseline="0" dirty="0" smtClean="0"/>
              <a:t> SmartArt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Tools</a:t>
            </a:r>
            <a:r>
              <a:rPr lang="en-US" sz="1200" b="0" baseline="0" dirty="0" smtClean="0"/>
              <a:t>, on the </a:t>
            </a:r>
            <a:r>
              <a:rPr lang="en-US" sz="1200" b="1" baseline="0" dirty="0" smtClean="0"/>
              <a:t>Format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Shape Styles </a:t>
            </a:r>
            <a:r>
              <a:rPr lang="en-US" sz="1200" baseline="0" dirty="0" smtClean="0"/>
              <a:t>group, click the arrow next to </a:t>
            </a:r>
            <a:r>
              <a:rPr lang="en-US" sz="1200" b="1" baseline="0" dirty="0" smtClean="0"/>
              <a:t>Shape Fill</a:t>
            </a:r>
            <a:r>
              <a:rPr lang="en-US" sz="1200" b="0" baseline="0" dirty="0" smtClean="0"/>
              <a:t>, point to</a:t>
            </a:r>
            <a:r>
              <a:rPr lang="en-US" sz="1200" b="1" baseline="0" dirty="0" smtClean="0"/>
              <a:t> Gradient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More Gradients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Format Shape </a:t>
            </a:r>
            <a:r>
              <a:rPr lang="en-US" sz="1200" b="0" baseline="0" dirty="0" smtClean="0"/>
              <a:t>dialog box, in the left pane, click </a:t>
            </a:r>
            <a:r>
              <a:rPr lang="en-US" sz="1200" b="1" baseline="0" dirty="0" smtClean="0"/>
              <a:t>Fill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Gradient fill </a:t>
            </a: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Fill </a:t>
            </a:r>
            <a:r>
              <a:rPr lang="en-US" sz="1200" b="0" baseline="0" dirty="0" smtClean="0"/>
              <a:t>pane,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Type </a:t>
            </a:r>
            <a:r>
              <a:rPr lang="en-US" sz="1200" b="0" baseline="0" dirty="0" smtClean="0"/>
              <a:t>list, select </a:t>
            </a:r>
            <a:r>
              <a:rPr lang="en-US" sz="1200" b="1" baseline="0" dirty="0" smtClean="0"/>
              <a:t>Linear</a:t>
            </a:r>
            <a:r>
              <a:rPr lang="en-US" sz="1200" b="0" baseline="0" dirty="0" smtClean="0"/>
              <a:t>.</a:t>
            </a:r>
            <a:r>
              <a:rPr lang="en-US" sz="1200" b="1" baseline="0" dirty="0" smtClean="0"/>
              <a:t>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Click the button next to </a:t>
            </a:r>
            <a:r>
              <a:rPr lang="en-US" sz="1200" b="1" baseline="0" dirty="0" smtClean="0"/>
              <a:t>Direction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Linear Up </a:t>
            </a:r>
            <a:r>
              <a:rPr lang="en-US" sz="1200" b="0" baseline="0" dirty="0" smtClean="0"/>
              <a:t>(second row, second option from the left).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Add gradient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stop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Remove gradient stop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until two stops appear in the slider.</a:t>
            </a:r>
          </a:p>
          <a:p>
            <a:pPr marL="228600" indent="-228600">
              <a:buFont typeface="+mj-lt"/>
              <a:buAutoNum type="arabicPeriod" startAt="16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Also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customize the gradient stops as follows: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first stop in the slider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do the following: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</a:t>
            </a:r>
            <a:r>
              <a:rPr lang="en-US" sz="1200" b="1" baseline="0" dirty="0" smtClean="0"/>
              <a:t>Teal, Accent 3, Darker 50% </a:t>
            </a:r>
            <a:r>
              <a:rPr lang="en-US" sz="1200" b="0" baseline="0" dirty="0" smtClean="0"/>
              <a:t>(sixth row, seventh option from the left).</a:t>
            </a:r>
            <a:endParaRPr lang="en-US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last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stop in the slider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do the following: 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</a:t>
            </a:r>
            <a:r>
              <a:rPr lang="en-US" sz="1200" b="1" baseline="0" dirty="0" smtClean="0"/>
              <a:t>Teal, Accent 3, Darker 25% </a:t>
            </a:r>
            <a:r>
              <a:rPr lang="en-US" sz="1200" b="0" baseline="0" dirty="0" smtClean="0"/>
              <a:t>(fifth row, seventh option from the left).</a:t>
            </a:r>
          </a:p>
          <a:p>
            <a:pPr marL="228600" lvl="0" indent="-228600">
              <a:buFont typeface="+mj-lt"/>
              <a:buAutoNum type="arabicPeriod" startAt="16"/>
            </a:pPr>
            <a:r>
              <a:rPr lang="en-US" sz="1200" b="0" baseline="0" dirty="0" smtClean="0"/>
              <a:t>Select the second first-level rectangle. Under</a:t>
            </a:r>
            <a:r>
              <a:rPr lang="en-US" sz="1200" b="1" baseline="0" dirty="0" smtClean="0"/>
              <a:t> SmartArt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Tools</a:t>
            </a:r>
            <a:r>
              <a:rPr lang="en-US" sz="1200" b="0" baseline="0" dirty="0" smtClean="0"/>
              <a:t>, on the </a:t>
            </a:r>
            <a:r>
              <a:rPr lang="en-US" sz="1200" b="1" baseline="0" dirty="0" smtClean="0"/>
              <a:t>Format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Shape Styles </a:t>
            </a:r>
            <a:r>
              <a:rPr lang="en-US" sz="1200" baseline="0" dirty="0" smtClean="0"/>
              <a:t>group, click the arrow next to </a:t>
            </a:r>
            <a:r>
              <a:rPr lang="en-US" sz="1200" b="1" baseline="0" dirty="0" smtClean="0"/>
              <a:t>Shape Fill</a:t>
            </a:r>
            <a:r>
              <a:rPr lang="en-US" sz="1200" b="0" baseline="0" dirty="0" smtClean="0"/>
              <a:t>, point to</a:t>
            </a:r>
            <a:r>
              <a:rPr lang="en-US" sz="1200" b="1" baseline="0" dirty="0" smtClean="0"/>
              <a:t> Gradient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More Gradients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Format Shape </a:t>
            </a:r>
            <a:r>
              <a:rPr lang="en-US" sz="1200" b="0" baseline="0" dirty="0" smtClean="0"/>
              <a:t>dialog box, in the left pane, click </a:t>
            </a:r>
            <a:r>
              <a:rPr lang="en-US" sz="1200" b="1" baseline="0" dirty="0" smtClean="0"/>
              <a:t>Fill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Gradient fill </a:t>
            </a: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Fill </a:t>
            </a:r>
            <a:r>
              <a:rPr lang="en-US" sz="1200" b="0" baseline="0" dirty="0" smtClean="0"/>
              <a:t>pane,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Type </a:t>
            </a:r>
            <a:r>
              <a:rPr lang="en-US" sz="1200" b="0" baseline="0" dirty="0" smtClean="0"/>
              <a:t>list, select </a:t>
            </a:r>
            <a:r>
              <a:rPr lang="en-US" sz="1200" b="1" baseline="0" dirty="0" smtClean="0"/>
              <a:t>Linear</a:t>
            </a:r>
            <a:r>
              <a:rPr lang="en-US" sz="1200" b="0" baseline="0" dirty="0" smtClean="0"/>
              <a:t>.</a:t>
            </a:r>
            <a:r>
              <a:rPr lang="en-US" sz="1200" b="1" baseline="0" dirty="0" smtClean="0"/>
              <a:t>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Click the button next to </a:t>
            </a:r>
            <a:r>
              <a:rPr lang="en-US" sz="1200" b="1" baseline="0" dirty="0" smtClean="0"/>
              <a:t>Direction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Linear Up </a:t>
            </a:r>
            <a:r>
              <a:rPr lang="en-US" sz="1200" b="0" baseline="0" dirty="0" smtClean="0"/>
              <a:t>(second row, second option from the left).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Add gradient stop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Remove gradient stop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until two stops appear in the slider.</a:t>
            </a:r>
          </a:p>
          <a:p>
            <a:pPr marL="228600" indent="-228600">
              <a:buFont typeface="+mj-lt"/>
              <a:buAutoNum type="arabicPeriod" startAt="18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Also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customize the gradient stops as follows: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first stop in the slider,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then do the following: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</a:t>
            </a:r>
            <a:r>
              <a:rPr lang="en-US" sz="1200" b="1" baseline="0" dirty="0" smtClean="0"/>
              <a:t>Brown, Accent 4, Darker 50% </a:t>
            </a:r>
            <a:r>
              <a:rPr lang="en-US" sz="1200" b="0" baseline="0" dirty="0" smtClean="0"/>
              <a:t>(sixth row, eighth option from the left).</a:t>
            </a:r>
            <a:endParaRPr lang="en-US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last stop in the slider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do the following: 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</a:t>
            </a:r>
            <a:r>
              <a:rPr lang="en-US" sz="1200" b="1" baseline="0" dirty="0" smtClean="0"/>
              <a:t>Brown, Accent 4, Darker 25% </a:t>
            </a:r>
            <a:r>
              <a:rPr lang="en-US" sz="1200" b="0" baseline="0" dirty="0" smtClean="0"/>
              <a:t>(fifth row, eighth option from the left).</a:t>
            </a:r>
          </a:p>
          <a:p>
            <a:pPr marL="228600" lvl="0" indent="-228600">
              <a:buFont typeface="+mj-lt"/>
              <a:buAutoNum type="arabicPeriod" startAt="18"/>
            </a:pPr>
            <a:r>
              <a:rPr lang="en-US" sz="1200" b="0" baseline="0" dirty="0" smtClean="0"/>
              <a:t>Select the third first-level rectangle. Under</a:t>
            </a:r>
            <a:r>
              <a:rPr lang="en-US" sz="1200" b="1" baseline="0" dirty="0" smtClean="0"/>
              <a:t> SmartArt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Tools</a:t>
            </a:r>
            <a:r>
              <a:rPr lang="en-US" sz="1200" b="0" baseline="0" dirty="0" smtClean="0"/>
              <a:t>, on the </a:t>
            </a:r>
            <a:r>
              <a:rPr lang="en-US" sz="1200" b="1" baseline="0" dirty="0" smtClean="0"/>
              <a:t>Format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Shape Styles </a:t>
            </a:r>
            <a:r>
              <a:rPr lang="en-US" sz="1200" baseline="0" dirty="0" smtClean="0"/>
              <a:t>group, click the arrow next to </a:t>
            </a:r>
            <a:r>
              <a:rPr lang="en-US" sz="1200" b="1" baseline="0" dirty="0" smtClean="0"/>
              <a:t>Shape Fill</a:t>
            </a:r>
            <a:r>
              <a:rPr lang="en-US" sz="1200" b="0" baseline="0" dirty="0" smtClean="0"/>
              <a:t>, point to</a:t>
            </a:r>
            <a:r>
              <a:rPr lang="en-US" sz="1200" b="1" baseline="0" dirty="0" smtClean="0"/>
              <a:t> Gradient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More Gradients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Format Shape </a:t>
            </a:r>
            <a:r>
              <a:rPr lang="en-US" sz="1200" b="0" baseline="0" dirty="0" smtClean="0"/>
              <a:t>dialog box, in the left pane, click </a:t>
            </a:r>
            <a:r>
              <a:rPr lang="en-US" sz="1200" b="1" baseline="0" dirty="0" smtClean="0"/>
              <a:t>Fill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Gradient fill </a:t>
            </a: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Fill </a:t>
            </a:r>
            <a:r>
              <a:rPr lang="en-US" sz="1200" b="0" baseline="0" dirty="0" smtClean="0"/>
              <a:t>pane,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Type </a:t>
            </a:r>
            <a:r>
              <a:rPr lang="en-US" sz="1200" b="0" baseline="0" dirty="0" smtClean="0"/>
              <a:t>list, select </a:t>
            </a:r>
            <a:r>
              <a:rPr lang="en-US" sz="1200" b="1" baseline="0" dirty="0" smtClean="0"/>
              <a:t>Linear</a:t>
            </a:r>
            <a:r>
              <a:rPr lang="en-US" sz="1200" b="0" baseline="0" dirty="0" smtClean="0"/>
              <a:t>.</a:t>
            </a:r>
            <a:r>
              <a:rPr lang="en-US" sz="1200" b="1" baseline="0" dirty="0" smtClean="0"/>
              <a:t>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Click the button next to </a:t>
            </a:r>
            <a:r>
              <a:rPr lang="en-US" sz="1200" b="1" baseline="0" dirty="0" smtClean="0"/>
              <a:t>Direction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Linear Up </a:t>
            </a:r>
            <a:r>
              <a:rPr lang="en-US" sz="1200" b="0" baseline="0" dirty="0" smtClean="0"/>
              <a:t>(second row, second option from the left).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Add gradient stop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Remove gradient stop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until two stops appear in the slider.</a:t>
            </a:r>
          </a:p>
          <a:p>
            <a:pPr marL="228600" indent="-228600">
              <a:buFont typeface="+mj-lt"/>
              <a:buAutoNum type="arabicPeriod" startAt="20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Also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customize the gradient stops as follows: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first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stop in the slider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do the following: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</a:t>
            </a:r>
            <a:r>
              <a:rPr lang="en-US" sz="1200" b="1" baseline="0" dirty="0" smtClean="0"/>
              <a:t>Green, Accent 5, Darker 50% </a:t>
            </a:r>
            <a:r>
              <a:rPr lang="en-US" sz="1200" b="0" baseline="0" dirty="0" smtClean="0"/>
              <a:t>(sixth row, ninth option from the left).</a:t>
            </a:r>
            <a:endParaRPr lang="en-US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last stop in the slider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do the following: 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</a:t>
            </a:r>
            <a:r>
              <a:rPr lang="en-US" sz="1200" b="1" baseline="0" dirty="0" smtClean="0"/>
              <a:t>Green, Accent 5, Darker 25% </a:t>
            </a:r>
            <a:r>
              <a:rPr lang="en-US" sz="1200" b="0" baseline="0" dirty="0" smtClean="0"/>
              <a:t>(fifth row, ninth option from the left).</a:t>
            </a:r>
          </a:p>
          <a:p>
            <a:pPr marL="228600" lvl="0" indent="-228600">
              <a:buFont typeface="+mj-lt"/>
              <a:buAutoNum type="arabicPeriod" startAt="20"/>
            </a:pPr>
            <a:r>
              <a:rPr lang="en-US" sz="1200" b="0" baseline="0" dirty="0" smtClean="0"/>
              <a:t>Select the fourth first-level rectangle. Under</a:t>
            </a:r>
            <a:r>
              <a:rPr lang="en-US" sz="1200" b="1" baseline="0" dirty="0" smtClean="0"/>
              <a:t> SmartArt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Tools</a:t>
            </a:r>
            <a:r>
              <a:rPr lang="en-US" sz="1200" b="0" baseline="0" dirty="0" smtClean="0"/>
              <a:t>, on the </a:t>
            </a:r>
            <a:r>
              <a:rPr lang="en-US" sz="1200" b="1" baseline="0" dirty="0" smtClean="0"/>
              <a:t>Format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Shape Styles </a:t>
            </a:r>
            <a:r>
              <a:rPr lang="en-US" sz="1200" baseline="0" dirty="0" smtClean="0"/>
              <a:t>group, click the arrow next to </a:t>
            </a:r>
            <a:r>
              <a:rPr lang="en-US" sz="1200" b="1" baseline="0" dirty="0" smtClean="0"/>
              <a:t>Shape Fill</a:t>
            </a:r>
            <a:r>
              <a:rPr lang="en-US" sz="1200" b="0" baseline="0" dirty="0" smtClean="0"/>
              <a:t>, point to</a:t>
            </a:r>
            <a:r>
              <a:rPr lang="en-US" sz="1200" b="1" baseline="0" dirty="0" smtClean="0"/>
              <a:t> Gradient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More Gradients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Format Shape </a:t>
            </a:r>
            <a:r>
              <a:rPr lang="en-US" sz="1200" b="0" baseline="0" dirty="0" smtClean="0"/>
              <a:t>dialog box, in the left pane, click </a:t>
            </a:r>
            <a:r>
              <a:rPr lang="en-US" sz="1200" b="1" baseline="0" dirty="0" smtClean="0"/>
              <a:t>Fill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Gradient fill </a:t>
            </a: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Fill </a:t>
            </a:r>
            <a:r>
              <a:rPr lang="en-US" sz="1200" b="0" baseline="0" dirty="0" smtClean="0"/>
              <a:t>pane,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Type </a:t>
            </a:r>
            <a:r>
              <a:rPr lang="en-US" sz="1200" b="0" baseline="0" dirty="0" smtClean="0"/>
              <a:t>list, select </a:t>
            </a:r>
            <a:r>
              <a:rPr lang="en-US" sz="1200" b="1" baseline="0" dirty="0" smtClean="0"/>
              <a:t>Linear</a:t>
            </a:r>
            <a:r>
              <a:rPr lang="en-US" sz="1200" b="0" baseline="0" dirty="0" smtClean="0"/>
              <a:t>.</a:t>
            </a:r>
            <a:r>
              <a:rPr lang="en-US" sz="1200" b="1" baseline="0" dirty="0" smtClean="0"/>
              <a:t>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Click the button next to </a:t>
            </a:r>
            <a:r>
              <a:rPr lang="en-US" sz="1200" b="1" baseline="0" dirty="0" smtClean="0"/>
              <a:t>Direction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Linear Up </a:t>
            </a:r>
            <a:r>
              <a:rPr lang="en-US" sz="1200" b="0" baseline="0" dirty="0" smtClean="0"/>
              <a:t>(second row, second option from the left).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Add gradient stop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Remove gradient stop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until two stops appear in the slider.</a:t>
            </a:r>
          </a:p>
          <a:p>
            <a:pPr marL="228600" indent="-228600">
              <a:buFont typeface="+mj-lt"/>
              <a:buAutoNum type="arabicPeriod" startAt="22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Also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customize the gradient stops as follows: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first stop in the slider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do the following: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</a:t>
            </a:r>
            <a:r>
              <a:rPr lang="en-US" sz="1200" b="1" baseline="0" dirty="0" smtClean="0"/>
              <a:t>Orange, Accent 6, Darker 50% </a:t>
            </a:r>
            <a:r>
              <a:rPr lang="en-US" sz="1200" b="0" baseline="0" dirty="0" smtClean="0"/>
              <a:t>(sixth row, 10</a:t>
            </a:r>
            <a:r>
              <a:rPr lang="en-US" sz="1200" b="0" baseline="30000" dirty="0" smtClean="0"/>
              <a:t>th</a:t>
            </a:r>
            <a:r>
              <a:rPr lang="en-US" sz="1200" b="0" baseline="0" dirty="0" smtClean="0"/>
              <a:t> option from the left).</a:t>
            </a:r>
            <a:endParaRPr lang="en-US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last stop in the slider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do the following: 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</a:t>
            </a:r>
            <a:r>
              <a:rPr lang="en-US" sz="1200" b="1" baseline="0" dirty="0" smtClean="0"/>
              <a:t>Orange, Accent 6, Darker 20% </a:t>
            </a:r>
            <a:r>
              <a:rPr lang="en-US" sz="1200" b="0" baseline="0" dirty="0" smtClean="0"/>
              <a:t>(fifth row, 10</a:t>
            </a:r>
            <a:r>
              <a:rPr lang="en-US" sz="1200" b="0" baseline="30000" dirty="0" smtClean="0"/>
              <a:t>th</a:t>
            </a:r>
            <a:r>
              <a:rPr lang="en-US" sz="1200" b="0" baseline="0" dirty="0" smtClean="0"/>
              <a:t> option from the left).</a:t>
            </a:r>
          </a:p>
          <a:p>
            <a:endParaRPr lang="en-US" sz="1200" dirty="0" smtClean="0"/>
          </a:p>
          <a:p>
            <a:endParaRPr lang="en-US" sz="1200" dirty="0" smtClean="0"/>
          </a:p>
          <a:p>
            <a:r>
              <a:rPr lang="en-US" sz="1200" dirty="0" smtClean="0"/>
              <a:t>To reproduce</a:t>
            </a:r>
            <a:r>
              <a:rPr lang="en-US" sz="1200" baseline="0" dirty="0" smtClean="0"/>
              <a:t> the animation effects on this slide, do the following: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</a:t>
            </a:r>
            <a:r>
              <a:rPr lang="en-US" sz="1200" baseline="0" dirty="0" smtClean="0"/>
              <a:t>and then click </a:t>
            </a:r>
            <a:r>
              <a:rPr lang="en-US" sz="1200" b="1" baseline="0" dirty="0" smtClean="0"/>
              <a:t>More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Entrance Effects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Add Entrance Effect </a:t>
            </a:r>
            <a:r>
              <a:rPr lang="en-US" sz="1200" b="0" baseline="0" dirty="0" smtClean="0"/>
              <a:t>dialog box, under </a:t>
            </a:r>
            <a:r>
              <a:rPr lang="en-US" sz="1200" b="1" baseline="0" dirty="0" smtClean="0"/>
              <a:t>Subtle</a:t>
            </a:r>
            <a:r>
              <a:rPr lang="en-US" sz="1200" b="0" baseline="0" dirty="0" smtClean="0"/>
              <a:t>, click </a:t>
            </a:r>
            <a:r>
              <a:rPr lang="en-US" sz="1200" b="1" baseline="0" dirty="0" smtClean="0"/>
              <a:t>Expand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OK</a:t>
            </a:r>
            <a:r>
              <a:rPr lang="en-US" sz="1200" baseline="0" dirty="0" smtClean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Timing</a:t>
            </a:r>
            <a:r>
              <a:rPr lang="en-US" sz="1200" baseline="0" dirty="0" smtClean="0"/>
              <a:t> group, in the </a:t>
            </a:r>
            <a:r>
              <a:rPr lang="en-US" sz="1200" b="1" baseline="0" dirty="0" smtClean="0"/>
              <a:t>Duration</a:t>
            </a:r>
            <a:r>
              <a:rPr lang="en-US" sz="1200" baseline="0" dirty="0" smtClean="0"/>
              <a:t> box enter </a:t>
            </a:r>
            <a:r>
              <a:rPr lang="en-US" sz="1200" b="1" baseline="0" dirty="0" smtClean="0"/>
              <a:t>1.00 seconds</a:t>
            </a:r>
            <a:r>
              <a:rPr lang="en-US" sz="120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Also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Animation Pane</a:t>
            </a:r>
            <a:r>
              <a:rPr lang="en-US" sz="1200" b="0" baseline="0" dirty="0" smtClean="0"/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Animation Pane</a:t>
            </a:r>
            <a:r>
              <a:rPr lang="en-US" sz="1200" b="0" baseline="0" dirty="0" smtClean="0"/>
              <a:t>, select the animation effect. </a:t>
            </a:r>
            <a:r>
              <a:rPr lang="en-US" sz="1200" baseline="0" dirty="0" smtClean="0"/>
              <a:t>C</a:t>
            </a:r>
            <a:r>
              <a:rPr lang="en-US" sz="1200" b="0" baseline="0" dirty="0" smtClean="0"/>
              <a:t>lick the arrow to the right of the animation effect, and then click </a:t>
            </a:r>
            <a:r>
              <a:rPr lang="en-US" sz="1200" b="1" baseline="0" dirty="0" smtClean="0"/>
              <a:t>Effect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Options</a:t>
            </a:r>
            <a:r>
              <a:rPr lang="en-US" sz="1200" baseline="0" dirty="0" smtClean="0"/>
              <a:t>. In the </a:t>
            </a:r>
            <a:r>
              <a:rPr lang="en-US" sz="1200" b="1" baseline="0" dirty="0" smtClean="0"/>
              <a:t>Expand</a:t>
            </a:r>
            <a:r>
              <a:rPr lang="en-US" sz="1200" baseline="0" dirty="0" smtClean="0"/>
              <a:t> dialog box, o</a:t>
            </a:r>
            <a:r>
              <a:rPr lang="en-US" sz="1200" b="0" baseline="0" dirty="0" smtClean="0"/>
              <a:t>n the </a:t>
            </a:r>
            <a:r>
              <a:rPr lang="en-US" sz="1200" b="1" baseline="0" dirty="0" smtClean="0"/>
              <a:t>SmartArt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Animation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Group graphic </a:t>
            </a:r>
            <a:r>
              <a:rPr lang="en-US" sz="1200" baseline="0" dirty="0" smtClean="0"/>
              <a:t>list, select </a:t>
            </a:r>
            <a:r>
              <a:rPr lang="en-US" sz="1200" b="1" baseline="0" dirty="0" smtClean="0"/>
              <a:t>One by one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OK</a:t>
            </a:r>
            <a:r>
              <a:rPr lang="en-US" sz="120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aseline="0" dirty="0" smtClean="0"/>
              <a:t>Also in the </a:t>
            </a:r>
            <a:r>
              <a:rPr lang="en-US" sz="1200" b="1" baseline="0" dirty="0" smtClean="0"/>
              <a:t>Animation Pane</a:t>
            </a:r>
            <a:r>
              <a:rPr lang="en-US" sz="1200" baseline="0" dirty="0" smtClean="0"/>
              <a:t>, click the double arrow under the animation effect to expand the contents of the list of effects.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Animation Pane</a:t>
            </a:r>
            <a:r>
              <a:rPr lang="en-US" sz="1200" baseline="0" dirty="0" smtClean="0"/>
              <a:t>, press and hold CTRL, and then select all of the animation effects. On the </a:t>
            </a:r>
            <a:r>
              <a:rPr lang="en-US" sz="1200" b="1" baseline="0" dirty="0" smtClean="0"/>
              <a:t>Animations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Timing</a:t>
            </a:r>
            <a:r>
              <a:rPr lang="en-US" sz="1200" baseline="0" dirty="0" smtClean="0"/>
              <a:t> group, </a:t>
            </a:r>
            <a:r>
              <a:rPr lang="en-US" sz="1200" b="0" baseline="0" dirty="0" smtClean="0"/>
              <a:t>in the</a:t>
            </a:r>
            <a:r>
              <a:rPr lang="en-US" sz="1200" b="1" baseline="0" dirty="0" smtClean="0"/>
              <a:t> Start </a:t>
            </a:r>
            <a:r>
              <a:rPr lang="en-US" sz="1200" b="0" baseline="0" dirty="0" smtClean="0"/>
              <a:t>list, select </a:t>
            </a:r>
            <a:r>
              <a:rPr lang="en-US" sz="1200" b="1" baseline="0" dirty="0" smtClean="0"/>
              <a:t>With Previous</a:t>
            </a:r>
            <a:r>
              <a:rPr lang="en-US" sz="1200" baseline="0" dirty="0" smtClean="0"/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Animation Pane</a:t>
            </a:r>
            <a:r>
              <a:rPr lang="en-US" sz="1200" baseline="0" dirty="0" smtClean="0"/>
              <a:t>, press and hold CTRL, and then select the </a:t>
            </a:r>
            <a:r>
              <a:rPr lang="en-US" sz="1200" dirty="0" smtClean="0"/>
              <a:t>second, fourth, sixth and eighth animation effects (expand</a:t>
            </a:r>
            <a:r>
              <a:rPr lang="en-US" sz="1200" baseline="0" dirty="0" smtClean="0"/>
              <a:t> effects for the larger, second-level rectangles</a:t>
            </a:r>
            <a:r>
              <a:rPr lang="en-US" sz="1200" dirty="0" smtClean="0"/>
              <a:t>).</a:t>
            </a:r>
            <a:r>
              <a:rPr lang="en-US" sz="1200" baseline="0" dirty="0" smtClean="0"/>
              <a:t> On the </a:t>
            </a:r>
            <a:r>
              <a:rPr lang="en-US" sz="1200" b="1" baseline="0" dirty="0" smtClean="0"/>
              <a:t>Animations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aseline="0" dirty="0" smtClean="0"/>
              <a:t> group, click </a:t>
            </a:r>
            <a:r>
              <a:rPr lang="en-US" sz="1200" b="1" baseline="0" dirty="0" smtClean="0"/>
              <a:t>More</a:t>
            </a:r>
            <a:r>
              <a:rPr lang="en-US" sz="1200" baseline="0" dirty="0" smtClean="0"/>
              <a:t>, and then under </a:t>
            </a:r>
            <a:r>
              <a:rPr lang="en-US" sz="1200" b="1" baseline="0" dirty="0" smtClean="0"/>
              <a:t>Entrance</a:t>
            </a:r>
            <a:r>
              <a:rPr lang="en-US" sz="1200" baseline="0" dirty="0" smtClean="0"/>
              <a:t> click </a:t>
            </a:r>
            <a:r>
              <a:rPr lang="en-US" sz="1200" b="1" baseline="0" dirty="0" smtClean="0"/>
              <a:t>Fade</a:t>
            </a:r>
            <a:r>
              <a:rPr lang="en-US" sz="1200" baseline="0" dirty="0" smtClean="0"/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Animation Pane</a:t>
            </a:r>
            <a:r>
              <a:rPr lang="en-US" sz="1200" baseline="0" dirty="0" smtClean="0"/>
              <a:t>, press and hold CTRL, and then select the </a:t>
            </a:r>
            <a:r>
              <a:rPr lang="en-US" sz="1200" dirty="0" smtClean="0"/>
              <a:t>third, fifth, and seventh animation effects.</a:t>
            </a:r>
            <a:r>
              <a:rPr lang="en-US" sz="1200" baseline="0" dirty="0" smtClean="0"/>
              <a:t> On the </a:t>
            </a:r>
            <a:r>
              <a:rPr lang="en-US" sz="1200" b="1" baseline="0" dirty="0" smtClean="0"/>
              <a:t>Animations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Timing</a:t>
            </a:r>
            <a:r>
              <a:rPr lang="en-US" sz="1200" baseline="0" dirty="0" smtClean="0"/>
              <a:t> group, in the </a:t>
            </a:r>
            <a:r>
              <a:rPr lang="en-US" sz="1200" b="1" baseline="0" dirty="0" smtClean="0"/>
              <a:t>Start</a:t>
            </a:r>
            <a:r>
              <a:rPr lang="en-US" sz="1200" baseline="0" dirty="0" smtClean="0"/>
              <a:t> list select </a:t>
            </a:r>
            <a:r>
              <a:rPr lang="en-US" sz="1200" b="1" baseline="0" dirty="0" smtClean="0"/>
              <a:t>On Click</a:t>
            </a:r>
            <a:r>
              <a:rPr lang="en-US" sz="1200" baseline="0" dirty="0" smtClean="0"/>
              <a:t>.</a:t>
            </a:r>
            <a:endParaRPr lang="en-US" sz="1200" b="0" baseline="0" dirty="0" smtClean="0"/>
          </a:p>
          <a:p>
            <a: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1200" baseline="0" dirty="0" smtClean="0"/>
          </a:p>
          <a:p>
            <a: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1200" baseline="0" dirty="0" smtClean="0"/>
          </a:p>
          <a:p>
            <a:r>
              <a:rPr lang="en-US" sz="1200" baseline="0" dirty="0" smtClean="0"/>
              <a:t>To reproduce the background effects on this slide, do the following: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Right-click the slide background area, and then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Background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Background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dialog box,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left pane, select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fill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pane, and then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Type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list, select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Linear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Direction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Linear Down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row, second option from the left).</a:t>
            </a:r>
            <a:endParaRPr lang="en-US" sz="120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Add gradient stop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Remove gradient stop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until two stops appear in the slider.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Also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customize the gradient stops that you added as follows: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first stop in the slider,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then do the following: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63%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Black, Text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(first row, second option from the left).</a:t>
            </a:r>
            <a:endParaRPr lang="en-US" sz="1200" b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last stop in the slider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do the following: 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Black,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Text 1, Lighter 50% 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(second row, second option from the left).</a:t>
            </a:r>
            <a:endParaRPr lang="en-US" sz="1200" dirty="0" smtClean="0"/>
          </a:p>
          <a:p>
            <a:endParaRPr lang="en-US" sz="1200" dirty="0" smtClean="0"/>
          </a:p>
        </p:txBody>
      </p:sp>
      <p:sp>
        <p:nvSpPr>
          <p:cNvPr id="5" name="Slide Image Placeholder 4"/>
          <p:cNvSpPr>
            <a:spLocks noGrp="1" noRot="1" noChangeAspect="1"/>
          </p:cNvSpPr>
          <p:nvPr>
            <p:ph type="sldImg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b="1" dirty="0" smtClean="0"/>
              <a:t>Animated</a:t>
            </a:r>
            <a:r>
              <a:rPr lang="en-US" sz="1400" b="1" baseline="0" dirty="0" smtClean="0"/>
              <a:t> vertical box list</a:t>
            </a:r>
            <a:endParaRPr lang="en-US" sz="1400" b="1" dirty="0" smtClean="0"/>
          </a:p>
          <a:p>
            <a:r>
              <a:rPr lang="en-US" sz="1400" dirty="0" smtClean="0"/>
              <a:t>(Intermediate)</a:t>
            </a:r>
          </a:p>
          <a:p>
            <a:endParaRPr lang="en-US" sz="1200" dirty="0" smtClean="0"/>
          </a:p>
          <a:p>
            <a:endParaRPr lang="en-US" sz="1200" dirty="0" smtClean="0"/>
          </a:p>
          <a:p>
            <a:r>
              <a:rPr lang="en-US" sz="1200" dirty="0" smtClean="0"/>
              <a:t>To reproduce the SmartArt effects on this slide, do the following: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dirty="0" smtClean="0"/>
              <a:t>On the </a:t>
            </a:r>
            <a:r>
              <a:rPr lang="en-US" sz="1200" b="1" dirty="0" smtClean="0"/>
              <a:t>Home</a:t>
            </a:r>
            <a:r>
              <a:rPr lang="en-US" sz="1200" b="0" dirty="0" smtClean="0"/>
              <a:t> tab, in the </a:t>
            </a:r>
            <a:r>
              <a:rPr lang="en-US" sz="1200" b="1" dirty="0" smtClean="0"/>
              <a:t>Slides</a:t>
            </a:r>
            <a:r>
              <a:rPr lang="en-US" sz="1200" b="0" dirty="0" smtClean="0"/>
              <a:t> group, click </a:t>
            </a:r>
            <a:r>
              <a:rPr lang="en-US" sz="1200" b="1" dirty="0" smtClean="0"/>
              <a:t>Layout</a:t>
            </a:r>
            <a:r>
              <a:rPr lang="en-US" sz="1200" b="0" dirty="0" smtClean="0"/>
              <a:t>, and then click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Blank</a:t>
            </a:r>
            <a:r>
              <a:rPr lang="en-US" sz="1200" b="0" baseline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dirty="0" smtClean="0"/>
              <a:t>On the </a:t>
            </a:r>
            <a:r>
              <a:rPr lang="en-US" sz="1200" b="1" dirty="0" smtClean="0"/>
              <a:t>Insert tab</a:t>
            </a:r>
            <a:r>
              <a:rPr lang="en-US" sz="1200" b="0" dirty="0" smtClean="0"/>
              <a:t>, in the </a:t>
            </a:r>
            <a:r>
              <a:rPr lang="en-US" sz="1200" b="1" dirty="0" smtClean="0"/>
              <a:t>Illustrations</a:t>
            </a:r>
            <a:r>
              <a:rPr lang="en-US" sz="1200" dirty="0" smtClean="0"/>
              <a:t> group, click </a:t>
            </a:r>
            <a:r>
              <a:rPr lang="en-US" sz="1200" b="1" dirty="0" smtClean="0"/>
              <a:t>SmartArt</a:t>
            </a:r>
            <a:r>
              <a:rPr lang="en-US" sz="1200" b="0" dirty="0" smtClean="0"/>
              <a:t>.</a:t>
            </a:r>
            <a:r>
              <a:rPr lang="en-US" sz="1200" b="0" baseline="0" dirty="0" smtClean="0"/>
              <a:t> In the </a:t>
            </a:r>
            <a:r>
              <a:rPr lang="en-US" sz="1200" b="1" baseline="0" dirty="0" smtClean="0"/>
              <a:t>Choose a SmartArt Graphic</a:t>
            </a:r>
            <a:r>
              <a:rPr lang="en-US" sz="1200" b="0" baseline="0" dirty="0" smtClean="0"/>
              <a:t> dialog box, in the left pane, click </a:t>
            </a:r>
            <a:r>
              <a:rPr lang="en-US" sz="1200" b="1" baseline="0" dirty="0" smtClean="0"/>
              <a:t>List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List</a:t>
            </a:r>
            <a:r>
              <a:rPr lang="en-US" sz="1200" b="0" baseline="0" dirty="0" smtClean="0"/>
              <a:t> pane, click </a:t>
            </a:r>
            <a:r>
              <a:rPr lang="en-US" sz="1200" b="1" baseline="0" dirty="0" smtClean="0"/>
              <a:t>Vertical Box List</a:t>
            </a:r>
            <a:r>
              <a:rPr lang="en-US" sz="1200" baseline="0" dirty="0" smtClean="0"/>
              <a:t>, and then click </a:t>
            </a:r>
            <a:r>
              <a:rPr lang="en-US" sz="1200" b="1" baseline="0" dirty="0" smtClean="0"/>
              <a:t>OK</a:t>
            </a:r>
            <a:r>
              <a:rPr lang="en-US" sz="1200" baseline="0" dirty="0" smtClean="0"/>
              <a:t> to insert the graphic into the slide.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Press and hold CTRL, and then select the third pair of rectangles from the top (both the smaller, first-level rectangle and the larger, second-level rectangle). Under </a:t>
            </a:r>
            <a:r>
              <a:rPr lang="en-US" sz="1200" b="1" baseline="0" dirty="0" smtClean="0"/>
              <a:t>SmartArt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Tools</a:t>
            </a:r>
            <a:r>
              <a:rPr lang="en-US" sz="1200" b="0" baseline="0" dirty="0" smtClean="0"/>
              <a:t>, on the </a:t>
            </a:r>
            <a:r>
              <a:rPr lang="en-US" sz="1200" b="1" baseline="0" dirty="0" smtClean="0"/>
              <a:t>Design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Create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Graphic</a:t>
            </a:r>
            <a:r>
              <a:rPr lang="en-US" sz="1200" b="0" baseline="0" dirty="0" smtClean="0"/>
              <a:t> group, click the arrow next to </a:t>
            </a:r>
            <a:r>
              <a:rPr lang="en-US" sz="1200" b="1" baseline="0" dirty="0" smtClean="0"/>
              <a:t>Add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Shape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Add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Shape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After</a:t>
            </a:r>
            <a:r>
              <a:rPr lang="en-US" sz="1200" b="0" baseline="0" dirty="0" smtClean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 smtClean="0"/>
              <a:t>Select</a:t>
            </a:r>
            <a:r>
              <a:rPr lang="en-US" sz="1200" baseline="0" dirty="0" smtClean="0"/>
              <a:t> the graphic, and then click one of the arrows on the left border. In the </a:t>
            </a:r>
            <a:r>
              <a:rPr lang="en-US" sz="1200" b="1" baseline="0" dirty="0" smtClean="0"/>
              <a:t>Type your text here </a:t>
            </a:r>
            <a:r>
              <a:rPr lang="en-US" sz="1200" baseline="0" dirty="0" smtClean="0"/>
              <a:t>dialog box, enter text. (</a:t>
            </a:r>
            <a:r>
              <a:rPr lang="en-US" sz="1200" b="0" baseline="0" dirty="0" smtClean="0"/>
              <a:t>Note: To create a bullet below each heading, select the heading text box in the </a:t>
            </a:r>
            <a:r>
              <a:rPr lang="en-US" sz="1200" b="1" baseline="0" dirty="0" smtClean="0"/>
              <a:t>Type your text here </a:t>
            </a:r>
            <a:r>
              <a:rPr lang="en-US" sz="1200" b="0" baseline="0" dirty="0" smtClean="0"/>
              <a:t>dialog box, and then under </a:t>
            </a:r>
            <a:r>
              <a:rPr lang="en-US" sz="1200" b="1" baseline="0" dirty="0" smtClean="0"/>
              <a:t>SmartArt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Tools</a:t>
            </a:r>
            <a:r>
              <a:rPr lang="en-US" sz="1200" b="0" baseline="0" dirty="0" smtClean="0"/>
              <a:t>, on the </a:t>
            </a:r>
            <a:r>
              <a:rPr lang="en-US" sz="1200" b="1" baseline="0" dirty="0" smtClean="0"/>
              <a:t>Design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Create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Graphic</a:t>
            </a:r>
            <a:r>
              <a:rPr lang="en-US" sz="1200" b="0" baseline="0" dirty="0" smtClean="0"/>
              <a:t> group, click </a:t>
            </a:r>
            <a:r>
              <a:rPr lang="en-US" sz="1200" b="1" baseline="0" dirty="0" smtClean="0"/>
              <a:t>Add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Bullet</a:t>
            </a:r>
            <a:r>
              <a:rPr lang="en-US" sz="1200" b="0" baseline="0" dirty="0" smtClean="0"/>
              <a:t>. Enter text into the new bullet text box.)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Select the graphic. Under </a:t>
            </a:r>
            <a:r>
              <a:rPr lang="en-US" sz="1200" b="1" baseline="0" dirty="0" smtClean="0"/>
              <a:t>SmartArt Tools</a:t>
            </a:r>
            <a:r>
              <a:rPr lang="en-US" sz="1200" b="0" baseline="0" dirty="0" smtClean="0"/>
              <a:t>, on the </a:t>
            </a:r>
            <a:r>
              <a:rPr lang="en-US" sz="1200" b="1" baseline="0" dirty="0" smtClean="0"/>
              <a:t>Format</a:t>
            </a:r>
            <a:r>
              <a:rPr lang="en-US" sz="1200" b="0" baseline="0" dirty="0" smtClean="0"/>
              <a:t> tab, click </a:t>
            </a:r>
            <a:r>
              <a:rPr lang="en-US" sz="1200" b="1" baseline="0" dirty="0" smtClean="0"/>
              <a:t>Size</a:t>
            </a:r>
            <a:r>
              <a:rPr lang="en-US" sz="1200" b="0" baseline="0" dirty="0" smtClean="0"/>
              <a:t>,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Height</a:t>
            </a:r>
            <a:r>
              <a:rPr lang="en-US" sz="1200" b="0" baseline="0" dirty="0" smtClean="0"/>
              <a:t> box, enter </a:t>
            </a:r>
            <a:r>
              <a:rPr lang="en-US" sz="1200" b="1" baseline="0" dirty="0" smtClean="0"/>
              <a:t>5.92”</a:t>
            </a:r>
            <a:r>
              <a:rPr lang="en-US" sz="1200" b="0" baseline="0" dirty="0" smtClean="0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Width</a:t>
            </a:r>
            <a:r>
              <a:rPr lang="en-US" sz="1200" b="0" baseline="0" dirty="0" smtClean="0"/>
              <a:t> box, enter </a:t>
            </a:r>
            <a:r>
              <a:rPr lang="en-US" sz="1200" b="1" baseline="0" dirty="0" smtClean="0"/>
              <a:t>6.67”</a:t>
            </a:r>
            <a:r>
              <a:rPr lang="en-US" sz="1200" b="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6"/>
              <a:tabLst/>
              <a:defRPr/>
            </a:pPr>
            <a:r>
              <a:rPr lang="en-US" sz="1200" b="0" baseline="0" dirty="0" smtClean="0"/>
              <a:t>Under </a:t>
            </a:r>
            <a:r>
              <a:rPr lang="en-US" sz="1200" b="1" baseline="0" dirty="0" smtClean="0"/>
              <a:t>SmartArt Tools</a:t>
            </a:r>
            <a:r>
              <a:rPr lang="en-US" sz="1200" b="0" baseline="0" dirty="0" smtClean="0"/>
              <a:t>, on the </a:t>
            </a:r>
            <a:r>
              <a:rPr lang="en-US" sz="1200" b="1" baseline="0" dirty="0" smtClean="0"/>
              <a:t>Format</a:t>
            </a:r>
            <a:r>
              <a:rPr lang="en-US" sz="1200" b="0" baseline="0" dirty="0" smtClean="0"/>
              <a:t> tab, click </a:t>
            </a:r>
            <a:r>
              <a:rPr lang="en-US" sz="1200" b="1" baseline="0" dirty="0" smtClean="0"/>
              <a:t>Arrange</a:t>
            </a:r>
            <a:r>
              <a:rPr lang="en-US" sz="1200" b="0" baseline="0" dirty="0" smtClean="0"/>
              <a:t>, click </a:t>
            </a:r>
            <a:r>
              <a:rPr lang="en-US" sz="1200" b="1" baseline="0" dirty="0" smtClean="0"/>
              <a:t>Align</a:t>
            </a:r>
            <a:r>
              <a:rPr lang="en-US" sz="1200" b="0" baseline="0" dirty="0" smtClean="0"/>
              <a:t>,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Click </a:t>
            </a:r>
            <a:r>
              <a:rPr lang="en-US" sz="1200" b="1" baseline="0" dirty="0" smtClean="0"/>
              <a:t>Align to Slide</a:t>
            </a:r>
            <a:r>
              <a:rPr lang="en-US" sz="1200" b="0" baseline="0" dirty="0" smtClean="0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Click </a:t>
            </a:r>
            <a:r>
              <a:rPr lang="en-US" sz="1200" b="1" baseline="0" dirty="0" smtClean="0"/>
              <a:t>Align Middle</a:t>
            </a:r>
            <a:r>
              <a:rPr lang="en-US" sz="1200" b="0" baseline="0" dirty="0" smtClean="0"/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Click </a:t>
            </a:r>
            <a:r>
              <a:rPr lang="en-US" sz="1200" b="1" baseline="0" dirty="0" smtClean="0"/>
              <a:t>Align Center</a:t>
            </a:r>
            <a:r>
              <a:rPr lang="en-US" sz="1200" b="0" baseline="0" dirty="0" smtClean="0"/>
              <a:t>. </a:t>
            </a:r>
            <a:endParaRPr lang="en-US" sz="1200" baseline="0" dirty="0" smtClean="0"/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Design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Themes </a:t>
            </a:r>
            <a:r>
              <a:rPr lang="en-US" sz="1200" baseline="0" dirty="0" smtClean="0"/>
              <a:t>group, click </a:t>
            </a:r>
            <a:r>
              <a:rPr lang="en-US" sz="1200" b="1" baseline="0" dirty="0" smtClean="0"/>
              <a:t>Colors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Built-in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Civic</a:t>
            </a:r>
            <a:r>
              <a:rPr lang="en-US" sz="1200" b="0" baseline="0" dirty="0" smtClean="0"/>
              <a:t>. (</a:t>
            </a:r>
            <a:r>
              <a:rPr lang="en-US" sz="1200" dirty="0" smtClean="0"/>
              <a:t>Note: if this action is taken in a PowerPoint presentation containing more than one slide, the color scheme will be applied to all of the slides.)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r>
              <a:rPr lang="en-US" sz="1200" b="0" baseline="0" dirty="0" smtClean="0"/>
              <a:t>Under</a:t>
            </a:r>
            <a:r>
              <a:rPr lang="en-US" sz="1200" b="1" baseline="0" dirty="0" smtClean="0"/>
              <a:t> SmartArt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Tools</a:t>
            </a:r>
            <a:r>
              <a:rPr lang="en-US" sz="1200" b="0" baseline="0" dirty="0" smtClean="0"/>
              <a:t>, on the </a:t>
            </a:r>
            <a:r>
              <a:rPr lang="en-US" sz="1200" b="1" baseline="0" dirty="0" smtClean="0"/>
              <a:t>Design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SmartArt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Styles</a:t>
            </a:r>
            <a:r>
              <a:rPr lang="en-US" sz="1200" baseline="0" dirty="0" smtClean="0"/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aseline="0" dirty="0" smtClean="0"/>
              <a:t>Click </a:t>
            </a:r>
            <a:r>
              <a:rPr lang="en-US" sz="1200" b="1" baseline="0" dirty="0" smtClean="0"/>
              <a:t>Change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Colors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Accent 1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Colored Fill – Accent 1 </a:t>
            </a:r>
            <a:r>
              <a:rPr lang="en-US" sz="1200" b="0" baseline="0" dirty="0" smtClean="0"/>
              <a:t>(second option from the left).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Click </a:t>
            </a:r>
            <a:r>
              <a:rPr lang="en-US" sz="1200" b="1" baseline="0" dirty="0" smtClean="0"/>
              <a:t>More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3-D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Polished </a:t>
            </a:r>
            <a:r>
              <a:rPr lang="en-US" sz="1200" b="0" baseline="0" dirty="0" smtClean="0"/>
              <a:t>(first row, first option from the left).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r>
              <a:rPr lang="en-US" sz="1200" baseline="0" dirty="0" smtClean="0"/>
              <a:t>Press and hold CTRL, and then select the four larger, second-level rectangles. </a:t>
            </a:r>
            <a:r>
              <a:rPr lang="en-US" sz="1200" b="0" baseline="0" dirty="0" smtClean="0"/>
              <a:t>Under</a:t>
            </a:r>
            <a:r>
              <a:rPr lang="en-US" sz="1200" b="1" baseline="0" dirty="0" smtClean="0"/>
              <a:t> SmartArt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Tools</a:t>
            </a:r>
            <a:r>
              <a:rPr lang="en-US" sz="1200" b="0" baseline="0" dirty="0" smtClean="0"/>
              <a:t>, on the </a:t>
            </a:r>
            <a:r>
              <a:rPr lang="en-US" sz="1200" b="1" baseline="0" dirty="0" smtClean="0"/>
              <a:t>Format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Shapes </a:t>
            </a:r>
            <a:r>
              <a:rPr lang="en-US" sz="1200" baseline="0" dirty="0" smtClean="0"/>
              <a:t>group, click </a:t>
            </a:r>
            <a:r>
              <a:rPr lang="en-US" sz="1200" b="1" baseline="0" dirty="0" smtClean="0"/>
              <a:t>Change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Shape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Rectangles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Rounded Rectangle </a:t>
            </a:r>
            <a:r>
              <a:rPr lang="en-US" sz="1200" b="0" baseline="0" dirty="0" smtClean="0"/>
              <a:t>(second option from the left).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Home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Font </a:t>
            </a:r>
            <a:r>
              <a:rPr lang="en-US" sz="1200" b="0" baseline="0" dirty="0" smtClean="0"/>
              <a:t>group, select </a:t>
            </a:r>
            <a:r>
              <a:rPr lang="en-US" sz="1200" b="1" baseline="0" dirty="0" smtClean="0"/>
              <a:t>Franklin Gothic Book </a:t>
            </a:r>
            <a:r>
              <a:rPr lang="en-US" sz="1200" b="0" baseline="0" dirty="0" smtClean="0"/>
              <a:t>from the </a:t>
            </a:r>
            <a:r>
              <a:rPr lang="en-US" sz="1200" b="1" baseline="0" dirty="0" smtClean="0"/>
              <a:t>Font</a:t>
            </a:r>
            <a:r>
              <a:rPr lang="en-US" sz="1200" b="0" baseline="0" dirty="0" smtClean="0"/>
              <a:t> list, and then select </a:t>
            </a:r>
            <a:r>
              <a:rPr lang="en-US" sz="1200" b="1" baseline="0" dirty="0" smtClean="0"/>
              <a:t>24 </a:t>
            </a:r>
            <a:r>
              <a:rPr lang="en-US" sz="1200" b="0" baseline="0" dirty="0" smtClean="0"/>
              <a:t>from the </a:t>
            </a:r>
            <a:r>
              <a:rPr lang="en-US" sz="1200" b="1" baseline="0" dirty="0" smtClean="0"/>
              <a:t>Font Size </a:t>
            </a:r>
            <a:r>
              <a:rPr lang="en-US" sz="1200" b="0" baseline="0" dirty="0" smtClean="0"/>
              <a:t>list.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r>
              <a:rPr lang="en-US" sz="1200" b="0" baseline="0" dirty="0" smtClean="0"/>
              <a:t>Under</a:t>
            </a:r>
            <a:r>
              <a:rPr lang="en-US" sz="1200" b="1" baseline="0" dirty="0" smtClean="0"/>
              <a:t> SmartArt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Tools</a:t>
            </a:r>
            <a:r>
              <a:rPr lang="en-US" sz="1200" b="0" baseline="0" dirty="0" smtClean="0"/>
              <a:t>, on the </a:t>
            </a:r>
            <a:r>
              <a:rPr lang="en-US" sz="1200" b="1" baseline="0" dirty="0" smtClean="0"/>
              <a:t>Format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Shape Styles </a:t>
            </a:r>
            <a:r>
              <a:rPr lang="en-US" sz="1200" baseline="0" dirty="0" smtClean="0"/>
              <a:t>group, click the arrow next to </a:t>
            </a:r>
            <a:r>
              <a:rPr lang="en-US" sz="1200" b="1" baseline="0" dirty="0" smtClean="0"/>
              <a:t>Shape Fill</a:t>
            </a:r>
            <a:r>
              <a:rPr lang="en-US" sz="1200" b="0" baseline="0" dirty="0" smtClean="0"/>
              <a:t>, point to</a:t>
            </a:r>
            <a:r>
              <a:rPr lang="en-US" sz="1200" b="1" baseline="0" dirty="0" smtClean="0"/>
              <a:t> Gradient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More Gradients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Format Shape </a:t>
            </a:r>
            <a:r>
              <a:rPr lang="en-US" sz="1200" b="0" baseline="0" dirty="0" smtClean="0"/>
              <a:t>dialog box, in the left pane, click </a:t>
            </a:r>
            <a:r>
              <a:rPr lang="en-US" sz="1200" b="1" baseline="0" dirty="0" smtClean="0"/>
              <a:t>Fill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Gradient fill </a:t>
            </a: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Fill </a:t>
            </a:r>
            <a:r>
              <a:rPr lang="en-US" sz="1200" b="0" baseline="0" dirty="0" smtClean="0"/>
              <a:t>pane,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Type </a:t>
            </a:r>
            <a:r>
              <a:rPr lang="en-US" sz="1200" b="0" baseline="0" dirty="0" smtClean="0"/>
              <a:t>list, select </a:t>
            </a:r>
            <a:r>
              <a:rPr lang="en-US" sz="1200" b="1" baseline="0" dirty="0" smtClean="0"/>
              <a:t>Linear</a:t>
            </a:r>
            <a:r>
              <a:rPr lang="en-US" sz="1200" b="0" baseline="0" dirty="0" smtClean="0"/>
              <a:t>.</a:t>
            </a:r>
            <a:r>
              <a:rPr lang="en-US" sz="1200" b="1" baseline="0" dirty="0" smtClean="0"/>
              <a:t>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Click the button next to </a:t>
            </a:r>
            <a:r>
              <a:rPr lang="en-US" sz="1200" b="1" baseline="0" dirty="0" smtClean="0"/>
              <a:t>Direction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Linear Up </a:t>
            </a:r>
            <a:r>
              <a:rPr lang="en-US" sz="1200" b="0" baseline="0" dirty="0" smtClean="0"/>
              <a:t>(second row, second option from the left).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Add gradient stop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Remove gradient stop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until two stops appear in the slider.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Also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customize the gradient stops as follows: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first stop in the slider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do the following: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White, Background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1, Darker 35% 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(fifth row, first option from the left).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last stop in the slider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do the following: 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click </a:t>
            </a:r>
            <a:r>
              <a:rPr lang="en-US" sz="1200" b="1" baseline="0" dirty="0" smtClean="0"/>
              <a:t>Black, Text 1, Lighter 25%</a:t>
            </a:r>
            <a:r>
              <a:rPr lang="en-US" sz="1200" b="0" baseline="0" dirty="0" smtClean="0"/>
              <a:t> (fourth row, second option from the left). </a:t>
            </a:r>
            <a:endParaRPr lang="en-US" sz="1200" b="1" baseline="0" dirty="0" smtClean="0"/>
          </a:p>
          <a:p>
            <a:pPr marL="228600" lvl="0" indent="-228600">
              <a:buFont typeface="+mj-lt"/>
              <a:buAutoNum type="arabicPeriod" startAt="13"/>
            </a:pPr>
            <a:r>
              <a:rPr lang="en-US" sz="1200" b="0" baseline="0" dirty="0" smtClean="0"/>
              <a:t>Also in the </a:t>
            </a:r>
            <a:r>
              <a:rPr lang="en-US" sz="1200" b="1" baseline="0" dirty="0" smtClean="0"/>
              <a:t>Format Shape </a:t>
            </a:r>
            <a:r>
              <a:rPr lang="en-US" sz="1200" b="0" baseline="0" dirty="0" smtClean="0"/>
              <a:t>dialog box, in the left pane, click </a:t>
            </a:r>
            <a:r>
              <a:rPr lang="en-US" sz="1200" b="1" baseline="0" dirty="0" smtClean="0"/>
              <a:t>3-D Format</a:t>
            </a:r>
            <a:r>
              <a:rPr lang="en-US" sz="1200" b="0" baseline="0" dirty="0" smtClean="0"/>
              <a:t>, and then do the following in the </a:t>
            </a:r>
            <a:r>
              <a:rPr lang="en-US" sz="1200" b="1" baseline="0" dirty="0" smtClean="0"/>
              <a:t>3-D Format</a:t>
            </a:r>
            <a:r>
              <a:rPr lang="en-US" sz="1200" b="0" baseline="0" dirty="0" smtClean="0"/>
              <a:t> pane:</a:t>
            </a:r>
            <a:r>
              <a:rPr lang="en-US" sz="1200" b="1" baseline="0" dirty="0" smtClean="0"/>
              <a:t> 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Under </a:t>
            </a:r>
            <a:r>
              <a:rPr lang="en-US" sz="1200" b="1" baseline="0" dirty="0" smtClean="0"/>
              <a:t>Bevel</a:t>
            </a:r>
            <a:r>
              <a:rPr lang="en-US" sz="1200" b="0" baseline="0" dirty="0" smtClean="0"/>
              <a:t>, click the button next to </a:t>
            </a:r>
            <a:r>
              <a:rPr lang="en-US" sz="1200" b="1" baseline="0" dirty="0" smtClean="0"/>
              <a:t>Top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Bevel </a:t>
            </a:r>
            <a:r>
              <a:rPr lang="en-US" sz="1200" b="0" baseline="0" dirty="0" smtClean="0"/>
              <a:t>click </a:t>
            </a:r>
            <a:r>
              <a:rPr lang="en-US" sz="1200" b="1" baseline="0" dirty="0" smtClean="0"/>
              <a:t>Circle </a:t>
            </a:r>
            <a:r>
              <a:rPr lang="en-US" sz="1200" b="0" baseline="0" dirty="0" smtClean="0"/>
              <a:t>(first row, first option from the left).</a:t>
            </a:r>
            <a:r>
              <a:rPr lang="en-US" sz="1200" b="1" baseline="0" dirty="0" smtClean="0"/>
              <a:t> </a:t>
            </a:r>
            <a:r>
              <a:rPr lang="en-US" sz="1200" b="0" baseline="0" dirty="0" smtClean="0"/>
              <a:t>Next to </a:t>
            </a:r>
            <a:r>
              <a:rPr lang="en-US" sz="1200" b="1" baseline="0" dirty="0" smtClean="0"/>
              <a:t>Top</a:t>
            </a:r>
            <a:r>
              <a:rPr lang="en-US" sz="1200" b="0" baseline="0" dirty="0" smtClean="0"/>
              <a:t>, in the </a:t>
            </a:r>
            <a:r>
              <a:rPr lang="en-US" sz="1200" b="1" baseline="0" dirty="0" smtClean="0"/>
              <a:t>Width </a:t>
            </a:r>
            <a:r>
              <a:rPr lang="en-US" sz="1200" b="0" baseline="0" dirty="0" smtClean="0"/>
              <a:t>box, enter </a:t>
            </a:r>
            <a:r>
              <a:rPr lang="en-US" sz="1200" b="1" baseline="0" dirty="0" smtClean="0"/>
              <a:t>4 pt</a:t>
            </a:r>
            <a:r>
              <a:rPr lang="en-US" sz="1200" b="0" baseline="0" dirty="0" smtClean="0"/>
              <a:t>,</a:t>
            </a:r>
            <a:r>
              <a:rPr lang="en-US" sz="1200" b="1" baseline="0" dirty="0" smtClean="0"/>
              <a:t> </a:t>
            </a:r>
            <a:r>
              <a:rPr lang="en-US" sz="1200" b="0" baseline="0" dirty="0" smtClean="0"/>
              <a:t>and in the </a:t>
            </a:r>
            <a:r>
              <a:rPr lang="en-US" sz="1200" b="1" baseline="0" dirty="0" smtClean="0"/>
              <a:t>Height </a:t>
            </a:r>
            <a:r>
              <a:rPr lang="en-US" sz="1200" b="0" baseline="0" dirty="0" smtClean="0"/>
              <a:t>box, enter </a:t>
            </a:r>
            <a:r>
              <a:rPr lang="en-US" sz="1200" b="1" baseline="0" dirty="0" smtClean="0"/>
              <a:t>4 pt</a:t>
            </a:r>
            <a:r>
              <a:rPr lang="en-US" sz="1200" b="0" baseline="0" dirty="0" smtClean="0"/>
              <a:t>.</a:t>
            </a:r>
            <a:endParaRPr lang="en-US" sz="1200" b="1" baseline="0" dirty="0" smtClean="0"/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Under</a:t>
            </a:r>
            <a:r>
              <a:rPr lang="en-US" sz="1200" b="1" baseline="0" dirty="0" smtClean="0"/>
              <a:t> Depth</a:t>
            </a:r>
            <a:r>
              <a:rPr lang="en-US" sz="1200" b="0" baseline="0" dirty="0" smtClean="0"/>
              <a:t>,</a:t>
            </a:r>
            <a:r>
              <a:rPr lang="en-US" sz="1200" b="1" baseline="0" dirty="0" smtClean="0"/>
              <a:t> </a:t>
            </a: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Depth </a:t>
            </a:r>
            <a:r>
              <a:rPr lang="en-US" sz="1200" b="0" baseline="0" dirty="0" smtClean="0"/>
              <a:t>box, enter </a:t>
            </a:r>
            <a:r>
              <a:rPr lang="en-US" sz="1200" b="1" baseline="0" dirty="0" smtClean="0"/>
              <a:t>1 pt</a:t>
            </a:r>
            <a:r>
              <a:rPr lang="en-US" sz="1200" b="0" baseline="0" dirty="0" smtClean="0"/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Under</a:t>
            </a:r>
            <a:r>
              <a:rPr lang="en-US" sz="1200" b="1" baseline="0" dirty="0" smtClean="0"/>
              <a:t> Surface</a:t>
            </a:r>
            <a:r>
              <a:rPr lang="en-US" sz="1200" b="0" baseline="0" dirty="0" smtClean="0"/>
              <a:t>, click the button next to </a:t>
            </a:r>
            <a:r>
              <a:rPr lang="en-US" sz="1200" b="1" baseline="0" dirty="0" smtClean="0"/>
              <a:t>Material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Standard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Plastic </a:t>
            </a:r>
            <a:r>
              <a:rPr lang="en-US" sz="1200" b="0" baseline="0" dirty="0" smtClean="0"/>
              <a:t>(third option from the left). Click the button next to </a:t>
            </a:r>
            <a:r>
              <a:rPr lang="en-US" sz="1200" b="1" baseline="0" dirty="0" smtClean="0"/>
              <a:t>Lighting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Special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Flat </a:t>
            </a:r>
            <a:r>
              <a:rPr lang="en-US" sz="1200" b="0" baseline="0" dirty="0" smtClean="0"/>
              <a:t>(first option from the left). </a:t>
            </a:r>
          </a:p>
          <a:p>
            <a:pPr marL="228600" lvl="0" indent="-228600">
              <a:buFont typeface="+mj-lt"/>
              <a:buAutoNum type="arabicPeriod" startAt="13"/>
            </a:pPr>
            <a:r>
              <a:rPr lang="en-US" sz="1200" b="0" dirty="0" smtClean="0"/>
              <a:t>On the slide, </a:t>
            </a:r>
            <a:r>
              <a:rPr lang="en-US" sz="1200" b="0" baseline="0" dirty="0" smtClean="0"/>
              <a:t>p</a:t>
            </a:r>
            <a:r>
              <a:rPr lang="en-US" sz="1200" baseline="0" dirty="0" smtClean="0"/>
              <a:t>ress and hold CTRL, and then select the four smaller, first-level rectangles. </a:t>
            </a:r>
            <a:r>
              <a:rPr lang="en-US" sz="1200" b="0" dirty="0" smtClean="0"/>
              <a:t>On the </a:t>
            </a:r>
            <a:r>
              <a:rPr lang="en-US" sz="1200" b="1" dirty="0" smtClean="0"/>
              <a:t>Home</a:t>
            </a:r>
            <a:r>
              <a:rPr lang="en-US" sz="1200" b="0" dirty="0" smtClean="0"/>
              <a:t> tab, in the </a:t>
            </a:r>
            <a:r>
              <a:rPr lang="en-US" sz="1200" b="1" dirty="0" smtClean="0"/>
              <a:t>Font</a:t>
            </a:r>
            <a:r>
              <a:rPr lang="en-US" sz="1200" b="0" dirty="0" smtClean="0"/>
              <a:t> group, select </a:t>
            </a:r>
            <a:r>
              <a:rPr lang="en-US" sz="1200" b="1" baseline="0" dirty="0" smtClean="0"/>
              <a:t>Franklin Gothic Medium</a:t>
            </a:r>
            <a:r>
              <a:rPr lang="en-US" sz="1200" b="0" baseline="0" dirty="0" smtClean="0"/>
              <a:t> from</a:t>
            </a:r>
            <a:r>
              <a:rPr lang="en-US" sz="1200" b="0" dirty="0" smtClean="0"/>
              <a:t> the </a:t>
            </a:r>
            <a:r>
              <a:rPr lang="en-US" sz="1200" b="1" dirty="0" smtClean="0"/>
              <a:t>Font</a:t>
            </a:r>
            <a:r>
              <a:rPr lang="en-US" sz="1200" b="0" dirty="0" smtClean="0"/>
              <a:t> list</a:t>
            </a:r>
            <a:r>
              <a:rPr lang="en-US" sz="1200" b="0" baseline="0" dirty="0" smtClean="0"/>
              <a:t>, and then enter </a:t>
            </a:r>
            <a:r>
              <a:rPr lang="en-US" sz="1200" b="1" baseline="0" dirty="0" smtClean="0"/>
              <a:t>26</a:t>
            </a:r>
            <a:r>
              <a:rPr lang="en-US" sz="1200" b="0" baseline="0" dirty="0" smtClean="0"/>
              <a:t> in the </a:t>
            </a:r>
            <a:r>
              <a:rPr lang="en-US" sz="1200" b="1" baseline="0" dirty="0" smtClean="0"/>
              <a:t>Font Size </a:t>
            </a:r>
            <a:r>
              <a:rPr lang="en-US" sz="1200" b="0" baseline="0" dirty="0" smtClean="0"/>
              <a:t>box.</a:t>
            </a:r>
          </a:p>
          <a:p>
            <a:pPr marL="228600" lvl="0" indent="-228600">
              <a:buFont typeface="+mj-lt"/>
              <a:buAutoNum type="arabicPeriod" startAt="13"/>
            </a:pPr>
            <a:r>
              <a:rPr lang="en-US" sz="1200" b="0" baseline="0" dirty="0" smtClean="0"/>
              <a:t>Select the top first-level rectangle. Under</a:t>
            </a:r>
            <a:r>
              <a:rPr lang="en-US" sz="1200" b="1" baseline="0" dirty="0" smtClean="0"/>
              <a:t> SmartArt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Tools</a:t>
            </a:r>
            <a:r>
              <a:rPr lang="en-US" sz="1200" b="0" baseline="0" dirty="0" smtClean="0"/>
              <a:t>, on the </a:t>
            </a:r>
            <a:r>
              <a:rPr lang="en-US" sz="1200" b="1" baseline="0" dirty="0" smtClean="0"/>
              <a:t>Format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Shape Styles </a:t>
            </a:r>
            <a:r>
              <a:rPr lang="en-US" sz="1200" baseline="0" dirty="0" smtClean="0"/>
              <a:t>group, click the arrow next to </a:t>
            </a:r>
            <a:r>
              <a:rPr lang="en-US" sz="1200" b="1" baseline="0" dirty="0" smtClean="0"/>
              <a:t>Shape Fill</a:t>
            </a:r>
            <a:r>
              <a:rPr lang="en-US" sz="1200" b="0" baseline="0" dirty="0" smtClean="0"/>
              <a:t>, point to</a:t>
            </a:r>
            <a:r>
              <a:rPr lang="en-US" sz="1200" b="1" baseline="0" dirty="0" smtClean="0"/>
              <a:t> Gradient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More Gradients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Format Shape </a:t>
            </a:r>
            <a:r>
              <a:rPr lang="en-US" sz="1200" b="0" baseline="0" dirty="0" smtClean="0"/>
              <a:t>dialog box, in the left pane, click </a:t>
            </a:r>
            <a:r>
              <a:rPr lang="en-US" sz="1200" b="1" baseline="0" dirty="0" smtClean="0"/>
              <a:t>Fill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Gradient fill </a:t>
            </a: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Fill </a:t>
            </a:r>
            <a:r>
              <a:rPr lang="en-US" sz="1200" b="0" baseline="0" dirty="0" smtClean="0"/>
              <a:t>pane,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Type </a:t>
            </a:r>
            <a:r>
              <a:rPr lang="en-US" sz="1200" b="0" baseline="0" dirty="0" smtClean="0"/>
              <a:t>list, select </a:t>
            </a:r>
            <a:r>
              <a:rPr lang="en-US" sz="1200" b="1" baseline="0" dirty="0" smtClean="0"/>
              <a:t>Linear</a:t>
            </a:r>
            <a:r>
              <a:rPr lang="en-US" sz="1200" b="0" baseline="0" dirty="0" smtClean="0"/>
              <a:t>.</a:t>
            </a:r>
            <a:r>
              <a:rPr lang="en-US" sz="1200" b="1" baseline="0" dirty="0" smtClean="0"/>
              <a:t>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Click the button next to </a:t>
            </a:r>
            <a:r>
              <a:rPr lang="en-US" sz="1200" b="1" baseline="0" dirty="0" smtClean="0"/>
              <a:t>Direction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Linear Up </a:t>
            </a:r>
            <a:r>
              <a:rPr lang="en-US" sz="1200" b="0" baseline="0" dirty="0" smtClean="0"/>
              <a:t>(second row, second option from the left).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Add gradient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stop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Remove gradient stop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until two stops appear in the slider.</a:t>
            </a:r>
          </a:p>
          <a:p>
            <a:pPr marL="228600" indent="-228600">
              <a:buFont typeface="+mj-lt"/>
              <a:buAutoNum type="arabicPeriod" startAt="16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Also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customize the gradient stops as follows: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first stop in the slider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do the following: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</a:t>
            </a:r>
            <a:r>
              <a:rPr lang="en-US" sz="1200" b="1" baseline="0" dirty="0" smtClean="0"/>
              <a:t>Teal, Accent 3, Darker 50% </a:t>
            </a:r>
            <a:r>
              <a:rPr lang="en-US" sz="1200" b="0" baseline="0" dirty="0" smtClean="0"/>
              <a:t>(sixth row, seventh option from the left).</a:t>
            </a:r>
            <a:endParaRPr lang="en-US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last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stop in the slider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do the following: 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</a:t>
            </a:r>
            <a:r>
              <a:rPr lang="en-US" sz="1200" b="1" baseline="0" dirty="0" smtClean="0"/>
              <a:t>Teal, Accent 3, Darker 25% </a:t>
            </a:r>
            <a:r>
              <a:rPr lang="en-US" sz="1200" b="0" baseline="0" dirty="0" smtClean="0"/>
              <a:t>(fifth row, seventh option from the left).</a:t>
            </a:r>
          </a:p>
          <a:p>
            <a:pPr marL="228600" lvl="0" indent="-228600">
              <a:buFont typeface="+mj-lt"/>
              <a:buAutoNum type="arabicPeriod" startAt="16"/>
            </a:pPr>
            <a:r>
              <a:rPr lang="en-US" sz="1200" b="0" baseline="0" dirty="0" smtClean="0"/>
              <a:t>Select the second first-level rectangle. Under</a:t>
            </a:r>
            <a:r>
              <a:rPr lang="en-US" sz="1200" b="1" baseline="0" dirty="0" smtClean="0"/>
              <a:t> SmartArt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Tools</a:t>
            </a:r>
            <a:r>
              <a:rPr lang="en-US" sz="1200" b="0" baseline="0" dirty="0" smtClean="0"/>
              <a:t>, on the </a:t>
            </a:r>
            <a:r>
              <a:rPr lang="en-US" sz="1200" b="1" baseline="0" dirty="0" smtClean="0"/>
              <a:t>Format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Shape Styles </a:t>
            </a:r>
            <a:r>
              <a:rPr lang="en-US" sz="1200" baseline="0" dirty="0" smtClean="0"/>
              <a:t>group, click the arrow next to </a:t>
            </a:r>
            <a:r>
              <a:rPr lang="en-US" sz="1200" b="1" baseline="0" dirty="0" smtClean="0"/>
              <a:t>Shape Fill</a:t>
            </a:r>
            <a:r>
              <a:rPr lang="en-US" sz="1200" b="0" baseline="0" dirty="0" smtClean="0"/>
              <a:t>, point to</a:t>
            </a:r>
            <a:r>
              <a:rPr lang="en-US" sz="1200" b="1" baseline="0" dirty="0" smtClean="0"/>
              <a:t> Gradient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More Gradients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Format Shape </a:t>
            </a:r>
            <a:r>
              <a:rPr lang="en-US" sz="1200" b="0" baseline="0" dirty="0" smtClean="0"/>
              <a:t>dialog box, in the left pane, click </a:t>
            </a:r>
            <a:r>
              <a:rPr lang="en-US" sz="1200" b="1" baseline="0" dirty="0" smtClean="0"/>
              <a:t>Fill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Gradient fill </a:t>
            </a: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Fill </a:t>
            </a:r>
            <a:r>
              <a:rPr lang="en-US" sz="1200" b="0" baseline="0" dirty="0" smtClean="0"/>
              <a:t>pane,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Type </a:t>
            </a:r>
            <a:r>
              <a:rPr lang="en-US" sz="1200" b="0" baseline="0" dirty="0" smtClean="0"/>
              <a:t>list, select </a:t>
            </a:r>
            <a:r>
              <a:rPr lang="en-US" sz="1200" b="1" baseline="0" dirty="0" smtClean="0"/>
              <a:t>Linear</a:t>
            </a:r>
            <a:r>
              <a:rPr lang="en-US" sz="1200" b="0" baseline="0" dirty="0" smtClean="0"/>
              <a:t>.</a:t>
            </a:r>
            <a:r>
              <a:rPr lang="en-US" sz="1200" b="1" baseline="0" dirty="0" smtClean="0"/>
              <a:t>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Click the button next to </a:t>
            </a:r>
            <a:r>
              <a:rPr lang="en-US" sz="1200" b="1" baseline="0" dirty="0" smtClean="0"/>
              <a:t>Direction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Linear Up </a:t>
            </a:r>
            <a:r>
              <a:rPr lang="en-US" sz="1200" b="0" baseline="0" dirty="0" smtClean="0"/>
              <a:t>(second row, second option from the left).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Add gradient stop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Remove gradient stop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until two stops appear in the slider.</a:t>
            </a:r>
          </a:p>
          <a:p>
            <a:pPr marL="228600" indent="-228600">
              <a:buFont typeface="+mj-lt"/>
              <a:buAutoNum type="arabicPeriod" startAt="18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Also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customize the gradient stops as follows: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first stop in the slider,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then do the following: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</a:t>
            </a:r>
            <a:r>
              <a:rPr lang="en-US" sz="1200" b="1" baseline="0" dirty="0" smtClean="0"/>
              <a:t>Brown, Accent 4, Darker 50% </a:t>
            </a:r>
            <a:r>
              <a:rPr lang="en-US" sz="1200" b="0" baseline="0" dirty="0" smtClean="0"/>
              <a:t>(sixth row, eighth option from the left).</a:t>
            </a:r>
            <a:endParaRPr lang="en-US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last stop in the slider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do the following: 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</a:t>
            </a:r>
            <a:r>
              <a:rPr lang="en-US" sz="1200" b="1" baseline="0" dirty="0" smtClean="0"/>
              <a:t>Brown, Accent 4, Darker 25% </a:t>
            </a:r>
            <a:r>
              <a:rPr lang="en-US" sz="1200" b="0" baseline="0" dirty="0" smtClean="0"/>
              <a:t>(fifth row, eighth option from the left).</a:t>
            </a:r>
          </a:p>
          <a:p>
            <a:pPr marL="228600" lvl="0" indent="-228600">
              <a:buFont typeface="+mj-lt"/>
              <a:buAutoNum type="arabicPeriod" startAt="18"/>
            </a:pPr>
            <a:r>
              <a:rPr lang="en-US" sz="1200" b="0" baseline="0" dirty="0" smtClean="0"/>
              <a:t>Select the third first-level rectangle. Under</a:t>
            </a:r>
            <a:r>
              <a:rPr lang="en-US" sz="1200" b="1" baseline="0" dirty="0" smtClean="0"/>
              <a:t> SmartArt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Tools</a:t>
            </a:r>
            <a:r>
              <a:rPr lang="en-US" sz="1200" b="0" baseline="0" dirty="0" smtClean="0"/>
              <a:t>, on the </a:t>
            </a:r>
            <a:r>
              <a:rPr lang="en-US" sz="1200" b="1" baseline="0" dirty="0" smtClean="0"/>
              <a:t>Format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Shape Styles </a:t>
            </a:r>
            <a:r>
              <a:rPr lang="en-US" sz="1200" baseline="0" dirty="0" smtClean="0"/>
              <a:t>group, click the arrow next to </a:t>
            </a:r>
            <a:r>
              <a:rPr lang="en-US" sz="1200" b="1" baseline="0" dirty="0" smtClean="0"/>
              <a:t>Shape Fill</a:t>
            </a:r>
            <a:r>
              <a:rPr lang="en-US" sz="1200" b="0" baseline="0" dirty="0" smtClean="0"/>
              <a:t>, point to</a:t>
            </a:r>
            <a:r>
              <a:rPr lang="en-US" sz="1200" b="1" baseline="0" dirty="0" smtClean="0"/>
              <a:t> Gradient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More Gradients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Format Shape </a:t>
            </a:r>
            <a:r>
              <a:rPr lang="en-US" sz="1200" b="0" baseline="0" dirty="0" smtClean="0"/>
              <a:t>dialog box, in the left pane, click </a:t>
            </a:r>
            <a:r>
              <a:rPr lang="en-US" sz="1200" b="1" baseline="0" dirty="0" smtClean="0"/>
              <a:t>Fill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Gradient fill </a:t>
            </a: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Fill </a:t>
            </a:r>
            <a:r>
              <a:rPr lang="en-US" sz="1200" b="0" baseline="0" dirty="0" smtClean="0"/>
              <a:t>pane,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Type </a:t>
            </a:r>
            <a:r>
              <a:rPr lang="en-US" sz="1200" b="0" baseline="0" dirty="0" smtClean="0"/>
              <a:t>list, select </a:t>
            </a:r>
            <a:r>
              <a:rPr lang="en-US" sz="1200" b="1" baseline="0" dirty="0" smtClean="0"/>
              <a:t>Linear</a:t>
            </a:r>
            <a:r>
              <a:rPr lang="en-US" sz="1200" b="0" baseline="0" dirty="0" smtClean="0"/>
              <a:t>.</a:t>
            </a:r>
            <a:r>
              <a:rPr lang="en-US" sz="1200" b="1" baseline="0" dirty="0" smtClean="0"/>
              <a:t>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Click the button next to </a:t>
            </a:r>
            <a:r>
              <a:rPr lang="en-US" sz="1200" b="1" baseline="0" dirty="0" smtClean="0"/>
              <a:t>Direction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Linear Up </a:t>
            </a:r>
            <a:r>
              <a:rPr lang="en-US" sz="1200" b="0" baseline="0" dirty="0" smtClean="0"/>
              <a:t>(second row, second option from the left).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Add gradient stop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Remove gradient stop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until two stops appear in the slider.</a:t>
            </a:r>
          </a:p>
          <a:p>
            <a:pPr marL="228600" indent="-228600">
              <a:buFont typeface="+mj-lt"/>
              <a:buAutoNum type="arabicPeriod" startAt="20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Also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customize the gradient stops as follows: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first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stop in the slider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do the following: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</a:t>
            </a:r>
            <a:r>
              <a:rPr lang="en-US" sz="1200" b="1" baseline="0" dirty="0" smtClean="0"/>
              <a:t>Green, Accent 5, Darker 50% </a:t>
            </a:r>
            <a:r>
              <a:rPr lang="en-US" sz="1200" b="0" baseline="0" dirty="0" smtClean="0"/>
              <a:t>(sixth row, ninth option from the left).</a:t>
            </a:r>
            <a:endParaRPr lang="en-US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last stop in the slider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do the following: 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</a:t>
            </a:r>
            <a:r>
              <a:rPr lang="en-US" sz="1200" b="1" baseline="0" dirty="0" smtClean="0"/>
              <a:t>Green, Accent 5, Darker 25% </a:t>
            </a:r>
            <a:r>
              <a:rPr lang="en-US" sz="1200" b="0" baseline="0" dirty="0" smtClean="0"/>
              <a:t>(fifth row, ninth option from the left).</a:t>
            </a:r>
          </a:p>
          <a:p>
            <a:pPr marL="228600" lvl="0" indent="-228600">
              <a:buFont typeface="+mj-lt"/>
              <a:buAutoNum type="arabicPeriod" startAt="20"/>
            </a:pPr>
            <a:r>
              <a:rPr lang="en-US" sz="1200" b="0" baseline="0" dirty="0" smtClean="0"/>
              <a:t>Select the fourth first-level rectangle. Under</a:t>
            </a:r>
            <a:r>
              <a:rPr lang="en-US" sz="1200" b="1" baseline="0" dirty="0" smtClean="0"/>
              <a:t> SmartArt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Tools</a:t>
            </a:r>
            <a:r>
              <a:rPr lang="en-US" sz="1200" b="0" baseline="0" dirty="0" smtClean="0"/>
              <a:t>, on the </a:t>
            </a:r>
            <a:r>
              <a:rPr lang="en-US" sz="1200" b="1" baseline="0" dirty="0" smtClean="0"/>
              <a:t>Format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Shape Styles </a:t>
            </a:r>
            <a:r>
              <a:rPr lang="en-US" sz="1200" baseline="0" dirty="0" smtClean="0"/>
              <a:t>group, click the arrow next to </a:t>
            </a:r>
            <a:r>
              <a:rPr lang="en-US" sz="1200" b="1" baseline="0" dirty="0" smtClean="0"/>
              <a:t>Shape Fill</a:t>
            </a:r>
            <a:r>
              <a:rPr lang="en-US" sz="1200" b="0" baseline="0" dirty="0" smtClean="0"/>
              <a:t>, point to</a:t>
            </a:r>
            <a:r>
              <a:rPr lang="en-US" sz="1200" b="1" baseline="0" dirty="0" smtClean="0"/>
              <a:t> Gradient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More Gradients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Format Shape </a:t>
            </a:r>
            <a:r>
              <a:rPr lang="en-US" sz="1200" b="0" baseline="0" dirty="0" smtClean="0"/>
              <a:t>dialog box, in the left pane, click </a:t>
            </a:r>
            <a:r>
              <a:rPr lang="en-US" sz="1200" b="1" baseline="0" dirty="0" smtClean="0"/>
              <a:t>Fill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Gradient fill </a:t>
            </a: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Fill </a:t>
            </a:r>
            <a:r>
              <a:rPr lang="en-US" sz="1200" b="0" baseline="0" dirty="0" smtClean="0"/>
              <a:t>pane,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Type </a:t>
            </a:r>
            <a:r>
              <a:rPr lang="en-US" sz="1200" b="0" baseline="0" dirty="0" smtClean="0"/>
              <a:t>list, select </a:t>
            </a:r>
            <a:r>
              <a:rPr lang="en-US" sz="1200" b="1" baseline="0" dirty="0" smtClean="0"/>
              <a:t>Linear</a:t>
            </a:r>
            <a:r>
              <a:rPr lang="en-US" sz="1200" b="0" baseline="0" dirty="0" smtClean="0"/>
              <a:t>.</a:t>
            </a:r>
            <a:r>
              <a:rPr lang="en-US" sz="1200" b="1" baseline="0" dirty="0" smtClean="0"/>
              <a:t>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Click the button next to </a:t>
            </a:r>
            <a:r>
              <a:rPr lang="en-US" sz="1200" b="1" baseline="0" dirty="0" smtClean="0"/>
              <a:t>Direction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Linear Up </a:t>
            </a:r>
            <a:r>
              <a:rPr lang="en-US" sz="1200" b="0" baseline="0" dirty="0" smtClean="0"/>
              <a:t>(second row, second option from the left).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Add gradient stop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Remove gradient stop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until two stops appear in the slider.</a:t>
            </a:r>
          </a:p>
          <a:p>
            <a:pPr marL="228600" indent="-228600">
              <a:buFont typeface="+mj-lt"/>
              <a:buAutoNum type="arabicPeriod" startAt="22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Also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customize the gradient stops as follows: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first stop in the slider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do the following: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</a:t>
            </a:r>
            <a:r>
              <a:rPr lang="en-US" sz="1200" b="1" baseline="0" dirty="0" smtClean="0"/>
              <a:t>Orange, Accent 6, Darker 50% </a:t>
            </a:r>
            <a:r>
              <a:rPr lang="en-US" sz="1200" b="0" baseline="0" dirty="0" smtClean="0"/>
              <a:t>(sixth row, 10</a:t>
            </a:r>
            <a:r>
              <a:rPr lang="en-US" sz="1200" b="0" baseline="30000" dirty="0" smtClean="0"/>
              <a:t>th</a:t>
            </a:r>
            <a:r>
              <a:rPr lang="en-US" sz="1200" b="0" baseline="0" dirty="0" smtClean="0"/>
              <a:t> option from the left).</a:t>
            </a:r>
            <a:endParaRPr lang="en-US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last stop in the slider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do the following: 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</a:t>
            </a:r>
            <a:r>
              <a:rPr lang="en-US" sz="1200" b="1" baseline="0" dirty="0" smtClean="0"/>
              <a:t>Orange, Accent 6, Darker 20% </a:t>
            </a:r>
            <a:r>
              <a:rPr lang="en-US" sz="1200" b="0" baseline="0" dirty="0" smtClean="0"/>
              <a:t>(fifth row, 10</a:t>
            </a:r>
            <a:r>
              <a:rPr lang="en-US" sz="1200" b="0" baseline="30000" dirty="0" smtClean="0"/>
              <a:t>th</a:t>
            </a:r>
            <a:r>
              <a:rPr lang="en-US" sz="1200" b="0" baseline="0" dirty="0" smtClean="0"/>
              <a:t> option from the left).</a:t>
            </a:r>
          </a:p>
          <a:p>
            <a:endParaRPr lang="en-US" sz="1200" dirty="0" smtClean="0"/>
          </a:p>
          <a:p>
            <a:endParaRPr lang="en-US" sz="1200" dirty="0" smtClean="0"/>
          </a:p>
          <a:p>
            <a:r>
              <a:rPr lang="en-US" sz="1200" dirty="0" smtClean="0"/>
              <a:t>To reproduce</a:t>
            </a:r>
            <a:r>
              <a:rPr lang="en-US" sz="1200" baseline="0" dirty="0" smtClean="0"/>
              <a:t> the animation effects on this slide, do the following: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</a:t>
            </a:r>
            <a:r>
              <a:rPr lang="en-US" sz="1200" baseline="0" dirty="0" smtClean="0"/>
              <a:t>and then click </a:t>
            </a:r>
            <a:r>
              <a:rPr lang="en-US" sz="1200" b="1" baseline="0" dirty="0" smtClean="0"/>
              <a:t>More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Entrance Effects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Add Entrance Effect </a:t>
            </a:r>
            <a:r>
              <a:rPr lang="en-US" sz="1200" b="0" baseline="0" dirty="0" smtClean="0"/>
              <a:t>dialog box, under </a:t>
            </a:r>
            <a:r>
              <a:rPr lang="en-US" sz="1200" b="1" baseline="0" dirty="0" smtClean="0"/>
              <a:t>Subtle</a:t>
            </a:r>
            <a:r>
              <a:rPr lang="en-US" sz="1200" b="0" baseline="0" dirty="0" smtClean="0"/>
              <a:t>, click </a:t>
            </a:r>
            <a:r>
              <a:rPr lang="en-US" sz="1200" b="1" baseline="0" dirty="0" smtClean="0"/>
              <a:t>Expand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OK</a:t>
            </a:r>
            <a:r>
              <a:rPr lang="en-US" sz="1200" baseline="0" dirty="0" smtClean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Timing</a:t>
            </a:r>
            <a:r>
              <a:rPr lang="en-US" sz="1200" baseline="0" dirty="0" smtClean="0"/>
              <a:t> group, in the </a:t>
            </a:r>
            <a:r>
              <a:rPr lang="en-US" sz="1200" b="1" baseline="0" dirty="0" smtClean="0"/>
              <a:t>Duration</a:t>
            </a:r>
            <a:r>
              <a:rPr lang="en-US" sz="1200" baseline="0" dirty="0" smtClean="0"/>
              <a:t> box enter </a:t>
            </a:r>
            <a:r>
              <a:rPr lang="en-US" sz="1200" b="1" baseline="0" dirty="0" smtClean="0"/>
              <a:t>1.00 seconds</a:t>
            </a:r>
            <a:r>
              <a:rPr lang="en-US" sz="120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Also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Animation Pane</a:t>
            </a:r>
            <a:r>
              <a:rPr lang="en-US" sz="1200" b="0" baseline="0" dirty="0" smtClean="0"/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Animation Pane</a:t>
            </a:r>
            <a:r>
              <a:rPr lang="en-US" sz="1200" b="0" baseline="0" dirty="0" smtClean="0"/>
              <a:t>, select the animation effect. </a:t>
            </a:r>
            <a:r>
              <a:rPr lang="en-US" sz="1200" baseline="0" dirty="0" smtClean="0"/>
              <a:t>C</a:t>
            </a:r>
            <a:r>
              <a:rPr lang="en-US" sz="1200" b="0" baseline="0" dirty="0" smtClean="0"/>
              <a:t>lick the arrow to the right of the animation effect, and then click </a:t>
            </a:r>
            <a:r>
              <a:rPr lang="en-US" sz="1200" b="1" baseline="0" dirty="0" smtClean="0"/>
              <a:t>Effect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Options</a:t>
            </a:r>
            <a:r>
              <a:rPr lang="en-US" sz="1200" baseline="0" dirty="0" smtClean="0"/>
              <a:t>. In the </a:t>
            </a:r>
            <a:r>
              <a:rPr lang="en-US" sz="1200" b="1" baseline="0" dirty="0" smtClean="0"/>
              <a:t>Expand</a:t>
            </a:r>
            <a:r>
              <a:rPr lang="en-US" sz="1200" baseline="0" dirty="0" smtClean="0"/>
              <a:t> dialog box, o</a:t>
            </a:r>
            <a:r>
              <a:rPr lang="en-US" sz="1200" b="0" baseline="0" dirty="0" smtClean="0"/>
              <a:t>n the </a:t>
            </a:r>
            <a:r>
              <a:rPr lang="en-US" sz="1200" b="1" baseline="0" dirty="0" smtClean="0"/>
              <a:t>SmartArt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Animation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Group graphic </a:t>
            </a:r>
            <a:r>
              <a:rPr lang="en-US" sz="1200" baseline="0" dirty="0" smtClean="0"/>
              <a:t>list, select </a:t>
            </a:r>
            <a:r>
              <a:rPr lang="en-US" sz="1200" b="1" baseline="0" dirty="0" smtClean="0"/>
              <a:t>One by one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OK</a:t>
            </a:r>
            <a:r>
              <a:rPr lang="en-US" sz="120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aseline="0" dirty="0" smtClean="0"/>
              <a:t>Also in the </a:t>
            </a:r>
            <a:r>
              <a:rPr lang="en-US" sz="1200" b="1" baseline="0" dirty="0" smtClean="0"/>
              <a:t>Animation Pane</a:t>
            </a:r>
            <a:r>
              <a:rPr lang="en-US" sz="1200" baseline="0" dirty="0" smtClean="0"/>
              <a:t>, click the double arrow under the animation effect to expand the contents of the list of effects.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Animation Pane</a:t>
            </a:r>
            <a:r>
              <a:rPr lang="en-US" sz="1200" baseline="0" dirty="0" smtClean="0"/>
              <a:t>, press and hold CTRL, and then select all of the animation effects. On the </a:t>
            </a:r>
            <a:r>
              <a:rPr lang="en-US" sz="1200" b="1" baseline="0" dirty="0" smtClean="0"/>
              <a:t>Animations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Timing</a:t>
            </a:r>
            <a:r>
              <a:rPr lang="en-US" sz="1200" baseline="0" dirty="0" smtClean="0"/>
              <a:t> group, </a:t>
            </a:r>
            <a:r>
              <a:rPr lang="en-US" sz="1200" b="0" baseline="0" dirty="0" smtClean="0"/>
              <a:t>in the</a:t>
            </a:r>
            <a:r>
              <a:rPr lang="en-US" sz="1200" b="1" baseline="0" dirty="0" smtClean="0"/>
              <a:t> Start </a:t>
            </a:r>
            <a:r>
              <a:rPr lang="en-US" sz="1200" b="0" baseline="0" dirty="0" smtClean="0"/>
              <a:t>list, select </a:t>
            </a:r>
            <a:r>
              <a:rPr lang="en-US" sz="1200" b="1" baseline="0" dirty="0" smtClean="0"/>
              <a:t>With Previous</a:t>
            </a:r>
            <a:r>
              <a:rPr lang="en-US" sz="1200" baseline="0" dirty="0" smtClean="0"/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Animation Pane</a:t>
            </a:r>
            <a:r>
              <a:rPr lang="en-US" sz="1200" baseline="0" dirty="0" smtClean="0"/>
              <a:t>, press and hold CTRL, and then select the </a:t>
            </a:r>
            <a:r>
              <a:rPr lang="en-US" sz="1200" dirty="0" smtClean="0"/>
              <a:t>second, fourth, sixth and eighth animation effects (expand</a:t>
            </a:r>
            <a:r>
              <a:rPr lang="en-US" sz="1200" baseline="0" dirty="0" smtClean="0"/>
              <a:t> effects for the larger, second-level rectangles</a:t>
            </a:r>
            <a:r>
              <a:rPr lang="en-US" sz="1200" dirty="0" smtClean="0"/>
              <a:t>).</a:t>
            </a:r>
            <a:r>
              <a:rPr lang="en-US" sz="1200" baseline="0" dirty="0" smtClean="0"/>
              <a:t> On the </a:t>
            </a:r>
            <a:r>
              <a:rPr lang="en-US" sz="1200" b="1" baseline="0" dirty="0" smtClean="0"/>
              <a:t>Animations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aseline="0" dirty="0" smtClean="0"/>
              <a:t> group, click </a:t>
            </a:r>
            <a:r>
              <a:rPr lang="en-US" sz="1200" b="1" baseline="0" dirty="0" smtClean="0"/>
              <a:t>More</a:t>
            </a:r>
            <a:r>
              <a:rPr lang="en-US" sz="1200" baseline="0" dirty="0" smtClean="0"/>
              <a:t>, and then under </a:t>
            </a:r>
            <a:r>
              <a:rPr lang="en-US" sz="1200" b="1" baseline="0" dirty="0" smtClean="0"/>
              <a:t>Entrance</a:t>
            </a:r>
            <a:r>
              <a:rPr lang="en-US" sz="1200" baseline="0" dirty="0" smtClean="0"/>
              <a:t> click </a:t>
            </a:r>
            <a:r>
              <a:rPr lang="en-US" sz="1200" b="1" baseline="0" dirty="0" smtClean="0"/>
              <a:t>Fade</a:t>
            </a:r>
            <a:r>
              <a:rPr lang="en-US" sz="1200" baseline="0" dirty="0" smtClean="0"/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Animation Pane</a:t>
            </a:r>
            <a:r>
              <a:rPr lang="en-US" sz="1200" baseline="0" dirty="0" smtClean="0"/>
              <a:t>, press and hold CTRL, and then select the </a:t>
            </a:r>
            <a:r>
              <a:rPr lang="en-US" sz="1200" dirty="0" smtClean="0"/>
              <a:t>third, fifth, and seventh animation effects.</a:t>
            </a:r>
            <a:r>
              <a:rPr lang="en-US" sz="1200" baseline="0" dirty="0" smtClean="0"/>
              <a:t> On the </a:t>
            </a:r>
            <a:r>
              <a:rPr lang="en-US" sz="1200" b="1" baseline="0" dirty="0" smtClean="0"/>
              <a:t>Animations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Timing</a:t>
            </a:r>
            <a:r>
              <a:rPr lang="en-US" sz="1200" baseline="0" dirty="0" smtClean="0"/>
              <a:t> group, in the </a:t>
            </a:r>
            <a:r>
              <a:rPr lang="en-US" sz="1200" b="1" baseline="0" dirty="0" smtClean="0"/>
              <a:t>Start</a:t>
            </a:r>
            <a:r>
              <a:rPr lang="en-US" sz="1200" baseline="0" dirty="0" smtClean="0"/>
              <a:t> list select </a:t>
            </a:r>
            <a:r>
              <a:rPr lang="en-US" sz="1200" b="1" baseline="0" dirty="0" smtClean="0"/>
              <a:t>On Click</a:t>
            </a:r>
            <a:r>
              <a:rPr lang="en-US" sz="1200" baseline="0" dirty="0" smtClean="0"/>
              <a:t>.</a:t>
            </a:r>
            <a:endParaRPr lang="en-US" sz="1200" b="0" baseline="0" dirty="0" smtClean="0"/>
          </a:p>
          <a:p>
            <a: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1200" baseline="0" dirty="0" smtClean="0"/>
          </a:p>
          <a:p>
            <a: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1200" baseline="0" dirty="0" smtClean="0"/>
          </a:p>
          <a:p>
            <a:r>
              <a:rPr lang="en-US" sz="1200" baseline="0" dirty="0" smtClean="0"/>
              <a:t>To reproduce the background effects on this slide, do the following: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Right-click the slide background area, and then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Background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Background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dialog box,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left pane, select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fill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pane, and then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Type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list, select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Linear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Direction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Linear Down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row, second option from the left).</a:t>
            </a:r>
            <a:endParaRPr lang="en-US" sz="120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Add gradient stop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Remove gradient stop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until two stops appear in the slider.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Also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customize the gradient stops that you added as follows: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first stop in the slider,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then do the following: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63%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Black, Text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(first row, second option from the left).</a:t>
            </a:r>
            <a:endParaRPr lang="en-US" sz="1200" b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last stop in the slider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do the following: 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Black,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Text 1, Lighter 50% 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(second row, second option from the left).</a:t>
            </a:r>
            <a:endParaRPr lang="en-US" sz="1200" dirty="0" smtClean="0"/>
          </a:p>
          <a:p>
            <a:endParaRPr lang="en-US" sz="1200" dirty="0" smtClean="0"/>
          </a:p>
        </p:txBody>
      </p:sp>
      <p:sp>
        <p:nvSpPr>
          <p:cNvPr id="5" name="Slide Image Placeholder 4"/>
          <p:cNvSpPr>
            <a:spLocks noGrp="1" noRot="1" noChangeAspect="1"/>
          </p:cNvSpPr>
          <p:nvPr>
            <p:ph type="sldImg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b="1" dirty="0" smtClean="0"/>
              <a:t>Animated</a:t>
            </a:r>
            <a:r>
              <a:rPr lang="en-US" sz="1400" b="1" baseline="0" dirty="0" smtClean="0"/>
              <a:t> vertical box list</a:t>
            </a:r>
            <a:endParaRPr lang="en-US" sz="1400" b="1" dirty="0" smtClean="0"/>
          </a:p>
          <a:p>
            <a:r>
              <a:rPr lang="en-US" sz="1400" dirty="0" smtClean="0"/>
              <a:t>(Intermediate)</a:t>
            </a:r>
          </a:p>
          <a:p>
            <a:endParaRPr lang="en-US" sz="1200" dirty="0" smtClean="0"/>
          </a:p>
          <a:p>
            <a:endParaRPr lang="en-US" sz="1200" dirty="0" smtClean="0"/>
          </a:p>
          <a:p>
            <a:r>
              <a:rPr lang="en-US" sz="1200" dirty="0" smtClean="0"/>
              <a:t>To reproduce the SmartArt effects on this slide, do the following: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dirty="0" smtClean="0"/>
              <a:t>On the </a:t>
            </a:r>
            <a:r>
              <a:rPr lang="en-US" sz="1200" b="1" dirty="0" smtClean="0"/>
              <a:t>Home</a:t>
            </a:r>
            <a:r>
              <a:rPr lang="en-US" sz="1200" b="0" dirty="0" smtClean="0"/>
              <a:t> tab, in the </a:t>
            </a:r>
            <a:r>
              <a:rPr lang="en-US" sz="1200" b="1" dirty="0" smtClean="0"/>
              <a:t>Slides</a:t>
            </a:r>
            <a:r>
              <a:rPr lang="en-US" sz="1200" b="0" dirty="0" smtClean="0"/>
              <a:t> group, click </a:t>
            </a:r>
            <a:r>
              <a:rPr lang="en-US" sz="1200" b="1" dirty="0" smtClean="0"/>
              <a:t>Layout</a:t>
            </a:r>
            <a:r>
              <a:rPr lang="en-US" sz="1200" b="0" dirty="0" smtClean="0"/>
              <a:t>, and then click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Blank</a:t>
            </a:r>
            <a:r>
              <a:rPr lang="en-US" sz="1200" b="0" baseline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dirty="0" smtClean="0"/>
              <a:t>On the </a:t>
            </a:r>
            <a:r>
              <a:rPr lang="en-US" sz="1200" b="1" dirty="0" smtClean="0"/>
              <a:t>Insert tab</a:t>
            </a:r>
            <a:r>
              <a:rPr lang="en-US" sz="1200" b="0" dirty="0" smtClean="0"/>
              <a:t>, in the </a:t>
            </a:r>
            <a:r>
              <a:rPr lang="en-US" sz="1200" b="1" dirty="0" smtClean="0"/>
              <a:t>Illustrations</a:t>
            </a:r>
            <a:r>
              <a:rPr lang="en-US" sz="1200" dirty="0" smtClean="0"/>
              <a:t> group, click </a:t>
            </a:r>
            <a:r>
              <a:rPr lang="en-US" sz="1200" b="1" dirty="0" smtClean="0"/>
              <a:t>SmartArt</a:t>
            </a:r>
            <a:r>
              <a:rPr lang="en-US" sz="1200" b="0" dirty="0" smtClean="0"/>
              <a:t>.</a:t>
            </a:r>
            <a:r>
              <a:rPr lang="en-US" sz="1200" b="0" baseline="0" dirty="0" smtClean="0"/>
              <a:t> In the </a:t>
            </a:r>
            <a:r>
              <a:rPr lang="en-US" sz="1200" b="1" baseline="0" dirty="0" smtClean="0"/>
              <a:t>Choose a SmartArt Graphic</a:t>
            </a:r>
            <a:r>
              <a:rPr lang="en-US" sz="1200" b="0" baseline="0" dirty="0" smtClean="0"/>
              <a:t> dialog box, in the left pane, click </a:t>
            </a:r>
            <a:r>
              <a:rPr lang="en-US" sz="1200" b="1" baseline="0" dirty="0" smtClean="0"/>
              <a:t>List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List</a:t>
            </a:r>
            <a:r>
              <a:rPr lang="en-US" sz="1200" b="0" baseline="0" dirty="0" smtClean="0"/>
              <a:t> pane, click </a:t>
            </a:r>
            <a:r>
              <a:rPr lang="en-US" sz="1200" b="1" baseline="0" dirty="0" smtClean="0"/>
              <a:t>Vertical Box List</a:t>
            </a:r>
            <a:r>
              <a:rPr lang="en-US" sz="1200" baseline="0" dirty="0" smtClean="0"/>
              <a:t>, and then click </a:t>
            </a:r>
            <a:r>
              <a:rPr lang="en-US" sz="1200" b="1" baseline="0" dirty="0" smtClean="0"/>
              <a:t>OK</a:t>
            </a:r>
            <a:r>
              <a:rPr lang="en-US" sz="1200" baseline="0" dirty="0" smtClean="0"/>
              <a:t> to insert the graphic into the slide.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Press and hold CTRL, and then select the third pair of rectangles from the top (both the smaller, first-level rectangle and the larger, second-level rectangle). Under </a:t>
            </a:r>
            <a:r>
              <a:rPr lang="en-US" sz="1200" b="1" baseline="0" dirty="0" smtClean="0"/>
              <a:t>SmartArt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Tools</a:t>
            </a:r>
            <a:r>
              <a:rPr lang="en-US" sz="1200" b="0" baseline="0" dirty="0" smtClean="0"/>
              <a:t>, on the </a:t>
            </a:r>
            <a:r>
              <a:rPr lang="en-US" sz="1200" b="1" baseline="0" dirty="0" smtClean="0"/>
              <a:t>Design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Create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Graphic</a:t>
            </a:r>
            <a:r>
              <a:rPr lang="en-US" sz="1200" b="0" baseline="0" dirty="0" smtClean="0"/>
              <a:t> group, click the arrow next to </a:t>
            </a:r>
            <a:r>
              <a:rPr lang="en-US" sz="1200" b="1" baseline="0" dirty="0" smtClean="0"/>
              <a:t>Add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Shape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Add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Shape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After</a:t>
            </a:r>
            <a:r>
              <a:rPr lang="en-US" sz="1200" b="0" baseline="0" dirty="0" smtClean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 smtClean="0"/>
              <a:t>Select</a:t>
            </a:r>
            <a:r>
              <a:rPr lang="en-US" sz="1200" baseline="0" dirty="0" smtClean="0"/>
              <a:t> the graphic, and then click one of the arrows on the left border. In the </a:t>
            </a:r>
            <a:r>
              <a:rPr lang="en-US" sz="1200" b="1" baseline="0" dirty="0" smtClean="0"/>
              <a:t>Type your text here </a:t>
            </a:r>
            <a:r>
              <a:rPr lang="en-US" sz="1200" baseline="0" dirty="0" smtClean="0"/>
              <a:t>dialog box, enter text. (</a:t>
            </a:r>
            <a:r>
              <a:rPr lang="en-US" sz="1200" b="0" baseline="0" dirty="0" smtClean="0"/>
              <a:t>Note: To create a bullet below each heading, select the heading text box in the </a:t>
            </a:r>
            <a:r>
              <a:rPr lang="en-US" sz="1200" b="1" baseline="0" dirty="0" smtClean="0"/>
              <a:t>Type your text here </a:t>
            </a:r>
            <a:r>
              <a:rPr lang="en-US" sz="1200" b="0" baseline="0" dirty="0" smtClean="0"/>
              <a:t>dialog box, and then under </a:t>
            </a:r>
            <a:r>
              <a:rPr lang="en-US" sz="1200" b="1" baseline="0" dirty="0" smtClean="0"/>
              <a:t>SmartArt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Tools</a:t>
            </a:r>
            <a:r>
              <a:rPr lang="en-US" sz="1200" b="0" baseline="0" dirty="0" smtClean="0"/>
              <a:t>, on the </a:t>
            </a:r>
            <a:r>
              <a:rPr lang="en-US" sz="1200" b="1" baseline="0" dirty="0" smtClean="0"/>
              <a:t>Design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Create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Graphic</a:t>
            </a:r>
            <a:r>
              <a:rPr lang="en-US" sz="1200" b="0" baseline="0" dirty="0" smtClean="0"/>
              <a:t> group, click </a:t>
            </a:r>
            <a:r>
              <a:rPr lang="en-US" sz="1200" b="1" baseline="0" dirty="0" smtClean="0"/>
              <a:t>Add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Bullet</a:t>
            </a:r>
            <a:r>
              <a:rPr lang="en-US" sz="1200" b="0" baseline="0" dirty="0" smtClean="0"/>
              <a:t>. Enter text into the new bullet text box.)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Select the graphic. Under </a:t>
            </a:r>
            <a:r>
              <a:rPr lang="en-US" sz="1200" b="1" baseline="0" dirty="0" smtClean="0"/>
              <a:t>SmartArt Tools</a:t>
            </a:r>
            <a:r>
              <a:rPr lang="en-US" sz="1200" b="0" baseline="0" dirty="0" smtClean="0"/>
              <a:t>, on the </a:t>
            </a:r>
            <a:r>
              <a:rPr lang="en-US" sz="1200" b="1" baseline="0" dirty="0" smtClean="0"/>
              <a:t>Format</a:t>
            </a:r>
            <a:r>
              <a:rPr lang="en-US" sz="1200" b="0" baseline="0" dirty="0" smtClean="0"/>
              <a:t> tab, click </a:t>
            </a:r>
            <a:r>
              <a:rPr lang="en-US" sz="1200" b="1" baseline="0" dirty="0" smtClean="0"/>
              <a:t>Size</a:t>
            </a:r>
            <a:r>
              <a:rPr lang="en-US" sz="1200" b="0" baseline="0" dirty="0" smtClean="0"/>
              <a:t>,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Height</a:t>
            </a:r>
            <a:r>
              <a:rPr lang="en-US" sz="1200" b="0" baseline="0" dirty="0" smtClean="0"/>
              <a:t> box, enter </a:t>
            </a:r>
            <a:r>
              <a:rPr lang="en-US" sz="1200" b="1" baseline="0" dirty="0" smtClean="0"/>
              <a:t>5.92”</a:t>
            </a:r>
            <a:r>
              <a:rPr lang="en-US" sz="1200" b="0" baseline="0" dirty="0" smtClean="0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Width</a:t>
            </a:r>
            <a:r>
              <a:rPr lang="en-US" sz="1200" b="0" baseline="0" dirty="0" smtClean="0"/>
              <a:t> box, enter </a:t>
            </a:r>
            <a:r>
              <a:rPr lang="en-US" sz="1200" b="1" baseline="0" dirty="0" smtClean="0"/>
              <a:t>6.67”</a:t>
            </a:r>
            <a:r>
              <a:rPr lang="en-US" sz="1200" b="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6"/>
              <a:tabLst/>
              <a:defRPr/>
            </a:pPr>
            <a:r>
              <a:rPr lang="en-US" sz="1200" b="0" baseline="0" dirty="0" smtClean="0"/>
              <a:t>Under </a:t>
            </a:r>
            <a:r>
              <a:rPr lang="en-US" sz="1200" b="1" baseline="0" dirty="0" smtClean="0"/>
              <a:t>SmartArt Tools</a:t>
            </a:r>
            <a:r>
              <a:rPr lang="en-US" sz="1200" b="0" baseline="0" dirty="0" smtClean="0"/>
              <a:t>, on the </a:t>
            </a:r>
            <a:r>
              <a:rPr lang="en-US" sz="1200" b="1" baseline="0" dirty="0" smtClean="0"/>
              <a:t>Format</a:t>
            </a:r>
            <a:r>
              <a:rPr lang="en-US" sz="1200" b="0" baseline="0" dirty="0" smtClean="0"/>
              <a:t> tab, click </a:t>
            </a:r>
            <a:r>
              <a:rPr lang="en-US" sz="1200" b="1" baseline="0" dirty="0" smtClean="0"/>
              <a:t>Arrange</a:t>
            </a:r>
            <a:r>
              <a:rPr lang="en-US" sz="1200" b="0" baseline="0" dirty="0" smtClean="0"/>
              <a:t>, click </a:t>
            </a:r>
            <a:r>
              <a:rPr lang="en-US" sz="1200" b="1" baseline="0" dirty="0" smtClean="0"/>
              <a:t>Align</a:t>
            </a:r>
            <a:r>
              <a:rPr lang="en-US" sz="1200" b="0" baseline="0" dirty="0" smtClean="0"/>
              <a:t>,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Click </a:t>
            </a:r>
            <a:r>
              <a:rPr lang="en-US" sz="1200" b="1" baseline="0" dirty="0" smtClean="0"/>
              <a:t>Align to Slide</a:t>
            </a:r>
            <a:r>
              <a:rPr lang="en-US" sz="1200" b="0" baseline="0" dirty="0" smtClean="0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Click </a:t>
            </a:r>
            <a:r>
              <a:rPr lang="en-US" sz="1200" b="1" baseline="0" dirty="0" smtClean="0"/>
              <a:t>Align Middle</a:t>
            </a:r>
            <a:r>
              <a:rPr lang="en-US" sz="1200" b="0" baseline="0" dirty="0" smtClean="0"/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Click </a:t>
            </a:r>
            <a:r>
              <a:rPr lang="en-US" sz="1200" b="1" baseline="0" dirty="0" smtClean="0"/>
              <a:t>Align Center</a:t>
            </a:r>
            <a:r>
              <a:rPr lang="en-US" sz="1200" b="0" baseline="0" dirty="0" smtClean="0"/>
              <a:t>. </a:t>
            </a:r>
            <a:endParaRPr lang="en-US" sz="1200" baseline="0" dirty="0" smtClean="0"/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Design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Themes </a:t>
            </a:r>
            <a:r>
              <a:rPr lang="en-US" sz="1200" baseline="0" dirty="0" smtClean="0"/>
              <a:t>group, click </a:t>
            </a:r>
            <a:r>
              <a:rPr lang="en-US" sz="1200" b="1" baseline="0" dirty="0" smtClean="0"/>
              <a:t>Colors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Built-in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Civic</a:t>
            </a:r>
            <a:r>
              <a:rPr lang="en-US" sz="1200" b="0" baseline="0" dirty="0" smtClean="0"/>
              <a:t>. (</a:t>
            </a:r>
            <a:r>
              <a:rPr lang="en-US" sz="1200" dirty="0" smtClean="0"/>
              <a:t>Note: if this action is taken in a PowerPoint presentation containing more than one slide, the color scheme will be applied to all of the slides.)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r>
              <a:rPr lang="en-US" sz="1200" b="0" baseline="0" dirty="0" smtClean="0"/>
              <a:t>Under</a:t>
            </a:r>
            <a:r>
              <a:rPr lang="en-US" sz="1200" b="1" baseline="0" dirty="0" smtClean="0"/>
              <a:t> SmartArt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Tools</a:t>
            </a:r>
            <a:r>
              <a:rPr lang="en-US" sz="1200" b="0" baseline="0" dirty="0" smtClean="0"/>
              <a:t>, on the </a:t>
            </a:r>
            <a:r>
              <a:rPr lang="en-US" sz="1200" b="1" baseline="0" dirty="0" smtClean="0"/>
              <a:t>Design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SmartArt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Styles</a:t>
            </a:r>
            <a:r>
              <a:rPr lang="en-US" sz="1200" baseline="0" dirty="0" smtClean="0"/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aseline="0" dirty="0" smtClean="0"/>
              <a:t>Click </a:t>
            </a:r>
            <a:r>
              <a:rPr lang="en-US" sz="1200" b="1" baseline="0" dirty="0" smtClean="0"/>
              <a:t>Change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Colors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Accent 1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Colored Fill – Accent 1 </a:t>
            </a:r>
            <a:r>
              <a:rPr lang="en-US" sz="1200" b="0" baseline="0" dirty="0" smtClean="0"/>
              <a:t>(second option from the left).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Click </a:t>
            </a:r>
            <a:r>
              <a:rPr lang="en-US" sz="1200" b="1" baseline="0" dirty="0" smtClean="0"/>
              <a:t>More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3-D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Polished </a:t>
            </a:r>
            <a:r>
              <a:rPr lang="en-US" sz="1200" b="0" baseline="0" dirty="0" smtClean="0"/>
              <a:t>(first row, first option from the left).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r>
              <a:rPr lang="en-US" sz="1200" baseline="0" dirty="0" smtClean="0"/>
              <a:t>Press and hold CTRL, and then select the four larger, second-level rectangles. </a:t>
            </a:r>
            <a:r>
              <a:rPr lang="en-US" sz="1200" b="0" baseline="0" dirty="0" smtClean="0"/>
              <a:t>Under</a:t>
            </a:r>
            <a:r>
              <a:rPr lang="en-US" sz="1200" b="1" baseline="0" dirty="0" smtClean="0"/>
              <a:t> SmartArt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Tools</a:t>
            </a:r>
            <a:r>
              <a:rPr lang="en-US" sz="1200" b="0" baseline="0" dirty="0" smtClean="0"/>
              <a:t>, on the </a:t>
            </a:r>
            <a:r>
              <a:rPr lang="en-US" sz="1200" b="1" baseline="0" dirty="0" smtClean="0"/>
              <a:t>Format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Shapes </a:t>
            </a:r>
            <a:r>
              <a:rPr lang="en-US" sz="1200" baseline="0" dirty="0" smtClean="0"/>
              <a:t>group, click </a:t>
            </a:r>
            <a:r>
              <a:rPr lang="en-US" sz="1200" b="1" baseline="0" dirty="0" smtClean="0"/>
              <a:t>Change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Shape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Rectangles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Rounded Rectangle </a:t>
            </a:r>
            <a:r>
              <a:rPr lang="en-US" sz="1200" b="0" baseline="0" dirty="0" smtClean="0"/>
              <a:t>(second option from the left).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Home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Font </a:t>
            </a:r>
            <a:r>
              <a:rPr lang="en-US" sz="1200" b="0" baseline="0" dirty="0" smtClean="0"/>
              <a:t>group, select </a:t>
            </a:r>
            <a:r>
              <a:rPr lang="en-US" sz="1200" b="1" baseline="0" dirty="0" smtClean="0"/>
              <a:t>Franklin Gothic Book </a:t>
            </a:r>
            <a:r>
              <a:rPr lang="en-US" sz="1200" b="0" baseline="0" dirty="0" smtClean="0"/>
              <a:t>from the </a:t>
            </a:r>
            <a:r>
              <a:rPr lang="en-US" sz="1200" b="1" baseline="0" dirty="0" smtClean="0"/>
              <a:t>Font</a:t>
            </a:r>
            <a:r>
              <a:rPr lang="en-US" sz="1200" b="0" baseline="0" dirty="0" smtClean="0"/>
              <a:t> list, and then select </a:t>
            </a:r>
            <a:r>
              <a:rPr lang="en-US" sz="1200" b="1" baseline="0" dirty="0" smtClean="0"/>
              <a:t>24 </a:t>
            </a:r>
            <a:r>
              <a:rPr lang="en-US" sz="1200" b="0" baseline="0" dirty="0" smtClean="0"/>
              <a:t>from the </a:t>
            </a:r>
            <a:r>
              <a:rPr lang="en-US" sz="1200" b="1" baseline="0" dirty="0" smtClean="0"/>
              <a:t>Font Size </a:t>
            </a:r>
            <a:r>
              <a:rPr lang="en-US" sz="1200" b="0" baseline="0" dirty="0" smtClean="0"/>
              <a:t>list.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r>
              <a:rPr lang="en-US" sz="1200" b="0" baseline="0" dirty="0" smtClean="0"/>
              <a:t>Under</a:t>
            </a:r>
            <a:r>
              <a:rPr lang="en-US" sz="1200" b="1" baseline="0" dirty="0" smtClean="0"/>
              <a:t> SmartArt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Tools</a:t>
            </a:r>
            <a:r>
              <a:rPr lang="en-US" sz="1200" b="0" baseline="0" dirty="0" smtClean="0"/>
              <a:t>, on the </a:t>
            </a:r>
            <a:r>
              <a:rPr lang="en-US" sz="1200" b="1" baseline="0" dirty="0" smtClean="0"/>
              <a:t>Format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Shape Styles </a:t>
            </a:r>
            <a:r>
              <a:rPr lang="en-US" sz="1200" baseline="0" dirty="0" smtClean="0"/>
              <a:t>group, click the arrow next to </a:t>
            </a:r>
            <a:r>
              <a:rPr lang="en-US" sz="1200" b="1" baseline="0" dirty="0" smtClean="0"/>
              <a:t>Shape Fill</a:t>
            </a:r>
            <a:r>
              <a:rPr lang="en-US" sz="1200" b="0" baseline="0" dirty="0" smtClean="0"/>
              <a:t>, point to</a:t>
            </a:r>
            <a:r>
              <a:rPr lang="en-US" sz="1200" b="1" baseline="0" dirty="0" smtClean="0"/>
              <a:t> Gradient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More Gradients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Format Shape </a:t>
            </a:r>
            <a:r>
              <a:rPr lang="en-US" sz="1200" b="0" baseline="0" dirty="0" smtClean="0"/>
              <a:t>dialog box, in the left pane, click </a:t>
            </a:r>
            <a:r>
              <a:rPr lang="en-US" sz="1200" b="1" baseline="0" dirty="0" smtClean="0"/>
              <a:t>Fill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Gradient fill </a:t>
            </a: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Fill </a:t>
            </a:r>
            <a:r>
              <a:rPr lang="en-US" sz="1200" b="0" baseline="0" dirty="0" smtClean="0"/>
              <a:t>pane,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Type </a:t>
            </a:r>
            <a:r>
              <a:rPr lang="en-US" sz="1200" b="0" baseline="0" dirty="0" smtClean="0"/>
              <a:t>list, select </a:t>
            </a:r>
            <a:r>
              <a:rPr lang="en-US" sz="1200" b="1" baseline="0" dirty="0" smtClean="0"/>
              <a:t>Linear</a:t>
            </a:r>
            <a:r>
              <a:rPr lang="en-US" sz="1200" b="0" baseline="0" dirty="0" smtClean="0"/>
              <a:t>.</a:t>
            </a:r>
            <a:r>
              <a:rPr lang="en-US" sz="1200" b="1" baseline="0" dirty="0" smtClean="0"/>
              <a:t>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Click the button next to </a:t>
            </a:r>
            <a:r>
              <a:rPr lang="en-US" sz="1200" b="1" baseline="0" dirty="0" smtClean="0"/>
              <a:t>Direction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Linear Up </a:t>
            </a:r>
            <a:r>
              <a:rPr lang="en-US" sz="1200" b="0" baseline="0" dirty="0" smtClean="0"/>
              <a:t>(second row, second option from the left).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Add gradient stop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Remove gradient stop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until two stops appear in the slider.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Also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customize the gradient stops as follows: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first stop in the slider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do the following: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White, Background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1, Darker 35% 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(fifth row, first option from the left).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last stop in the slider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do the following: 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click </a:t>
            </a:r>
            <a:r>
              <a:rPr lang="en-US" sz="1200" b="1" baseline="0" dirty="0" smtClean="0"/>
              <a:t>Black, Text 1, Lighter 25%</a:t>
            </a:r>
            <a:r>
              <a:rPr lang="en-US" sz="1200" b="0" baseline="0" dirty="0" smtClean="0"/>
              <a:t> (fourth row, second option from the left). </a:t>
            </a:r>
            <a:endParaRPr lang="en-US" sz="1200" b="1" baseline="0" dirty="0" smtClean="0"/>
          </a:p>
          <a:p>
            <a:pPr marL="228600" lvl="0" indent="-228600">
              <a:buFont typeface="+mj-lt"/>
              <a:buAutoNum type="arabicPeriod" startAt="13"/>
            </a:pPr>
            <a:r>
              <a:rPr lang="en-US" sz="1200" b="0" baseline="0" dirty="0" smtClean="0"/>
              <a:t>Also in the </a:t>
            </a:r>
            <a:r>
              <a:rPr lang="en-US" sz="1200" b="1" baseline="0" dirty="0" smtClean="0"/>
              <a:t>Format Shape </a:t>
            </a:r>
            <a:r>
              <a:rPr lang="en-US" sz="1200" b="0" baseline="0" dirty="0" smtClean="0"/>
              <a:t>dialog box, in the left pane, click </a:t>
            </a:r>
            <a:r>
              <a:rPr lang="en-US" sz="1200" b="1" baseline="0" dirty="0" smtClean="0"/>
              <a:t>3-D Format</a:t>
            </a:r>
            <a:r>
              <a:rPr lang="en-US" sz="1200" b="0" baseline="0" dirty="0" smtClean="0"/>
              <a:t>, and then do the following in the </a:t>
            </a:r>
            <a:r>
              <a:rPr lang="en-US" sz="1200" b="1" baseline="0" dirty="0" smtClean="0"/>
              <a:t>3-D Format</a:t>
            </a:r>
            <a:r>
              <a:rPr lang="en-US" sz="1200" b="0" baseline="0" dirty="0" smtClean="0"/>
              <a:t> pane:</a:t>
            </a:r>
            <a:r>
              <a:rPr lang="en-US" sz="1200" b="1" baseline="0" dirty="0" smtClean="0"/>
              <a:t> 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Under </a:t>
            </a:r>
            <a:r>
              <a:rPr lang="en-US" sz="1200" b="1" baseline="0" dirty="0" smtClean="0"/>
              <a:t>Bevel</a:t>
            </a:r>
            <a:r>
              <a:rPr lang="en-US" sz="1200" b="0" baseline="0" dirty="0" smtClean="0"/>
              <a:t>, click the button next to </a:t>
            </a:r>
            <a:r>
              <a:rPr lang="en-US" sz="1200" b="1" baseline="0" dirty="0" smtClean="0"/>
              <a:t>Top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Bevel </a:t>
            </a:r>
            <a:r>
              <a:rPr lang="en-US" sz="1200" b="0" baseline="0" dirty="0" smtClean="0"/>
              <a:t>click </a:t>
            </a:r>
            <a:r>
              <a:rPr lang="en-US" sz="1200" b="1" baseline="0" dirty="0" smtClean="0"/>
              <a:t>Circle </a:t>
            </a:r>
            <a:r>
              <a:rPr lang="en-US" sz="1200" b="0" baseline="0" dirty="0" smtClean="0"/>
              <a:t>(first row, first option from the left).</a:t>
            </a:r>
            <a:r>
              <a:rPr lang="en-US" sz="1200" b="1" baseline="0" dirty="0" smtClean="0"/>
              <a:t> </a:t>
            </a:r>
            <a:r>
              <a:rPr lang="en-US" sz="1200" b="0" baseline="0" dirty="0" smtClean="0"/>
              <a:t>Next to </a:t>
            </a:r>
            <a:r>
              <a:rPr lang="en-US" sz="1200" b="1" baseline="0" dirty="0" smtClean="0"/>
              <a:t>Top</a:t>
            </a:r>
            <a:r>
              <a:rPr lang="en-US" sz="1200" b="0" baseline="0" dirty="0" smtClean="0"/>
              <a:t>, in the </a:t>
            </a:r>
            <a:r>
              <a:rPr lang="en-US" sz="1200" b="1" baseline="0" dirty="0" smtClean="0"/>
              <a:t>Width </a:t>
            </a:r>
            <a:r>
              <a:rPr lang="en-US" sz="1200" b="0" baseline="0" dirty="0" smtClean="0"/>
              <a:t>box, enter </a:t>
            </a:r>
            <a:r>
              <a:rPr lang="en-US" sz="1200" b="1" baseline="0" dirty="0" smtClean="0"/>
              <a:t>4 pt</a:t>
            </a:r>
            <a:r>
              <a:rPr lang="en-US" sz="1200" b="0" baseline="0" dirty="0" smtClean="0"/>
              <a:t>,</a:t>
            </a:r>
            <a:r>
              <a:rPr lang="en-US" sz="1200" b="1" baseline="0" dirty="0" smtClean="0"/>
              <a:t> </a:t>
            </a:r>
            <a:r>
              <a:rPr lang="en-US" sz="1200" b="0" baseline="0" dirty="0" smtClean="0"/>
              <a:t>and in the </a:t>
            </a:r>
            <a:r>
              <a:rPr lang="en-US" sz="1200" b="1" baseline="0" dirty="0" smtClean="0"/>
              <a:t>Height </a:t>
            </a:r>
            <a:r>
              <a:rPr lang="en-US" sz="1200" b="0" baseline="0" dirty="0" smtClean="0"/>
              <a:t>box, enter </a:t>
            </a:r>
            <a:r>
              <a:rPr lang="en-US" sz="1200" b="1" baseline="0" dirty="0" smtClean="0"/>
              <a:t>4 pt</a:t>
            </a:r>
            <a:r>
              <a:rPr lang="en-US" sz="1200" b="0" baseline="0" dirty="0" smtClean="0"/>
              <a:t>.</a:t>
            </a:r>
            <a:endParaRPr lang="en-US" sz="1200" b="1" baseline="0" dirty="0" smtClean="0"/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Under</a:t>
            </a:r>
            <a:r>
              <a:rPr lang="en-US" sz="1200" b="1" baseline="0" dirty="0" smtClean="0"/>
              <a:t> Depth</a:t>
            </a:r>
            <a:r>
              <a:rPr lang="en-US" sz="1200" b="0" baseline="0" dirty="0" smtClean="0"/>
              <a:t>,</a:t>
            </a:r>
            <a:r>
              <a:rPr lang="en-US" sz="1200" b="1" baseline="0" dirty="0" smtClean="0"/>
              <a:t> </a:t>
            </a: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Depth </a:t>
            </a:r>
            <a:r>
              <a:rPr lang="en-US" sz="1200" b="0" baseline="0" dirty="0" smtClean="0"/>
              <a:t>box, enter </a:t>
            </a:r>
            <a:r>
              <a:rPr lang="en-US" sz="1200" b="1" baseline="0" dirty="0" smtClean="0"/>
              <a:t>1 pt</a:t>
            </a:r>
            <a:r>
              <a:rPr lang="en-US" sz="1200" b="0" baseline="0" dirty="0" smtClean="0"/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Under</a:t>
            </a:r>
            <a:r>
              <a:rPr lang="en-US" sz="1200" b="1" baseline="0" dirty="0" smtClean="0"/>
              <a:t> Surface</a:t>
            </a:r>
            <a:r>
              <a:rPr lang="en-US" sz="1200" b="0" baseline="0" dirty="0" smtClean="0"/>
              <a:t>, click the button next to </a:t>
            </a:r>
            <a:r>
              <a:rPr lang="en-US" sz="1200" b="1" baseline="0" dirty="0" smtClean="0"/>
              <a:t>Material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Standard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Plastic </a:t>
            </a:r>
            <a:r>
              <a:rPr lang="en-US" sz="1200" b="0" baseline="0" dirty="0" smtClean="0"/>
              <a:t>(third option from the left). Click the button next to </a:t>
            </a:r>
            <a:r>
              <a:rPr lang="en-US" sz="1200" b="1" baseline="0" dirty="0" smtClean="0"/>
              <a:t>Lighting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Special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Flat </a:t>
            </a:r>
            <a:r>
              <a:rPr lang="en-US" sz="1200" b="0" baseline="0" dirty="0" smtClean="0"/>
              <a:t>(first option from the left). </a:t>
            </a:r>
          </a:p>
          <a:p>
            <a:pPr marL="228600" lvl="0" indent="-228600">
              <a:buFont typeface="+mj-lt"/>
              <a:buAutoNum type="arabicPeriod" startAt="13"/>
            </a:pPr>
            <a:r>
              <a:rPr lang="en-US" sz="1200" b="0" dirty="0" smtClean="0"/>
              <a:t>On the slide, </a:t>
            </a:r>
            <a:r>
              <a:rPr lang="en-US" sz="1200" b="0" baseline="0" dirty="0" smtClean="0"/>
              <a:t>p</a:t>
            </a:r>
            <a:r>
              <a:rPr lang="en-US" sz="1200" baseline="0" dirty="0" smtClean="0"/>
              <a:t>ress and hold CTRL, and then select the four smaller, first-level rectangles. </a:t>
            </a:r>
            <a:r>
              <a:rPr lang="en-US" sz="1200" b="0" dirty="0" smtClean="0"/>
              <a:t>On the </a:t>
            </a:r>
            <a:r>
              <a:rPr lang="en-US" sz="1200" b="1" dirty="0" smtClean="0"/>
              <a:t>Home</a:t>
            </a:r>
            <a:r>
              <a:rPr lang="en-US" sz="1200" b="0" dirty="0" smtClean="0"/>
              <a:t> tab, in the </a:t>
            </a:r>
            <a:r>
              <a:rPr lang="en-US" sz="1200" b="1" dirty="0" smtClean="0"/>
              <a:t>Font</a:t>
            </a:r>
            <a:r>
              <a:rPr lang="en-US" sz="1200" b="0" dirty="0" smtClean="0"/>
              <a:t> group, select </a:t>
            </a:r>
            <a:r>
              <a:rPr lang="en-US" sz="1200" b="1" baseline="0" dirty="0" smtClean="0"/>
              <a:t>Franklin Gothic Medium</a:t>
            </a:r>
            <a:r>
              <a:rPr lang="en-US" sz="1200" b="0" baseline="0" dirty="0" smtClean="0"/>
              <a:t> from</a:t>
            </a:r>
            <a:r>
              <a:rPr lang="en-US" sz="1200" b="0" dirty="0" smtClean="0"/>
              <a:t> the </a:t>
            </a:r>
            <a:r>
              <a:rPr lang="en-US" sz="1200" b="1" dirty="0" smtClean="0"/>
              <a:t>Font</a:t>
            </a:r>
            <a:r>
              <a:rPr lang="en-US" sz="1200" b="0" dirty="0" smtClean="0"/>
              <a:t> list</a:t>
            </a:r>
            <a:r>
              <a:rPr lang="en-US" sz="1200" b="0" baseline="0" dirty="0" smtClean="0"/>
              <a:t>, and then enter </a:t>
            </a:r>
            <a:r>
              <a:rPr lang="en-US" sz="1200" b="1" baseline="0" dirty="0" smtClean="0"/>
              <a:t>26</a:t>
            </a:r>
            <a:r>
              <a:rPr lang="en-US" sz="1200" b="0" baseline="0" dirty="0" smtClean="0"/>
              <a:t> in the </a:t>
            </a:r>
            <a:r>
              <a:rPr lang="en-US" sz="1200" b="1" baseline="0" dirty="0" smtClean="0"/>
              <a:t>Font Size </a:t>
            </a:r>
            <a:r>
              <a:rPr lang="en-US" sz="1200" b="0" baseline="0" dirty="0" smtClean="0"/>
              <a:t>box.</a:t>
            </a:r>
          </a:p>
          <a:p>
            <a:pPr marL="228600" lvl="0" indent="-228600">
              <a:buFont typeface="+mj-lt"/>
              <a:buAutoNum type="arabicPeriod" startAt="13"/>
            </a:pPr>
            <a:r>
              <a:rPr lang="en-US" sz="1200" b="0" baseline="0" dirty="0" smtClean="0"/>
              <a:t>Select the top first-level rectangle. Under</a:t>
            </a:r>
            <a:r>
              <a:rPr lang="en-US" sz="1200" b="1" baseline="0" dirty="0" smtClean="0"/>
              <a:t> SmartArt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Tools</a:t>
            </a:r>
            <a:r>
              <a:rPr lang="en-US" sz="1200" b="0" baseline="0" dirty="0" smtClean="0"/>
              <a:t>, on the </a:t>
            </a:r>
            <a:r>
              <a:rPr lang="en-US" sz="1200" b="1" baseline="0" dirty="0" smtClean="0"/>
              <a:t>Format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Shape Styles </a:t>
            </a:r>
            <a:r>
              <a:rPr lang="en-US" sz="1200" baseline="0" dirty="0" smtClean="0"/>
              <a:t>group, click the arrow next to </a:t>
            </a:r>
            <a:r>
              <a:rPr lang="en-US" sz="1200" b="1" baseline="0" dirty="0" smtClean="0"/>
              <a:t>Shape Fill</a:t>
            </a:r>
            <a:r>
              <a:rPr lang="en-US" sz="1200" b="0" baseline="0" dirty="0" smtClean="0"/>
              <a:t>, point to</a:t>
            </a:r>
            <a:r>
              <a:rPr lang="en-US" sz="1200" b="1" baseline="0" dirty="0" smtClean="0"/>
              <a:t> Gradient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More Gradients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Format Shape </a:t>
            </a:r>
            <a:r>
              <a:rPr lang="en-US" sz="1200" b="0" baseline="0" dirty="0" smtClean="0"/>
              <a:t>dialog box, in the left pane, click </a:t>
            </a:r>
            <a:r>
              <a:rPr lang="en-US" sz="1200" b="1" baseline="0" dirty="0" smtClean="0"/>
              <a:t>Fill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Gradient fill </a:t>
            </a: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Fill </a:t>
            </a:r>
            <a:r>
              <a:rPr lang="en-US" sz="1200" b="0" baseline="0" dirty="0" smtClean="0"/>
              <a:t>pane,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Type </a:t>
            </a:r>
            <a:r>
              <a:rPr lang="en-US" sz="1200" b="0" baseline="0" dirty="0" smtClean="0"/>
              <a:t>list, select </a:t>
            </a:r>
            <a:r>
              <a:rPr lang="en-US" sz="1200" b="1" baseline="0" dirty="0" smtClean="0"/>
              <a:t>Linear</a:t>
            </a:r>
            <a:r>
              <a:rPr lang="en-US" sz="1200" b="0" baseline="0" dirty="0" smtClean="0"/>
              <a:t>.</a:t>
            </a:r>
            <a:r>
              <a:rPr lang="en-US" sz="1200" b="1" baseline="0" dirty="0" smtClean="0"/>
              <a:t>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Click the button next to </a:t>
            </a:r>
            <a:r>
              <a:rPr lang="en-US" sz="1200" b="1" baseline="0" dirty="0" smtClean="0"/>
              <a:t>Direction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Linear Up </a:t>
            </a:r>
            <a:r>
              <a:rPr lang="en-US" sz="1200" b="0" baseline="0" dirty="0" smtClean="0"/>
              <a:t>(second row, second option from the left).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Add gradient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stop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Remove gradient stop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until two stops appear in the slider.</a:t>
            </a:r>
          </a:p>
          <a:p>
            <a:pPr marL="228600" indent="-228600">
              <a:buFont typeface="+mj-lt"/>
              <a:buAutoNum type="arabicPeriod" startAt="16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Also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customize the gradient stops as follows: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first stop in the slider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do the following: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</a:t>
            </a:r>
            <a:r>
              <a:rPr lang="en-US" sz="1200" b="1" baseline="0" dirty="0" smtClean="0"/>
              <a:t>Teal, Accent 3, Darker 50% </a:t>
            </a:r>
            <a:r>
              <a:rPr lang="en-US" sz="1200" b="0" baseline="0" dirty="0" smtClean="0"/>
              <a:t>(sixth row, seventh option from the left).</a:t>
            </a:r>
            <a:endParaRPr lang="en-US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last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stop in the slider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do the following: 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</a:t>
            </a:r>
            <a:r>
              <a:rPr lang="en-US" sz="1200" b="1" baseline="0" dirty="0" smtClean="0"/>
              <a:t>Teal, Accent 3, Darker 25% </a:t>
            </a:r>
            <a:r>
              <a:rPr lang="en-US" sz="1200" b="0" baseline="0" dirty="0" smtClean="0"/>
              <a:t>(fifth row, seventh option from the left).</a:t>
            </a:r>
          </a:p>
          <a:p>
            <a:pPr marL="228600" lvl="0" indent="-228600">
              <a:buFont typeface="+mj-lt"/>
              <a:buAutoNum type="arabicPeriod" startAt="16"/>
            </a:pPr>
            <a:r>
              <a:rPr lang="en-US" sz="1200" b="0" baseline="0" dirty="0" smtClean="0"/>
              <a:t>Select the second first-level rectangle. Under</a:t>
            </a:r>
            <a:r>
              <a:rPr lang="en-US" sz="1200" b="1" baseline="0" dirty="0" smtClean="0"/>
              <a:t> SmartArt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Tools</a:t>
            </a:r>
            <a:r>
              <a:rPr lang="en-US" sz="1200" b="0" baseline="0" dirty="0" smtClean="0"/>
              <a:t>, on the </a:t>
            </a:r>
            <a:r>
              <a:rPr lang="en-US" sz="1200" b="1" baseline="0" dirty="0" smtClean="0"/>
              <a:t>Format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Shape Styles </a:t>
            </a:r>
            <a:r>
              <a:rPr lang="en-US" sz="1200" baseline="0" dirty="0" smtClean="0"/>
              <a:t>group, click the arrow next to </a:t>
            </a:r>
            <a:r>
              <a:rPr lang="en-US" sz="1200" b="1" baseline="0" dirty="0" smtClean="0"/>
              <a:t>Shape Fill</a:t>
            </a:r>
            <a:r>
              <a:rPr lang="en-US" sz="1200" b="0" baseline="0" dirty="0" smtClean="0"/>
              <a:t>, point to</a:t>
            </a:r>
            <a:r>
              <a:rPr lang="en-US" sz="1200" b="1" baseline="0" dirty="0" smtClean="0"/>
              <a:t> Gradient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More Gradients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Format Shape </a:t>
            </a:r>
            <a:r>
              <a:rPr lang="en-US" sz="1200" b="0" baseline="0" dirty="0" smtClean="0"/>
              <a:t>dialog box, in the left pane, click </a:t>
            </a:r>
            <a:r>
              <a:rPr lang="en-US" sz="1200" b="1" baseline="0" dirty="0" smtClean="0"/>
              <a:t>Fill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Gradient fill </a:t>
            </a: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Fill </a:t>
            </a:r>
            <a:r>
              <a:rPr lang="en-US" sz="1200" b="0" baseline="0" dirty="0" smtClean="0"/>
              <a:t>pane,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Type </a:t>
            </a:r>
            <a:r>
              <a:rPr lang="en-US" sz="1200" b="0" baseline="0" dirty="0" smtClean="0"/>
              <a:t>list, select </a:t>
            </a:r>
            <a:r>
              <a:rPr lang="en-US" sz="1200" b="1" baseline="0" dirty="0" smtClean="0"/>
              <a:t>Linear</a:t>
            </a:r>
            <a:r>
              <a:rPr lang="en-US" sz="1200" b="0" baseline="0" dirty="0" smtClean="0"/>
              <a:t>.</a:t>
            </a:r>
            <a:r>
              <a:rPr lang="en-US" sz="1200" b="1" baseline="0" dirty="0" smtClean="0"/>
              <a:t>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Click the button next to </a:t>
            </a:r>
            <a:r>
              <a:rPr lang="en-US" sz="1200" b="1" baseline="0" dirty="0" smtClean="0"/>
              <a:t>Direction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Linear Up </a:t>
            </a:r>
            <a:r>
              <a:rPr lang="en-US" sz="1200" b="0" baseline="0" dirty="0" smtClean="0"/>
              <a:t>(second row, second option from the left).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Add gradient stop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Remove gradient stop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until two stops appear in the slider.</a:t>
            </a:r>
          </a:p>
          <a:p>
            <a:pPr marL="228600" indent="-228600">
              <a:buFont typeface="+mj-lt"/>
              <a:buAutoNum type="arabicPeriod" startAt="18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Also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customize the gradient stops as follows: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first stop in the slider,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then do the following: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</a:t>
            </a:r>
            <a:r>
              <a:rPr lang="en-US" sz="1200" b="1" baseline="0" dirty="0" smtClean="0"/>
              <a:t>Brown, Accent 4, Darker 50% </a:t>
            </a:r>
            <a:r>
              <a:rPr lang="en-US" sz="1200" b="0" baseline="0" dirty="0" smtClean="0"/>
              <a:t>(sixth row, eighth option from the left).</a:t>
            </a:r>
            <a:endParaRPr lang="en-US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last stop in the slider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do the following: 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</a:t>
            </a:r>
            <a:r>
              <a:rPr lang="en-US" sz="1200" b="1" baseline="0" dirty="0" smtClean="0"/>
              <a:t>Brown, Accent 4, Darker 25% </a:t>
            </a:r>
            <a:r>
              <a:rPr lang="en-US" sz="1200" b="0" baseline="0" dirty="0" smtClean="0"/>
              <a:t>(fifth row, eighth option from the left).</a:t>
            </a:r>
          </a:p>
          <a:p>
            <a:pPr marL="228600" lvl="0" indent="-228600">
              <a:buFont typeface="+mj-lt"/>
              <a:buAutoNum type="arabicPeriod" startAt="18"/>
            </a:pPr>
            <a:r>
              <a:rPr lang="en-US" sz="1200" b="0" baseline="0" dirty="0" smtClean="0"/>
              <a:t>Select the third first-level rectangle. Under</a:t>
            </a:r>
            <a:r>
              <a:rPr lang="en-US" sz="1200" b="1" baseline="0" dirty="0" smtClean="0"/>
              <a:t> SmartArt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Tools</a:t>
            </a:r>
            <a:r>
              <a:rPr lang="en-US" sz="1200" b="0" baseline="0" dirty="0" smtClean="0"/>
              <a:t>, on the </a:t>
            </a:r>
            <a:r>
              <a:rPr lang="en-US" sz="1200" b="1" baseline="0" dirty="0" smtClean="0"/>
              <a:t>Format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Shape Styles </a:t>
            </a:r>
            <a:r>
              <a:rPr lang="en-US" sz="1200" baseline="0" dirty="0" smtClean="0"/>
              <a:t>group, click the arrow next to </a:t>
            </a:r>
            <a:r>
              <a:rPr lang="en-US" sz="1200" b="1" baseline="0" dirty="0" smtClean="0"/>
              <a:t>Shape Fill</a:t>
            </a:r>
            <a:r>
              <a:rPr lang="en-US" sz="1200" b="0" baseline="0" dirty="0" smtClean="0"/>
              <a:t>, point to</a:t>
            </a:r>
            <a:r>
              <a:rPr lang="en-US" sz="1200" b="1" baseline="0" dirty="0" smtClean="0"/>
              <a:t> Gradient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More Gradients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Format Shape </a:t>
            </a:r>
            <a:r>
              <a:rPr lang="en-US" sz="1200" b="0" baseline="0" dirty="0" smtClean="0"/>
              <a:t>dialog box, in the left pane, click </a:t>
            </a:r>
            <a:r>
              <a:rPr lang="en-US" sz="1200" b="1" baseline="0" dirty="0" smtClean="0"/>
              <a:t>Fill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Gradient fill </a:t>
            </a: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Fill </a:t>
            </a:r>
            <a:r>
              <a:rPr lang="en-US" sz="1200" b="0" baseline="0" dirty="0" smtClean="0"/>
              <a:t>pane,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Type </a:t>
            </a:r>
            <a:r>
              <a:rPr lang="en-US" sz="1200" b="0" baseline="0" dirty="0" smtClean="0"/>
              <a:t>list, select </a:t>
            </a:r>
            <a:r>
              <a:rPr lang="en-US" sz="1200" b="1" baseline="0" dirty="0" smtClean="0"/>
              <a:t>Linear</a:t>
            </a:r>
            <a:r>
              <a:rPr lang="en-US" sz="1200" b="0" baseline="0" dirty="0" smtClean="0"/>
              <a:t>.</a:t>
            </a:r>
            <a:r>
              <a:rPr lang="en-US" sz="1200" b="1" baseline="0" dirty="0" smtClean="0"/>
              <a:t>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Click the button next to </a:t>
            </a:r>
            <a:r>
              <a:rPr lang="en-US" sz="1200" b="1" baseline="0" dirty="0" smtClean="0"/>
              <a:t>Direction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Linear Up </a:t>
            </a:r>
            <a:r>
              <a:rPr lang="en-US" sz="1200" b="0" baseline="0" dirty="0" smtClean="0"/>
              <a:t>(second row, second option from the left).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Add gradient stop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Remove gradient stop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until two stops appear in the slider.</a:t>
            </a:r>
          </a:p>
          <a:p>
            <a:pPr marL="228600" indent="-228600">
              <a:buFont typeface="+mj-lt"/>
              <a:buAutoNum type="arabicPeriod" startAt="20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Also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customize the gradient stops as follows: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first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stop in the slider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do the following: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</a:t>
            </a:r>
            <a:r>
              <a:rPr lang="en-US" sz="1200" b="1" baseline="0" dirty="0" smtClean="0"/>
              <a:t>Green, Accent 5, Darker 50% </a:t>
            </a:r>
            <a:r>
              <a:rPr lang="en-US" sz="1200" b="0" baseline="0" dirty="0" smtClean="0"/>
              <a:t>(sixth row, ninth option from the left).</a:t>
            </a:r>
            <a:endParaRPr lang="en-US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last stop in the slider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do the following: 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</a:t>
            </a:r>
            <a:r>
              <a:rPr lang="en-US" sz="1200" b="1" baseline="0" dirty="0" smtClean="0"/>
              <a:t>Green, Accent 5, Darker 25% </a:t>
            </a:r>
            <a:r>
              <a:rPr lang="en-US" sz="1200" b="0" baseline="0" dirty="0" smtClean="0"/>
              <a:t>(fifth row, ninth option from the left).</a:t>
            </a:r>
          </a:p>
          <a:p>
            <a:pPr marL="228600" lvl="0" indent="-228600">
              <a:buFont typeface="+mj-lt"/>
              <a:buAutoNum type="arabicPeriod" startAt="20"/>
            </a:pPr>
            <a:r>
              <a:rPr lang="en-US" sz="1200" b="0" baseline="0" dirty="0" smtClean="0"/>
              <a:t>Select the fourth first-level rectangle. Under</a:t>
            </a:r>
            <a:r>
              <a:rPr lang="en-US" sz="1200" b="1" baseline="0" dirty="0" smtClean="0"/>
              <a:t> SmartArt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Tools</a:t>
            </a:r>
            <a:r>
              <a:rPr lang="en-US" sz="1200" b="0" baseline="0" dirty="0" smtClean="0"/>
              <a:t>, on the </a:t>
            </a:r>
            <a:r>
              <a:rPr lang="en-US" sz="1200" b="1" baseline="0" dirty="0" smtClean="0"/>
              <a:t>Format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Shape Styles </a:t>
            </a:r>
            <a:r>
              <a:rPr lang="en-US" sz="1200" baseline="0" dirty="0" smtClean="0"/>
              <a:t>group, click the arrow next to </a:t>
            </a:r>
            <a:r>
              <a:rPr lang="en-US" sz="1200" b="1" baseline="0" dirty="0" smtClean="0"/>
              <a:t>Shape Fill</a:t>
            </a:r>
            <a:r>
              <a:rPr lang="en-US" sz="1200" b="0" baseline="0" dirty="0" smtClean="0"/>
              <a:t>, point to</a:t>
            </a:r>
            <a:r>
              <a:rPr lang="en-US" sz="1200" b="1" baseline="0" dirty="0" smtClean="0"/>
              <a:t> Gradient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More Gradients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Format Shape </a:t>
            </a:r>
            <a:r>
              <a:rPr lang="en-US" sz="1200" b="0" baseline="0" dirty="0" smtClean="0"/>
              <a:t>dialog box, in the left pane, click </a:t>
            </a:r>
            <a:r>
              <a:rPr lang="en-US" sz="1200" b="1" baseline="0" dirty="0" smtClean="0"/>
              <a:t>Fill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Gradient fill </a:t>
            </a: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Fill </a:t>
            </a:r>
            <a:r>
              <a:rPr lang="en-US" sz="1200" b="0" baseline="0" dirty="0" smtClean="0"/>
              <a:t>pane,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Type </a:t>
            </a:r>
            <a:r>
              <a:rPr lang="en-US" sz="1200" b="0" baseline="0" dirty="0" smtClean="0"/>
              <a:t>list, select </a:t>
            </a:r>
            <a:r>
              <a:rPr lang="en-US" sz="1200" b="1" baseline="0" dirty="0" smtClean="0"/>
              <a:t>Linear</a:t>
            </a:r>
            <a:r>
              <a:rPr lang="en-US" sz="1200" b="0" baseline="0" dirty="0" smtClean="0"/>
              <a:t>.</a:t>
            </a:r>
            <a:r>
              <a:rPr lang="en-US" sz="1200" b="1" baseline="0" dirty="0" smtClean="0"/>
              <a:t>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Click the button next to </a:t>
            </a:r>
            <a:r>
              <a:rPr lang="en-US" sz="1200" b="1" baseline="0" dirty="0" smtClean="0"/>
              <a:t>Direction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Linear Up </a:t>
            </a:r>
            <a:r>
              <a:rPr lang="en-US" sz="1200" b="0" baseline="0" dirty="0" smtClean="0"/>
              <a:t>(second row, second option from the left).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Add gradient stop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Remove gradient stop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until two stops appear in the slider.</a:t>
            </a:r>
          </a:p>
          <a:p>
            <a:pPr marL="228600" indent="-228600">
              <a:buFont typeface="+mj-lt"/>
              <a:buAutoNum type="arabicPeriod" startAt="22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Also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customize the gradient stops as follows: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first stop in the slider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do the following: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</a:t>
            </a:r>
            <a:r>
              <a:rPr lang="en-US" sz="1200" b="1" baseline="0" dirty="0" smtClean="0"/>
              <a:t>Orange, Accent 6, Darker 50% </a:t>
            </a:r>
            <a:r>
              <a:rPr lang="en-US" sz="1200" b="0" baseline="0" dirty="0" smtClean="0"/>
              <a:t>(sixth row, 10</a:t>
            </a:r>
            <a:r>
              <a:rPr lang="en-US" sz="1200" b="0" baseline="30000" dirty="0" smtClean="0"/>
              <a:t>th</a:t>
            </a:r>
            <a:r>
              <a:rPr lang="en-US" sz="1200" b="0" baseline="0" dirty="0" smtClean="0"/>
              <a:t> option from the left).</a:t>
            </a:r>
            <a:endParaRPr lang="en-US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last stop in the slider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do the following: 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</a:t>
            </a:r>
            <a:r>
              <a:rPr lang="en-US" sz="1200" b="1" baseline="0" dirty="0" smtClean="0"/>
              <a:t>Orange, Accent 6, Darker 20% </a:t>
            </a:r>
            <a:r>
              <a:rPr lang="en-US" sz="1200" b="0" baseline="0" dirty="0" smtClean="0"/>
              <a:t>(fifth row, 10</a:t>
            </a:r>
            <a:r>
              <a:rPr lang="en-US" sz="1200" b="0" baseline="30000" dirty="0" smtClean="0"/>
              <a:t>th</a:t>
            </a:r>
            <a:r>
              <a:rPr lang="en-US" sz="1200" b="0" baseline="0" dirty="0" smtClean="0"/>
              <a:t> option from the left).</a:t>
            </a:r>
          </a:p>
          <a:p>
            <a:endParaRPr lang="en-US" sz="1200" dirty="0" smtClean="0"/>
          </a:p>
          <a:p>
            <a:endParaRPr lang="en-US" sz="1200" dirty="0" smtClean="0"/>
          </a:p>
          <a:p>
            <a:r>
              <a:rPr lang="en-US" sz="1200" dirty="0" smtClean="0"/>
              <a:t>To reproduce</a:t>
            </a:r>
            <a:r>
              <a:rPr lang="en-US" sz="1200" baseline="0" dirty="0" smtClean="0"/>
              <a:t> the animation effects on this slide, do the following: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</a:t>
            </a:r>
            <a:r>
              <a:rPr lang="en-US" sz="1200" baseline="0" dirty="0" smtClean="0"/>
              <a:t>and then click </a:t>
            </a:r>
            <a:r>
              <a:rPr lang="en-US" sz="1200" b="1" baseline="0" dirty="0" smtClean="0"/>
              <a:t>More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Entrance Effects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Add Entrance Effect </a:t>
            </a:r>
            <a:r>
              <a:rPr lang="en-US" sz="1200" b="0" baseline="0" dirty="0" smtClean="0"/>
              <a:t>dialog box, under </a:t>
            </a:r>
            <a:r>
              <a:rPr lang="en-US" sz="1200" b="1" baseline="0" dirty="0" smtClean="0"/>
              <a:t>Subtle</a:t>
            </a:r>
            <a:r>
              <a:rPr lang="en-US" sz="1200" b="0" baseline="0" dirty="0" smtClean="0"/>
              <a:t>, click </a:t>
            </a:r>
            <a:r>
              <a:rPr lang="en-US" sz="1200" b="1" baseline="0" dirty="0" smtClean="0"/>
              <a:t>Expand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OK</a:t>
            </a:r>
            <a:r>
              <a:rPr lang="en-US" sz="1200" baseline="0" dirty="0" smtClean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Timing</a:t>
            </a:r>
            <a:r>
              <a:rPr lang="en-US" sz="1200" baseline="0" dirty="0" smtClean="0"/>
              <a:t> group, in the </a:t>
            </a:r>
            <a:r>
              <a:rPr lang="en-US" sz="1200" b="1" baseline="0" dirty="0" smtClean="0"/>
              <a:t>Duration</a:t>
            </a:r>
            <a:r>
              <a:rPr lang="en-US" sz="1200" baseline="0" dirty="0" smtClean="0"/>
              <a:t> box enter </a:t>
            </a:r>
            <a:r>
              <a:rPr lang="en-US" sz="1200" b="1" baseline="0" dirty="0" smtClean="0"/>
              <a:t>1.00 seconds</a:t>
            </a:r>
            <a:r>
              <a:rPr lang="en-US" sz="120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Also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Animation Pane</a:t>
            </a:r>
            <a:r>
              <a:rPr lang="en-US" sz="1200" b="0" baseline="0" dirty="0" smtClean="0"/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Animation Pane</a:t>
            </a:r>
            <a:r>
              <a:rPr lang="en-US" sz="1200" b="0" baseline="0" dirty="0" smtClean="0"/>
              <a:t>, select the animation effect. </a:t>
            </a:r>
            <a:r>
              <a:rPr lang="en-US" sz="1200" baseline="0" dirty="0" smtClean="0"/>
              <a:t>C</a:t>
            </a:r>
            <a:r>
              <a:rPr lang="en-US" sz="1200" b="0" baseline="0" dirty="0" smtClean="0"/>
              <a:t>lick the arrow to the right of the animation effect, and then click </a:t>
            </a:r>
            <a:r>
              <a:rPr lang="en-US" sz="1200" b="1" baseline="0" dirty="0" smtClean="0"/>
              <a:t>Effect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Options</a:t>
            </a:r>
            <a:r>
              <a:rPr lang="en-US" sz="1200" baseline="0" dirty="0" smtClean="0"/>
              <a:t>. In the </a:t>
            </a:r>
            <a:r>
              <a:rPr lang="en-US" sz="1200" b="1" baseline="0" dirty="0" smtClean="0"/>
              <a:t>Expand</a:t>
            </a:r>
            <a:r>
              <a:rPr lang="en-US" sz="1200" baseline="0" dirty="0" smtClean="0"/>
              <a:t> dialog box, o</a:t>
            </a:r>
            <a:r>
              <a:rPr lang="en-US" sz="1200" b="0" baseline="0" dirty="0" smtClean="0"/>
              <a:t>n the </a:t>
            </a:r>
            <a:r>
              <a:rPr lang="en-US" sz="1200" b="1" baseline="0" dirty="0" smtClean="0"/>
              <a:t>SmartArt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Animation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Group graphic </a:t>
            </a:r>
            <a:r>
              <a:rPr lang="en-US" sz="1200" baseline="0" dirty="0" smtClean="0"/>
              <a:t>list, select </a:t>
            </a:r>
            <a:r>
              <a:rPr lang="en-US" sz="1200" b="1" baseline="0" dirty="0" smtClean="0"/>
              <a:t>One by one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OK</a:t>
            </a:r>
            <a:r>
              <a:rPr lang="en-US" sz="120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aseline="0" dirty="0" smtClean="0"/>
              <a:t>Also in the </a:t>
            </a:r>
            <a:r>
              <a:rPr lang="en-US" sz="1200" b="1" baseline="0" dirty="0" smtClean="0"/>
              <a:t>Animation Pane</a:t>
            </a:r>
            <a:r>
              <a:rPr lang="en-US" sz="1200" baseline="0" dirty="0" smtClean="0"/>
              <a:t>, click the double arrow under the animation effect to expand the contents of the list of effects.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Animation Pane</a:t>
            </a:r>
            <a:r>
              <a:rPr lang="en-US" sz="1200" baseline="0" dirty="0" smtClean="0"/>
              <a:t>, press and hold CTRL, and then select all of the animation effects. On the </a:t>
            </a:r>
            <a:r>
              <a:rPr lang="en-US" sz="1200" b="1" baseline="0" dirty="0" smtClean="0"/>
              <a:t>Animations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Timing</a:t>
            </a:r>
            <a:r>
              <a:rPr lang="en-US" sz="1200" baseline="0" dirty="0" smtClean="0"/>
              <a:t> group, </a:t>
            </a:r>
            <a:r>
              <a:rPr lang="en-US" sz="1200" b="0" baseline="0" dirty="0" smtClean="0"/>
              <a:t>in the</a:t>
            </a:r>
            <a:r>
              <a:rPr lang="en-US" sz="1200" b="1" baseline="0" dirty="0" smtClean="0"/>
              <a:t> Start </a:t>
            </a:r>
            <a:r>
              <a:rPr lang="en-US" sz="1200" b="0" baseline="0" dirty="0" smtClean="0"/>
              <a:t>list, select </a:t>
            </a:r>
            <a:r>
              <a:rPr lang="en-US" sz="1200" b="1" baseline="0" dirty="0" smtClean="0"/>
              <a:t>With Previous</a:t>
            </a:r>
            <a:r>
              <a:rPr lang="en-US" sz="1200" baseline="0" dirty="0" smtClean="0"/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Animation Pane</a:t>
            </a:r>
            <a:r>
              <a:rPr lang="en-US" sz="1200" baseline="0" dirty="0" smtClean="0"/>
              <a:t>, press and hold CTRL, and then select the </a:t>
            </a:r>
            <a:r>
              <a:rPr lang="en-US" sz="1200" dirty="0" smtClean="0"/>
              <a:t>second, fourth, sixth and eighth animation effects (expand</a:t>
            </a:r>
            <a:r>
              <a:rPr lang="en-US" sz="1200" baseline="0" dirty="0" smtClean="0"/>
              <a:t> effects for the larger, second-level rectangles</a:t>
            </a:r>
            <a:r>
              <a:rPr lang="en-US" sz="1200" dirty="0" smtClean="0"/>
              <a:t>).</a:t>
            </a:r>
            <a:r>
              <a:rPr lang="en-US" sz="1200" baseline="0" dirty="0" smtClean="0"/>
              <a:t> On the </a:t>
            </a:r>
            <a:r>
              <a:rPr lang="en-US" sz="1200" b="1" baseline="0" dirty="0" smtClean="0"/>
              <a:t>Animations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aseline="0" dirty="0" smtClean="0"/>
              <a:t> group, click </a:t>
            </a:r>
            <a:r>
              <a:rPr lang="en-US" sz="1200" b="1" baseline="0" dirty="0" smtClean="0"/>
              <a:t>More</a:t>
            </a:r>
            <a:r>
              <a:rPr lang="en-US" sz="1200" baseline="0" dirty="0" smtClean="0"/>
              <a:t>, and then under </a:t>
            </a:r>
            <a:r>
              <a:rPr lang="en-US" sz="1200" b="1" baseline="0" dirty="0" smtClean="0"/>
              <a:t>Entrance</a:t>
            </a:r>
            <a:r>
              <a:rPr lang="en-US" sz="1200" baseline="0" dirty="0" smtClean="0"/>
              <a:t> click </a:t>
            </a:r>
            <a:r>
              <a:rPr lang="en-US" sz="1200" b="1" baseline="0" dirty="0" smtClean="0"/>
              <a:t>Fade</a:t>
            </a:r>
            <a:r>
              <a:rPr lang="en-US" sz="1200" baseline="0" dirty="0" smtClean="0"/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Animation Pane</a:t>
            </a:r>
            <a:r>
              <a:rPr lang="en-US" sz="1200" baseline="0" dirty="0" smtClean="0"/>
              <a:t>, press and hold CTRL, and then select the </a:t>
            </a:r>
            <a:r>
              <a:rPr lang="en-US" sz="1200" dirty="0" smtClean="0"/>
              <a:t>third, fifth, and seventh animation effects.</a:t>
            </a:r>
            <a:r>
              <a:rPr lang="en-US" sz="1200" baseline="0" dirty="0" smtClean="0"/>
              <a:t> On the </a:t>
            </a:r>
            <a:r>
              <a:rPr lang="en-US" sz="1200" b="1" baseline="0" dirty="0" smtClean="0"/>
              <a:t>Animations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Timing</a:t>
            </a:r>
            <a:r>
              <a:rPr lang="en-US" sz="1200" baseline="0" dirty="0" smtClean="0"/>
              <a:t> group, in the </a:t>
            </a:r>
            <a:r>
              <a:rPr lang="en-US" sz="1200" b="1" baseline="0" dirty="0" smtClean="0"/>
              <a:t>Start</a:t>
            </a:r>
            <a:r>
              <a:rPr lang="en-US" sz="1200" baseline="0" dirty="0" smtClean="0"/>
              <a:t> list select </a:t>
            </a:r>
            <a:r>
              <a:rPr lang="en-US" sz="1200" b="1" baseline="0" dirty="0" smtClean="0"/>
              <a:t>On Click</a:t>
            </a:r>
            <a:r>
              <a:rPr lang="en-US" sz="1200" baseline="0" dirty="0" smtClean="0"/>
              <a:t>.</a:t>
            </a:r>
            <a:endParaRPr lang="en-US" sz="1200" b="0" baseline="0" dirty="0" smtClean="0"/>
          </a:p>
          <a:p>
            <a: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1200" baseline="0" dirty="0" smtClean="0"/>
          </a:p>
          <a:p>
            <a: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1200" baseline="0" dirty="0" smtClean="0"/>
          </a:p>
          <a:p>
            <a:r>
              <a:rPr lang="en-US" sz="1200" baseline="0" dirty="0" smtClean="0"/>
              <a:t>To reproduce the background effects on this slide, do the following: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Right-click the slide background area, and then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Background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Background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dialog box,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left pane, select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fill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pane, and then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Type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list, select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Linear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Direction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Linear Down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row, second option from the left).</a:t>
            </a:r>
            <a:endParaRPr lang="en-US" sz="120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Add gradient stop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Remove gradient stop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until two stops appear in the slider.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Also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customize the gradient stops that you added as follows: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first stop in the slider,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then do the following: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63%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Black, Text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(first row, second option from the left).</a:t>
            </a:r>
            <a:endParaRPr lang="en-US" sz="1200" b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last stop in the slider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do the following: 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Black,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Text 1, Lighter 50% 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(second row, second option from the left).</a:t>
            </a:r>
            <a:endParaRPr lang="en-US" sz="1200" dirty="0" smtClean="0"/>
          </a:p>
          <a:p>
            <a:endParaRPr lang="en-US" sz="1200" dirty="0" smtClean="0"/>
          </a:p>
        </p:txBody>
      </p:sp>
      <p:sp>
        <p:nvSpPr>
          <p:cNvPr id="5" name="Slide Image Placeholder 4"/>
          <p:cNvSpPr>
            <a:spLocks noGrp="1" noRot="1" noChangeAspect="1"/>
          </p:cNvSpPr>
          <p:nvPr>
            <p:ph type="sldImg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SACEPA Conference - Secunda - 25 January 2012</a:t>
            </a:r>
            <a:endParaRPr lang="en-US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ZA" dirty="0" smtClean="0"/>
              <a:t>MOSH Entry Examination and Making Safe 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2BD087-DD67-432F-AE7C-561AACD1A7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A3F88E-C514-4938-B79C-5704FC577AD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548DFF-F035-47BA-B54E-0D81A1E74C1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3A9194-7A10-4ACA-8AA2-7A4CD7D0AF0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B59EC4-DEAD-418A-94A6-5503B55D8C8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7FA9C3-E540-4529-831D-E2C969502C0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E85050-BCE0-4668-AEF2-9AF4E0DB248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2E7215-4DDC-4300-99A0-91656B231EB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7E73B3-922C-465C-B1F8-422172F5CA5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9FBCC5-C038-497B-951B-4C2D85BC67F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1B5941-94C9-44B3-B907-9EA4BA0E3EC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7E8AEDB-4DD6-49D5-AD12-FACFAC19651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3.emf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emf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-304800" y="0"/>
            <a:ext cx="9448800" cy="6858000"/>
          </a:xfrm>
          <a:prstGeom prst="rect">
            <a:avLst/>
          </a:prstGeom>
          <a:solidFill>
            <a:srgbClr val="99FF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051" name="Group 20"/>
          <p:cNvGrpSpPr>
            <a:grpSpLocks/>
          </p:cNvGrpSpPr>
          <p:nvPr/>
        </p:nvGrpSpPr>
        <p:grpSpPr bwMode="auto">
          <a:xfrm>
            <a:off x="0" y="0"/>
            <a:ext cx="9143999" cy="1428736"/>
            <a:chOff x="118" y="119"/>
            <a:chExt cx="5467" cy="823"/>
          </a:xfrm>
        </p:grpSpPr>
        <p:pic>
          <p:nvPicPr>
            <p:cNvPr id="2052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8" y="119"/>
              <a:ext cx="766" cy="8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53" name="Picture 1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67" y="119"/>
              <a:ext cx="618" cy="8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54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85" y="119"/>
              <a:ext cx="4082" cy="82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9" name="Picture 7" descr="cmlogoDE copy"/>
          <p:cNvPicPr>
            <a:picLocks noChangeAspect="1" noChangeArrowheads="1"/>
          </p:cNvPicPr>
          <p:nvPr/>
        </p:nvPicPr>
        <p:blipFill>
          <a:blip r:embed="rId6" cstate="screen">
            <a:biLevel thresh="50000"/>
          </a:blip>
          <a:srcRect/>
          <a:stretch>
            <a:fillRect/>
          </a:stretch>
        </p:blipFill>
        <p:spPr bwMode="auto">
          <a:xfrm>
            <a:off x="8072462" y="6143644"/>
            <a:ext cx="903287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2" name="Straight Connector 11"/>
          <p:cNvCxnSpPr/>
          <p:nvPr/>
        </p:nvCxnSpPr>
        <p:spPr>
          <a:xfrm>
            <a:off x="142844" y="6500834"/>
            <a:ext cx="7786742" cy="1588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4"/>
          <p:cNvSpPr txBox="1">
            <a:spLocks/>
          </p:cNvSpPr>
          <p:nvPr/>
        </p:nvSpPr>
        <p:spPr bwMode="auto">
          <a:xfrm>
            <a:off x="0" y="1821873"/>
            <a:ext cx="8153400" cy="997527"/>
          </a:xfrm>
          <a:prstGeom prst="rect">
            <a:avLst/>
          </a:prstGeom>
          <a:solidFill>
            <a:srgbClr val="000000">
              <a:alpha val="60000"/>
            </a:srgb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eaLnBrk="0" hangingPunct="0">
              <a:defRPr/>
            </a:pPr>
            <a:r>
              <a:rPr lang="en-GB" sz="2800" b="1" dirty="0" smtClean="0">
                <a:solidFill>
                  <a:schemeClr val="bg1"/>
                </a:solidFill>
              </a:rPr>
              <a:t>Chamber of Mines of South Africa</a:t>
            </a:r>
          </a:p>
          <a:p>
            <a:pPr lvl="0" eaLnBrk="0" hangingPunct="0">
              <a:defRPr/>
            </a:pPr>
            <a:r>
              <a:rPr lang="en-GB" sz="2800" b="1" dirty="0" smtClean="0">
                <a:solidFill>
                  <a:schemeClr val="bg1"/>
                </a:solidFill>
              </a:rPr>
              <a:t>				               Learning Hub</a:t>
            </a:r>
            <a:endParaRPr kumimoji="0" lang="en-ZA" sz="2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86248" y="6514426"/>
            <a:ext cx="37147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i="1" dirty="0" smtClean="0">
                <a:latin typeface="Tahoma" pitchFamily="34" charset="0"/>
                <a:cs typeface="Tahoma" pitchFamily="34" charset="0"/>
              </a:rPr>
              <a:t>Putting South Africa First</a:t>
            </a:r>
            <a:endParaRPr lang="en-US" sz="1100" i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72066" y="6215082"/>
            <a:ext cx="297068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 smtClean="0"/>
              <a:t>CHAMBER OF MINES OF SOUTH AFRICA</a:t>
            </a:r>
            <a:endParaRPr lang="en-US" sz="600" b="1" dirty="0"/>
          </a:p>
        </p:txBody>
      </p:sp>
      <p:sp>
        <p:nvSpPr>
          <p:cNvPr id="16" name="Subtitle 15"/>
          <p:cNvSpPr>
            <a:spLocks noGrp="1"/>
          </p:cNvSpPr>
          <p:nvPr>
            <p:ph type="subTitle" idx="1"/>
          </p:nvPr>
        </p:nvSpPr>
        <p:spPr>
          <a:xfrm>
            <a:off x="0" y="3048000"/>
            <a:ext cx="8686800" cy="3200400"/>
          </a:xfrm>
        </p:spPr>
        <p:txBody>
          <a:bodyPr>
            <a:normAutofit/>
          </a:bodyPr>
          <a:lstStyle/>
          <a:p>
            <a:r>
              <a:rPr lang="en-ZA" b="1" dirty="0" smtClean="0">
                <a:solidFill>
                  <a:srgbClr val="5D5635"/>
                </a:solidFill>
              </a:rPr>
              <a:t>Industry workshop for HR practitioners on the</a:t>
            </a:r>
          </a:p>
          <a:p>
            <a:r>
              <a:rPr lang="en-ZA" b="1" dirty="0" smtClean="0">
                <a:solidFill>
                  <a:schemeClr val="tx1"/>
                </a:solidFill>
              </a:rPr>
              <a:t>MOSH Adoption System </a:t>
            </a:r>
          </a:p>
          <a:p>
            <a:r>
              <a:rPr lang="en-ZA" b="1" dirty="0" smtClean="0">
                <a:solidFill>
                  <a:srgbClr val="5D5635"/>
                </a:solidFill>
              </a:rPr>
              <a:t>Glenburn Lodge</a:t>
            </a:r>
            <a:endParaRPr lang="en-ZA" sz="3600" b="1" i="1" dirty="0" smtClean="0">
              <a:solidFill>
                <a:srgbClr val="5D5635"/>
              </a:solidFill>
            </a:endParaRPr>
          </a:p>
          <a:p>
            <a:r>
              <a:rPr lang="en-ZA" sz="2600" b="1" dirty="0" smtClean="0">
                <a:solidFill>
                  <a:srgbClr val="5D5635"/>
                </a:solidFill>
              </a:rPr>
              <a:t>19 June 2012</a:t>
            </a:r>
            <a:endParaRPr lang="en-ZA" sz="2600" b="1" dirty="0">
              <a:solidFill>
                <a:srgbClr val="5D5635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-304800" y="0"/>
            <a:ext cx="9448800" cy="6858000"/>
          </a:xfrm>
          <a:prstGeom prst="rect">
            <a:avLst/>
          </a:prstGeom>
          <a:solidFill>
            <a:srgbClr val="99FF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19" name="Straight Connector 1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Rectangle 20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en-ZA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  <p:graphicFrame>
        <p:nvGraphicFramePr>
          <p:cNvPr id="22" name="Diagram 21"/>
          <p:cNvGraphicFramePr/>
          <p:nvPr>
            <p:extLst>
              <p:ext uri="{D42A27DB-BD31-4B8C-83A1-F6EECF244321}">
                <p14:modId xmlns="" xmlns:p14="http://schemas.microsoft.com/office/powerpoint/2010/main" val="4208415975"/>
              </p:ext>
            </p:extLst>
          </p:nvPr>
        </p:nvGraphicFramePr>
        <p:xfrm>
          <a:off x="1524000" y="1143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3363977" y="304800"/>
            <a:ext cx="24160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600" dirty="0">
                <a:latin typeface="Arial" charset="0"/>
                <a:cs typeface="Arial" charset="0"/>
              </a:rPr>
              <a:t>Given that: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1634" y="5373469"/>
            <a:ext cx="87607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latin typeface="Arial" charset="0"/>
                <a:cs typeface="Arial" charset="0"/>
              </a:rPr>
              <a:t>Where do the </a:t>
            </a:r>
            <a:r>
              <a:rPr lang="en-US" sz="2800" dirty="0" smtClean="0">
                <a:latin typeface="Arial" charset="0"/>
                <a:cs typeface="Arial" charset="0"/>
              </a:rPr>
              <a:t>social sciences feature in the structure?</a:t>
            </a:r>
            <a:endParaRPr lang="en-US" sz="2800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9548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2" grpId="0">
        <p:bldAsOne/>
      </p:bldGraphic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-304800" y="0"/>
            <a:ext cx="9448800" cy="6858000"/>
            <a:chOff x="-304800" y="0"/>
            <a:chExt cx="9448800" cy="6858000"/>
          </a:xfrm>
        </p:grpSpPr>
        <p:sp>
          <p:nvSpPr>
            <p:cNvPr id="5" name="Rectangle 4"/>
            <p:cNvSpPr/>
            <p:nvPr/>
          </p:nvSpPr>
          <p:spPr>
            <a:xfrm>
              <a:off x="-304800" y="0"/>
              <a:ext cx="9448800" cy="6858000"/>
            </a:xfrm>
            <a:prstGeom prst="rect">
              <a:avLst/>
            </a:prstGeom>
            <a:solidFill>
              <a:srgbClr val="99FFCC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" name="Group 7"/>
            <p:cNvGrpSpPr/>
            <p:nvPr/>
          </p:nvGrpSpPr>
          <p:grpSpPr>
            <a:xfrm>
              <a:off x="142844" y="6143644"/>
              <a:ext cx="8832905" cy="632392"/>
              <a:chOff x="142844" y="6143644"/>
              <a:chExt cx="8832905" cy="632392"/>
            </a:xfrm>
          </p:grpSpPr>
          <p:cxnSp>
            <p:nvCxnSpPr>
              <p:cNvPr id="7" name="Straight Connector 3"/>
              <p:cNvCxnSpPr/>
              <p:nvPr/>
            </p:nvCxnSpPr>
            <p:spPr>
              <a:xfrm>
                <a:off x="142844" y="6500834"/>
                <a:ext cx="778674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TextBox 7"/>
              <p:cNvSpPr txBox="1"/>
              <p:nvPr/>
            </p:nvSpPr>
            <p:spPr>
              <a:xfrm>
                <a:off x="4286248" y="6514426"/>
                <a:ext cx="371477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100" i="1" dirty="0" smtClean="0">
                    <a:latin typeface="Tahoma" pitchFamily="34" charset="0"/>
                    <a:cs typeface="Tahoma" pitchFamily="34" charset="0"/>
                  </a:rPr>
                  <a:t>Putting South Africa First</a:t>
                </a:r>
                <a:endParaRPr lang="en-US" sz="1100" i="1" dirty="0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5072066" y="6215082"/>
                <a:ext cx="2970685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100" b="1" dirty="0" smtClean="0"/>
                  <a:t>CHAMBER OF MINES OF SOUTH AFRICA</a:t>
                </a:r>
                <a:endParaRPr lang="en-US" sz="600" b="1" dirty="0"/>
              </a:p>
            </p:txBody>
          </p:sp>
          <p:pic>
            <p:nvPicPr>
              <p:cNvPr id="10" name="Picture 7" descr="cmlogoDE copy"/>
              <p:cNvPicPr>
                <a:picLocks noChangeAspect="1" noChangeArrowheads="1"/>
              </p:cNvPicPr>
              <p:nvPr/>
            </p:nvPicPr>
            <p:blipFill>
              <a:blip r:embed="rId2" cstate="screen">
                <a:biLevel thresh="50000"/>
              </a:blip>
              <a:srcRect/>
              <a:stretch>
                <a:fillRect/>
              </a:stretch>
            </p:blipFill>
            <p:spPr bwMode="auto">
              <a:xfrm>
                <a:off x="8072462" y="6143644"/>
                <a:ext cx="903287" cy="558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MOSH Adoption System:</a:t>
            </a:r>
            <a:br>
              <a:rPr lang="en-US" dirty="0" smtClean="0"/>
            </a:br>
            <a:r>
              <a:rPr lang="en-US" dirty="0" smtClean="0"/>
              <a:t>The Practice – Dust as an example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5608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304800" y="0"/>
            <a:ext cx="9448800" cy="6858000"/>
            <a:chOff x="-304800" y="0"/>
            <a:chExt cx="9448800" cy="6858000"/>
          </a:xfrm>
        </p:grpSpPr>
        <p:sp>
          <p:nvSpPr>
            <p:cNvPr id="10" name="Rectangle 9"/>
            <p:cNvSpPr/>
            <p:nvPr/>
          </p:nvSpPr>
          <p:spPr>
            <a:xfrm>
              <a:off x="-304800" y="0"/>
              <a:ext cx="9448800" cy="6858000"/>
            </a:xfrm>
            <a:prstGeom prst="rect">
              <a:avLst/>
            </a:prstGeom>
            <a:solidFill>
              <a:srgbClr val="99FFCC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" name="Group 7"/>
            <p:cNvGrpSpPr/>
            <p:nvPr/>
          </p:nvGrpSpPr>
          <p:grpSpPr>
            <a:xfrm>
              <a:off x="142844" y="6143644"/>
              <a:ext cx="8832905" cy="632392"/>
              <a:chOff x="142844" y="6143644"/>
              <a:chExt cx="8832905" cy="632392"/>
            </a:xfrm>
          </p:grpSpPr>
          <p:cxnSp>
            <p:nvCxnSpPr>
              <p:cNvPr id="14" name="Straight Connector 3"/>
              <p:cNvCxnSpPr/>
              <p:nvPr/>
            </p:nvCxnSpPr>
            <p:spPr>
              <a:xfrm>
                <a:off x="142844" y="6500834"/>
                <a:ext cx="778674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TextBox 14"/>
              <p:cNvSpPr txBox="1"/>
              <p:nvPr/>
            </p:nvSpPr>
            <p:spPr>
              <a:xfrm>
                <a:off x="4286248" y="6514426"/>
                <a:ext cx="371477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100" i="1" dirty="0" smtClean="0">
                    <a:latin typeface="Tahoma" pitchFamily="34" charset="0"/>
                    <a:cs typeface="Tahoma" pitchFamily="34" charset="0"/>
                  </a:rPr>
                  <a:t>Putting South Africa First</a:t>
                </a:r>
                <a:endParaRPr lang="en-US" sz="1100" i="1" dirty="0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5072066" y="6215082"/>
                <a:ext cx="2970685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100" b="1" dirty="0" smtClean="0"/>
                  <a:t>CHAMBER OF MINES OF SOUTH AFRICA</a:t>
                </a:r>
                <a:endParaRPr lang="en-US" sz="600" b="1" dirty="0"/>
              </a:p>
            </p:txBody>
          </p:sp>
          <p:pic>
            <p:nvPicPr>
              <p:cNvPr id="17" name="Picture 7" descr="cmlogoDE copy"/>
              <p:cNvPicPr>
                <a:picLocks noChangeAspect="1" noChangeArrowheads="1"/>
              </p:cNvPicPr>
              <p:nvPr/>
            </p:nvPicPr>
            <p:blipFill>
              <a:blip r:embed="rId3" cstate="screen">
                <a:biLevel thresh="50000"/>
              </a:blip>
              <a:srcRect/>
              <a:stretch>
                <a:fillRect/>
              </a:stretch>
            </p:blipFill>
            <p:spPr bwMode="auto">
              <a:xfrm>
                <a:off x="8072462" y="6143644"/>
                <a:ext cx="903287" cy="558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</p:grpSp>
      <p:graphicFrame>
        <p:nvGraphicFramePr>
          <p:cNvPr id="12" name="Chart 11"/>
          <p:cNvGraphicFramePr>
            <a:graphicFrameLocks/>
          </p:cNvGraphicFramePr>
          <p:nvPr/>
        </p:nvGraphicFramePr>
        <p:xfrm>
          <a:off x="-285784" y="1143000"/>
          <a:ext cx="9429784" cy="5357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7591692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-304800" y="0"/>
            <a:ext cx="9448800" cy="6858000"/>
            <a:chOff x="-304800" y="0"/>
            <a:chExt cx="94488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-304800" y="0"/>
              <a:ext cx="9448800" cy="6858000"/>
            </a:xfrm>
            <a:prstGeom prst="rect">
              <a:avLst/>
            </a:prstGeom>
            <a:solidFill>
              <a:srgbClr val="99FFCC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3" name="Group 7"/>
            <p:cNvGrpSpPr/>
            <p:nvPr/>
          </p:nvGrpSpPr>
          <p:grpSpPr>
            <a:xfrm>
              <a:off x="142844" y="6143644"/>
              <a:ext cx="8832905" cy="632392"/>
              <a:chOff x="142844" y="6143644"/>
              <a:chExt cx="8832905" cy="632392"/>
            </a:xfrm>
          </p:grpSpPr>
          <p:cxnSp>
            <p:nvCxnSpPr>
              <p:cNvPr id="14" name="Straight Connector 3"/>
              <p:cNvCxnSpPr/>
              <p:nvPr/>
            </p:nvCxnSpPr>
            <p:spPr>
              <a:xfrm>
                <a:off x="142844" y="6500834"/>
                <a:ext cx="778674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TextBox 14"/>
              <p:cNvSpPr txBox="1"/>
              <p:nvPr/>
            </p:nvSpPr>
            <p:spPr>
              <a:xfrm>
                <a:off x="4286248" y="6514426"/>
                <a:ext cx="371477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100" i="1" dirty="0" smtClean="0">
                    <a:latin typeface="Tahoma" pitchFamily="34" charset="0"/>
                    <a:cs typeface="Tahoma" pitchFamily="34" charset="0"/>
                  </a:rPr>
                  <a:t>Putting South Africa First</a:t>
                </a:r>
                <a:endParaRPr lang="en-US" sz="1100" i="1" dirty="0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5072066" y="6215082"/>
                <a:ext cx="2970685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100" b="1" dirty="0" smtClean="0"/>
                  <a:t>CHAMBER OF MINES OF SOUTH AFRICA</a:t>
                </a:r>
                <a:endParaRPr lang="en-US" sz="600" b="1" dirty="0"/>
              </a:p>
            </p:txBody>
          </p:sp>
          <p:pic>
            <p:nvPicPr>
              <p:cNvPr id="17" name="Picture 7" descr="cmlogoDE copy"/>
              <p:cNvPicPr>
                <a:picLocks noChangeAspect="1" noChangeArrowheads="1"/>
              </p:cNvPicPr>
              <p:nvPr/>
            </p:nvPicPr>
            <p:blipFill>
              <a:blip r:embed="rId3" cstate="screen">
                <a:biLevel thresh="50000"/>
              </a:blip>
              <a:srcRect/>
              <a:stretch>
                <a:fillRect/>
              </a:stretch>
            </p:blipFill>
            <p:spPr bwMode="auto">
              <a:xfrm>
                <a:off x="8072462" y="6143644"/>
                <a:ext cx="903287" cy="558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</p:grpSp>
      <p:graphicFrame>
        <p:nvGraphicFramePr>
          <p:cNvPr id="9" name="Chart 8"/>
          <p:cNvGraphicFramePr/>
          <p:nvPr/>
        </p:nvGraphicFramePr>
        <p:xfrm>
          <a:off x="0" y="228600"/>
          <a:ext cx="8915400" cy="579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7591692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-304800" y="0"/>
            <a:ext cx="9448800" cy="6858000"/>
            <a:chOff x="-304800" y="0"/>
            <a:chExt cx="94488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-304800" y="0"/>
              <a:ext cx="9448800" cy="6858000"/>
            </a:xfrm>
            <a:prstGeom prst="rect">
              <a:avLst/>
            </a:prstGeom>
            <a:solidFill>
              <a:srgbClr val="99FFCC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3" name="Group 7"/>
            <p:cNvGrpSpPr/>
            <p:nvPr/>
          </p:nvGrpSpPr>
          <p:grpSpPr>
            <a:xfrm>
              <a:off x="142844" y="6143644"/>
              <a:ext cx="8832905" cy="632392"/>
              <a:chOff x="142844" y="6143644"/>
              <a:chExt cx="8832905" cy="632392"/>
            </a:xfrm>
          </p:grpSpPr>
          <p:cxnSp>
            <p:nvCxnSpPr>
              <p:cNvPr id="14" name="Straight Connector 3"/>
              <p:cNvCxnSpPr/>
              <p:nvPr/>
            </p:nvCxnSpPr>
            <p:spPr>
              <a:xfrm>
                <a:off x="142844" y="6500834"/>
                <a:ext cx="778674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TextBox 14"/>
              <p:cNvSpPr txBox="1"/>
              <p:nvPr/>
            </p:nvSpPr>
            <p:spPr>
              <a:xfrm>
                <a:off x="4286248" y="6514426"/>
                <a:ext cx="371477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100" i="1" dirty="0" smtClean="0">
                    <a:latin typeface="Tahoma" pitchFamily="34" charset="0"/>
                    <a:cs typeface="Tahoma" pitchFamily="34" charset="0"/>
                  </a:rPr>
                  <a:t>Putting South Africa First</a:t>
                </a:r>
                <a:endParaRPr lang="en-US" sz="1100" i="1" dirty="0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5072066" y="6215082"/>
                <a:ext cx="2970685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100" b="1" dirty="0" smtClean="0"/>
                  <a:t>CHAMBER OF MINES OF SOUTH AFRICA</a:t>
                </a:r>
                <a:endParaRPr lang="en-US" sz="600" b="1" dirty="0"/>
              </a:p>
            </p:txBody>
          </p:sp>
          <p:pic>
            <p:nvPicPr>
              <p:cNvPr id="17" name="Picture 7" descr="cmlogoDE copy"/>
              <p:cNvPicPr>
                <a:picLocks noChangeAspect="1" noChangeArrowheads="1"/>
              </p:cNvPicPr>
              <p:nvPr/>
            </p:nvPicPr>
            <p:blipFill>
              <a:blip r:embed="rId3" cstate="screen">
                <a:biLevel thresh="50000"/>
              </a:blip>
              <a:srcRect/>
              <a:stretch>
                <a:fillRect/>
              </a:stretch>
            </p:blipFill>
            <p:spPr bwMode="auto">
              <a:xfrm>
                <a:off x="8072462" y="6143644"/>
                <a:ext cx="903287" cy="558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</p:grpSp>
      <p:graphicFrame>
        <p:nvGraphicFramePr>
          <p:cNvPr id="8" name="Chart 7"/>
          <p:cNvGraphicFramePr/>
          <p:nvPr/>
        </p:nvGraphicFramePr>
        <p:xfrm>
          <a:off x="-152400" y="228600"/>
          <a:ext cx="9144000" cy="586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7591692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-304800" y="0"/>
            <a:ext cx="9448800" cy="6858000"/>
            <a:chOff x="-304800" y="0"/>
            <a:chExt cx="9448800" cy="6858000"/>
          </a:xfrm>
        </p:grpSpPr>
        <p:sp>
          <p:nvSpPr>
            <p:cNvPr id="22" name="Rectangle 21"/>
            <p:cNvSpPr/>
            <p:nvPr/>
          </p:nvSpPr>
          <p:spPr>
            <a:xfrm>
              <a:off x="-304800" y="0"/>
              <a:ext cx="9448800" cy="6858000"/>
            </a:xfrm>
            <a:prstGeom prst="rect">
              <a:avLst/>
            </a:prstGeom>
            <a:solidFill>
              <a:srgbClr val="99FFCC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3" name="Group 7"/>
            <p:cNvGrpSpPr/>
            <p:nvPr/>
          </p:nvGrpSpPr>
          <p:grpSpPr>
            <a:xfrm>
              <a:off x="142844" y="6143644"/>
              <a:ext cx="8832905" cy="632392"/>
              <a:chOff x="142844" y="6143644"/>
              <a:chExt cx="8832905" cy="632392"/>
            </a:xfrm>
          </p:grpSpPr>
          <p:cxnSp>
            <p:nvCxnSpPr>
              <p:cNvPr id="24" name="Straight Connector 3"/>
              <p:cNvCxnSpPr/>
              <p:nvPr/>
            </p:nvCxnSpPr>
            <p:spPr>
              <a:xfrm>
                <a:off x="142844" y="6500834"/>
                <a:ext cx="778674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TextBox 24"/>
              <p:cNvSpPr txBox="1"/>
              <p:nvPr/>
            </p:nvSpPr>
            <p:spPr>
              <a:xfrm>
                <a:off x="4286248" y="6514426"/>
                <a:ext cx="371477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100" i="1" dirty="0" smtClean="0">
                    <a:latin typeface="Tahoma" pitchFamily="34" charset="0"/>
                    <a:cs typeface="Tahoma" pitchFamily="34" charset="0"/>
                  </a:rPr>
                  <a:t>Putting South Africa First</a:t>
                </a:r>
                <a:endParaRPr lang="en-US" sz="1100" i="1" dirty="0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5072066" y="6215082"/>
                <a:ext cx="2970685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100" b="1" dirty="0" smtClean="0"/>
                  <a:t>CHAMBER OF MINES OF SOUTH AFRICA</a:t>
                </a:r>
                <a:endParaRPr lang="en-US" sz="600" b="1" dirty="0"/>
              </a:p>
            </p:txBody>
          </p:sp>
          <p:pic>
            <p:nvPicPr>
              <p:cNvPr id="27" name="Picture 7" descr="cmlogoDE copy"/>
              <p:cNvPicPr>
                <a:picLocks noChangeAspect="1" noChangeArrowheads="1"/>
              </p:cNvPicPr>
              <p:nvPr/>
            </p:nvPicPr>
            <p:blipFill>
              <a:blip r:embed="rId2" cstate="screen">
                <a:biLevel thresh="50000"/>
              </a:blip>
              <a:srcRect/>
              <a:stretch>
                <a:fillRect/>
              </a:stretch>
            </p:blipFill>
            <p:spPr bwMode="auto">
              <a:xfrm>
                <a:off x="8072462" y="6143644"/>
                <a:ext cx="903287" cy="558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The MOSH adoption process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609600"/>
          </a:xfrm>
          <a:solidFill>
            <a:srgbClr val="CCFF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en-US" sz="2600" dirty="0" smtClean="0"/>
              <a:t>Identify a leading practice 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457200" y="1752600"/>
            <a:ext cx="8229600" cy="2057400"/>
            <a:chOff x="457200" y="1752600"/>
            <a:chExt cx="8229600" cy="2057400"/>
          </a:xfrm>
          <a:solidFill>
            <a:srgbClr val="CCFFFF"/>
          </a:solidFill>
        </p:grpSpPr>
        <p:sp>
          <p:nvSpPr>
            <p:cNvPr id="11" name="Down Arrow 10"/>
            <p:cNvSpPr/>
            <p:nvPr/>
          </p:nvSpPr>
          <p:spPr>
            <a:xfrm>
              <a:off x="3886200" y="1752600"/>
              <a:ext cx="1424354" cy="533400"/>
            </a:xfrm>
            <a:prstGeom prst="downArrow">
              <a:avLst/>
            </a:prstGeom>
            <a:solidFill>
              <a:srgbClr val="00FF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3200" dirty="0">
                <a:solidFill>
                  <a:schemeClr val="tx1"/>
                </a:solidFill>
              </a:endParaRPr>
            </a:p>
          </p:txBody>
        </p:sp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457200" y="2286000"/>
              <a:ext cx="8229600" cy="152400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lIns="91440" tIns="45720" rIns="91440" bIns="45720" rtlCol="0" anchor="ctr">
              <a:normAutofit fontScale="92500" lnSpcReduction="20000"/>
            </a:bodyPr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sz="26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Document the leading practice at the site where it is successful</a:t>
              </a:r>
            </a:p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lang="en-US" sz="2600" dirty="0" smtClean="0">
                  <a:latin typeface="+mn-lt"/>
                  <a:cs typeface="+mn-cs"/>
                </a:rPr>
                <a:t>Conduct mental models research</a:t>
              </a:r>
            </a:p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sz="26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Draw up generic </a:t>
              </a:r>
              <a:r>
                <a:rPr kumimoji="0" lang="en-US" sz="26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behavioural</a:t>
              </a:r>
              <a:r>
                <a:rPr kumimoji="0" lang="en-US" sz="26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communication and leadership </a:t>
              </a:r>
              <a:r>
                <a:rPr kumimoji="0" lang="en-US" sz="26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behaviour</a:t>
              </a:r>
              <a:r>
                <a:rPr kumimoji="0" lang="en-US" sz="26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plans 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57200" y="3810000"/>
            <a:ext cx="8229600" cy="1143000"/>
            <a:chOff x="457200" y="3810000"/>
            <a:chExt cx="8229600" cy="1143000"/>
          </a:xfrm>
          <a:solidFill>
            <a:srgbClr val="CCFFFF"/>
          </a:solidFill>
        </p:grpSpPr>
        <p:sp>
          <p:nvSpPr>
            <p:cNvPr id="13" name="Content Placeholder 2"/>
            <p:cNvSpPr txBox="1">
              <a:spLocks/>
            </p:cNvSpPr>
            <p:nvPr/>
          </p:nvSpPr>
          <p:spPr>
            <a:xfrm>
              <a:off x="457200" y="4343400"/>
              <a:ext cx="8229600" cy="60960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lIns="91440" tIns="45720" rIns="91440" bIns="45720" rtlCol="0" anchor="ctr">
              <a:normAutofit/>
            </a:bodyPr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sz="26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Demonstrate successful adoption</a:t>
              </a:r>
            </a:p>
          </p:txBody>
        </p:sp>
        <p:sp>
          <p:nvSpPr>
            <p:cNvPr id="15" name="Down Arrow 14"/>
            <p:cNvSpPr/>
            <p:nvPr/>
          </p:nvSpPr>
          <p:spPr>
            <a:xfrm>
              <a:off x="3886200" y="3810000"/>
              <a:ext cx="1424354" cy="533400"/>
            </a:xfrm>
            <a:prstGeom prst="downArrow">
              <a:avLst/>
            </a:prstGeom>
            <a:solidFill>
              <a:srgbClr val="00FF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3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457200" y="4953000"/>
            <a:ext cx="8229600" cy="1143000"/>
            <a:chOff x="457200" y="4953000"/>
            <a:chExt cx="8229600" cy="1143000"/>
          </a:xfrm>
          <a:solidFill>
            <a:srgbClr val="CCFFFF"/>
          </a:solidFill>
        </p:grpSpPr>
        <p:sp>
          <p:nvSpPr>
            <p:cNvPr id="14" name="Down Arrow 13"/>
            <p:cNvSpPr/>
            <p:nvPr/>
          </p:nvSpPr>
          <p:spPr>
            <a:xfrm>
              <a:off x="3886200" y="4953000"/>
              <a:ext cx="1424354" cy="533400"/>
            </a:xfrm>
            <a:prstGeom prst="downArrow">
              <a:avLst/>
            </a:prstGeom>
            <a:solidFill>
              <a:srgbClr val="00FF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3200" dirty="0">
                <a:solidFill>
                  <a:schemeClr val="tx1"/>
                </a:solidFill>
              </a:endParaRPr>
            </a:p>
          </p:txBody>
        </p:sp>
        <p:sp>
          <p:nvSpPr>
            <p:cNvPr id="16" name="Content Placeholder 2"/>
            <p:cNvSpPr txBox="1">
              <a:spLocks/>
            </p:cNvSpPr>
            <p:nvPr/>
          </p:nvSpPr>
          <p:spPr>
            <a:xfrm>
              <a:off x="457200" y="5486400"/>
              <a:ext cx="8229600" cy="60960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lIns="91440" tIns="45720" rIns="91440" bIns="45720" rtlCol="0" anchor="ctr">
              <a:normAutofit/>
            </a:bodyPr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sz="26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Facilitate widespread adoption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304800" y="0"/>
            <a:ext cx="9448800" cy="6858000"/>
            <a:chOff x="-304800" y="0"/>
            <a:chExt cx="9448800" cy="6858000"/>
          </a:xfrm>
        </p:grpSpPr>
        <p:sp>
          <p:nvSpPr>
            <p:cNvPr id="3" name="Rectangle 2"/>
            <p:cNvSpPr/>
            <p:nvPr/>
          </p:nvSpPr>
          <p:spPr>
            <a:xfrm>
              <a:off x="-304800" y="0"/>
              <a:ext cx="9448800" cy="6858000"/>
            </a:xfrm>
            <a:prstGeom prst="rect">
              <a:avLst/>
            </a:prstGeom>
            <a:solidFill>
              <a:srgbClr val="99FFCC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" name="Group 7"/>
            <p:cNvGrpSpPr/>
            <p:nvPr/>
          </p:nvGrpSpPr>
          <p:grpSpPr>
            <a:xfrm>
              <a:off x="142844" y="6143644"/>
              <a:ext cx="8832905" cy="632392"/>
              <a:chOff x="142844" y="6143644"/>
              <a:chExt cx="8832905" cy="632392"/>
            </a:xfrm>
          </p:grpSpPr>
          <p:cxnSp>
            <p:nvCxnSpPr>
              <p:cNvPr id="5" name="Straight Connector 3"/>
              <p:cNvCxnSpPr/>
              <p:nvPr/>
            </p:nvCxnSpPr>
            <p:spPr>
              <a:xfrm>
                <a:off x="142844" y="6500834"/>
                <a:ext cx="778674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" name="TextBox 5"/>
              <p:cNvSpPr txBox="1"/>
              <p:nvPr/>
            </p:nvSpPr>
            <p:spPr>
              <a:xfrm>
                <a:off x="4286248" y="6514426"/>
                <a:ext cx="371477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100" i="1" dirty="0" smtClean="0">
                    <a:latin typeface="Tahoma" pitchFamily="34" charset="0"/>
                    <a:cs typeface="Tahoma" pitchFamily="34" charset="0"/>
                  </a:rPr>
                  <a:t>Putting South Africa First</a:t>
                </a:r>
                <a:endParaRPr lang="en-US" sz="1100" i="1" dirty="0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5072066" y="6215082"/>
                <a:ext cx="2970685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100" b="1" dirty="0" smtClean="0"/>
                  <a:t>CHAMBER OF MINES OF SOUTH AFRICA</a:t>
                </a:r>
                <a:endParaRPr lang="en-US" sz="600" b="1" dirty="0"/>
              </a:p>
            </p:txBody>
          </p:sp>
          <p:pic>
            <p:nvPicPr>
              <p:cNvPr id="8" name="Picture 7" descr="cmlogoDE copy"/>
              <p:cNvPicPr>
                <a:picLocks noChangeAspect="1" noChangeArrowheads="1"/>
              </p:cNvPicPr>
              <p:nvPr/>
            </p:nvPicPr>
            <p:blipFill>
              <a:blip r:embed="rId2" cstate="screen">
                <a:biLevel thresh="50000"/>
              </a:blip>
              <a:srcRect/>
              <a:stretch>
                <a:fillRect/>
              </a:stretch>
            </p:blipFill>
            <p:spPr bwMode="auto">
              <a:xfrm>
                <a:off x="8072462" y="6143644"/>
                <a:ext cx="903287" cy="558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</p:grpSp>
      <p:sp>
        <p:nvSpPr>
          <p:cNvPr id="9" name="Rounded Rectangle 8"/>
          <p:cNvSpPr/>
          <p:nvPr/>
        </p:nvSpPr>
        <p:spPr>
          <a:xfrm>
            <a:off x="2133600" y="685800"/>
            <a:ext cx="1295400" cy="762000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Explain desired culture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-304800" y="76200"/>
            <a:ext cx="94487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The Planning Workshop</a:t>
            </a:r>
            <a:endParaRPr lang="en-US" sz="2400" dirty="0"/>
          </a:p>
        </p:txBody>
      </p:sp>
      <p:sp>
        <p:nvSpPr>
          <p:cNvPr id="11" name="Rounded Rectangle 10"/>
          <p:cNvSpPr/>
          <p:nvPr/>
        </p:nvSpPr>
        <p:spPr>
          <a:xfrm>
            <a:off x="1371600" y="1524000"/>
            <a:ext cx="1295400" cy="762000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160"/>
              </a:lnSpc>
            </a:pPr>
            <a:r>
              <a:rPr lang="en-US" b="1" dirty="0" smtClean="0"/>
              <a:t>Key insights/ research</a:t>
            </a:r>
            <a:endParaRPr lang="en-US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685800" y="2362200"/>
            <a:ext cx="1295400" cy="762000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160"/>
              </a:lnSpc>
            </a:pPr>
            <a:r>
              <a:rPr lang="en-US" b="1" dirty="0" smtClean="0"/>
              <a:t>OHS data</a:t>
            </a:r>
            <a:endParaRPr lang="en-US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76200" y="3200400"/>
            <a:ext cx="1295400" cy="762000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160"/>
              </a:lnSpc>
            </a:pPr>
            <a:r>
              <a:rPr lang="en-US" b="1" dirty="0" smtClean="0"/>
              <a:t>Trends &amp; policies</a:t>
            </a:r>
            <a:endParaRPr lang="en-US" b="1" dirty="0"/>
          </a:p>
        </p:txBody>
      </p:sp>
      <p:sp>
        <p:nvSpPr>
          <p:cNvPr id="14" name="Rounded Rectangle 13">
            <a:hlinkClick r:id="rId3" action="ppaction://hlinksldjump"/>
          </p:cNvPr>
          <p:cNvSpPr/>
          <p:nvPr/>
        </p:nvSpPr>
        <p:spPr>
          <a:xfrm>
            <a:off x="685800" y="4038600"/>
            <a:ext cx="1295400" cy="762000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160"/>
              </a:lnSpc>
            </a:pPr>
            <a:r>
              <a:rPr lang="en-US" b="1" dirty="0" smtClean="0"/>
              <a:t>Influence diagram</a:t>
            </a:r>
            <a:endParaRPr lang="en-US" b="1" dirty="0"/>
          </a:p>
        </p:txBody>
      </p:sp>
      <p:sp>
        <p:nvSpPr>
          <p:cNvPr id="15" name="Rounded Rectangle 14"/>
          <p:cNvSpPr/>
          <p:nvPr/>
        </p:nvSpPr>
        <p:spPr>
          <a:xfrm>
            <a:off x="1371600" y="4876800"/>
            <a:ext cx="1295400" cy="762000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160"/>
              </a:lnSpc>
            </a:pPr>
            <a:r>
              <a:rPr lang="en-US" b="1" dirty="0" smtClean="0"/>
              <a:t>List of practices</a:t>
            </a: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2133600" y="5715000"/>
            <a:ext cx="1295400" cy="762000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160"/>
              </a:lnSpc>
            </a:pPr>
            <a:r>
              <a:rPr lang="en-US" b="1" dirty="0" smtClean="0"/>
              <a:t>Criteria for selection</a:t>
            </a:r>
            <a:endParaRPr lang="en-US" b="1" dirty="0"/>
          </a:p>
        </p:txBody>
      </p:sp>
      <p:grpSp>
        <p:nvGrpSpPr>
          <p:cNvPr id="69" name="Group 68"/>
          <p:cNvGrpSpPr/>
          <p:nvPr/>
        </p:nvGrpSpPr>
        <p:grpSpPr>
          <a:xfrm>
            <a:off x="1371600" y="1066800"/>
            <a:ext cx="2895600" cy="5105400"/>
            <a:chOff x="1371600" y="914400"/>
            <a:chExt cx="2895600" cy="5105400"/>
          </a:xfrm>
        </p:grpSpPr>
        <p:sp>
          <p:nvSpPr>
            <p:cNvPr id="28" name="Oval 27"/>
            <p:cNvSpPr/>
            <p:nvPr/>
          </p:nvSpPr>
          <p:spPr>
            <a:xfrm>
              <a:off x="2590800" y="2895600"/>
              <a:ext cx="1676400" cy="990600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160"/>
                </a:lnSpc>
              </a:pPr>
              <a:r>
                <a:rPr lang="en-US" b="1" dirty="0" smtClean="0"/>
                <a:t>Shortlist potential LP’s</a:t>
              </a:r>
            </a:p>
          </p:txBody>
        </p:sp>
        <p:cxnSp>
          <p:nvCxnSpPr>
            <p:cNvPr id="35" name="Straight Arrow Connector 34"/>
            <p:cNvCxnSpPr>
              <a:endCxn id="28" idx="1"/>
            </p:cNvCxnSpPr>
            <p:nvPr/>
          </p:nvCxnSpPr>
          <p:spPr>
            <a:xfrm>
              <a:off x="1981200" y="2590800"/>
              <a:ext cx="855103" cy="44987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>
              <a:endCxn id="28" idx="2"/>
            </p:cNvCxnSpPr>
            <p:nvPr/>
          </p:nvCxnSpPr>
          <p:spPr>
            <a:xfrm flipV="1">
              <a:off x="1371600" y="3390900"/>
              <a:ext cx="1219200" cy="381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>
              <a:endCxn id="28" idx="3"/>
            </p:cNvCxnSpPr>
            <p:nvPr/>
          </p:nvCxnSpPr>
          <p:spPr>
            <a:xfrm flipV="1">
              <a:off x="1981200" y="3741130"/>
              <a:ext cx="855103" cy="52607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Elbow Connector 50"/>
            <p:cNvCxnSpPr>
              <a:endCxn id="28" idx="7"/>
            </p:cNvCxnSpPr>
            <p:nvPr/>
          </p:nvCxnSpPr>
          <p:spPr>
            <a:xfrm rot="16200000" flipH="1">
              <a:off x="2662213" y="1681186"/>
              <a:ext cx="2126270" cy="592697"/>
            </a:xfrm>
            <a:prstGeom prst="bentConnector3">
              <a:avLst>
                <a:gd name="adj1" fmla="val -172"/>
              </a:avLst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hape 53"/>
            <p:cNvCxnSpPr>
              <a:stCxn id="16" idx="3"/>
              <a:endCxn id="28" idx="5"/>
            </p:cNvCxnSpPr>
            <p:nvPr/>
          </p:nvCxnSpPr>
          <p:spPr>
            <a:xfrm flipV="1">
              <a:off x="3429000" y="3741130"/>
              <a:ext cx="592697" cy="2278670"/>
            </a:xfrm>
            <a:prstGeom prst="bentConnector2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Elbow Connector 55"/>
            <p:cNvCxnSpPr/>
            <p:nvPr/>
          </p:nvCxnSpPr>
          <p:spPr>
            <a:xfrm rot="16200000" flipH="1">
              <a:off x="2476500" y="1943100"/>
              <a:ext cx="1143000" cy="762000"/>
            </a:xfrm>
            <a:prstGeom prst="bentConnector3">
              <a:avLst>
                <a:gd name="adj1" fmla="val 667"/>
              </a:avLst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hape 58"/>
            <p:cNvCxnSpPr>
              <a:stCxn id="15" idx="3"/>
              <a:endCxn id="28" idx="4"/>
            </p:cNvCxnSpPr>
            <p:nvPr/>
          </p:nvCxnSpPr>
          <p:spPr>
            <a:xfrm flipV="1">
              <a:off x="2667000" y="3886200"/>
              <a:ext cx="762000" cy="1295400"/>
            </a:xfrm>
            <a:prstGeom prst="bentConnector2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0" name="Group 69"/>
          <p:cNvGrpSpPr/>
          <p:nvPr/>
        </p:nvGrpSpPr>
        <p:grpSpPr>
          <a:xfrm>
            <a:off x="4267200" y="762000"/>
            <a:ext cx="4000500" cy="2857500"/>
            <a:chOff x="4267200" y="609600"/>
            <a:chExt cx="4000500" cy="2857500"/>
          </a:xfrm>
        </p:grpSpPr>
        <p:sp>
          <p:nvSpPr>
            <p:cNvPr id="18" name="Rounded Rectangle 17"/>
            <p:cNvSpPr/>
            <p:nvPr/>
          </p:nvSpPr>
          <p:spPr>
            <a:xfrm>
              <a:off x="4914900" y="609600"/>
              <a:ext cx="3352800" cy="1371600"/>
            </a:xfrm>
            <a:prstGeom prst="roundRect">
              <a:avLst/>
            </a:prstGeom>
            <a:solidFill>
              <a:srgbClr val="00206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160"/>
                </a:lnSpc>
              </a:pPr>
              <a:r>
                <a:rPr lang="en-US" b="1" u="sng" dirty="0" smtClean="0"/>
                <a:t>Consider:</a:t>
              </a:r>
            </a:p>
            <a:p>
              <a:pPr>
                <a:lnSpc>
                  <a:spcPts val="2160"/>
                </a:lnSpc>
                <a:buFont typeface="Arial" pitchFamily="34" charset="0"/>
                <a:buChar char="•"/>
              </a:pPr>
              <a:r>
                <a:rPr lang="en-US" b="1" dirty="0" smtClean="0"/>
                <a:t> Scope for improvement</a:t>
              </a:r>
            </a:p>
            <a:p>
              <a:pPr>
                <a:lnSpc>
                  <a:spcPts val="2160"/>
                </a:lnSpc>
                <a:buFont typeface="Arial" pitchFamily="34" charset="0"/>
                <a:buChar char="•"/>
              </a:pPr>
              <a:r>
                <a:rPr lang="en-US" b="1" dirty="0" smtClean="0"/>
                <a:t>Potential extent of adoption</a:t>
              </a:r>
            </a:p>
            <a:p>
              <a:pPr>
                <a:lnSpc>
                  <a:spcPts val="2160"/>
                </a:lnSpc>
                <a:buFont typeface="Arial" pitchFamily="34" charset="0"/>
                <a:buChar char="•"/>
              </a:pPr>
              <a:r>
                <a:rPr lang="en-US" b="1" dirty="0" smtClean="0"/>
                <a:t> Make or break issues</a:t>
              </a:r>
              <a:endParaRPr lang="en-US" b="1" dirty="0"/>
            </a:p>
          </p:txBody>
        </p:sp>
        <p:cxnSp>
          <p:nvCxnSpPr>
            <p:cNvPr id="61" name="Elbow Connector 60"/>
            <p:cNvCxnSpPr>
              <a:stCxn id="28" idx="6"/>
              <a:endCxn id="18" idx="1"/>
            </p:cNvCxnSpPr>
            <p:nvPr/>
          </p:nvCxnSpPr>
          <p:spPr>
            <a:xfrm flipV="1">
              <a:off x="4267200" y="1295400"/>
              <a:ext cx="647700" cy="2171700"/>
            </a:xfrm>
            <a:prstGeom prst="bentConnector3">
              <a:avLst>
                <a:gd name="adj1" fmla="val 50000"/>
              </a:avLst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Group 70"/>
          <p:cNvGrpSpPr/>
          <p:nvPr/>
        </p:nvGrpSpPr>
        <p:grpSpPr>
          <a:xfrm>
            <a:off x="4914900" y="2210594"/>
            <a:ext cx="3352800" cy="1269206"/>
            <a:chOff x="4914900" y="2058194"/>
            <a:chExt cx="3352800" cy="1269206"/>
          </a:xfrm>
        </p:grpSpPr>
        <p:sp>
          <p:nvSpPr>
            <p:cNvPr id="20" name="Rounded Rectangle 19"/>
            <p:cNvSpPr/>
            <p:nvPr/>
          </p:nvSpPr>
          <p:spPr>
            <a:xfrm>
              <a:off x="4914900" y="2641600"/>
              <a:ext cx="3352800" cy="685800"/>
            </a:xfrm>
            <a:prstGeom prst="roundRect">
              <a:avLst/>
            </a:prstGeom>
            <a:solidFill>
              <a:srgbClr val="00206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160"/>
                </a:lnSpc>
              </a:pPr>
              <a:r>
                <a:rPr lang="en-US" b="1" dirty="0" smtClean="0"/>
                <a:t>Select LP</a:t>
              </a:r>
              <a:endParaRPr lang="en-US" b="1" dirty="0"/>
            </a:p>
          </p:txBody>
        </p:sp>
        <p:cxnSp>
          <p:nvCxnSpPr>
            <p:cNvPr id="63" name="Straight Arrow Connector 62"/>
            <p:cNvCxnSpPr>
              <a:stCxn id="18" idx="2"/>
              <a:endCxn id="20" idx="0"/>
            </p:cNvCxnSpPr>
            <p:nvPr/>
          </p:nvCxnSpPr>
          <p:spPr>
            <a:xfrm rot="5400000">
              <a:off x="6299200" y="2349500"/>
              <a:ext cx="584200" cy="1588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2" name="Group 71"/>
          <p:cNvGrpSpPr/>
          <p:nvPr/>
        </p:nvGrpSpPr>
        <p:grpSpPr>
          <a:xfrm>
            <a:off x="4914900" y="3556794"/>
            <a:ext cx="3352800" cy="1269206"/>
            <a:chOff x="4914900" y="3404394"/>
            <a:chExt cx="3352800" cy="1269206"/>
          </a:xfrm>
        </p:grpSpPr>
        <p:sp>
          <p:nvSpPr>
            <p:cNvPr id="19" name="Rounded Rectangle 18"/>
            <p:cNvSpPr/>
            <p:nvPr/>
          </p:nvSpPr>
          <p:spPr>
            <a:xfrm>
              <a:off x="4914900" y="3987800"/>
              <a:ext cx="3352800" cy="685800"/>
            </a:xfrm>
            <a:prstGeom prst="roundRect">
              <a:avLst/>
            </a:prstGeom>
            <a:solidFill>
              <a:srgbClr val="00206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160"/>
                </a:lnSpc>
              </a:pPr>
              <a:r>
                <a:rPr lang="en-US" b="1" dirty="0" smtClean="0"/>
                <a:t>ID &amp; </a:t>
              </a:r>
              <a:r>
                <a:rPr lang="en-US" b="1" dirty="0" err="1" smtClean="0"/>
                <a:t>prioritise</a:t>
              </a:r>
              <a:r>
                <a:rPr lang="en-US" b="1" dirty="0" smtClean="0"/>
                <a:t> potential adoption mines</a:t>
              </a:r>
              <a:endParaRPr lang="en-US" b="1" dirty="0"/>
            </a:p>
          </p:txBody>
        </p:sp>
        <p:cxnSp>
          <p:nvCxnSpPr>
            <p:cNvPr id="66" name="Straight Arrow Connector 65"/>
            <p:cNvCxnSpPr>
              <a:stCxn id="20" idx="2"/>
              <a:endCxn id="19" idx="0"/>
            </p:cNvCxnSpPr>
            <p:nvPr/>
          </p:nvCxnSpPr>
          <p:spPr>
            <a:xfrm rot="5400000">
              <a:off x="6299200" y="3695700"/>
              <a:ext cx="584200" cy="1588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3" name="Group 72"/>
          <p:cNvGrpSpPr/>
          <p:nvPr/>
        </p:nvGrpSpPr>
        <p:grpSpPr>
          <a:xfrm>
            <a:off x="4914900" y="4902994"/>
            <a:ext cx="3352800" cy="1269206"/>
            <a:chOff x="4914900" y="4750594"/>
            <a:chExt cx="3352800" cy="1269206"/>
          </a:xfrm>
        </p:grpSpPr>
        <p:sp>
          <p:nvSpPr>
            <p:cNvPr id="21" name="Rounded Rectangle 20"/>
            <p:cNvSpPr/>
            <p:nvPr/>
          </p:nvSpPr>
          <p:spPr>
            <a:xfrm>
              <a:off x="4914900" y="5334000"/>
              <a:ext cx="3352800" cy="685800"/>
            </a:xfrm>
            <a:prstGeom prst="roundRect">
              <a:avLst/>
            </a:prstGeom>
            <a:solidFill>
              <a:srgbClr val="00206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160"/>
                </a:lnSpc>
              </a:pPr>
              <a:r>
                <a:rPr lang="en-US" b="1" dirty="0" smtClean="0"/>
                <a:t>Develop master plan</a:t>
              </a:r>
              <a:endParaRPr lang="en-US" b="1" dirty="0"/>
            </a:p>
          </p:txBody>
        </p:sp>
        <p:cxnSp>
          <p:nvCxnSpPr>
            <p:cNvPr id="68" name="Straight Arrow Connector 67"/>
            <p:cNvCxnSpPr>
              <a:stCxn id="19" idx="2"/>
              <a:endCxn id="21" idx="0"/>
            </p:cNvCxnSpPr>
            <p:nvPr/>
          </p:nvCxnSpPr>
          <p:spPr>
            <a:xfrm rot="5400000">
              <a:off x="6299200" y="5041900"/>
              <a:ext cx="584200" cy="1588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" name="Group 8"/>
          <p:cNvGrpSpPr/>
          <p:nvPr/>
        </p:nvGrpSpPr>
        <p:grpSpPr>
          <a:xfrm>
            <a:off x="-304800" y="0"/>
            <a:ext cx="9448800" cy="6858000"/>
            <a:chOff x="-304800" y="0"/>
            <a:chExt cx="9448800" cy="6858000"/>
          </a:xfrm>
        </p:grpSpPr>
        <p:sp>
          <p:nvSpPr>
            <p:cNvPr id="98" name="Rectangle 97"/>
            <p:cNvSpPr/>
            <p:nvPr/>
          </p:nvSpPr>
          <p:spPr>
            <a:xfrm>
              <a:off x="-304800" y="0"/>
              <a:ext cx="9448800" cy="6858000"/>
            </a:xfrm>
            <a:prstGeom prst="rect">
              <a:avLst/>
            </a:prstGeom>
            <a:solidFill>
              <a:srgbClr val="99FFCC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grpSp>
          <p:nvGrpSpPr>
            <p:cNvPr id="99" name="Group 7"/>
            <p:cNvGrpSpPr/>
            <p:nvPr/>
          </p:nvGrpSpPr>
          <p:grpSpPr>
            <a:xfrm>
              <a:off x="142844" y="6215082"/>
              <a:ext cx="7858180" cy="560954"/>
              <a:chOff x="142844" y="6215082"/>
              <a:chExt cx="7858180" cy="560954"/>
            </a:xfrm>
          </p:grpSpPr>
          <p:cxnSp>
            <p:nvCxnSpPr>
              <p:cNvPr id="100" name="Straight Connector 3"/>
              <p:cNvCxnSpPr/>
              <p:nvPr/>
            </p:nvCxnSpPr>
            <p:spPr>
              <a:xfrm>
                <a:off x="142844" y="6500834"/>
                <a:ext cx="778674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1" name="TextBox 100"/>
              <p:cNvSpPr txBox="1"/>
              <p:nvPr/>
            </p:nvSpPr>
            <p:spPr>
              <a:xfrm>
                <a:off x="4286248" y="6514426"/>
                <a:ext cx="371477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050" i="1" dirty="0" smtClean="0">
                    <a:latin typeface="Tahoma" pitchFamily="34" charset="0"/>
                    <a:cs typeface="Tahoma" pitchFamily="34" charset="0"/>
                  </a:rPr>
                  <a:t>Putting South Africa First</a:t>
                </a:r>
                <a:endParaRPr lang="en-US" sz="1050" i="1" dirty="0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02" name="TextBox 101"/>
              <p:cNvSpPr txBox="1"/>
              <p:nvPr/>
            </p:nvSpPr>
            <p:spPr>
              <a:xfrm>
                <a:off x="5072066" y="6215082"/>
                <a:ext cx="2839239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050" b="1" dirty="0" smtClean="0"/>
                  <a:t>CHAMBER OF MINES OF SOUTH AFRICA</a:t>
                </a:r>
                <a:endParaRPr lang="en-US" sz="500" b="1" dirty="0"/>
              </a:p>
            </p:txBody>
          </p:sp>
        </p:grpSp>
      </p:grpSp>
      <p:sp>
        <p:nvSpPr>
          <p:cNvPr id="40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Influence diagram – The dust risk story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5" name="Group 214"/>
          <p:cNvGrpSpPr/>
          <p:nvPr/>
        </p:nvGrpSpPr>
        <p:grpSpPr>
          <a:xfrm>
            <a:off x="381000" y="990600"/>
            <a:ext cx="8114184" cy="4648200"/>
            <a:chOff x="381000" y="990600"/>
            <a:chExt cx="8114184" cy="4648200"/>
          </a:xfrm>
          <a:solidFill>
            <a:schemeClr val="tx1"/>
          </a:solidFill>
        </p:grpSpPr>
        <p:cxnSp>
          <p:nvCxnSpPr>
            <p:cNvPr id="21" name="Straight Arrow Connector 20"/>
            <p:cNvCxnSpPr>
              <a:stCxn id="6" idx="5"/>
              <a:endCxn id="7" idx="0"/>
            </p:cNvCxnSpPr>
            <p:nvPr/>
          </p:nvCxnSpPr>
          <p:spPr>
            <a:xfrm rot="16200000" flipH="1">
              <a:off x="6540947" y="3671993"/>
              <a:ext cx="1099432" cy="1324258"/>
            </a:xfrm>
            <a:prstGeom prst="straightConnector1">
              <a:avLst/>
            </a:prstGeom>
            <a:grpFill/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>
              <a:stCxn id="5" idx="4"/>
              <a:endCxn id="6" idx="0"/>
            </p:cNvCxnSpPr>
            <p:nvPr/>
          </p:nvCxnSpPr>
          <p:spPr>
            <a:xfrm rot="16200000" flipH="1">
              <a:off x="5639141" y="2886648"/>
              <a:ext cx="602396" cy="6522"/>
            </a:xfrm>
            <a:prstGeom prst="straightConnector1">
              <a:avLst/>
            </a:prstGeom>
            <a:grpFill/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>
              <a:stCxn id="3" idx="6"/>
              <a:endCxn id="5" idx="2"/>
            </p:cNvCxnSpPr>
            <p:nvPr/>
          </p:nvCxnSpPr>
          <p:spPr>
            <a:xfrm flipV="1">
              <a:off x="3810000" y="2323056"/>
              <a:ext cx="1434756" cy="19908"/>
            </a:xfrm>
            <a:prstGeom prst="straightConnector1">
              <a:avLst/>
            </a:prstGeom>
            <a:grpFill/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>
              <a:stCxn id="4" idx="3"/>
              <a:endCxn id="3" idx="1"/>
            </p:cNvCxnSpPr>
            <p:nvPr/>
          </p:nvCxnSpPr>
          <p:spPr>
            <a:xfrm>
              <a:off x="1461120" y="1217846"/>
              <a:ext cx="1178146" cy="895990"/>
            </a:xfrm>
            <a:prstGeom prst="straightConnector1">
              <a:avLst/>
            </a:prstGeom>
            <a:grpFill/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Oval 2"/>
            <p:cNvSpPr/>
            <p:nvPr/>
          </p:nvSpPr>
          <p:spPr>
            <a:xfrm>
              <a:off x="2438400" y="2018928"/>
              <a:ext cx="1371600" cy="648072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>
                  <a:solidFill>
                    <a:schemeClr val="bg1"/>
                  </a:solidFill>
                </a:rPr>
                <a:t>Source/ process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5244756" y="2057400"/>
              <a:ext cx="1384644" cy="531311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>
                  <a:solidFill>
                    <a:schemeClr val="bg1"/>
                  </a:solidFill>
                </a:rPr>
                <a:t>Mobility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5257800" y="3191107"/>
              <a:ext cx="1371600" cy="695093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>
                  <a:solidFill>
                    <a:schemeClr val="bg1"/>
                  </a:solidFill>
                </a:rPr>
                <a:t>Exposure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7010400" y="4883838"/>
              <a:ext cx="1484784" cy="754962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>
                  <a:solidFill>
                    <a:schemeClr val="bg1"/>
                  </a:solidFill>
                </a:rPr>
                <a:t>Health outcomes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4953000" y="4876800"/>
              <a:ext cx="1447800" cy="76200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>
                  <a:solidFill>
                    <a:schemeClr val="bg1"/>
                  </a:solidFill>
                </a:rPr>
                <a:t>Biological outcomes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381000" y="990600"/>
              <a:ext cx="1080120" cy="454491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>
                  <a:solidFill>
                    <a:schemeClr val="bg1"/>
                  </a:solidFill>
                </a:rPr>
                <a:t>Ore Body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  <p:cxnSp>
          <p:nvCxnSpPr>
            <p:cNvPr id="20" name="Straight Arrow Connector 19"/>
            <p:cNvCxnSpPr>
              <a:stCxn id="6" idx="4"/>
              <a:endCxn id="8" idx="0"/>
            </p:cNvCxnSpPr>
            <p:nvPr/>
          </p:nvCxnSpPr>
          <p:spPr>
            <a:xfrm rot="5400000">
              <a:off x="5314950" y="4248150"/>
              <a:ext cx="990600" cy="266700"/>
            </a:xfrm>
            <a:prstGeom prst="straightConnector1">
              <a:avLst/>
            </a:prstGeom>
            <a:grpFill/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>
              <a:stCxn id="8" idx="6"/>
              <a:endCxn id="7" idx="2"/>
            </p:cNvCxnSpPr>
            <p:nvPr/>
          </p:nvCxnSpPr>
          <p:spPr>
            <a:xfrm>
              <a:off x="6400800" y="5257800"/>
              <a:ext cx="609600" cy="3519"/>
            </a:xfrm>
            <a:prstGeom prst="straightConnector1">
              <a:avLst/>
            </a:prstGeom>
            <a:grpFill/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6" name="Group 215"/>
          <p:cNvGrpSpPr/>
          <p:nvPr/>
        </p:nvGrpSpPr>
        <p:grpSpPr>
          <a:xfrm>
            <a:off x="3429000" y="685800"/>
            <a:ext cx="5257800" cy="1449409"/>
            <a:chOff x="3429000" y="685800"/>
            <a:chExt cx="5257800" cy="1449409"/>
          </a:xfrm>
        </p:grpSpPr>
        <p:sp>
          <p:nvSpPr>
            <p:cNvPr id="115" name="Oval 114"/>
            <p:cNvSpPr/>
            <p:nvPr/>
          </p:nvSpPr>
          <p:spPr>
            <a:xfrm>
              <a:off x="6829400" y="685800"/>
              <a:ext cx="1857400" cy="850032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Ventilation management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170" name="Oval 169"/>
            <p:cNvSpPr/>
            <p:nvPr/>
          </p:nvSpPr>
          <p:spPr>
            <a:xfrm>
              <a:off x="5105400" y="685800"/>
              <a:ext cx="1676400" cy="850032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Ventilation control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171" name="Oval 170"/>
            <p:cNvSpPr/>
            <p:nvPr/>
          </p:nvSpPr>
          <p:spPr>
            <a:xfrm>
              <a:off x="3429000" y="685800"/>
              <a:ext cx="1600200" cy="850032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Ventilation planning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  <p:cxnSp>
          <p:nvCxnSpPr>
            <p:cNvPr id="181" name="Straight Arrow Connector 180"/>
            <p:cNvCxnSpPr>
              <a:stCxn id="171" idx="5"/>
              <a:endCxn id="5" idx="1"/>
            </p:cNvCxnSpPr>
            <p:nvPr/>
          </p:nvCxnSpPr>
          <p:spPr>
            <a:xfrm rot="16200000" flipH="1">
              <a:off x="4759264" y="1446939"/>
              <a:ext cx="723861" cy="65267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Arrow Connector 182"/>
            <p:cNvCxnSpPr>
              <a:stCxn id="170" idx="4"/>
              <a:endCxn id="5" idx="0"/>
            </p:cNvCxnSpPr>
            <p:nvPr/>
          </p:nvCxnSpPr>
          <p:spPr>
            <a:xfrm rot="5400000">
              <a:off x="5679555" y="1793355"/>
              <a:ext cx="521568" cy="652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Arrow Connector 184"/>
            <p:cNvCxnSpPr>
              <a:stCxn id="115" idx="3"/>
              <a:endCxn id="5" idx="7"/>
            </p:cNvCxnSpPr>
            <p:nvPr/>
          </p:nvCxnSpPr>
          <p:spPr>
            <a:xfrm rot="5400000">
              <a:off x="6402087" y="1435885"/>
              <a:ext cx="723861" cy="67478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1" name="Group 220"/>
          <p:cNvGrpSpPr/>
          <p:nvPr/>
        </p:nvGrpSpPr>
        <p:grpSpPr>
          <a:xfrm>
            <a:off x="2438400" y="3780656"/>
            <a:ext cx="5314392" cy="1934344"/>
            <a:chOff x="2438400" y="3780656"/>
            <a:chExt cx="5314392" cy="1934344"/>
          </a:xfrm>
          <a:solidFill>
            <a:srgbClr val="002060"/>
          </a:solidFill>
        </p:grpSpPr>
        <p:sp>
          <p:nvSpPr>
            <p:cNvPr id="165" name="Rounded Rectangle 164"/>
            <p:cNvSpPr/>
            <p:nvPr/>
          </p:nvSpPr>
          <p:spPr>
            <a:xfrm>
              <a:off x="2438400" y="4876800"/>
              <a:ext cx="1447800" cy="838200"/>
            </a:xfrm>
            <a:prstGeom prst="roundRect">
              <a:avLst/>
            </a:prstGeom>
            <a:grp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bg1"/>
                  </a:solidFill>
                </a:rPr>
                <a:t>HR systems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  <p:cxnSp>
          <p:nvCxnSpPr>
            <p:cNvPr id="195" name="Straight Arrow Connector 194"/>
            <p:cNvCxnSpPr>
              <a:stCxn id="165" idx="0"/>
              <a:endCxn id="26" idx="4"/>
            </p:cNvCxnSpPr>
            <p:nvPr/>
          </p:nvCxnSpPr>
          <p:spPr>
            <a:xfrm rot="16200000" flipV="1">
              <a:off x="2607078" y="4321578"/>
              <a:ext cx="1096144" cy="14300"/>
            </a:xfrm>
            <a:prstGeom prst="straightConnector1">
              <a:avLst/>
            </a:prstGeom>
            <a:grpFill/>
            <a:ln w="3810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Straight Arrow Connector 198"/>
            <p:cNvCxnSpPr>
              <a:endCxn id="6" idx="3"/>
            </p:cNvCxnSpPr>
            <p:nvPr/>
          </p:nvCxnSpPr>
          <p:spPr>
            <a:xfrm flipV="1">
              <a:off x="3810000" y="3784406"/>
              <a:ext cx="1648666" cy="1168594"/>
            </a:xfrm>
            <a:prstGeom prst="straightConnector1">
              <a:avLst/>
            </a:prstGeom>
            <a:grpFill/>
            <a:ln w="3810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Shape 202"/>
            <p:cNvCxnSpPr>
              <a:stCxn id="165" idx="2"/>
              <a:endCxn id="7" idx="4"/>
            </p:cNvCxnSpPr>
            <p:nvPr/>
          </p:nvCxnSpPr>
          <p:spPr>
            <a:xfrm rot="5400000" flipH="1" flipV="1">
              <a:off x="5419446" y="3381654"/>
              <a:ext cx="76200" cy="4590492"/>
            </a:xfrm>
            <a:prstGeom prst="bentConnector3">
              <a:avLst>
                <a:gd name="adj1" fmla="val -300000"/>
              </a:avLst>
            </a:prstGeom>
            <a:grpFill/>
            <a:ln w="3810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Arrow Connector 207"/>
            <p:cNvCxnSpPr>
              <a:stCxn id="165" idx="3"/>
              <a:endCxn id="8" idx="2"/>
            </p:cNvCxnSpPr>
            <p:nvPr/>
          </p:nvCxnSpPr>
          <p:spPr>
            <a:xfrm flipV="1">
              <a:off x="3886200" y="5257800"/>
              <a:ext cx="1066800" cy="38100"/>
            </a:xfrm>
            <a:prstGeom prst="straightConnector1">
              <a:avLst/>
            </a:prstGeom>
            <a:grpFill/>
            <a:ln w="3810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9" name="Group 218"/>
          <p:cNvGrpSpPr/>
          <p:nvPr/>
        </p:nvGrpSpPr>
        <p:grpSpPr>
          <a:xfrm>
            <a:off x="228600" y="2514600"/>
            <a:ext cx="5029200" cy="3200400"/>
            <a:chOff x="228600" y="2514600"/>
            <a:chExt cx="5029200" cy="3200400"/>
          </a:xfrm>
        </p:grpSpPr>
        <p:sp>
          <p:nvSpPr>
            <p:cNvPr id="26" name="Oval 25"/>
            <p:cNvSpPr/>
            <p:nvPr/>
          </p:nvSpPr>
          <p:spPr>
            <a:xfrm>
              <a:off x="2486000" y="3276600"/>
              <a:ext cx="1324000" cy="504056"/>
            </a:xfrm>
            <a:prstGeom prst="ellipse">
              <a:avLst/>
            </a:prstGeom>
            <a:solidFill>
              <a:srgbClr val="FF7C8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Controls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49" name="Rounded Rectangle 48"/>
            <p:cNvSpPr/>
            <p:nvPr/>
          </p:nvSpPr>
          <p:spPr>
            <a:xfrm>
              <a:off x="243136" y="2514600"/>
              <a:ext cx="1433264" cy="811703"/>
            </a:xfrm>
            <a:prstGeom prst="roundRect">
              <a:avLst/>
            </a:prstGeom>
            <a:solidFill>
              <a:srgbClr val="FF7C8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Engineering: Predictive maintenance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50" name="Rounded Rectangle 49"/>
            <p:cNvSpPr/>
            <p:nvPr/>
          </p:nvSpPr>
          <p:spPr>
            <a:xfrm>
              <a:off x="228600" y="3581400"/>
              <a:ext cx="1447800" cy="838200"/>
            </a:xfrm>
            <a:prstGeom prst="roundRect">
              <a:avLst/>
            </a:prstGeom>
            <a:solidFill>
              <a:srgbClr val="FF7C8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Mining:</a:t>
              </a:r>
            </a:p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Maintaining systems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164" name="Rounded Rectangle 163"/>
            <p:cNvSpPr/>
            <p:nvPr/>
          </p:nvSpPr>
          <p:spPr>
            <a:xfrm>
              <a:off x="228600" y="4876800"/>
              <a:ext cx="1447800" cy="838200"/>
            </a:xfrm>
            <a:prstGeom prst="roundRect">
              <a:avLst/>
            </a:prstGeom>
            <a:solidFill>
              <a:srgbClr val="FF7C8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Finance &amp; commercial systems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  <p:cxnSp>
          <p:nvCxnSpPr>
            <p:cNvPr id="188" name="Straight Arrow Connector 187"/>
            <p:cNvCxnSpPr>
              <a:stCxn id="49" idx="3"/>
              <a:endCxn id="26" idx="1"/>
            </p:cNvCxnSpPr>
            <p:nvPr/>
          </p:nvCxnSpPr>
          <p:spPr>
            <a:xfrm>
              <a:off x="1676400" y="2920452"/>
              <a:ext cx="1003495" cy="42996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Arrow Connector 189"/>
            <p:cNvCxnSpPr>
              <a:stCxn id="50" idx="3"/>
              <a:endCxn id="26" idx="2"/>
            </p:cNvCxnSpPr>
            <p:nvPr/>
          </p:nvCxnSpPr>
          <p:spPr>
            <a:xfrm flipV="1">
              <a:off x="1676400" y="3528628"/>
              <a:ext cx="809600" cy="47187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Straight Arrow Connector 191"/>
            <p:cNvCxnSpPr>
              <a:stCxn id="164" idx="3"/>
              <a:endCxn id="26" idx="3"/>
            </p:cNvCxnSpPr>
            <p:nvPr/>
          </p:nvCxnSpPr>
          <p:spPr>
            <a:xfrm flipV="1">
              <a:off x="1676400" y="3706839"/>
              <a:ext cx="1003495" cy="158906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Straight Arrow Connector 196"/>
            <p:cNvCxnSpPr>
              <a:stCxn id="26" idx="6"/>
              <a:endCxn id="6" idx="2"/>
            </p:cNvCxnSpPr>
            <p:nvPr/>
          </p:nvCxnSpPr>
          <p:spPr>
            <a:xfrm>
              <a:off x="3810000" y="3528628"/>
              <a:ext cx="1447800" cy="1002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Arrow Connector 217"/>
            <p:cNvCxnSpPr>
              <a:stCxn id="26" idx="0"/>
              <a:endCxn id="3" idx="4"/>
            </p:cNvCxnSpPr>
            <p:nvPr/>
          </p:nvCxnSpPr>
          <p:spPr>
            <a:xfrm rot="16200000" flipV="1">
              <a:off x="2831300" y="2959900"/>
              <a:ext cx="609600" cy="2380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2" name="Picture 7" descr="cmlogoDE copy"/>
          <p:cNvPicPr>
            <a:picLocks noChangeAspect="1" noChangeArrowheads="1"/>
          </p:cNvPicPr>
          <p:nvPr/>
        </p:nvPicPr>
        <p:blipFill>
          <a:blip r:embed="rId2" cstate="screen">
            <a:biLevel thresh="50000"/>
          </a:blip>
          <a:srcRect/>
          <a:stretch>
            <a:fillRect/>
          </a:stretch>
        </p:blipFill>
        <p:spPr bwMode="auto">
          <a:xfrm>
            <a:off x="8072462" y="6143644"/>
            <a:ext cx="903287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7" name="Action Button: Back or Previous 46">
            <a:hlinkClick r:id="" action="ppaction://hlinkshowjump?jump=previousslide" highlightClick="1"/>
          </p:cNvPr>
          <p:cNvSpPr/>
          <p:nvPr/>
        </p:nvSpPr>
        <p:spPr>
          <a:xfrm>
            <a:off x="7772400" y="3048000"/>
            <a:ext cx="838200" cy="6096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-304800" y="0"/>
            <a:ext cx="9448800" cy="6858000"/>
            <a:chOff x="-304800" y="0"/>
            <a:chExt cx="9448800" cy="6858000"/>
          </a:xfrm>
        </p:grpSpPr>
        <p:sp>
          <p:nvSpPr>
            <p:cNvPr id="5" name="Rectangle 4"/>
            <p:cNvSpPr/>
            <p:nvPr/>
          </p:nvSpPr>
          <p:spPr>
            <a:xfrm>
              <a:off x="-304800" y="0"/>
              <a:ext cx="9448800" cy="6858000"/>
            </a:xfrm>
            <a:prstGeom prst="rect">
              <a:avLst/>
            </a:prstGeom>
            <a:solidFill>
              <a:srgbClr val="99FFCC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" name="Group 7"/>
            <p:cNvGrpSpPr/>
            <p:nvPr/>
          </p:nvGrpSpPr>
          <p:grpSpPr>
            <a:xfrm>
              <a:off x="142844" y="6143644"/>
              <a:ext cx="8832905" cy="632392"/>
              <a:chOff x="142844" y="6143644"/>
              <a:chExt cx="8832905" cy="632392"/>
            </a:xfrm>
          </p:grpSpPr>
          <p:cxnSp>
            <p:nvCxnSpPr>
              <p:cNvPr id="7" name="Straight Connector 3"/>
              <p:cNvCxnSpPr/>
              <p:nvPr/>
            </p:nvCxnSpPr>
            <p:spPr>
              <a:xfrm>
                <a:off x="142844" y="6500834"/>
                <a:ext cx="778674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TextBox 7"/>
              <p:cNvSpPr txBox="1"/>
              <p:nvPr/>
            </p:nvSpPr>
            <p:spPr>
              <a:xfrm>
                <a:off x="4286248" y="6514426"/>
                <a:ext cx="371477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100" i="1" dirty="0" smtClean="0">
                    <a:latin typeface="Tahoma" pitchFamily="34" charset="0"/>
                    <a:cs typeface="Tahoma" pitchFamily="34" charset="0"/>
                  </a:rPr>
                  <a:t>Putting South Africa First</a:t>
                </a:r>
                <a:endParaRPr lang="en-US" sz="1100" i="1" dirty="0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5072066" y="6215082"/>
                <a:ext cx="2970685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100" b="1" dirty="0" smtClean="0"/>
                  <a:t>CHAMBER OF MINES OF SOUTH AFRICA</a:t>
                </a:r>
                <a:endParaRPr lang="en-US" sz="600" b="1" dirty="0"/>
              </a:p>
            </p:txBody>
          </p:sp>
          <p:pic>
            <p:nvPicPr>
              <p:cNvPr id="10" name="Picture 7" descr="cmlogoDE copy"/>
              <p:cNvPicPr>
                <a:picLocks noChangeAspect="1" noChangeArrowheads="1"/>
              </p:cNvPicPr>
              <p:nvPr/>
            </p:nvPicPr>
            <p:blipFill>
              <a:blip r:embed="rId2" cstate="screen">
                <a:biLevel thresh="50000"/>
              </a:blip>
              <a:srcRect/>
              <a:stretch>
                <a:fillRect/>
              </a:stretch>
            </p:blipFill>
            <p:spPr bwMode="auto">
              <a:xfrm>
                <a:off x="8072462" y="6143644"/>
                <a:ext cx="903287" cy="558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MOSH Adoption System:</a:t>
            </a:r>
            <a:br>
              <a:rPr lang="en-US" dirty="0" smtClean="0"/>
            </a:br>
            <a:r>
              <a:rPr lang="en-US" dirty="0" smtClean="0"/>
              <a:t>The </a:t>
            </a:r>
            <a:r>
              <a:rPr lang="en-US" dirty="0" err="1" smtClean="0"/>
              <a:t>Behavioural</a:t>
            </a:r>
            <a:r>
              <a:rPr lang="en-US" dirty="0" smtClean="0"/>
              <a:t> Dimensions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5608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304800" y="0"/>
            <a:ext cx="9448800" cy="6858000"/>
          </a:xfrm>
          <a:prstGeom prst="rect">
            <a:avLst/>
          </a:prstGeom>
          <a:solidFill>
            <a:srgbClr val="99FF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19" name="Straight Connector 1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Rectangle 20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705600" y="4953000"/>
            <a:ext cx="1676400" cy="990600"/>
          </a:xfrm>
          <a:prstGeom prst="roundRect">
            <a:avLst/>
          </a:prstGeom>
          <a:solidFill>
            <a:srgbClr val="66C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>Desired </a:t>
            </a:r>
            <a:r>
              <a:rPr lang="en-US" sz="2400" b="1" dirty="0" err="1" smtClean="0">
                <a:solidFill>
                  <a:srgbClr val="002060"/>
                </a:solidFill>
              </a:rPr>
              <a:t>Behaviour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7767" y="2971800"/>
            <a:ext cx="4888633" cy="1323439"/>
          </a:xfrm>
          <a:prstGeom prst="rect">
            <a:avLst/>
          </a:prstGeom>
          <a:solidFill>
            <a:srgbClr val="CCFFFF"/>
          </a:solidFill>
          <a:ln>
            <a:noFill/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Desired </a:t>
            </a:r>
            <a:r>
              <a:rPr lang="en-US" sz="2000" b="1" u="sng" dirty="0" err="1" smtClean="0"/>
              <a:t>Behaviour</a:t>
            </a:r>
            <a:r>
              <a:rPr lang="en-US" sz="2000" b="1" u="sng" dirty="0" smtClean="0"/>
              <a:t> of Deciders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  To adopt the LP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  To resource the adoption process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  To demonstrate commitment to the LP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609601" y="4572000"/>
            <a:ext cx="4876799" cy="1323439"/>
          </a:xfrm>
          <a:prstGeom prst="rect">
            <a:avLst/>
          </a:prstGeom>
          <a:solidFill>
            <a:srgbClr val="CCFFFF"/>
          </a:solidFill>
          <a:ln>
            <a:noFill/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Desired </a:t>
            </a:r>
            <a:r>
              <a:rPr lang="en-US" sz="2000" b="1" u="sng" dirty="0" err="1" smtClean="0"/>
              <a:t>Behaviour</a:t>
            </a:r>
            <a:r>
              <a:rPr lang="en-US" sz="2000" b="1" u="sng" dirty="0" smtClean="0"/>
              <a:t> of Adopters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  To adopt the LP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  To work according to the procedures of</a:t>
            </a:r>
          </a:p>
          <a:p>
            <a:r>
              <a:rPr lang="en-US" sz="2000" dirty="0" smtClean="0"/>
              <a:t>    the LP – correctly and consistently</a:t>
            </a:r>
            <a:endParaRPr 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568125" y="762000"/>
            <a:ext cx="7295587" cy="1938992"/>
          </a:xfrm>
          <a:prstGeom prst="rect">
            <a:avLst/>
          </a:prstGeom>
          <a:solidFill>
            <a:srgbClr val="CCFFFF"/>
          </a:solidFill>
          <a:ln>
            <a:noFill/>
          </a:ln>
          <a:effectLst>
            <a:innerShdw blurRad="114300">
              <a:prstClr val="black"/>
            </a:innerShdw>
          </a:effectLst>
        </p:spPr>
        <p:txBody>
          <a:bodyPr wrap="none" rtlCol="0">
            <a:spAutoFit/>
          </a:bodyPr>
          <a:lstStyle/>
          <a:p>
            <a:r>
              <a:rPr lang="en-US" sz="2000" b="1" u="sng" dirty="0" smtClean="0"/>
              <a:t>Leadership </a:t>
            </a:r>
            <a:r>
              <a:rPr lang="en-US" sz="2000" b="1" u="sng" dirty="0" err="1" smtClean="0"/>
              <a:t>behaviour</a:t>
            </a:r>
            <a:endParaRPr lang="en-US" sz="2000" b="1" u="sng" dirty="0" smtClean="0"/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  </a:t>
            </a:r>
            <a:r>
              <a:rPr lang="en-US" sz="2000" dirty="0" err="1" smtClean="0"/>
              <a:t>Behaviour</a:t>
            </a:r>
            <a:r>
              <a:rPr lang="en-US" sz="2000" dirty="0" smtClean="0"/>
              <a:t> to </a:t>
            </a:r>
            <a:r>
              <a:rPr lang="en-US" sz="2000" b="1" i="1" dirty="0" smtClean="0"/>
              <a:t>enable</a:t>
            </a:r>
            <a:r>
              <a:rPr lang="en-US" sz="2000" dirty="0" smtClean="0"/>
              <a:t> adoption by subordinates</a:t>
            </a:r>
          </a:p>
          <a:p>
            <a:pPr lvl="1"/>
            <a:r>
              <a:rPr lang="en-US" sz="2000" dirty="0" smtClean="0"/>
              <a:t>  Providing skills, resources, information, training etc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  </a:t>
            </a:r>
            <a:r>
              <a:rPr lang="en-US" sz="2000" dirty="0" err="1" smtClean="0"/>
              <a:t>Behaviour</a:t>
            </a:r>
            <a:r>
              <a:rPr lang="en-US" sz="2000" dirty="0" smtClean="0"/>
              <a:t> to get desired </a:t>
            </a:r>
            <a:r>
              <a:rPr lang="en-US" sz="2000" dirty="0" err="1" smtClean="0"/>
              <a:t>behaviour</a:t>
            </a:r>
            <a:r>
              <a:rPr lang="en-US" sz="2000" dirty="0" smtClean="0"/>
              <a:t> of subordinates </a:t>
            </a:r>
            <a:r>
              <a:rPr lang="en-US" sz="2000" b="1" i="1" dirty="0" smtClean="0"/>
              <a:t>repeated</a:t>
            </a:r>
          </a:p>
          <a:p>
            <a:pPr lvl="1"/>
            <a:r>
              <a:rPr lang="en-US" sz="2000" dirty="0" smtClean="0"/>
              <a:t>  Positive re-</a:t>
            </a:r>
            <a:r>
              <a:rPr lang="en-US" sz="2000" dirty="0" err="1" smtClean="0"/>
              <a:t>inforcement</a:t>
            </a:r>
            <a:r>
              <a:rPr lang="en-US" sz="2000" dirty="0" smtClean="0"/>
              <a:t> of desired </a:t>
            </a:r>
            <a:r>
              <a:rPr lang="en-US" sz="2000" dirty="0" err="1" smtClean="0"/>
              <a:t>behaviours</a:t>
            </a:r>
            <a:endParaRPr lang="en-US" sz="2000" dirty="0" smtClean="0"/>
          </a:p>
          <a:p>
            <a:pPr lvl="1"/>
            <a:r>
              <a:rPr lang="en-US" sz="2000" dirty="0" smtClean="0"/>
              <a:t>  Positive coaching in case of undesired </a:t>
            </a:r>
            <a:r>
              <a:rPr lang="en-US" sz="2000" dirty="0" err="1" smtClean="0"/>
              <a:t>behaviours</a:t>
            </a:r>
            <a:endParaRPr lang="en-US" sz="2000" dirty="0"/>
          </a:p>
        </p:txBody>
      </p:sp>
    </p:spTree>
    <p:extLst>
      <p:ext uri="{BB962C8B-B14F-4D97-AF65-F5344CB8AC3E}">
        <p14:creationId xmlns="" xmlns:p14="http://schemas.microsoft.com/office/powerpoint/2010/main" val="2394553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-304800" y="0"/>
            <a:ext cx="9448800" cy="6858000"/>
          </a:xfrm>
          <a:prstGeom prst="rect">
            <a:avLst/>
          </a:prstGeom>
          <a:solidFill>
            <a:srgbClr val="99FF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0" y="0"/>
            <a:ext cx="9143999" cy="1428736"/>
            <a:chOff x="118" y="119"/>
            <a:chExt cx="5467" cy="823"/>
          </a:xfrm>
        </p:grpSpPr>
        <p:pic>
          <p:nvPicPr>
            <p:cNvPr id="2052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8" y="119"/>
              <a:ext cx="766" cy="8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53" name="Picture 1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67" y="119"/>
              <a:ext cx="618" cy="8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54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85" y="119"/>
              <a:ext cx="4082" cy="82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cxnSp>
        <p:nvCxnSpPr>
          <p:cNvPr id="12" name="Straight Connector 11"/>
          <p:cNvCxnSpPr/>
          <p:nvPr/>
        </p:nvCxnSpPr>
        <p:spPr>
          <a:xfrm>
            <a:off x="142844" y="6500834"/>
            <a:ext cx="7786742" cy="1588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4"/>
          <p:cNvSpPr txBox="1">
            <a:spLocks/>
          </p:cNvSpPr>
          <p:nvPr/>
        </p:nvSpPr>
        <p:spPr bwMode="auto">
          <a:xfrm>
            <a:off x="0" y="1447800"/>
            <a:ext cx="9144000" cy="762000"/>
          </a:xfrm>
          <a:prstGeom prst="rect">
            <a:avLst/>
          </a:prstGeom>
          <a:solidFill>
            <a:srgbClr val="000000">
              <a:alpha val="60000"/>
            </a:srgb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hangingPunct="0">
              <a:defRPr/>
            </a:pPr>
            <a:r>
              <a:rPr lang="en-GB" sz="2400" b="1" dirty="0" smtClean="0">
                <a:solidFill>
                  <a:schemeClr val="bg1"/>
                </a:solidFill>
              </a:rPr>
              <a:t>Chamber of Mines of South Africa: Learning Hub</a:t>
            </a:r>
          </a:p>
          <a:p>
            <a:pPr lvl="0" algn="ctr" eaLnBrk="0" hangingPunct="0">
              <a:defRPr/>
            </a:pPr>
            <a:endParaRPr kumimoji="0" lang="en-ZA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86248" y="6514426"/>
            <a:ext cx="37147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i="1" dirty="0" smtClean="0">
                <a:latin typeface="Tahoma" pitchFamily="34" charset="0"/>
                <a:cs typeface="Tahoma" pitchFamily="34" charset="0"/>
              </a:rPr>
              <a:t>Putting South Africa First</a:t>
            </a:r>
            <a:endParaRPr lang="en-US" sz="1100" i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72066" y="6215082"/>
            <a:ext cx="297068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 smtClean="0"/>
              <a:t>CHAMBER OF MINES OF SOUTH AFRICA</a:t>
            </a:r>
            <a:endParaRPr lang="en-US" sz="600" b="1" dirty="0"/>
          </a:p>
        </p:txBody>
      </p:sp>
      <p:sp>
        <p:nvSpPr>
          <p:cNvPr id="16" name="Subtitle 15"/>
          <p:cNvSpPr>
            <a:spLocks noGrp="1"/>
          </p:cNvSpPr>
          <p:nvPr>
            <p:ph type="subTitle" idx="1"/>
          </p:nvPr>
        </p:nvSpPr>
        <p:spPr>
          <a:xfrm>
            <a:off x="228600" y="2819400"/>
            <a:ext cx="1905000" cy="2743200"/>
          </a:xfrm>
          <a:ln w="127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ZA" sz="1800" b="1" dirty="0" smtClean="0">
                <a:solidFill>
                  <a:srgbClr val="5D5635"/>
                </a:solidFill>
              </a:rPr>
              <a:t>Industry workshop for HR Practitioners on the</a:t>
            </a:r>
          </a:p>
          <a:p>
            <a:r>
              <a:rPr lang="en-ZA" sz="2000" b="1" dirty="0" smtClean="0">
                <a:solidFill>
                  <a:schemeClr val="tx1"/>
                </a:solidFill>
              </a:rPr>
              <a:t>MOSH Adoption System</a:t>
            </a:r>
            <a:endParaRPr lang="en-ZA" sz="2400" b="1" i="1" dirty="0" smtClean="0">
              <a:solidFill>
                <a:schemeClr val="tx1"/>
              </a:solidFill>
            </a:endParaRPr>
          </a:p>
          <a:p>
            <a:r>
              <a:rPr lang="en-ZA" sz="1600" b="1" dirty="0" smtClean="0">
                <a:solidFill>
                  <a:srgbClr val="5D5635"/>
                </a:solidFill>
              </a:rPr>
              <a:t>Glenburn Lodge</a:t>
            </a:r>
          </a:p>
          <a:p>
            <a:r>
              <a:rPr lang="en-ZA" sz="1600" b="1" dirty="0" smtClean="0">
                <a:solidFill>
                  <a:srgbClr val="5D5635"/>
                </a:solidFill>
              </a:rPr>
              <a:t>19 June 2012</a:t>
            </a:r>
            <a:endParaRPr lang="en-ZA" sz="1600" b="1" dirty="0">
              <a:solidFill>
                <a:srgbClr val="5D5635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671480" y="1752600"/>
            <a:ext cx="340029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2514600" y="2286000"/>
          <a:ext cx="5791200" cy="3947160"/>
        </p:xfrm>
        <a:graphic>
          <a:graphicData uri="http://schemas.openxmlformats.org/drawingml/2006/table">
            <a:tbl>
              <a:tblPr bandRow="1">
                <a:tableStyleId>{073A0DAA-6AF3-43AB-8588-CEC1D06C72B9}</a:tableStyleId>
              </a:tblPr>
              <a:tblGrid>
                <a:gridCol w="685800"/>
                <a:gridCol w="3657600"/>
                <a:gridCol w="1447800"/>
              </a:tblGrid>
              <a:tr h="28956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09:30</a:t>
                      </a:r>
                      <a:endParaRPr lang="en-US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Registration and refreshments</a:t>
                      </a:r>
                      <a:endParaRPr lang="en-US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10:00</a:t>
                      </a:r>
                      <a:endParaRPr lang="en-US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Opening and welcome</a:t>
                      </a:r>
                      <a:endParaRPr lang="en-US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Stanford </a:t>
                      </a:r>
                      <a:r>
                        <a:rPr lang="en-US" sz="1200" dirty="0" err="1" smtClean="0"/>
                        <a:t>Malatji</a:t>
                      </a:r>
                      <a:endParaRPr lang="en-US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10:10</a:t>
                      </a:r>
                      <a:endParaRPr lang="en-US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Background and history of the MOSH adoption 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Mike </a:t>
                      </a:r>
                      <a:r>
                        <a:rPr lang="en-US" sz="1200" dirty="0" err="1" smtClean="0"/>
                        <a:t>Rossouw</a:t>
                      </a:r>
                      <a:endParaRPr lang="en-US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10:40</a:t>
                      </a:r>
                      <a:endParaRPr lang="en-US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The MOSH leading practice adoption system</a:t>
                      </a:r>
                      <a:endParaRPr lang="en-US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Duncan Adams</a:t>
                      </a:r>
                      <a:endParaRPr lang="en-US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11:15</a:t>
                      </a:r>
                      <a:endParaRPr lang="en-US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The psychological basis of adoption of</a:t>
                      </a:r>
                      <a:r>
                        <a:rPr lang="en-US" sz="1200" baseline="0" dirty="0" smtClean="0"/>
                        <a:t> OHS practices</a:t>
                      </a:r>
                      <a:endParaRPr lang="en-US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Prof </a:t>
                      </a:r>
                      <a:r>
                        <a:rPr lang="en-US" sz="1200" dirty="0" err="1" smtClean="0"/>
                        <a:t>Jaco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Pienaar</a:t>
                      </a:r>
                      <a:endParaRPr lang="en-US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11:45</a:t>
                      </a:r>
                      <a:endParaRPr lang="en-US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MOSH adoption: The </a:t>
                      </a:r>
                      <a:r>
                        <a:rPr lang="en-US" sz="1200" dirty="0" err="1" smtClean="0"/>
                        <a:t>behavioural</a:t>
                      </a:r>
                      <a:r>
                        <a:rPr lang="en-US" sz="1200" dirty="0" smtClean="0"/>
                        <a:t> dimensions</a:t>
                      </a:r>
                      <a:endParaRPr lang="en-US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Douw Cronje</a:t>
                      </a:r>
                      <a:endParaRPr lang="en-US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ysClr val="windowText" lastClr="000000"/>
                          </a:solidFill>
                        </a:rPr>
                        <a:t>12:45</a:t>
                      </a:r>
                      <a:endParaRPr lang="en-US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ysClr val="windowText" lastClr="000000"/>
                          </a:solidFill>
                        </a:rPr>
                        <a:t>The culture transformation framework</a:t>
                      </a:r>
                      <a:endParaRPr lang="en-US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ysClr val="windowText" lastClr="000000"/>
                          </a:solidFill>
                        </a:rPr>
                        <a:t>Dr </a:t>
                      </a:r>
                      <a:r>
                        <a:rPr lang="en-US" sz="1200" dirty="0" err="1" smtClean="0">
                          <a:solidFill>
                            <a:sysClr val="windowText" lastClr="000000"/>
                          </a:solidFill>
                        </a:rPr>
                        <a:t>Sizwe</a:t>
                      </a:r>
                      <a:r>
                        <a:rPr lang="en-US" sz="120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ysClr val="windowText" lastClr="000000"/>
                          </a:solidFill>
                        </a:rPr>
                        <a:t>Phakathi</a:t>
                      </a:r>
                      <a:endParaRPr lang="en-US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</a:tr>
              <a:tr h="19812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13:00</a:t>
                      </a:r>
                      <a:endParaRPr lang="en-US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Lunch</a:t>
                      </a:r>
                      <a:endParaRPr lang="en-US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</a:tr>
              <a:tr h="116840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13:30 </a:t>
                      </a:r>
                      <a:endParaRPr lang="en-US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1200" dirty="0" smtClean="0"/>
                        <a:t>Consolidation of morning sessions and</a:t>
                      </a:r>
                      <a:r>
                        <a:rPr lang="en-US" sz="1200" baseline="0" dirty="0" smtClean="0"/>
                        <a:t> introduction to the following b</a:t>
                      </a:r>
                      <a:r>
                        <a:rPr lang="en-US" sz="1200" dirty="0" smtClean="0"/>
                        <a:t>reakaway sessions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200" dirty="0" smtClean="0"/>
                        <a:t>  MOSH trainees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200" dirty="0" smtClean="0"/>
                        <a:t>  Skills transfer – mental model research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200" dirty="0" smtClean="0"/>
                        <a:t>  HR involvement in the MOSH processes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200" dirty="0" smtClean="0"/>
                        <a:t>  In house MOSH</a:t>
                      </a:r>
                      <a:r>
                        <a:rPr lang="en-US" sz="1200" baseline="0" dirty="0" smtClean="0"/>
                        <a:t> Training</a:t>
                      </a:r>
                      <a:endParaRPr lang="en-US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4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14:30</a:t>
                      </a:r>
                      <a:endParaRPr lang="en-US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en-US" sz="1200" dirty="0" smtClean="0"/>
                        <a:t>Plenary session – report back and way forward</a:t>
                      </a:r>
                      <a:endParaRPr lang="en-US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ysClr val="windowText" lastClr="000000"/>
                          </a:solidFill>
                        </a:rPr>
                        <a:t>15:00</a:t>
                      </a:r>
                      <a:endParaRPr lang="en-US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en-US" sz="1200" dirty="0" smtClean="0">
                          <a:solidFill>
                            <a:sysClr val="windowText" lastClr="000000"/>
                          </a:solidFill>
                        </a:rPr>
                        <a:t>Departure</a:t>
                      </a:r>
                      <a:endParaRPr lang="en-US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9" name="Picture 7" descr="cmlogoDE copy"/>
          <p:cNvPicPr>
            <a:picLocks noChangeAspect="1" noChangeArrowheads="1"/>
          </p:cNvPicPr>
          <p:nvPr/>
        </p:nvPicPr>
        <p:blipFill>
          <a:blip r:embed="rId6" cstate="screen">
            <a:biLevel thresh="50000"/>
          </a:blip>
          <a:srcRect/>
          <a:stretch>
            <a:fillRect/>
          </a:stretch>
        </p:blipFill>
        <p:spPr bwMode="auto">
          <a:xfrm>
            <a:off x="8072462" y="6143644"/>
            <a:ext cx="903287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304800" y="0"/>
            <a:ext cx="9448800" cy="6858000"/>
          </a:xfrm>
          <a:prstGeom prst="rect">
            <a:avLst/>
          </a:prstGeom>
          <a:solidFill>
            <a:srgbClr val="99FF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19" name="Straight Connector 1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Rectangle 20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705600" y="4953000"/>
            <a:ext cx="1676400" cy="990600"/>
          </a:xfrm>
          <a:prstGeom prst="roundRect">
            <a:avLst/>
          </a:prstGeom>
          <a:solidFill>
            <a:srgbClr val="66CCFF"/>
          </a:solidFill>
          <a:ln>
            <a:solidFill>
              <a:srgbClr val="0070C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7030A0"/>
                </a:solidFill>
              </a:rPr>
              <a:t>Desired </a:t>
            </a:r>
            <a:r>
              <a:rPr lang="en-US" sz="2400" b="1" dirty="0" err="1" smtClean="0">
                <a:solidFill>
                  <a:srgbClr val="7030A0"/>
                </a:solidFill>
              </a:rPr>
              <a:t>Behaviour</a:t>
            </a:r>
            <a:endParaRPr lang="en-US" sz="2000" dirty="0">
              <a:solidFill>
                <a:srgbClr val="7030A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" y="1524000"/>
            <a:ext cx="3175869" cy="400110"/>
          </a:xfrm>
          <a:prstGeom prst="rect">
            <a:avLst/>
          </a:prstGeom>
          <a:solidFill>
            <a:srgbClr val="CCFFFF"/>
          </a:solidFill>
          <a:ln>
            <a:noFill/>
          </a:ln>
          <a:effectLst>
            <a:innerShdw blurRad="114300">
              <a:prstClr val="black"/>
            </a:innerShdw>
          </a:effectLst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Behaviour is determined</a:t>
            </a:r>
            <a:endParaRPr lang="en-US" sz="1400" dirty="0"/>
          </a:p>
        </p:txBody>
      </p:sp>
      <p:sp>
        <p:nvSpPr>
          <p:cNvPr id="16" name="TextBox 15"/>
          <p:cNvSpPr txBox="1"/>
          <p:nvPr/>
        </p:nvSpPr>
        <p:spPr>
          <a:xfrm>
            <a:off x="381000" y="914400"/>
            <a:ext cx="5610831" cy="400110"/>
          </a:xfrm>
          <a:prstGeom prst="rect">
            <a:avLst/>
          </a:prstGeom>
          <a:solidFill>
            <a:srgbClr val="CCFFFF"/>
          </a:solidFill>
          <a:ln>
            <a:noFill/>
          </a:ln>
          <a:effectLst>
            <a:innerShdw blurRad="114300">
              <a:prstClr val="black"/>
            </a:innerShdw>
          </a:effectLst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All </a:t>
            </a:r>
            <a:r>
              <a:rPr lang="en-US" sz="2000" b="1" dirty="0" err="1" smtClean="0"/>
              <a:t>behaviour</a:t>
            </a:r>
            <a:r>
              <a:rPr lang="en-US" sz="2000" b="1" dirty="0" smtClean="0"/>
              <a:t> have a knowable set of causes</a:t>
            </a:r>
            <a:endParaRPr lang="en-US" sz="1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381000" y="2209800"/>
            <a:ext cx="5715000" cy="2862322"/>
          </a:xfrm>
          <a:prstGeom prst="rect">
            <a:avLst/>
          </a:prstGeom>
          <a:solidFill>
            <a:srgbClr val="CCFFFF"/>
          </a:solidFill>
          <a:ln>
            <a:noFill/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Pathologies and personality aside, psychological, social and environmental factors comprise our:</a:t>
            </a:r>
            <a:endParaRPr lang="en-US" b="1" dirty="0" smtClean="0"/>
          </a:p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  Experiences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  Learning &amp; social learning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  Perceptions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  Beliefs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/>
              <a:t> </a:t>
            </a:r>
            <a:r>
              <a:rPr lang="en-US" sz="2000" dirty="0" smtClean="0"/>
              <a:t> </a:t>
            </a:r>
            <a:r>
              <a:rPr lang="en-US" sz="2000" dirty="0" err="1" smtClean="0"/>
              <a:t>Biasis</a:t>
            </a:r>
            <a:endParaRPr lang="en-US" sz="2000" dirty="0" smtClean="0"/>
          </a:p>
          <a:p>
            <a:pPr lvl="1">
              <a:buFont typeface="Arial" pitchFamily="34" charset="0"/>
              <a:buChar char="•"/>
            </a:pPr>
            <a:r>
              <a:rPr lang="en-US" sz="2000" dirty="0"/>
              <a:t> </a:t>
            </a:r>
            <a:r>
              <a:rPr lang="en-US" sz="2000" dirty="0" smtClean="0"/>
              <a:t> Values</a:t>
            </a:r>
            <a:endParaRPr lang="en-US" sz="1400" dirty="0"/>
          </a:p>
        </p:txBody>
      </p:sp>
      <p:grpSp>
        <p:nvGrpSpPr>
          <p:cNvPr id="2" name="Group 26"/>
          <p:cNvGrpSpPr/>
          <p:nvPr/>
        </p:nvGrpSpPr>
        <p:grpSpPr>
          <a:xfrm>
            <a:off x="6096000" y="3048000"/>
            <a:ext cx="2286000" cy="1905000"/>
            <a:chOff x="6096000" y="3352800"/>
            <a:chExt cx="2286000" cy="1905000"/>
          </a:xfrm>
          <a:solidFill>
            <a:srgbClr val="66CCFF"/>
          </a:solidFill>
        </p:grpSpPr>
        <p:sp>
          <p:nvSpPr>
            <p:cNvPr id="13" name="Rounded Rectangle 12"/>
            <p:cNvSpPr/>
            <p:nvPr/>
          </p:nvSpPr>
          <p:spPr>
            <a:xfrm>
              <a:off x="6705600" y="3352800"/>
              <a:ext cx="1676400" cy="990600"/>
            </a:xfrm>
            <a:prstGeom prst="roundRect">
              <a:avLst/>
            </a:prstGeom>
            <a:grpFill/>
            <a:ln>
              <a:solidFill>
                <a:srgbClr val="0070C0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7030A0"/>
                  </a:solidFill>
                </a:rPr>
                <a:t>Mental Models</a:t>
              </a:r>
              <a:endParaRPr lang="en-US" sz="2000" dirty="0">
                <a:solidFill>
                  <a:srgbClr val="7030A0"/>
                </a:solidFill>
              </a:endParaRPr>
            </a:p>
          </p:txBody>
        </p:sp>
        <p:cxnSp>
          <p:nvCxnSpPr>
            <p:cNvPr id="15" name="Straight Arrow Connector 14"/>
            <p:cNvCxnSpPr>
              <a:endCxn id="9" idx="0"/>
            </p:cNvCxnSpPr>
            <p:nvPr/>
          </p:nvCxnSpPr>
          <p:spPr>
            <a:xfrm flipH="1">
              <a:off x="7543800" y="4344194"/>
              <a:ext cx="794" cy="913606"/>
            </a:xfrm>
            <a:prstGeom prst="straightConnector1">
              <a:avLst/>
            </a:prstGeom>
            <a:grpFill/>
            <a:ln w="5715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ight Arrow 21"/>
            <p:cNvSpPr/>
            <p:nvPr/>
          </p:nvSpPr>
          <p:spPr>
            <a:xfrm>
              <a:off x="6096000" y="3581400"/>
              <a:ext cx="609600" cy="685800"/>
            </a:xfrm>
            <a:prstGeom prst="rightArrow">
              <a:avLst/>
            </a:prstGeom>
            <a:solidFill>
              <a:srgbClr val="CCFFFF"/>
            </a:solidFill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</p:grpSp>
      <p:grpSp>
        <p:nvGrpSpPr>
          <p:cNvPr id="3" name="Group 1"/>
          <p:cNvGrpSpPr/>
          <p:nvPr/>
        </p:nvGrpSpPr>
        <p:grpSpPr>
          <a:xfrm>
            <a:off x="344104" y="5105400"/>
            <a:ext cx="6361496" cy="685800"/>
            <a:chOff x="344104" y="5105400"/>
            <a:chExt cx="6361496" cy="685800"/>
          </a:xfrm>
        </p:grpSpPr>
        <p:sp>
          <p:nvSpPr>
            <p:cNvPr id="23" name="TextBox 22"/>
            <p:cNvSpPr txBox="1"/>
            <p:nvPr/>
          </p:nvSpPr>
          <p:spPr>
            <a:xfrm>
              <a:off x="344104" y="5257800"/>
              <a:ext cx="5751896" cy="400110"/>
            </a:xfrm>
            <a:prstGeom prst="rect">
              <a:avLst/>
            </a:prstGeom>
            <a:solidFill>
              <a:srgbClr val="CCFFFF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May be incomplete or erroneous and not result in</a:t>
              </a:r>
              <a:endParaRPr lang="en-US" sz="1400" dirty="0"/>
            </a:p>
          </p:txBody>
        </p:sp>
        <p:sp>
          <p:nvSpPr>
            <p:cNvPr id="25" name="Right Arrow 24"/>
            <p:cNvSpPr/>
            <p:nvPr/>
          </p:nvSpPr>
          <p:spPr>
            <a:xfrm>
              <a:off x="6096000" y="5105400"/>
              <a:ext cx="609600" cy="685800"/>
            </a:xfrm>
            <a:prstGeom prst="rightArrow">
              <a:avLst/>
            </a:prstGeom>
            <a:solidFill>
              <a:srgbClr val="CCFFFF"/>
            </a:solidFill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="" xmlns:p14="http://schemas.microsoft.com/office/powerpoint/2010/main" val="153170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 animBg="1"/>
      <p:bldP spid="1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304800" y="0"/>
            <a:ext cx="9448800" cy="6858000"/>
          </a:xfrm>
          <a:prstGeom prst="rect">
            <a:avLst/>
          </a:prstGeom>
          <a:solidFill>
            <a:srgbClr val="99FF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19" name="Straight Connector 1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Rectangle 20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705600" y="4953000"/>
            <a:ext cx="1676400" cy="990600"/>
          </a:xfrm>
          <a:prstGeom prst="roundRect">
            <a:avLst/>
          </a:prstGeom>
          <a:solidFill>
            <a:srgbClr val="66CCFF"/>
          </a:solidFill>
          <a:ln>
            <a:solidFill>
              <a:srgbClr val="0070C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7030A0"/>
                </a:solidFill>
              </a:rPr>
              <a:t>Desired </a:t>
            </a:r>
            <a:r>
              <a:rPr lang="en-US" sz="2400" b="1" dirty="0" err="1" smtClean="0">
                <a:solidFill>
                  <a:srgbClr val="7030A0"/>
                </a:solidFill>
              </a:rPr>
              <a:t>Behaviour</a:t>
            </a:r>
            <a:endParaRPr lang="en-US" sz="2000" dirty="0">
              <a:solidFill>
                <a:srgbClr val="7030A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4800" y="1066800"/>
            <a:ext cx="5791200" cy="1631216"/>
          </a:xfrm>
          <a:prstGeom prst="rect">
            <a:avLst/>
          </a:prstGeom>
          <a:solidFill>
            <a:srgbClr val="CCFFFF"/>
          </a:solidFill>
          <a:ln>
            <a:noFill/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Behavioural</a:t>
            </a:r>
            <a:r>
              <a:rPr lang="en-US" sz="2000" b="1" dirty="0" smtClean="0"/>
              <a:t> Communication - messages to:</a:t>
            </a:r>
            <a:endParaRPr lang="en-US" b="1" dirty="0" smtClean="0"/>
          </a:p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  Address knowledge gaps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  Address misperceptions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  Address particular knowledge, values</a:t>
            </a:r>
          </a:p>
          <a:p>
            <a:pPr lvl="1"/>
            <a:r>
              <a:rPr lang="en-US" sz="2000" dirty="0" smtClean="0"/>
              <a:t>   and beliefs that may affect adoption</a:t>
            </a:r>
          </a:p>
        </p:txBody>
      </p:sp>
      <p:grpSp>
        <p:nvGrpSpPr>
          <p:cNvPr id="2" name="Group 22"/>
          <p:cNvGrpSpPr/>
          <p:nvPr/>
        </p:nvGrpSpPr>
        <p:grpSpPr>
          <a:xfrm>
            <a:off x="6705600" y="3352800"/>
            <a:ext cx="1676400" cy="1600994"/>
            <a:chOff x="6705600" y="3352800"/>
            <a:chExt cx="1676400" cy="1600994"/>
          </a:xfrm>
          <a:solidFill>
            <a:srgbClr val="66CCFF"/>
          </a:solidFill>
        </p:grpSpPr>
        <p:sp>
          <p:nvSpPr>
            <p:cNvPr id="13" name="Rounded Rectangle 12"/>
            <p:cNvSpPr/>
            <p:nvPr/>
          </p:nvSpPr>
          <p:spPr>
            <a:xfrm>
              <a:off x="6705600" y="3352800"/>
              <a:ext cx="1676400" cy="990600"/>
            </a:xfrm>
            <a:prstGeom prst="roundRect">
              <a:avLst/>
            </a:prstGeom>
            <a:grpFill/>
            <a:ln>
              <a:solidFill>
                <a:srgbClr val="0070C0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7030A0"/>
                  </a:solidFill>
                </a:rPr>
                <a:t>Mental Models</a:t>
              </a:r>
              <a:endParaRPr lang="en-US" sz="2000" dirty="0">
                <a:solidFill>
                  <a:srgbClr val="7030A0"/>
                </a:solidFill>
              </a:endParaRPr>
            </a:p>
          </p:txBody>
        </p:sp>
        <p:cxnSp>
          <p:nvCxnSpPr>
            <p:cNvPr id="15" name="Straight Arrow Connector 14"/>
            <p:cNvCxnSpPr>
              <a:endCxn id="9" idx="0"/>
            </p:cNvCxnSpPr>
            <p:nvPr/>
          </p:nvCxnSpPr>
          <p:spPr>
            <a:xfrm rot="5400000">
              <a:off x="7239000" y="4648200"/>
              <a:ext cx="609600" cy="1588"/>
            </a:xfrm>
            <a:prstGeom prst="straightConnector1">
              <a:avLst/>
            </a:prstGeom>
            <a:grpFill/>
            <a:ln w="5715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3"/>
          <p:cNvGrpSpPr/>
          <p:nvPr/>
        </p:nvGrpSpPr>
        <p:grpSpPr>
          <a:xfrm>
            <a:off x="6705600" y="1752600"/>
            <a:ext cx="1676400" cy="1600994"/>
            <a:chOff x="6705600" y="3352800"/>
            <a:chExt cx="1676400" cy="1600994"/>
          </a:xfrm>
          <a:solidFill>
            <a:srgbClr val="66CCFF"/>
          </a:solidFill>
        </p:grpSpPr>
        <p:sp>
          <p:nvSpPr>
            <p:cNvPr id="25" name="Rounded Rectangle 24"/>
            <p:cNvSpPr/>
            <p:nvPr/>
          </p:nvSpPr>
          <p:spPr>
            <a:xfrm>
              <a:off x="6705600" y="3352800"/>
              <a:ext cx="1676400" cy="990600"/>
            </a:xfrm>
            <a:prstGeom prst="roundRect">
              <a:avLst/>
            </a:prstGeom>
            <a:grpFill/>
            <a:ln>
              <a:solidFill>
                <a:srgbClr val="0070C0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 smtClean="0">
                  <a:solidFill>
                    <a:srgbClr val="7030A0"/>
                  </a:solidFill>
                </a:rPr>
                <a:t>Communi-cation</a:t>
              </a:r>
              <a:endParaRPr lang="en-US" sz="2000" dirty="0">
                <a:solidFill>
                  <a:srgbClr val="7030A0"/>
                </a:solidFill>
              </a:endParaRPr>
            </a:p>
          </p:txBody>
        </p:sp>
        <p:cxnSp>
          <p:nvCxnSpPr>
            <p:cNvPr id="26" name="Straight Arrow Connector 25"/>
            <p:cNvCxnSpPr/>
            <p:nvPr/>
          </p:nvCxnSpPr>
          <p:spPr>
            <a:xfrm rot="5400000">
              <a:off x="7239000" y="4648200"/>
              <a:ext cx="609600" cy="1588"/>
            </a:xfrm>
            <a:prstGeom prst="straightConnector1">
              <a:avLst/>
            </a:prstGeom>
            <a:grpFill/>
            <a:ln w="5715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304800" y="2940784"/>
            <a:ext cx="5791200" cy="1015663"/>
          </a:xfrm>
          <a:prstGeom prst="rect">
            <a:avLst/>
          </a:prstGeom>
          <a:solidFill>
            <a:srgbClr val="CCFFFF"/>
          </a:solidFill>
          <a:ln>
            <a:noFill/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Leadership </a:t>
            </a:r>
            <a:r>
              <a:rPr lang="en-US" sz="2000" b="1" dirty="0" err="1" smtClean="0"/>
              <a:t>behaviour</a:t>
            </a:r>
            <a:r>
              <a:rPr lang="en-US" sz="2000" b="1" dirty="0" smtClean="0"/>
              <a:t>:</a:t>
            </a:r>
          </a:p>
          <a:p>
            <a:r>
              <a:rPr lang="en-US" sz="2000" dirty="0" smtClean="0"/>
              <a:t>Everything the leader says or does (or not) sends a message</a:t>
            </a:r>
            <a:endParaRPr lang="en-US" dirty="0" smtClean="0"/>
          </a:p>
        </p:txBody>
      </p:sp>
      <p:sp>
        <p:nvSpPr>
          <p:cNvPr id="29" name="TextBox 28"/>
          <p:cNvSpPr txBox="1"/>
          <p:nvPr/>
        </p:nvSpPr>
        <p:spPr>
          <a:xfrm>
            <a:off x="304800" y="4191000"/>
            <a:ext cx="5791199" cy="1938992"/>
          </a:xfrm>
          <a:prstGeom prst="rect">
            <a:avLst/>
          </a:prstGeom>
          <a:solidFill>
            <a:srgbClr val="CCFFFF"/>
          </a:solidFill>
          <a:ln>
            <a:noFill/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Categories of leadership </a:t>
            </a:r>
            <a:r>
              <a:rPr lang="en-US" sz="2000" b="1" dirty="0" err="1" smtClean="0"/>
              <a:t>behaviour</a:t>
            </a:r>
            <a:r>
              <a:rPr lang="en-US" sz="2000" b="1" dirty="0" smtClean="0"/>
              <a:t> in the adoption context:</a:t>
            </a:r>
            <a:endParaRPr lang="en-US" b="1" dirty="0" smtClean="0"/>
          </a:p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  As per the </a:t>
            </a:r>
            <a:r>
              <a:rPr lang="en-US" sz="2000" dirty="0" err="1" smtClean="0"/>
              <a:t>behavioural</a:t>
            </a:r>
            <a:r>
              <a:rPr lang="en-US" sz="2000" dirty="0" smtClean="0"/>
              <a:t> communication plan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  Re-enforcing desired </a:t>
            </a:r>
            <a:r>
              <a:rPr lang="en-US" sz="2000" dirty="0" err="1" smtClean="0"/>
              <a:t>behaviour</a:t>
            </a:r>
            <a:endParaRPr lang="en-US" sz="2000" dirty="0" smtClean="0"/>
          </a:p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  Coaching in cases of undesired </a:t>
            </a:r>
            <a:r>
              <a:rPr lang="en-US" sz="2000" dirty="0" err="1" smtClean="0"/>
              <a:t>behaviour</a:t>
            </a:r>
            <a:endParaRPr lang="en-US" sz="2000" dirty="0" smtClean="0"/>
          </a:p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  Modeling</a:t>
            </a:r>
          </a:p>
        </p:txBody>
      </p:sp>
    </p:spTree>
    <p:extLst>
      <p:ext uri="{BB962C8B-B14F-4D97-AF65-F5344CB8AC3E}">
        <p14:creationId xmlns="" xmlns:p14="http://schemas.microsoft.com/office/powerpoint/2010/main" val="3266560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8" grpId="0" animBg="1"/>
      <p:bldP spid="2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304800" y="0"/>
            <a:ext cx="9448800" cy="6858000"/>
          </a:xfrm>
          <a:prstGeom prst="rect">
            <a:avLst/>
          </a:prstGeom>
          <a:solidFill>
            <a:srgbClr val="99FF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19" name="Straight Connector 1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Rectangle 20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705600" y="5257800"/>
            <a:ext cx="1676400" cy="990600"/>
          </a:xfrm>
          <a:prstGeom prst="roundRect">
            <a:avLst/>
          </a:prstGeom>
          <a:solidFill>
            <a:srgbClr val="66CCFF"/>
          </a:solidFill>
          <a:ln>
            <a:solidFill>
              <a:srgbClr val="0070C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7030A0"/>
                </a:solidFill>
              </a:rPr>
              <a:t>Desired </a:t>
            </a:r>
            <a:r>
              <a:rPr lang="en-US" sz="2400" b="1" dirty="0" err="1" smtClean="0">
                <a:solidFill>
                  <a:srgbClr val="7030A0"/>
                </a:solidFill>
              </a:rPr>
              <a:t>Behaviour</a:t>
            </a:r>
            <a:endParaRPr lang="en-US" sz="2000" dirty="0">
              <a:solidFill>
                <a:srgbClr val="7030A0"/>
              </a:solidFill>
            </a:endParaRPr>
          </a:p>
        </p:txBody>
      </p:sp>
      <p:grpSp>
        <p:nvGrpSpPr>
          <p:cNvPr id="2" name="Group 22"/>
          <p:cNvGrpSpPr/>
          <p:nvPr/>
        </p:nvGrpSpPr>
        <p:grpSpPr>
          <a:xfrm>
            <a:off x="6705600" y="3657600"/>
            <a:ext cx="1676400" cy="1600200"/>
            <a:chOff x="6705600" y="3352800"/>
            <a:chExt cx="1676400" cy="1600200"/>
          </a:xfrm>
          <a:solidFill>
            <a:srgbClr val="66CCFF"/>
          </a:solidFill>
        </p:grpSpPr>
        <p:sp>
          <p:nvSpPr>
            <p:cNvPr id="13" name="Rounded Rectangle 12"/>
            <p:cNvSpPr/>
            <p:nvPr/>
          </p:nvSpPr>
          <p:spPr>
            <a:xfrm>
              <a:off x="6705600" y="3352800"/>
              <a:ext cx="1676400" cy="990600"/>
            </a:xfrm>
            <a:prstGeom prst="roundRect">
              <a:avLst/>
            </a:prstGeom>
            <a:grpFill/>
            <a:ln>
              <a:solidFill>
                <a:srgbClr val="0070C0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7030A0"/>
                  </a:solidFill>
                </a:rPr>
                <a:t>Mental Models</a:t>
              </a:r>
              <a:endParaRPr lang="en-US" sz="2000" dirty="0">
                <a:solidFill>
                  <a:srgbClr val="7030A0"/>
                </a:solidFill>
              </a:endParaRPr>
            </a:p>
          </p:txBody>
        </p:sp>
        <p:cxnSp>
          <p:nvCxnSpPr>
            <p:cNvPr id="15" name="Straight Arrow Connector 14"/>
            <p:cNvCxnSpPr/>
            <p:nvPr/>
          </p:nvCxnSpPr>
          <p:spPr>
            <a:xfrm rot="5400000">
              <a:off x="7239000" y="4647406"/>
              <a:ext cx="609600" cy="1588"/>
            </a:xfrm>
            <a:prstGeom prst="straightConnector1">
              <a:avLst/>
            </a:prstGeom>
            <a:grpFill/>
            <a:ln w="5715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3"/>
          <p:cNvGrpSpPr/>
          <p:nvPr/>
        </p:nvGrpSpPr>
        <p:grpSpPr>
          <a:xfrm>
            <a:off x="6705600" y="2057400"/>
            <a:ext cx="1676400" cy="1600994"/>
            <a:chOff x="6705600" y="3352800"/>
            <a:chExt cx="1676400" cy="1600994"/>
          </a:xfrm>
          <a:solidFill>
            <a:srgbClr val="66CCFF"/>
          </a:solidFill>
        </p:grpSpPr>
        <p:sp>
          <p:nvSpPr>
            <p:cNvPr id="25" name="Rounded Rectangle 24"/>
            <p:cNvSpPr/>
            <p:nvPr/>
          </p:nvSpPr>
          <p:spPr>
            <a:xfrm>
              <a:off x="6705600" y="3352800"/>
              <a:ext cx="1676400" cy="990600"/>
            </a:xfrm>
            <a:prstGeom prst="roundRect">
              <a:avLst/>
            </a:prstGeom>
            <a:grpFill/>
            <a:ln>
              <a:solidFill>
                <a:srgbClr val="0070C0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 smtClean="0">
                  <a:solidFill>
                    <a:srgbClr val="7030A0"/>
                  </a:solidFill>
                </a:rPr>
                <a:t>Communi-cation</a:t>
              </a:r>
              <a:endParaRPr lang="en-US" sz="2000" dirty="0">
                <a:solidFill>
                  <a:srgbClr val="7030A0"/>
                </a:solidFill>
              </a:endParaRPr>
            </a:p>
          </p:txBody>
        </p:sp>
        <p:cxnSp>
          <p:nvCxnSpPr>
            <p:cNvPr id="26" name="Straight Arrow Connector 25"/>
            <p:cNvCxnSpPr/>
            <p:nvPr/>
          </p:nvCxnSpPr>
          <p:spPr>
            <a:xfrm rot="5400000">
              <a:off x="7239000" y="4648200"/>
              <a:ext cx="609600" cy="1588"/>
            </a:xfrm>
            <a:prstGeom prst="straightConnector1">
              <a:avLst/>
            </a:prstGeom>
            <a:grpFill/>
            <a:ln w="5715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extBox 28"/>
          <p:cNvSpPr txBox="1"/>
          <p:nvPr/>
        </p:nvSpPr>
        <p:spPr>
          <a:xfrm>
            <a:off x="76200" y="1865055"/>
            <a:ext cx="5257800" cy="2554545"/>
          </a:xfrm>
          <a:prstGeom prst="rect">
            <a:avLst/>
          </a:prstGeom>
          <a:solidFill>
            <a:srgbClr val="CCFFFF"/>
          </a:solidFill>
          <a:ln>
            <a:noFill/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Direct enquiry process</a:t>
            </a:r>
            <a:endParaRPr lang="en-US" b="1" dirty="0" smtClean="0"/>
          </a:p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  One-on-one interviews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  Qualitative research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  Representative sample of deciders,</a:t>
            </a:r>
          </a:p>
          <a:p>
            <a:pPr lvl="1"/>
            <a:r>
              <a:rPr lang="en-US" sz="2000" dirty="0" smtClean="0"/>
              <a:t>    adopters &amp; other stakeholders on:</a:t>
            </a:r>
          </a:p>
          <a:p>
            <a:pPr lvl="1"/>
            <a:r>
              <a:rPr lang="en-US" sz="2000" dirty="0" smtClean="0"/>
              <a:t>		All potential adoption mines</a:t>
            </a:r>
          </a:p>
          <a:p>
            <a:pPr lvl="1"/>
            <a:r>
              <a:rPr lang="en-US" sz="2000" dirty="0" smtClean="0"/>
              <a:t>		The source mine</a:t>
            </a:r>
          </a:p>
          <a:p>
            <a:pPr lvl="1"/>
            <a:r>
              <a:rPr lang="en-US" sz="2000" dirty="0" smtClean="0"/>
              <a:t>		The demo mine</a:t>
            </a:r>
          </a:p>
        </p:txBody>
      </p:sp>
      <p:grpSp>
        <p:nvGrpSpPr>
          <p:cNvPr id="4" name="Group 35"/>
          <p:cNvGrpSpPr/>
          <p:nvPr/>
        </p:nvGrpSpPr>
        <p:grpSpPr>
          <a:xfrm>
            <a:off x="4267200" y="457200"/>
            <a:ext cx="4114800" cy="3695700"/>
            <a:chOff x="4267200" y="457200"/>
            <a:chExt cx="4114800" cy="3695700"/>
          </a:xfrm>
          <a:solidFill>
            <a:srgbClr val="66CCFF"/>
          </a:solidFill>
        </p:grpSpPr>
        <p:grpSp>
          <p:nvGrpSpPr>
            <p:cNvPr id="5" name="Group 23"/>
            <p:cNvGrpSpPr/>
            <p:nvPr/>
          </p:nvGrpSpPr>
          <p:grpSpPr>
            <a:xfrm>
              <a:off x="6705600" y="457200"/>
              <a:ext cx="1676400" cy="1600994"/>
              <a:chOff x="6705600" y="3352800"/>
              <a:chExt cx="1676400" cy="1600994"/>
            </a:xfrm>
            <a:grpFill/>
          </p:grpSpPr>
          <p:sp>
            <p:nvSpPr>
              <p:cNvPr id="22" name="Rounded Rectangle 21"/>
              <p:cNvSpPr/>
              <p:nvPr/>
            </p:nvSpPr>
            <p:spPr>
              <a:xfrm>
                <a:off x="6705600" y="3352800"/>
                <a:ext cx="1676400" cy="990600"/>
              </a:xfrm>
              <a:prstGeom prst="roundRect">
                <a:avLst/>
              </a:prstGeom>
              <a:grpFill/>
              <a:ln>
                <a:solidFill>
                  <a:srgbClr val="0070C0"/>
                </a:solidFill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>
                    <a:solidFill>
                      <a:srgbClr val="7030A0"/>
                    </a:solidFill>
                  </a:rPr>
                  <a:t>BC &amp; LB Plans</a:t>
                </a:r>
                <a:endParaRPr lang="en-US" sz="2000" dirty="0">
                  <a:solidFill>
                    <a:srgbClr val="7030A0"/>
                  </a:solidFill>
                </a:endParaRPr>
              </a:p>
            </p:txBody>
          </p:sp>
          <p:cxnSp>
            <p:nvCxnSpPr>
              <p:cNvPr id="23" name="Straight Arrow Connector 22"/>
              <p:cNvCxnSpPr/>
              <p:nvPr/>
            </p:nvCxnSpPr>
            <p:spPr>
              <a:xfrm rot="5400000">
                <a:off x="7239000" y="4648200"/>
                <a:ext cx="609600" cy="1588"/>
              </a:xfrm>
              <a:prstGeom prst="straightConnector1">
                <a:avLst/>
              </a:prstGeom>
              <a:grpFill/>
              <a:ln w="57150">
                <a:solidFill>
                  <a:srgbClr val="0070C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Rounded Rectangle 23"/>
            <p:cNvSpPr/>
            <p:nvPr/>
          </p:nvSpPr>
          <p:spPr>
            <a:xfrm>
              <a:off x="4267200" y="457200"/>
              <a:ext cx="1676400" cy="990600"/>
            </a:xfrm>
            <a:prstGeom prst="roundRect">
              <a:avLst/>
            </a:prstGeom>
            <a:grpFill/>
            <a:ln>
              <a:solidFill>
                <a:srgbClr val="0070C0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7030A0"/>
                  </a:solidFill>
                </a:rPr>
                <a:t>Empirical Research</a:t>
              </a:r>
              <a:endParaRPr lang="en-US" sz="2000" dirty="0">
                <a:solidFill>
                  <a:srgbClr val="7030A0"/>
                </a:solidFill>
              </a:endParaRPr>
            </a:p>
          </p:txBody>
        </p:sp>
        <p:cxnSp>
          <p:nvCxnSpPr>
            <p:cNvPr id="32" name="Straight Arrow Connector 31"/>
            <p:cNvCxnSpPr>
              <a:stCxn id="24" idx="3"/>
              <a:endCxn id="22" idx="1"/>
            </p:cNvCxnSpPr>
            <p:nvPr/>
          </p:nvCxnSpPr>
          <p:spPr>
            <a:xfrm>
              <a:off x="5943600" y="952500"/>
              <a:ext cx="762000" cy="1588"/>
            </a:xfrm>
            <a:prstGeom prst="straightConnector1">
              <a:avLst/>
            </a:prstGeom>
            <a:grpFill/>
            <a:ln w="5715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>
              <a:endCxn id="13" idx="1"/>
            </p:cNvCxnSpPr>
            <p:nvPr/>
          </p:nvCxnSpPr>
          <p:spPr>
            <a:xfrm rot="16200000" flipH="1">
              <a:off x="4552950" y="2000250"/>
              <a:ext cx="2705100" cy="1600200"/>
            </a:xfrm>
            <a:prstGeom prst="straightConnector1">
              <a:avLst/>
            </a:prstGeom>
            <a:grpFill/>
            <a:ln w="5715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extBox 34"/>
          <p:cNvSpPr txBox="1"/>
          <p:nvPr/>
        </p:nvSpPr>
        <p:spPr>
          <a:xfrm>
            <a:off x="76200" y="4540984"/>
            <a:ext cx="5257800" cy="1631216"/>
          </a:xfrm>
          <a:prstGeom prst="rect">
            <a:avLst/>
          </a:prstGeom>
          <a:solidFill>
            <a:srgbClr val="CCFFFF"/>
          </a:solidFill>
          <a:ln>
            <a:noFill/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Using an interview protocol informed by</a:t>
            </a:r>
            <a:endParaRPr lang="en-US" b="1" dirty="0" smtClean="0"/>
          </a:p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  Expert knowledge of the particular risk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  Expert knowledge of the LP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  Hypotheses and research questions</a:t>
            </a:r>
          </a:p>
          <a:p>
            <a:pPr lvl="1"/>
            <a:r>
              <a:rPr lang="en-US" sz="2000" dirty="0" smtClean="0"/>
              <a:t>   derived from the above</a:t>
            </a:r>
          </a:p>
        </p:txBody>
      </p:sp>
    </p:spTree>
    <p:extLst>
      <p:ext uri="{BB962C8B-B14F-4D97-AF65-F5344CB8AC3E}">
        <p14:creationId xmlns="" xmlns:p14="http://schemas.microsoft.com/office/powerpoint/2010/main" val="2724986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304800" y="0"/>
            <a:ext cx="9448800" cy="6858000"/>
            <a:chOff x="-304800" y="0"/>
            <a:chExt cx="9448800" cy="6858000"/>
          </a:xfrm>
        </p:grpSpPr>
        <p:sp>
          <p:nvSpPr>
            <p:cNvPr id="3" name="Rectangle 2"/>
            <p:cNvSpPr/>
            <p:nvPr/>
          </p:nvSpPr>
          <p:spPr>
            <a:xfrm>
              <a:off x="-304800" y="0"/>
              <a:ext cx="9448800" cy="6858000"/>
            </a:xfrm>
            <a:prstGeom prst="rect">
              <a:avLst/>
            </a:prstGeom>
            <a:solidFill>
              <a:srgbClr val="99FFCC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" name="Group 7"/>
            <p:cNvGrpSpPr/>
            <p:nvPr/>
          </p:nvGrpSpPr>
          <p:grpSpPr>
            <a:xfrm>
              <a:off x="142844" y="6143644"/>
              <a:ext cx="8832905" cy="632392"/>
              <a:chOff x="142844" y="6143644"/>
              <a:chExt cx="8832905" cy="632392"/>
            </a:xfrm>
          </p:grpSpPr>
          <p:cxnSp>
            <p:nvCxnSpPr>
              <p:cNvPr id="5" name="Straight Connector 3"/>
              <p:cNvCxnSpPr/>
              <p:nvPr/>
            </p:nvCxnSpPr>
            <p:spPr>
              <a:xfrm>
                <a:off x="142844" y="6500834"/>
                <a:ext cx="778674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" name="TextBox 5"/>
              <p:cNvSpPr txBox="1"/>
              <p:nvPr/>
            </p:nvSpPr>
            <p:spPr>
              <a:xfrm>
                <a:off x="4286248" y="6514426"/>
                <a:ext cx="371477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100" i="1" dirty="0" smtClean="0">
                    <a:latin typeface="Tahoma" pitchFamily="34" charset="0"/>
                    <a:cs typeface="Tahoma" pitchFamily="34" charset="0"/>
                  </a:rPr>
                  <a:t>Putting South Africa First</a:t>
                </a:r>
                <a:endParaRPr lang="en-US" sz="1100" i="1" dirty="0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5072066" y="6215082"/>
                <a:ext cx="2970685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100" b="1" dirty="0" smtClean="0"/>
                  <a:t>CHAMBER OF MINES OF SOUTH AFRICA</a:t>
                </a:r>
                <a:endParaRPr lang="en-US" sz="600" b="1" dirty="0"/>
              </a:p>
            </p:txBody>
          </p:sp>
          <p:pic>
            <p:nvPicPr>
              <p:cNvPr id="8" name="Picture 7" descr="cmlogoDE copy"/>
              <p:cNvPicPr>
                <a:picLocks noChangeAspect="1" noChangeArrowheads="1"/>
              </p:cNvPicPr>
              <p:nvPr/>
            </p:nvPicPr>
            <p:blipFill>
              <a:blip r:embed="rId2" cstate="screen">
                <a:biLevel thresh="50000"/>
              </a:blip>
              <a:srcRect/>
              <a:stretch>
                <a:fillRect/>
              </a:stretch>
            </p:blipFill>
            <p:spPr bwMode="auto">
              <a:xfrm>
                <a:off x="8072462" y="6143644"/>
                <a:ext cx="903287" cy="558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</p:grpSp>
      <p:sp>
        <p:nvSpPr>
          <p:cNvPr id="9" name="Rounded Rectangle 8"/>
          <p:cNvSpPr/>
          <p:nvPr/>
        </p:nvSpPr>
        <p:spPr>
          <a:xfrm>
            <a:off x="76200" y="762000"/>
            <a:ext cx="1295400" cy="762000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Selected LP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-304800" y="133290"/>
            <a:ext cx="94487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/>
              <a:t>Behavioural</a:t>
            </a:r>
            <a:r>
              <a:rPr lang="en-US" sz="2400" dirty="0" smtClean="0"/>
              <a:t> Communication and Leadership </a:t>
            </a:r>
            <a:r>
              <a:rPr lang="en-US" sz="2400" dirty="0" err="1" smtClean="0"/>
              <a:t>Behaviour</a:t>
            </a:r>
            <a:r>
              <a:rPr lang="en-US" sz="2400" dirty="0" smtClean="0"/>
              <a:t> Planning</a:t>
            </a:r>
            <a:endParaRPr lang="en-US" sz="2400" dirty="0"/>
          </a:p>
        </p:txBody>
      </p:sp>
      <p:sp>
        <p:nvSpPr>
          <p:cNvPr id="14" name="Rounded Rectangle 13"/>
          <p:cNvSpPr/>
          <p:nvPr/>
        </p:nvSpPr>
        <p:spPr>
          <a:xfrm>
            <a:off x="1508760" y="762000"/>
            <a:ext cx="1295400" cy="762000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160"/>
              </a:lnSpc>
            </a:pPr>
            <a:r>
              <a:rPr lang="en-US" b="1" dirty="0" smtClean="0"/>
              <a:t>Influence diagram</a:t>
            </a: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09600" y="4343400"/>
            <a:ext cx="1752600" cy="762000"/>
          </a:xfrm>
          <a:prstGeom prst="roundRect">
            <a:avLst/>
          </a:prstGeom>
          <a:solidFill>
            <a:srgbClr val="00FF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160"/>
              </a:lnSpc>
            </a:pP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Id stakeholder groupings</a:t>
            </a:r>
            <a:endParaRPr lang="en-US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2941320" y="762000"/>
            <a:ext cx="1295400" cy="838200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Key insights &amp; research</a:t>
            </a:r>
            <a:endParaRPr lang="en-US" b="1" dirty="0"/>
          </a:p>
        </p:txBody>
      </p:sp>
      <p:sp>
        <p:nvSpPr>
          <p:cNvPr id="49" name="Rounded Rectangle 48"/>
          <p:cNvSpPr/>
          <p:nvPr/>
        </p:nvSpPr>
        <p:spPr>
          <a:xfrm>
            <a:off x="4373880" y="762000"/>
            <a:ext cx="1295400" cy="762000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160"/>
              </a:lnSpc>
            </a:pPr>
            <a:r>
              <a:rPr lang="en-US" b="1" dirty="0" smtClean="0"/>
              <a:t>Desired culture</a:t>
            </a:r>
            <a:endParaRPr lang="en-US" b="1" dirty="0"/>
          </a:p>
        </p:txBody>
      </p:sp>
      <p:grpSp>
        <p:nvGrpSpPr>
          <p:cNvPr id="94" name="Group 93"/>
          <p:cNvGrpSpPr/>
          <p:nvPr/>
        </p:nvGrpSpPr>
        <p:grpSpPr>
          <a:xfrm>
            <a:off x="609600" y="1524000"/>
            <a:ext cx="1752600" cy="1524000"/>
            <a:chOff x="609600" y="1524000"/>
            <a:chExt cx="1752600" cy="1524000"/>
          </a:xfrm>
        </p:grpSpPr>
        <p:sp>
          <p:nvSpPr>
            <p:cNvPr id="12" name="Rounded Rectangle 11"/>
            <p:cNvSpPr/>
            <p:nvPr/>
          </p:nvSpPr>
          <p:spPr>
            <a:xfrm>
              <a:off x="609600" y="2133600"/>
              <a:ext cx="1752600" cy="914400"/>
            </a:xfrm>
            <a:prstGeom prst="roundRect">
              <a:avLst/>
            </a:prstGeom>
            <a:solidFill>
              <a:srgbClr val="00FF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160"/>
                </a:lnSpc>
              </a:pPr>
              <a:r>
                <a:rPr lang="en-US" b="1" dirty="0" smtClean="0">
                  <a:solidFill>
                    <a:schemeClr val="tx2">
                      <a:lumMod val="50000"/>
                    </a:schemeClr>
                  </a:solidFill>
                </a:rPr>
                <a:t>Hypotheses &amp; research questions</a:t>
              </a:r>
              <a:endParaRPr lang="en-US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cxnSp>
          <p:nvCxnSpPr>
            <p:cNvPr id="58" name="Elbow Connector 57"/>
            <p:cNvCxnSpPr>
              <a:stCxn id="9" idx="2"/>
              <a:endCxn id="12" idx="0"/>
            </p:cNvCxnSpPr>
            <p:nvPr/>
          </p:nvCxnSpPr>
          <p:spPr>
            <a:xfrm rot="16200000" flipH="1">
              <a:off x="800100" y="1447800"/>
              <a:ext cx="609600" cy="762000"/>
            </a:xfrm>
            <a:prstGeom prst="bentConnector3">
              <a:avLst>
                <a:gd name="adj1" fmla="val 50000"/>
              </a:avLst>
            </a:prstGeom>
            <a:ln w="38100"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Elbow Connector 61"/>
            <p:cNvCxnSpPr>
              <a:stCxn id="14" idx="2"/>
              <a:endCxn id="12" idx="0"/>
            </p:cNvCxnSpPr>
            <p:nvPr/>
          </p:nvCxnSpPr>
          <p:spPr>
            <a:xfrm rot="5400000">
              <a:off x="1516380" y="1493520"/>
              <a:ext cx="609600" cy="670560"/>
            </a:xfrm>
            <a:prstGeom prst="bentConnector3">
              <a:avLst>
                <a:gd name="adj1" fmla="val 50000"/>
              </a:avLst>
            </a:prstGeom>
            <a:ln w="38100"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5" name="Group 94"/>
          <p:cNvGrpSpPr/>
          <p:nvPr/>
        </p:nvGrpSpPr>
        <p:grpSpPr>
          <a:xfrm>
            <a:off x="838200" y="3048794"/>
            <a:ext cx="1295400" cy="1142206"/>
            <a:chOff x="838200" y="3048794"/>
            <a:chExt cx="1295400" cy="1142206"/>
          </a:xfrm>
        </p:grpSpPr>
        <p:sp>
          <p:nvSpPr>
            <p:cNvPr id="13" name="Rounded Rectangle 12"/>
            <p:cNvSpPr/>
            <p:nvPr/>
          </p:nvSpPr>
          <p:spPr>
            <a:xfrm>
              <a:off x="838200" y="3429000"/>
              <a:ext cx="1295400" cy="762000"/>
            </a:xfrm>
            <a:prstGeom prst="roundRect">
              <a:avLst/>
            </a:prstGeom>
            <a:solidFill>
              <a:srgbClr val="00FF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160"/>
                </a:lnSpc>
              </a:pPr>
              <a:r>
                <a:rPr lang="en-US" b="1" dirty="0" smtClean="0">
                  <a:solidFill>
                    <a:schemeClr val="tx2">
                      <a:lumMod val="50000"/>
                    </a:schemeClr>
                  </a:solidFill>
                </a:rPr>
                <a:t>Interview protocol</a:t>
              </a:r>
              <a:endParaRPr lang="en-US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cxnSp>
          <p:nvCxnSpPr>
            <p:cNvPr id="65" name="Straight Arrow Connector 64"/>
            <p:cNvCxnSpPr>
              <a:stCxn id="12" idx="2"/>
              <a:endCxn id="13" idx="0"/>
            </p:cNvCxnSpPr>
            <p:nvPr/>
          </p:nvCxnSpPr>
          <p:spPr>
            <a:xfrm rot="5400000">
              <a:off x="1295400" y="3238500"/>
              <a:ext cx="381000" cy="1588"/>
            </a:xfrm>
            <a:prstGeom prst="straightConnector1">
              <a:avLst/>
            </a:prstGeom>
            <a:ln w="38100"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7" name="Group 96"/>
          <p:cNvGrpSpPr/>
          <p:nvPr/>
        </p:nvGrpSpPr>
        <p:grpSpPr>
          <a:xfrm>
            <a:off x="647700" y="5106194"/>
            <a:ext cx="1676400" cy="1066006"/>
            <a:chOff x="647700" y="5106194"/>
            <a:chExt cx="1676400" cy="1066006"/>
          </a:xfrm>
        </p:grpSpPr>
        <p:sp>
          <p:nvSpPr>
            <p:cNvPr id="40" name="Rounded Rectangle 39"/>
            <p:cNvSpPr/>
            <p:nvPr/>
          </p:nvSpPr>
          <p:spPr>
            <a:xfrm>
              <a:off x="647700" y="5410200"/>
              <a:ext cx="1676400" cy="762000"/>
            </a:xfrm>
            <a:prstGeom prst="roundRect">
              <a:avLst/>
            </a:prstGeom>
            <a:solidFill>
              <a:srgbClr val="00FF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160"/>
                </a:lnSpc>
              </a:pPr>
              <a:r>
                <a:rPr lang="en-US" b="1" dirty="0" smtClean="0">
                  <a:solidFill>
                    <a:schemeClr val="tx2">
                      <a:lumMod val="50000"/>
                    </a:schemeClr>
                  </a:solidFill>
                </a:rPr>
                <a:t>Id interviewees</a:t>
              </a:r>
              <a:endParaRPr lang="en-US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cxnSp>
          <p:nvCxnSpPr>
            <p:cNvPr id="71" name="Straight Arrow Connector 70"/>
            <p:cNvCxnSpPr>
              <a:stCxn id="16" idx="2"/>
              <a:endCxn id="40" idx="0"/>
            </p:cNvCxnSpPr>
            <p:nvPr/>
          </p:nvCxnSpPr>
          <p:spPr>
            <a:xfrm rot="5400000">
              <a:off x="1333500" y="5257800"/>
              <a:ext cx="304800" cy="1588"/>
            </a:xfrm>
            <a:prstGeom prst="straightConnector1">
              <a:avLst/>
            </a:prstGeom>
            <a:ln w="38100"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6" name="Group 95"/>
          <p:cNvGrpSpPr/>
          <p:nvPr/>
        </p:nvGrpSpPr>
        <p:grpSpPr>
          <a:xfrm>
            <a:off x="2133600" y="3200400"/>
            <a:ext cx="2914650" cy="1219200"/>
            <a:chOff x="2133600" y="3200400"/>
            <a:chExt cx="2914650" cy="1219200"/>
          </a:xfrm>
        </p:grpSpPr>
        <p:sp>
          <p:nvSpPr>
            <p:cNvPr id="41" name="Rounded Rectangle 40"/>
            <p:cNvSpPr/>
            <p:nvPr/>
          </p:nvSpPr>
          <p:spPr>
            <a:xfrm>
              <a:off x="3524250" y="3200400"/>
              <a:ext cx="1524000" cy="1219200"/>
            </a:xfrm>
            <a:prstGeom prst="roundRect">
              <a:avLst/>
            </a:prstGeom>
            <a:solidFill>
              <a:srgbClr val="00FF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160"/>
                </a:lnSpc>
              </a:pPr>
              <a:r>
                <a:rPr lang="en-US" b="1" dirty="0" smtClean="0">
                  <a:solidFill>
                    <a:schemeClr val="tx2">
                      <a:lumMod val="50000"/>
                    </a:schemeClr>
                  </a:solidFill>
                </a:rPr>
                <a:t>Select &amp; train interviewers</a:t>
              </a:r>
              <a:endParaRPr lang="en-US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cxnSp>
          <p:nvCxnSpPr>
            <p:cNvPr id="73" name="Straight Arrow Connector 72"/>
            <p:cNvCxnSpPr>
              <a:stCxn id="13" idx="3"/>
              <a:endCxn id="41" idx="1"/>
            </p:cNvCxnSpPr>
            <p:nvPr/>
          </p:nvCxnSpPr>
          <p:spPr>
            <a:xfrm>
              <a:off x="2133600" y="3810000"/>
              <a:ext cx="1390650" cy="1588"/>
            </a:xfrm>
            <a:prstGeom prst="straightConnector1">
              <a:avLst/>
            </a:prstGeom>
            <a:ln w="38100"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8" name="Group 97"/>
          <p:cNvGrpSpPr/>
          <p:nvPr/>
        </p:nvGrpSpPr>
        <p:grpSpPr>
          <a:xfrm>
            <a:off x="2324100" y="4420394"/>
            <a:ext cx="2838450" cy="1751806"/>
            <a:chOff x="2324100" y="4420394"/>
            <a:chExt cx="2838450" cy="1751806"/>
          </a:xfrm>
        </p:grpSpPr>
        <p:sp>
          <p:nvSpPr>
            <p:cNvPr id="42" name="Rounded Rectangle 41"/>
            <p:cNvSpPr/>
            <p:nvPr/>
          </p:nvSpPr>
          <p:spPr>
            <a:xfrm>
              <a:off x="3409950" y="5410200"/>
              <a:ext cx="1752600" cy="762000"/>
            </a:xfrm>
            <a:prstGeom prst="roundRect">
              <a:avLst/>
            </a:prstGeom>
            <a:solidFill>
              <a:srgbClr val="00FF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160"/>
                </a:lnSpc>
              </a:pPr>
              <a:r>
                <a:rPr lang="en-US" b="1" dirty="0" smtClean="0">
                  <a:solidFill>
                    <a:schemeClr val="tx2">
                      <a:lumMod val="50000"/>
                    </a:schemeClr>
                  </a:solidFill>
                </a:rPr>
                <a:t>Direct enquiry interviews</a:t>
              </a:r>
              <a:endParaRPr lang="en-US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cxnSp>
          <p:nvCxnSpPr>
            <p:cNvPr id="75" name="Straight Arrow Connector 74"/>
            <p:cNvCxnSpPr>
              <a:stCxn id="40" idx="3"/>
              <a:endCxn id="42" idx="1"/>
            </p:cNvCxnSpPr>
            <p:nvPr/>
          </p:nvCxnSpPr>
          <p:spPr>
            <a:xfrm>
              <a:off x="2324100" y="5791200"/>
              <a:ext cx="1085850" cy="1588"/>
            </a:xfrm>
            <a:prstGeom prst="straightConnector1">
              <a:avLst/>
            </a:prstGeom>
            <a:ln w="38100"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Arrow Connector 78"/>
            <p:cNvCxnSpPr>
              <a:stCxn id="41" idx="2"/>
              <a:endCxn id="42" idx="0"/>
            </p:cNvCxnSpPr>
            <p:nvPr/>
          </p:nvCxnSpPr>
          <p:spPr>
            <a:xfrm rot="5400000">
              <a:off x="3790950" y="4914900"/>
              <a:ext cx="990600" cy="1588"/>
            </a:xfrm>
            <a:prstGeom prst="straightConnector1">
              <a:avLst/>
            </a:prstGeom>
            <a:ln w="38100"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9" name="Group 98"/>
          <p:cNvGrpSpPr/>
          <p:nvPr/>
        </p:nvGrpSpPr>
        <p:grpSpPr>
          <a:xfrm>
            <a:off x="5162550" y="5410200"/>
            <a:ext cx="2838450" cy="762000"/>
            <a:chOff x="5162550" y="5410200"/>
            <a:chExt cx="2838450" cy="762000"/>
          </a:xfrm>
        </p:grpSpPr>
        <p:sp>
          <p:nvSpPr>
            <p:cNvPr id="43" name="Rounded Rectangle 42"/>
            <p:cNvSpPr/>
            <p:nvPr/>
          </p:nvSpPr>
          <p:spPr>
            <a:xfrm>
              <a:off x="6248400" y="5410200"/>
              <a:ext cx="1752600" cy="762000"/>
            </a:xfrm>
            <a:prstGeom prst="roundRect">
              <a:avLst/>
            </a:prstGeom>
            <a:solidFill>
              <a:srgbClr val="00FF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160"/>
                </a:lnSpc>
              </a:pPr>
              <a:r>
                <a:rPr lang="en-US" b="1" dirty="0" smtClean="0">
                  <a:solidFill>
                    <a:schemeClr val="tx2">
                      <a:lumMod val="50000"/>
                    </a:schemeClr>
                  </a:solidFill>
                </a:rPr>
                <a:t>Code &amp; </a:t>
              </a:r>
              <a:r>
                <a:rPr lang="en-US" b="1" dirty="0" err="1" smtClean="0">
                  <a:solidFill>
                    <a:schemeClr val="tx2">
                      <a:lumMod val="50000"/>
                    </a:schemeClr>
                  </a:solidFill>
                </a:rPr>
                <a:t>analyse</a:t>
              </a:r>
              <a:endParaRPr lang="en-US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cxnSp>
          <p:nvCxnSpPr>
            <p:cNvPr id="81" name="Straight Arrow Connector 80"/>
            <p:cNvCxnSpPr>
              <a:stCxn id="42" idx="3"/>
              <a:endCxn id="43" idx="1"/>
            </p:cNvCxnSpPr>
            <p:nvPr/>
          </p:nvCxnSpPr>
          <p:spPr>
            <a:xfrm>
              <a:off x="5162550" y="5791200"/>
              <a:ext cx="1085850" cy="1588"/>
            </a:xfrm>
            <a:prstGeom prst="straightConnector1">
              <a:avLst/>
            </a:prstGeom>
            <a:ln w="38100"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0" name="Group 99"/>
          <p:cNvGrpSpPr/>
          <p:nvPr/>
        </p:nvGrpSpPr>
        <p:grpSpPr>
          <a:xfrm>
            <a:off x="6248400" y="3810000"/>
            <a:ext cx="1752600" cy="1600994"/>
            <a:chOff x="6248400" y="3810000"/>
            <a:chExt cx="1752600" cy="1600994"/>
          </a:xfrm>
        </p:grpSpPr>
        <p:sp>
          <p:nvSpPr>
            <p:cNvPr id="44" name="Rounded Rectangle 43"/>
            <p:cNvSpPr/>
            <p:nvPr/>
          </p:nvSpPr>
          <p:spPr>
            <a:xfrm>
              <a:off x="6248400" y="3810000"/>
              <a:ext cx="1752600" cy="762000"/>
            </a:xfrm>
            <a:prstGeom prst="roundRect">
              <a:avLst/>
            </a:prstGeom>
            <a:solidFill>
              <a:srgbClr val="00FF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160"/>
                </a:lnSpc>
              </a:pPr>
              <a:r>
                <a:rPr lang="en-US" b="1" dirty="0" smtClean="0">
                  <a:solidFill>
                    <a:schemeClr val="tx2">
                      <a:lumMod val="50000"/>
                    </a:schemeClr>
                  </a:solidFill>
                </a:rPr>
                <a:t>Mental models report</a:t>
              </a:r>
              <a:endParaRPr lang="en-US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cxnSp>
          <p:nvCxnSpPr>
            <p:cNvPr id="83" name="Straight Arrow Connector 82"/>
            <p:cNvCxnSpPr>
              <a:stCxn id="43" idx="0"/>
              <a:endCxn id="44" idx="2"/>
            </p:cNvCxnSpPr>
            <p:nvPr/>
          </p:nvCxnSpPr>
          <p:spPr>
            <a:xfrm rot="5400000" flipH="1" flipV="1">
              <a:off x="6705600" y="4991100"/>
              <a:ext cx="838200" cy="1588"/>
            </a:xfrm>
            <a:prstGeom prst="straightConnector1">
              <a:avLst/>
            </a:prstGeom>
            <a:ln w="38100"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1" name="Group 100"/>
          <p:cNvGrpSpPr/>
          <p:nvPr/>
        </p:nvGrpSpPr>
        <p:grpSpPr>
          <a:xfrm>
            <a:off x="3589020" y="1524000"/>
            <a:ext cx="4411980" cy="2286794"/>
            <a:chOff x="3589020" y="1524000"/>
            <a:chExt cx="4411980" cy="2286794"/>
          </a:xfrm>
        </p:grpSpPr>
        <p:sp>
          <p:nvSpPr>
            <p:cNvPr id="45" name="Rounded Rectangle 44"/>
            <p:cNvSpPr/>
            <p:nvPr/>
          </p:nvSpPr>
          <p:spPr>
            <a:xfrm>
              <a:off x="6248400" y="2209800"/>
              <a:ext cx="1752600" cy="762000"/>
            </a:xfrm>
            <a:prstGeom prst="roundRect">
              <a:avLst/>
            </a:prstGeom>
            <a:solidFill>
              <a:srgbClr val="00FF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160"/>
                </a:lnSpc>
              </a:pPr>
              <a:r>
                <a:rPr lang="en-US" b="1" dirty="0" smtClean="0">
                  <a:solidFill>
                    <a:schemeClr val="tx2">
                      <a:lumMod val="50000"/>
                    </a:schemeClr>
                  </a:solidFill>
                </a:rPr>
                <a:t>Implications &amp; findings</a:t>
              </a:r>
              <a:endParaRPr lang="en-US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cxnSp>
          <p:nvCxnSpPr>
            <p:cNvPr id="85" name="Straight Arrow Connector 84"/>
            <p:cNvCxnSpPr>
              <a:stCxn id="44" idx="0"/>
              <a:endCxn id="45" idx="2"/>
            </p:cNvCxnSpPr>
            <p:nvPr/>
          </p:nvCxnSpPr>
          <p:spPr>
            <a:xfrm rot="5400000" flipH="1" flipV="1">
              <a:off x="6705600" y="3390900"/>
              <a:ext cx="838200" cy="1588"/>
            </a:xfrm>
            <a:prstGeom prst="straightConnector1">
              <a:avLst/>
            </a:prstGeom>
            <a:ln w="38100"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hape 86"/>
            <p:cNvCxnSpPr>
              <a:stCxn id="48" idx="2"/>
              <a:endCxn id="45" idx="1"/>
            </p:cNvCxnSpPr>
            <p:nvPr/>
          </p:nvCxnSpPr>
          <p:spPr>
            <a:xfrm rot="16200000" flipH="1">
              <a:off x="4423410" y="765810"/>
              <a:ext cx="990600" cy="2659380"/>
            </a:xfrm>
            <a:prstGeom prst="bentConnector2">
              <a:avLst/>
            </a:prstGeom>
            <a:ln w="38100"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hape 88"/>
            <p:cNvCxnSpPr>
              <a:stCxn id="49" idx="2"/>
              <a:endCxn id="45" idx="1"/>
            </p:cNvCxnSpPr>
            <p:nvPr/>
          </p:nvCxnSpPr>
          <p:spPr>
            <a:xfrm rot="16200000" flipH="1">
              <a:off x="5101590" y="1443990"/>
              <a:ext cx="1066800" cy="1226820"/>
            </a:xfrm>
            <a:prstGeom prst="bentConnector2">
              <a:avLst/>
            </a:prstGeom>
            <a:ln w="38100"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" name="Group 101"/>
          <p:cNvGrpSpPr/>
          <p:nvPr/>
        </p:nvGrpSpPr>
        <p:grpSpPr>
          <a:xfrm>
            <a:off x="5806440" y="762000"/>
            <a:ext cx="2727960" cy="1447800"/>
            <a:chOff x="5806440" y="762000"/>
            <a:chExt cx="2727960" cy="1447800"/>
          </a:xfrm>
        </p:grpSpPr>
        <p:sp>
          <p:nvSpPr>
            <p:cNvPr id="46" name="Rounded Rectangle 45"/>
            <p:cNvSpPr/>
            <p:nvPr/>
          </p:nvSpPr>
          <p:spPr>
            <a:xfrm>
              <a:off x="5806440" y="762000"/>
              <a:ext cx="1295400" cy="762000"/>
            </a:xfrm>
            <a:prstGeom prst="roundRect">
              <a:avLst/>
            </a:prstGeom>
            <a:solidFill>
              <a:srgbClr val="00FF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2">
                      <a:lumMod val="50000"/>
                    </a:schemeClr>
                  </a:solidFill>
                </a:rPr>
                <a:t>Generic BC plan</a:t>
              </a:r>
              <a:endParaRPr lang="en-US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7" name="Rounded Rectangle 46"/>
            <p:cNvSpPr/>
            <p:nvPr/>
          </p:nvSpPr>
          <p:spPr>
            <a:xfrm>
              <a:off x="7239000" y="762000"/>
              <a:ext cx="1295400" cy="762000"/>
            </a:xfrm>
            <a:prstGeom prst="roundRect">
              <a:avLst/>
            </a:prstGeom>
            <a:solidFill>
              <a:srgbClr val="00FF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160"/>
                </a:lnSpc>
              </a:pPr>
              <a:r>
                <a:rPr lang="en-US" b="1" dirty="0" smtClean="0">
                  <a:solidFill>
                    <a:schemeClr val="tx2">
                      <a:lumMod val="50000"/>
                    </a:schemeClr>
                  </a:solidFill>
                </a:rPr>
                <a:t>Generic  LB plan</a:t>
              </a:r>
              <a:endParaRPr lang="en-US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cxnSp>
          <p:nvCxnSpPr>
            <p:cNvPr id="91" name="Elbow Connector 90"/>
            <p:cNvCxnSpPr>
              <a:stCxn id="45" idx="0"/>
              <a:endCxn id="46" idx="2"/>
            </p:cNvCxnSpPr>
            <p:nvPr/>
          </p:nvCxnSpPr>
          <p:spPr>
            <a:xfrm rot="16200000" flipV="1">
              <a:off x="6446520" y="1531620"/>
              <a:ext cx="685800" cy="670560"/>
            </a:xfrm>
            <a:prstGeom prst="bentConnector3">
              <a:avLst>
                <a:gd name="adj1" fmla="val 50000"/>
              </a:avLst>
            </a:prstGeom>
            <a:ln w="38100"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Elbow Connector 92"/>
            <p:cNvCxnSpPr>
              <a:stCxn id="45" idx="0"/>
              <a:endCxn id="47" idx="2"/>
            </p:cNvCxnSpPr>
            <p:nvPr/>
          </p:nvCxnSpPr>
          <p:spPr>
            <a:xfrm rot="5400000" flipH="1" flipV="1">
              <a:off x="7162800" y="1485900"/>
              <a:ext cx="685800" cy="762000"/>
            </a:xfrm>
            <a:prstGeom prst="bentConnector3">
              <a:avLst>
                <a:gd name="adj1" fmla="val 50000"/>
              </a:avLst>
            </a:prstGeom>
            <a:ln w="38100"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-304800" y="0"/>
            <a:ext cx="9448800" cy="6858000"/>
            <a:chOff x="-304800" y="0"/>
            <a:chExt cx="9448800" cy="6858000"/>
          </a:xfrm>
        </p:grpSpPr>
        <p:sp>
          <p:nvSpPr>
            <p:cNvPr id="5" name="Rectangle 4"/>
            <p:cNvSpPr/>
            <p:nvPr/>
          </p:nvSpPr>
          <p:spPr>
            <a:xfrm>
              <a:off x="-304800" y="0"/>
              <a:ext cx="9448800" cy="6858000"/>
            </a:xfrm>
            <a:prstGeom prst="rect">
              <a:avLst/>
            </a:prstGeom>
            <a:solidFill>
              <a:srgbClr val="99FFCC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" name="Group 7"/>
            <p:cNvGrpSpPr/>
            <p:nvPr/>
          </p:nvGrpSpPr>
          <p:grpSpPr>
            <a:xfrm>
              <a:off x="142844" y="6143644"/>
              <a:ext cx="8832905" cy="632392"/>
              <a:chOff x="142844" y="6143644"/>
              <a:chExt cx="8832905" cy="632392"/>
            </a:xfrm>
          </p:grpSpPr>
          <p:cxnSp>
            <p:nvCxnSpPr>
              <p:cNvPr id="7" name="Straight Connector 3"/>
              <p:cNvCxnSpPr/>
              <p:nvPr/>
            </p:nvCxnSpPr>
            <p:spPr>
              <a:xfrm>
                <a:off x="142844" y="6500834"/>
                <a:ext cx="778674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TextBox 7"/>
              <p:cNvSpPr txBox="1"/>
              <p:nvPr/>
            </p:nvSpPr>
            <p:spPr>
              <a:xfrm>
                <a:off x="4286248" y="6514426"/>
                <a:ext cx="371477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100" i="1" dirty="0" smtClean="0">
                    <a:latin typeface="Tahoma" pitchFamily="34" charset="0"/>
                    <a:cs typeface="Tahoma" pitchFamily="34" charset="0"/>
                  </a:rPr>
                  <a:t>Putting South Africa First</a:t>
                </a:r>
                <a:endParaRPr lang="en-US" sz="1100" i="1" dirty="0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5072066" y="6215082"/>
                <a:ext cx="2970685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100" b="1" dirty="0" smtClean="0"/>
                  <a:t>CHAMBER OF MINES OF SOUTH AFRICA</a:t>
                </a:r>
                <a:endParaRPr lang="en-US" sz="600" b="1" dirty="0"/>
              </a:p>
            </p:txBody>
          </p:sp>
          <p:pic>
            <p:nvPicPr>
              <p:cNvPr id="10" name="Picture 7" descr="cmlogoDE copy"/>
              <p:cNvPicPr>
                <a:picLocks noChangeAspect="1" noChangeArrowheads="1"/>
              </p:cNvPicPr>
              <p:nvPr/>
            </p:nvPicPr>
            <p:blipFill>
              <a:blip r:embed="rId2" cstate="screen">
                <a:biLevel thresh="50000"/>
              </a:blip>
              <a:srcRect/>
              <a:stretch>
                <a:fillRect/>
              </a:stretch>
            </p:blipFill>
            <p:spPr bwMode="auto">
              <a:xfrm>
                <a:off x="8072462" y="6143644"/>
                <a:ext cx="903287" cy="558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5608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-304800" y="0"/>
            <a:ext cx="9448800" cy="6858000"/>
            <a:chOff x="-304800" y="0"/>
            <a:chExt cx="9448800" cy="6858000"/>
          </a:xfrm>
        </p:grpSpPr>
        <p:sp>
          <p:nvSpPr>
            <p:cNvPr id="5" name="Rectangle 4"/>
            <p:cNvSpPr/>
            <p:nvPr/>
          </p:nvSpPr>
          <p:spPr>
            <a:xfrm>
              <a:off x="-304800" y="0"/>
              <a:ext cx="9448800" cy="6858000"/>
            </a:xfrm>
            <a:prstGeom prst="rect">
              <a:avLst/>
            </a:prstGeom>
            <a:solidFill>
              <a:srgbClr val="99FFCC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" name="Group 7"/>
            <p:cNvGrpSpPr/>
            <p:nvPr/>
          </p:nvGrpSpPr>
          <p:grpSpPr>
            <a:xfrm>
              <a:off x="142844" y="6143644"/>
              <a:ext cx="8832905" cy="632392"/>
              <a:chOff x="142844" y="6143644"/>
              <a:chExt cx="8832905" cy="632392"/>
            </a:xfrm>
          </p:grpSpPr>
          <p:cxnSp>
            <p:nvCxnSpPr>
              <p:cNvPr id="7" name="Straight Connector 3"/>
              <p:cNvCxnSpPr/>
              <p:nvPr/>
            </p:nvCxnSpPr>
            <p:spPr>
              <a:xfrm>
                <a:off x="142844" y="6500834"/>
                <a:ext cx="778674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TextBox 7"/>
              <p:cNvSpPr txBox="1"/>
              <p:nvPr/>
            </p:nvSpPr>
            <p:spPr>
              <a:xfrm>
                <a:off x="4286248" y="6514426"/>
                <a:ext cx="371477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100" i="1" dirty="0" smtClean="0">
                    <a:latin typeface="Tahoma" pitchFamily="34" charset="0"/>
                    <a:cs typeface="Tahoma" pitchFamily="34" charset="0"/>
                  </a:rPr>
                  <a:t>Putting South Africa First</a:t>
                </a:r>
                <a:endParaRPr lang="en-US" sz="1100" i="1" dirty="0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5072066" y="6215082"/>
                <a:ext cx="2970685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100" b="1" dirty="0" smtClean="0"/>
                  <a:t>CHAMBER OF MINES OF SOUTH AFRICA</a:t>
                </a:r>
                <a:endParaRPr lang="en-US" sz="600" b="1" dirty="0"/>
              </a:p>
            </p:txBody>
          </p:sp>
          <p:pic>
            <p:nvPicPr>
              <p:cNvPr id="10" name="Picture 7" descr="cmlogoDE copy"/>
              <p:cNvPicPr>
                <a:picLocks noChangeAspect="1" noChangeArrowheads="1"/>
              </p:cNvPicPr>
              <p:nvPr/>
            </p:nvPicPr>
            <p:blipFill>
              <a:blip r:embed="rId2" cstate="screen">
                <a:biLevel thresh="50000"/>
              </a:blip>
              <a:srcRect/>
              <a:stretch>
                <a:fillRect/>
              </a:stretch>
            </p:blipFill>
            <p:spPr bwMode="auto">
              <a:xfrm>
                <a:off x="8072462" y="6143644"/>
                <a:ext cx="903287" cy="558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Topics for Discussion during breakaway sessions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5608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304800" y="0"/>
            <a:ext cx="9448800" cy="6858000"/>
            <a:chOff x="-304800" y="0"/>
            <a:chExt cx="9448800" cy="6858000"/>
          </a:xfrm>
        </p:grpSpPr>
        <p:sp>
          <p:nvSpPr>
            <p:cNvPr id="3" name="Rectangle 2"/>
            <p:cNvSpPr/>
            <p:nvPr/>
          </p:nvSpPr>
          <p:spPr>
            <a:xfrm>
              <a:off x="-304800" y="0"/>
              <a:ext cx="9448800" cy="6858000"/>
            </a:xfrm>
            <a:prstGeom prst="rect">
              <a:avLst/>
            </a:prstGeom>
            <a:solidFill>
              <a:srgbClr val="99FFCC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" name="Group 7"/>
            <p:cNvGrpSpPr/>
            <p:nvPr/>
          </p:nvGrpSpPr>
          <p:grpSpPr>
            <a:xfrm>
              <a:off x="142844" y="6143644"/>
              <a:ext cx="8832905" cy="632392"/>
              <a:chOff x="142844" y="6143644"/>
              <a:chExt cx="8832905" cy="632392"/>
            </a:xfrm>
          </p:grpSpPr>
          <p:cxnSp>
            <p:nvCxnSpPr>
              <p:cNvPr id="5" name="Straight Connector 3"/>
              <p:cNvCxnSpPr/>
              <p:nvPr/>
            </p:nvCxnSpPr>
            <p:spPr>
              <a:xfrm>
                <a:off x="142844" y="6500834"/>
                <a:ext cx="778674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" name="TextBox 5"/>
              <p:cNvSpPr txBox="1"/>
              <p:nvPr/>
            </p:nvSpPr>
            <p:spPr>
              <a:xfrm>
                <a:off x="4286248" y="6514426"/>
                <a:ext cx="371477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100" i="1" dirty="0" smtClean="0">
                    <a:latin typeface="Tahoma" pitchFamily="34" charset="0"/>
                    <a:cs typeface="Tahoma" pitchFamily="34" charset="0"/>
                  </a:rPr>
                  <a:t>Putting South Africa First</a:t>
                </a:r>
                <a:endParaRPr lang="en-US" sz="1100" i="1" dirty="0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5072066" y="6215082"/>
                <a:ext cx="2970685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100" b="1" dirty="0" smtClean="0"/>
                  <a:t>CHAMBER OF MINES OF SOUTH AFRICA</a:t>
                </a:r>
                <a:endParaRPr lang="en-US" sz="600" b="1" dirty="0"/>
              </a:p>
            </p:txBody>
          </p:sp>
          <p:pic>
            <p:nvPicPr>
              <p:cNvPr id="8" name="Picture 7" descr="cmlogoDE copy"/>
              <p:cNvPicPr>
                <a:picLocks noChangeAspect="1" noChangeArrowheads="1"/>
              </p:cNvPicPr>
              <p:nvPr/>
            </p:nvPicPr>
            <p:blipFill>
              <a:blip r:embed="rId2" cstate="screen">
                <a:biLevel thresh="50000"/>
              </a:blip>
              <a:srcRect/>
              <a:stretch>
                <a:fillRect/>
              </a:stretch>
            </p:blipFill>
            <p:spPr bwMode="auto">
              <a:xfrm>
                <a:off x="8072462" y="6143644"/>
                <a:ext cx="903287" cy="558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</p:grp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228600" y="1331416"/>
            <a:ext cx="8153400" cy="4154984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The principle of the scheme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The level at which these positions could realistically be pitched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sz="2400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The availability for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secondment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in your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organisations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sz="2400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How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secondments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could dovetail with existing schemes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Trainees’ conditions of employment (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Transport is an issue)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The overall feasibility of the scheme.</a:t>
            </a:r>
            <a:endParaRPr kumimoji="0" lang="en-US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304800" y="314980"/>
            <a:ext cx="9448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Discussion topic 1: MOSH Trainees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304800" y="0"/>
            <a:ext cx="9448800" cy="6858000"/>
            <a:chOff x="-304800" y="0"/>
            <a:chExt cx="9448800" cy="6858000"/>
          </a:xfrm>
        </p:grpSpPr>
        <p:sp>
          <p:nvSpPr>
            <p:cNvPr id="3" name="Rectangle 2"/>
            <p:cNvSpPr/>
            <p:nvPr/>
          </p:nvSpPr>
          <p:spPr>
            <a:xfrm>
              <a:off x="-304800" y="0"/>
              <a:ext cx="9448800" cy="6858000"/>
            </a:xfrm>
            <a:prstGeom prst="rect">
              <a:avLst/>
            </a:prstGeom>
            <a:solidFill>
              <a:srgbClr val="99FFCC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" name="Group 7"/>
            <p:cNvGrpSpPr/>
            <p:nvPr/>
          </p:nvGrpSpPr>
          <p:grpSpPr>
            <a:xfrm>
              <a:off x="142844" y="6143644"/>
              <a:ext cx="8832905" cy="632392"/>
              <a:chOff x="142844" y="6143644"/>
              <a:chExt cx="8832905" cy="632392"/>
            </a:xfrm>
          </p:grpSpPr>
          <p:cxnSp>
            <p:nvCxnSpPr>
              <p:cNvPr id="5" name="Straight Connector 3"/>
              <p:cNvCxnSpPr/>
              <p:nvPr/>
            </p:nvCxnSpPr>
            <p:spPr>
              <a:xfrm>
                <a:off x="142844" y="6500834"/>
                <a:ext cx="778674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" name="TextBox 5"/>
              <p:cNvSpPr txBox="1"/>
              <p:nvPr/>
            </p:nvSpPr>
            <p:spPr>
              <a:xfrm>
                <a:off x="4286248" y="6514426"/>
                <a:ext cx="371477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100" i="1" dirty="0" smtClean="0">
                    <a:latin typeface="Tahoma" pitchFamily="34" charset="0"/>
                    <a:cs typeface="Tahoma" pitchFamily="34" charset="0"/>
                  </a:rPr>
                  <a:t>Putting South Africa First</a:t>
                </a:r>
                <a:endParaRPr lang="en-US" sz="1100" i="1" dirty="0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5072066" y="6215082"/>
                <a:ext cx="2970685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100" b="1" dirty="0" smtClean="0"/>
                  <a:t>CHAMBER OF MINES OF SOUTH AFRICA</a:t>
                </a:r>
                <a:endParaRPr lang="en-US" sz="600" b="1" dirty="0"/>
              </a:p>
            </p:txBody>
          </p:sp>
          <p:pic>
            <p:nvPicPr>
              <p:cNvPr id="8" name="Picture 7" descr="cmlogoDE copy"/>
              <p:cNvPicPr>
                <a:picLocks noChangeAspect="1" noChangeArrowheads="1"/>
              </p:cNvPicPr>
              <p:nvPr/>
            </p:nvPicPr>
            <p:blipFill>
              <a:blip r:embed="rId2" cstate="screen">
                <a:biLevel thresh="50000"/>
              </a:blip>
              <a:srcRect/>
              <a:stretch>
                <a:fillRect/>
              </a:stretch>
            </p:blipFill>
            <p:spPr bwMode="auto">
              <a:xfrm>
                <a:off x="8072462" y="6143644"/>
                <a:ext cx="903287" cy="558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</p:grpSp>
      <p:sp>
        <p:nvSpPr>
          <p:cNvPr id="9" name="TextBox 8"/>
          <p:cNvSpPr txBox="1"/>
          <p:nvPr/>
        </p:nvSpPr>
        <p:spPr>
          <a:xfrm>
            <a:off x="-304800" y="162580"/>
            <a:ext cx="9448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Discussion topic 2: Mental Models Research</a:t>
            </a:r>
            <a:endParaRPr lang="en-US" sz="2800" dirty="0"/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0" y="1600200"/>
            <a:ext cx="8839200" cy="2616101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The Learning Hub does not have resources to do all mental models research; we must rely on Chamber members for assistance.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How do we get people in industry skilled and involved when there is a need for mental model research?</a:t>
            </a:r>
            <a:endParaRPr kumimoji="0" lang="en-US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304800" y="0"/>
            <a:ext cx="9448800" cy="6858000"/>
            <a:chOff x="-304800" y="0"/>
            <a:chExt cx="9448800" cy="6858000"/>
          </a:xfrm>
        </p:grpSpPr>
        <p:sp>
          <p:nvSpPr>
            <p:cNvPr id="3" name="Rectangle 2"/>
            <p:cNvSpPr/>
            <p:nvPr/>
          </p:nvSpPr>
          <p:spPr>
            <a:xfrm>
              <a:off x="-304800" y="0"/>
              <a:ext cx="9448800" cy="6858000"/>
            </a:xfrm>
            <a:prstGeom prst="rect">
              <a:avLst/>
            </a:prstGeom>
            <a:solidFill>
              <a:srgbClr val="99FFCC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" name="Group 7"/>
            <p:cNvGrpSpPr/>
            <p:nvPr/>
          </p:nvGrpSpPr>
          <p:grpSpPr>
            <a:xfrm>
              <a:off x="142844" y="6143644"/>
              <a:ext cx="8832905" cy="632392"/>
              <a:chOff x="142844" y="6143644"/>
              <a:chExt cx="8832905" cy="632392"/>
            </a:xfrm>
          </p:grpSpPr>
          <p:cxnSp>
            <p:nvCxnSpPr>
              <p:cNvPr id="5" name="Straight Connector 3"/>
              <p:cNvCxnSpPr/>
              <p:nvPr/>
            </p:nvCxnSpPr>
            <p:spPr>
              <a:xfrm>
                <a:off x="142844" y="6500834"/>
                <a:ext cx="778674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" name="TextBox 5"/>
              <p:cNvSpPr txBox="1"/>
              <p:nvPr/>
            </p:nvSpPr>
            <p:spPr>
              <a:xfrm>
                <a:off x="4286248" y="6514426"/>
                <a:ext cx="371477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100" i="1" dirty="0" smtClean="0">
                    <a:latin typeface="Tahoma" pitchFamily="34" charset="0"/>
                    <a:cs typeface="Tahoma" pitchFamily="34" charset="0"/>
                  </a:rPr>
                  <a:t>Putting South Africa First</a:t>
                </a:r>
                <a:endParaRPr lang="en-US" sz="1100" i="1" dirty="0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5072066" y="6215082"/>
                <a:ext cx="2970685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100" b="1" dirty="0" smtClean="0"/>
                  <a:t>CHAMBER OF MINES OF SOUTH AFRICA</a:t>
                </a:r>
                <a:endParaRPr lang="en-US" sz="600" b="1" dirty="0"/>
              </a:p>
            </p:txBody>
          </p:sp>
          <p:pic>
            <p:nvPicPr>
              <p:cNvPr id="8" name="Picture 7" descr="cmlogoDE copy"/>
              <p:cNvPicPr>
                <a:picLocks noChangeAspect="1" noChangeArrowheads="1"/>
              </p:cNvPicPr>
              <p:nvPr/>
            </p:nvPicPr>
            <p:blipFill>
              <a:blip r:embed="rId2" cstate="screen">
                <a:biLevel thresh="50000"/>
              </a:blip>
              <a:srcRect/>
              <a:stretch>
                <a:fillRect/>
              </a:stretch>
            </p:blipFill>
            <p:spPr bwMode="auto">
              <a:xfrm>
                <a:off x="8072462" y="6143644"/>
                <a:ext cx="903287" cy="558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</p:grp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76200" y="835997"/>
            <a:ext cx="8839200" cy="4955203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How do we as a discipline get more involved in Leading Practice Adoption processes?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Do we leave it to the practitioners in the member companies to do it themselves?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How can the Learning Hub assist or facilitate?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What are your communication needs in terms of MOSH activities? (Frequency, detail, media, content)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Do we need briefing/sharing of learning meetings? (Frequency, duration, topics, level)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Can companies designate a person plus alternate for the Learning Hub to liaise with on MOSH matters?</a:t>
            </a:r>
            <a:endParaRPr kumimoji="0" lang="en-US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304800" y="162580"/>
            <a:ext cx="9448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Discussion topic 3: HR involvement in MOSH processes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304800" y="0"/>
            <a:ext cx="9448800" cy="6858000"/>
            <a:chOff x="-304800" y="0"/>
            <a:chExt cx="9448800" cy="6858000"/>
          </a:xfrm>
        </p:grpSpPr>
        <p:sp>
          <p:nvSpPr>
            <p:cNvPr id="3" name="Rectangle 2"/>
            <p:cNvSpPr/>
            <p:nvPr/>
          </p:nvSpPr>
          <p:spPr>
            <a:xfrm>
              <a:off x="-304800" y="0"/>
              <a:ext cx="9448800" cy="6858000"/>
            </a:xfrm>
            <a:prstGeom prst="rect">
              <a:avLst/>
            </a:prstGeom>
            <a:solidFill>
              <a:srgbClr val="99FFCC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" name="Group 7"/>
            <p:cNvGrpSpPr/>
            <p:nvPr/>
          </p:nvGrpSpPr>
          <p:grpSpPr>
            <a:xfrm>
              <a:off x="142844" y="6143644"/>
              <a:ext cx="8832905" cy="632392"/>
              <a:chOff x="142844" y="6143644"/>
              <a:chExt cx="8832905" cy="632392"/>
            </a:xfrm>
          </p:grpSpPr>
          <p:cxnSp>
            <p:nvCxnSpPr>
              <p:cNvPr id="5" name="Straight Connector 3"/>
              <p:cNvCxnSpPr/>
              <p:nvPr/>
            </p:nvCxnSpPr>
            <p:spPr>
              <a:xfrm>
                <a:off x="142844" y="6500834"/>
                <a:ext cx="778674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" name="TextBox 5"/>
              <p:cNvSpPr txBox="1"/>
              <p:nvPr/>
            </p:nvSpPr>
            <p:spPr>
              <a:xfrm>
                <a:off x="4286248" y="6514426"/>
                <a:ext cx="371477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100" i="1" dirty="0" smtClean="0">
                    <a:latin typeface="Tahoma" pitchFamily="34" charset="0"/>
                    <a:cs typeface="Tahoma" pitchFamily="34" charset="0"/>
                  </a:rPr>
                  <a:t>Putting South Africa First</a:t>
                </a:r>
                <a:endParaRPr lang="en-US" sz="1100" i="1" dirty="0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5072066" y="6215082"/>
                <a:ext cx="2970685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100" b="1" dirty="0" smtClean="0"/>
                  <a:t>CHAMBER OF MINES OF SOUTH AFRICA</a:t>
                </a:r>
                <a:endParaRPr lang="en-US" sz="600" b="1" dirty="0"/>
              </a:p>
            </p:txBody>
          </p:sp>
          <p:pic>
            <p:nvPicPr>
              <p:cNvPr id="8" name="Picture 7" descr="cmlogoDE copy"/>
              <p:cNvPicPr>
                <a:picLocks noChangeAspect="1" noChangeArrowheads="1"/>
              </p:cNvPicPr>
              <p:nvPr/>
            </p:nvPicPr>
            <p:blipFill>
              <a:blip r:embed="rId2" cstate="screen">
                <a:biLevel thresh="50000"/>
              </a:blip>
              <a:srcRect/>
              <a:stretch>
                <a:fillRect/>
              </a:stretch>
            </p:blipFill>
            <p:spPr bwMode="auto">
              <a:xfrm>
                <a:off x="8072462" y="6143644"/>
                <a:ext cx="903287" cy="558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</p:grpSp>
      <p:sp>
        <p:nvSpPr>
          <p:cNvPr id="9" name="TextBox 8"/>
          <p:cNvSpPr txBox="1"/>
          <p:nvPr/>
        </p:nvSpPr>
        <p:spPr>
          <a:xfrm>
            <a:off x="-304800" y="162580"/>
            <a:ext cx="9448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Discussion topic 4: HR involvement in MOSH processes</a:t>
            </a:r>
            <a:endParaRPr lang="en-US" sz="2800" dirty="0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28600" y="1143000"/>
            <a:ext cx="8229600" cy="3970318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Is there a need to train operations on the MOSH Adoption System, in particular the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behavioural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dimensions?  If so: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How can the Learning Hub assist/facilitate?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Target audiences and numbers?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Duration?</a:t>
            </a:r>
            <a:endParaRPr kumimoji="0" lang="en-US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304800" y="0"/>
            <a:ext cx="9448800" cy="6858000"/>
            <a:chOff x="-304800" y="0"/>
            <a:chExt cx="9448800" cy="6858000"/>
          </a:xfrm>
        </p:grpSpPr>
        <p:sp>
          <p:nvSpPr>
            <p:cNvPr id="3" name="Rectangle 2"/>
            <p:cNvSpPr/>
            <p:nvPr/>
          </p:nvSpPr>
          <p:spPr>
            <a:xfrm>
              <a:off x="-304800" y="0"/>
              <a:ext cx="9448800" cy="6858000"/>
            </a:xfrm>
            <a:prstGeom prst="rect">
              <a:avLst/>
            </a:prstGeom>
            <a:solidFill>
              <a:srgbClr val="99FFCC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142844" y="6143644"/>
              <a:ext cx="8832905" cy="632392"/>
              <a:chOff x="142844" y="6143644"/>
              <a:chExt cx="8832905" cy="632392"/>
            </a:xfrm>
          </p:grpSpPr>
          <p:cxnSp>
            <p:nvCxnSpPr>
              <p:cNvPr id="4" name="Straight Connector 3"/>
              <p:cNvCxnSpPr/>
              <p:nvPr/>
            </p:nvCxnSpPr>
            <p:spPr>
              <a:xfrm>
                <a:off x="142844" y="6500834"/>
                <a:ext cx="778674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" name="TextBox 4"/>
              <p:cNvSpPr txBox="1"/>
              <p:nvPr/>
            </p:nvSpPr>
            <p:spPr>
              <a:xfrm>
                <a:off x="4286248" y="6514426"/>
                <a:ext cx="371477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100" i="1" dirty="0" smtClean="0">
                    <a:latin typeface="Tahoma" pitchFamily="34" charset="0"/>
                    <a:cs typeface="Tahoma" pitchFamily="34" charset="0"/>
                  </a:rPr>
                  <a:t>Putting South Africa First</a:t>
                </a:r>
                <a:endParaRPr lang="en-US" sz="1100" i="1" dirty="0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5072066" y="6215082"/>
                <a:ext cx="2970685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100" b="1" dirty="0" smtClean="0"/>
                  <a:t>CHAMBER OF MINES OF SOUTH AFRICA</a:t>
                </a:r>
                <a:endParaRPr lang="en-US" sz="600" b="1" dirty="0"/>
              </a:p>
            </p:txBody>
          </p:sp>
          <p:pic>
            <p:nvPicPr>
              <p:cNvPr id="7" name="Picture 7" descr="cmlogoDE copy"/>
              <p:cNvPicPr>
                <a:picLocks noChangeAspect="1" noChangeArrowheads="1"/>
              </p:cNvPicPr>
              <p:nvPr/>
            </p:nvPicPr>
            <p:blipFill>
              <a:blip r:embed="rId2" cstate="screen">
                <a:biLevel thresh="50000"/>
              </a:blip>
              <a:srcRect/>
              <a:stretch>
                <a:fillRect/>
              </a:stretch>
            </p:blipFill>
            <p:spPr bwMode="auto">
              <a:xfrm>
                <a:off x="8072462" y="6143644"/>
                <a:ext cx="903287" cy="558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Opening and Welcome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Stanford </a:t>
            </a:r>
            <a:r>
              <a:rPr lang="en-US" dirty="0" err="1" smtClean="0"/>
              <a:t>Malatji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</a:rPr>
              <a:t>Head of the Learning Hub, Chamber of Mines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5608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8"/>
          <p:cNvGrpSpPr/>
          <p:nvPr/>
        </p:nvGrpSpPr>
        <p:grpSpPr>
          <a:xfrm>
            <a:off x="-304800" y="0"/>
            <a:ext cx="9448800" cy="6858000"/>
            <a:chOff x="-304800" y="0"/>
            <a:chExt cx="9448800" cy="6858000"/>
          </a:xfrm>
        </p:grpSpPr>
        <p:sp>
          <p:nvSpPr>
            <p:cNvPr id="5" name="Rectangle 4"/>
            <p:cNvSpPr/>
            <p:nvPr/>
          </p:nvSpPr>
          <p:spPr>
            <a:xfrm>
              <a:off x="-304800" y="0"/>
              <a:ext cx="9448800" cy="6858000"/>
            </a:xfrm>
            <a:prstGeom prst="rect">
              <a:avLst/>
            </a:prstGeom>
            <a:solidFill>
              <a:srgbClr val="99FFCC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6" name="Group 7"/>
            <p:cNvGrpSpPr/>
            <p:nvPr/>
          </p:nvGrpSpPr>
          <p:grpSpPr>
            <a:xfrm>
              <a:off x="142844" y="6143644"/>
              <a:ext cx="8832905" cy="632392"/>
              <a:chOff x="142844" y="6143644"/>
              <a:chExt cx="8832905" cy="632392"/>
            </a:xfrm>
          </p:grpSpPr>
          <p:cxnSp>
            <p:nvCxnSpPr>
              <p:cNvPr id="7" name="Straight Connector 3"/>
              <p:cNvCxnSpPr/>
              <p:nvPr/>
            </p:nvCxnSpPr>
            <p:spPr>
              <a:xfrm>
                <a:off x="142844" y="6500834"/>
                <a:ext cx="778674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TextBox 7"/>
              <p:cNvSpPr txBox="1"/>
              <p:nvPr/>
            </p:nvSpPr>
            <p:spPr>
              <a:xfrm>
                <a:off x="4286248" y="6514426"/>
                <a:ext cx="371477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100" i="1" dirty="0" smtClean="0">
                    <a:latin typeface="Tahoma" pitchFamily="34" charset="0"/>
                    <a:cs typeface="Tahoma" pitchFamily="34" charset="0"/>
                  </a:rPr>
                  <a:t>Putting South Africa First</a:t>
                </a:r>
                <a:endParaRPr lang="en-US" sz="1100" i="1" dirty="0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5072066" y="6215082"/>
                <a:ext cx="2970685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100" b="1" dirty="0" smtClean="0"/>
                  <a:t>CHAMBER OF MINES OF SOUTH AFRICA</a:t>
                </a:r>
                <a:endParaRPr lang="en-US" sz="600" b="1" dirty="0"/>
              </a:p>
            </p:txBody>
          </p:sp>
          <p:pic>
            <p:nvPicPr>
              <p:cNvPr id="10" name="Picture 7" descr="cmlogoDE copy"/>
              <p:cNvPicPr>
                <a:picLocks noChangeAspect="1" noChangeArrowheads="1"/>
              </p:cNvPicPr>
              <p:nvPr/>
            </p:nvPicPr>
            <p:blipFill>
              <a:blip r:embed="rId2" cstate="screen">
                <a:biLevel thresh="50000"/>
              </a:blip>
              <a:srcRect/>
              <a:stretch>
                <a:fillRect/>
              </a:stretch>
            </p:blipFill>
            <p:spPr bwMode="auto">
              <a:xfrm>
                <a:off x="8072462" y="6143644"/>
                <a:ext cx="903287" cy="558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8915400" cy="1524000"/>
          </a:xfrm>
        </p:spPr>
        <p:txBody>
          <a:bodyPr>
            <a:normAutofit fontScale="90000"/>
          </a:bodyPr>
          <a:lstStyle/>
          <a:p>
            <a:r>
              <a:rPr lang="en-US" sz="3100" dirty="0" smtClean="0">
                <a:solidFill>
                  <a:schemeClr val="accent1">
                    <a:lumMod val="75000"/>
                  </a:schemeClr>
                </a:solidFill>
              </a:rPr>
              <a:t>The Culture Transformation Framework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Dr </a:t>
            </a:r>
            <a:r>
              <a:rPr lang="en-US" dirty="0" err="1" smtClean="0"/>
              <a:t>Sizwe</a:t>
            </a:r>
            <a:r>
              <a:rPr lang="en-US" dirty="0" smtClean="0"/>
              <a:t> </a:t>
            </a:r>
            <a:r>
              <a:rPr lang="en-US" dirty="0" err="1" smtClean="0"/>
              <a:t>Phakathi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Deputy Head, Safety and Sustainable Development, Chamber of Mines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05000"/>
            <a:ext cx="8686800" cy="4267200"/>
          </a:xfrm>
          <a:solidFill>
            <a:srgbClr val="CCFF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rmAutofit fontScale="85000" lnSpcReduction="20000"/>
          </a:bodyPr>
          <a:lstStyle/>
          <a:p>
            <a:pPr>
              <a:spcAft>
                <a:spcPts val="600"/>
              </a:spcAft>
            </a:pPr>
            <a:r>
              <a:rPr lang="en-US" dirty="0" smtClean="0">
                <a:solidFill>
                  <a:schemeClr val="tx2"/>
                </a:solidFill>
              </a:rPr>
              <a:t>PhD University of Oxford.  Thesis: Getting on and getting by: The Gold Miners’ informal work practice of making a plan (</a:t>
            </a:r>
            <a:r>
              <a:rPr lang="en-US" dirty="0" err="1" smtClean="0">
                <a:solidFill>
                  <a:schemeClr val="tx2"/>
                </a:solidFill>
              </a:rPr>
              <a:t>planisa</a:t>
            </a:r>
            <a:r>
              <a:rPr lang="en-US" dirty="0" smtClean="0">
                <a:solidFill>
                  <a:schemeClr val="tx2"/>
                </a:solidFill>
              </a:rPr>
              <a:t>)”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“Most outstanding paper” in 2002 in Journal of Workplace learning; Oxford </a:t>
            </a:r>
            <a:r>
              <a:rPr lang="en-US" dirty="0" err="1" smtClean="0">
                <a:solidFill>
                  <a:schemeClr val="tx2"/>
                </a:solidFill>
              </a:rPr>
              <a:t>Uninversity’s</a:t>
            </a:r>
            <a:r>
              <a:rPr lang="en-US" dirty="0" smtClean="0">
                <a:solidFill>
                  <a:schemeClr val="tx2"/>
                </a:solidFill>
              </a:rPr>
              <a:t> Ngo Future of Learning prize for significantly growing the body of knowledge to understand future work</a:t>
            </a:r>
          </a:p>
          <a:p>
            <a:pPr>
              <a:spcAft>
                <a:spcPts val="600"/>
              </a:spcAft>
            </a:pPr>
            <a:r>
              <a:rPr lang="en-US" dirty="0" smtClean="0">
                <a:solidFill>
                  <a:schemeClr val="tx2"/>
                </a:solidFill>
              </a:rPr>
              <a:t>Have done research for major mining companies, the COM and CSIR</a:t>
            </a:r>
          </a:p>
          <a:p>
            <a:pPr>
              <a:spcAft>
                <a:spcPts val="600"/>
              </a:spcAft>
            </a:pPr>
            <a:r>
              <a:rPr lang="en-US" dirty="0" smtClean="0">
                <a:solidFill>
                  <a:schemeClr val="tx2"/>
                </a:solidFill>
              </a:rPr>
              <a:t>Co-authored numerous research papers, conference </a:t>
            </a:r>
            <a:r>
              <a:rPr lang="en-US" dirty="0" err="1" smtClean="0">
                <a:solidFill>
                  <a:schemeClr val="tx2"/>
                </a:solidFill>
              </a:rPr>
              <a:t>papaers</a:t>
            </a:r>
            <a:r>
              <a:rPr lang="en-US" dirty="0" smtClean="0">
                <a:solidFill>
                  <a:schemeClr val="tx2"/>
                </a:solidFill>
              </a:rPr>
              <a:t>, journal articles, book chapters</a:t>
            </a:r>
            <a:endParaRPr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304800" y="0"/>
            <a:ext cx="9448800" cy="6858000"/>
            <a:chOff x="-304800" y="0"/>
            <a:chExt cx="9448800" cy="6858000"/>
          </a:xfrm>
        </p:grpSpPr>
        <p:sp>
          <p:nvSpPr>
            <p:cNvPr id="3" name="Rectangle 2"/>
            <p:cNvSpPr/>
            <p:nvPr/>
          </p:nvSpPr>
          <p:spPr>
            <a:xfrm>
              <a:off x="-304800" y="0"/>
              <a:ext cx="9448800" cy="6858000"/>
            </a:xfrm>
            <a:prstGeom prst="rect">
              <a:avLst/>
            </a:prstGeom>
            <a:solidFill>
              <a:srgbClr val="99FFCC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" name="Group 7"/>
            <p:cNvGrpSpPr/>
            <p:nvPr/>
          </p:nvGrpSpPr>
          <p:grpSpPr>
            <a:xfrm>
              <a:off x="142844" y="6143644"/>
              <a:ext cx="8832905" cy="632392"/>
              <a:chOff x="142844" y="6143644"/>
              <a:chExt cx="8832905" cy="632392"/>
            </a:xfrm>
          </p:grpSpPr>
          <p:cxnSp>
            <p:nvCxnSpPr>
              <p:cNvPr id="5" name="Straight Connector 3"/>
              <p:cNvCxnSpPr/>
              <p:nvPr/>
            </p:nvCxnSpPr>
            <p:spPr>
              <a:xfrm>
                <a:off x="142844" y="6500834"/>
                <a:ext cx="778674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" name="TextBox 5"/>
              <p:cNvSpPr txBox="1"/>
              <p:nvPr/>
            </p:nvSpPr>
            <p:spPr>
              <a:xfrm>
                <a:off x="4286248" y="6514426"/>
                <a:ext cx="371477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100" i="1" dirty="0" smtClean="0">
                    <a:latin typeface="Tahoma" pitchFamily="34" charset="0"/>
                    <a:cs typeface="Tahoma" pitchFamily="34" charset="0"/>
                  </a:rPr>
                  <a:t>Putting South Africa First</a:t>
                </a:r>
                <a:endParaRPr lang="en-US" sz="1100" i="1" dirty="0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5072066" y="6215082"/>
                <a:ext cx="2970685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100" b="1" dirty="0" smtClean="0"/>
                  <a:t>CHAMBER OF MINES OF SOUTH AFRICA</a:t>
                </a:r>
                <a:endParaRPr lang="en-US" sz="600" b="1" dirty="0"/>
              </a:p>
            </p:txBody>
          </p:sp>
          <p:pic>
            <p:nvPicPr>
              <p:cNvPr id="8" name="Picture 7" descr="cmlogoDE copy"/>
              <p:cNvPicPr>
                <a:picLocks noChangeAspect="1" noChangeArrowheads="1"/>
              </p:cNvPicPr>
              <p:nvPr/>
            </p:nvPicPr>
            <p:blipFill>
              <a:blip r:embed="rId2" cstate="screen">
                <a:biLevel thresh="50000"/>
              </a:blip>
              <a:srcRect/>
              <a:stretch>
                <a:fillRect/>
              </a:stretch>
            </p:blipFill>
            <p:spPr bwMode="auto">
              <a:xfrm>
                <a:off x="8072462" y="6143644"/>
                <a:ext cx="903287" cy="558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304800" y="0"/>
            <a:ext cx="9448800" cy="6858000"/>
            <a:chOff x="-304800" y="0"/>
            <a:chExt cx="9448800" cy="6858000"/>
          </a:xfrm>
        </p:grpSpPr>
        <p:sp>
          <p:nvSpPr>
            <p:cNvPr id="3" name="Rectangle 2"/>
            <p:cNvSpPr/>
            <p:nvPr/>
          </p:nvSpPr>
          <p:spPr>
            <a:xfrm>
              <a:off x="-304800" y="0"/>
              <a:ext cx="9448800" cy="6858000"/>
            </a:xfrm>
            <a:prstGeom prst="rect">
              <a:avLst/>
            </a:prstGeom>
            <a:solidFill>
              <a:srgbClr val="99FFCC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" name="Group 7"/>
            <p:cNvGrpSpPr/>
            <p:nvPr/>
          </p:nvGrpSpPr>
          <p:grpSpPr>
            <a:xfrm>
              <a:off x="142844" y="6143644"/>
              <a:ext cx="8832905" cy="632392"/>
              <a:chOff x="142844" y="6143644"/>
              <a:chExt cx="8832905" cy="632392"/>
            </a:xfrm>
          </p:grpSpPr>
          <p:cxnSp>
            <p:nvCxnSpPr>
              <p:cNvPr id="5" name="Straight Connector 3"/>
              <p:cNvCxnSpPr/>
              <p:nvPr/>
            </p:nvCxnSpPr>
            <p:spPr>
              <a:xfrm>
                <a:off x="142844" y="6500834"/>
                <a:ext cx="778674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" name="TextBox 5"/>
              <p:cNvSpPr txBox="1"/>
              <p:nvPr/>
            </p:nvSpPr>
            <p:spPr>
              <a:xfrm>
                <a:off x="4286248" y="6514426"/>
                <a:ext cx="371477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100" i="1" dirty="0" smtClean="0">
                    <a:latin typeface="Tahoma" pitchFamily="34" charset="0"/>
                    <a:cs typeface="Tahoma" pitchFamily="34" charset="0"/>
                  </a:rPr>
                  <a:t>Putting South Africa First</a:t>
                </a:r>
                <a:endParaRPr lang="en-US" sz="1100" i="1" dirty="0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5072066" y="6215082"/>
                <a:ext cx="2970685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100" b="1" dirty="0" smtClean="0"/>
                  <a:t>CHAMBER OF MINES OF SOUTH AFRICA</a:t>
                </a:r>
                <a:endParaRPr lang="en-US" sz="600" b="1" dirty="0"/>
              </a:p>
            </p:txBody>
          </p:sp>
          <p:pic>
            <p:nvPicPr>
              <p:cNvPr id="8" name="Picture 7" descr="cmlogoDE copy"/>
              <p:cNvPicPr>
                <a:picLocks noChangeAspect="1" noChangeArrowheads="1"/>
              </p:cNvPicPr>
              <p:nvPr/>
            </p:nvPicPr>
            <p:blipFill>
              <a:blip r:embed="rId2" cstate="screen">
                <a:biLevel thresh="50000"/>
              </a:blip>
              <a:srcRect/>
              <a:stretch>
                <a:fillRect/>
              </a:stretch>
            </p:blipFill>
            <p:spPr bwMode="auto">
              <a:xfrm>
                <a:off x="8072462" y="6143644"/>
                <a:ext cx="903287" cy="558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304800" y="0"/>
            <a:ext cx="9448800" cy="6858000"/>
            <a:chOff x="-304800" y="0"/>
            <a:chExt cx="9448800" cy="6858000"/>
          </a:xfrm>
        </p:grpSpPr>
        <p:sp>
          <p:nvSpPr>
            <p:cNvPr id="3" name="Rectangle 2"/>
            <p:cNvSpPr/>
            <p:nvPr/>
          </p:nvSpPr>
          <p:spPr>
            <a:xfrm>
              <a:off x="-304800" y="0"/>
              <a:ext cx="9448800" cy="6858000"/>
            </a:xfrm>
            <a:prstGeom prst="rect">
              <a:avLst/>
            </a:prstGeom>
            <a:solidFill>
              <a:srgbClr val="99FFCC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" name="Group 7"/>
            <p:cNvGrpSpPr/>
            <p:nvPr/>
          </p:nvGrpSpPr>
          <p:grpSpPr>
            <a:xfrm>
              <a:off x="142844" y="6143644"/>
              <a:ext cx="8832905" cy="632392"/>
              <a:chOff x="142844" y="6143644"/>
              <a:chExt cx="8832905" cy="632392"/>
            </a:xfrm>
          </p:grpSpPr>
          <p:cxnSp>
            <p:nvCxnSpPr>
              <p:cNvPr id="5" name="Straight Connector 3"/>
              <p:cNvCxnSpPr/>
              <p:nvPr/>
            </p:nvCxnSpPr>
            <p:spPr>
              <a:xfrm>
                <a:off x="142844" y="6500834"/>
                <a:ext cx="778674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" name="TextBox 5"/>
              <p:cNvSpPr txBox="1"/>
              <p:nvPr/>
            </p:nvSpPr>
            <p:spPr>
              <a:xfrm>
                <a:off x="4286248" y="6514426"/>
                <a:ext cx="371477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100" i="1" dirty="0" smtClean="0">
                    <a:latin typeface="Tahoma" pitchFamily="34" charset="0"/>
                    <a:cs typeface="Tahoma" pitchFamily="34" charset="0"/>
                  </a:rPr>
                  <a:t>Putting South Africa First</a:t>
                </a:r>
                <a:endParaRPr lang="en-US" sz="1100" i="1" dirty="0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5072066" y="6215082"/>
                <a:ext cx="2970685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100" b="1" dirty="0" smtClean="0"/>
                  <a:t>CHAMBER OF MINES OF SOUTH AFRICA</a:t>
                </a:r>
                <a:endParaRPr lang="en-US" sz="600" b="1" dirty="0"/>
              </a:p>
            </p:txBody>
          </p:sp>
          <p:pic>
            <p:nvPicPr>
              <p:cNvPr id="8" name="Picture 7" descr="cmlogoDE copy"/>
              <p:cNvPicPr>
                <a:picLocks noChangeAspect="1" noChangeArrowheads="1"/>
              </p:cNvPicPr>
              <p:nvPr/>
            </p:nvPicPr>
            <p:blipFill>
              <a:blip r:embed="rId2" cstate="screen">
                <a:biLevel thresh="50000"/>
              </a:blip>
              <a:srcRect/>
              <a:stretch>
                <a:fillRect/>
              </a:stretch>
            </p:blipFill>
            <p:spPr bwMode="auto">
              <a:xfrm>
                <a:off x="8072462" y="6143644"/>
                <a:ext cx="903287" cy="558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8"/>
          <p:cNvGrpSpPr/>
          <p:nvPr/>
        </p:nvGrpSpPr>
        <p:grpSpPr>
          <a:xfrm>
            <a:off x="-304800" y="0"/>
            <a:ext cx="9448800" cy="6858000"/>
            <a:chOff x="-304800" y="0"/>
            <a:chExt cx="9448800" cy="6858000"/>
          </a:xfrm>
        </p:grpSpPr>
        <p:sp>
          <p:nvSpPr>
            <p:cNvPr id="5" name="Rectangle 4"/>
            <p:cNvSpPr/>
            <p:nvPr/>
          </p:nvSpPr>
          <p:spPr>
            <a:xfrm>
              <a:off x="-304800" y="0"/>
              <a:ext cx="9448800" cy="6858000"/>
            </a:xfrm>
            <a:prstGeom prst="rect">
              <a:avLst/>
            </a:prstGeom>
            <a:solidFill>
              <a:srgbClr val="99FFCC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6" name="Group 7"/>
            <p:cNvGrpSpPr/>
            <p:nvPr/>
          </p:nvGrpSpPr>
          <p:grpSpPr>
            <a:xfrm>
              <a:off x="142844" y="6143644"/>
              <a:ext cx="8832905" cy="632392"/>
              <a:chOff x="142844" y="6143644"/>
              <a:chExt cx="8832905" cy="632392"/>
            </a:xfrm>
          </p:grpSpPr>
          <p:cxnSp>
            <p:nvCxnSpPr>
              <p:cNvPr id="7" name="Straight Connector 3"/>
              <p:cNvCxnSpPr/>
              <p:nvPr/>
            </p:nvCxnSpPr>
            <p:spPr>
              <a:xfrm>
                <a:off x="142844" y="6500834"/>
                <a:ext cx="778674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TextBox 7"/>
              <p:cNvSpPr txBox="1"/>
              <p:nvPr/>
            </p:nvSpPr>
            <p:spPr>
              <a:xfrm>
                <a:off x="4286248" y="6514426"/>
                <a:ext cx="371477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100" i="1" dirty="0" smtClean="0">
                    <a:latin typeface="Tahoma" pitchFamily="34" charset="0"/>
                    <a:cs typeface="Tahoma" pitchFamily="34" charset="0"/>
                  </a:rPr>
                  <a:t>Putting South Africa First</a:t>
                </a:r>
                <a:endParaRPr lang="en-US" sz="1100" i="1" dirty="0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5072066" y="6215082"/>
                <a:ext cx="2970685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100" b="1" dirty="0" smtClean="0"/>
                  <a:t>CHAMBER OF MINES OF SOUTH AFRICA</a:t>
                </a:r>
                <a:endParaRPr lang="en-US" sz="600" b="1" dirty="0"/>
              </a:p>
            </p:txBody>
          </p:sp>
          <p:pic>
            <p:nvPicPr>
              <p:cNvPr id="10" name="Picture 7" descr="cmlogoDE copy"/>
              <p:cNvPicPr>
                <a:picLocks noChangeAspect="1" noChangeArrowheads="1"/>
              </p:cNvPicPr>
              <p:nvPr/>
            </p:nvPicPr>
            <p:blipFill>
              <a:blip r:embed="rId2" cstate="screen">
                <a:biLevel thresh="50000"/>
              </a:blip>
              <a:srcRect/>
              <a:stretch>
                <a:fillRect/>
              </a:stretch>
            </p:blipFill>
            <p:spPr bwMode="auto">
              <a:xfrm>
                <a:off x="8072462" y="6143644"/>
                <a:ext cx="903287" cy="558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524000"/>
          </a:xfrm>
        </p:spPr>
        <p:txBody>
          <a:bodyPr>
            <a:normAutofit fontScale="90000"/>
          </a:bodyPr>
          <a:lstStyle/>
          <a:p>
            <a:r>
              <a:rPr lang="en-US" sz="3100" dirty="0" smtClean="0">
                <a:solidFill>
                  <a:schemeClr val="accent1">
                    <a:lumMod val="75000"/>
                  </a:schemeClr>
                </a:solidFill>
              </a:rPr>
              <a:t>Background and history of the MOSH Adoption System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Mike </a:t>
            </a:r>
            <a:r>
              <a:rPr lang="en-US" dirty="0" err="1" smtClean="0"/>
              <a:t>Rossouw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100" dirty="0" smtClean="0">
                <a:solidFill>
                  <a:schemeClr val="accent1">
                    <a:lumMod val="75000"/>
                  </a:schemeClr>
                </a:solidFill>
              </a:rPr>
              <a:t>Chairman, MOSH Task Force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05000"/>
            <a:ext cx="8686800" cy="4267200"/>
          </a:xfrm>
          <a:solidFill>
            <a:srgbClr val="CCFF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rmAutofit fontScale="77500" lnSpcReduction="20000"/>
          </a:bodyPr>
          <a:lstStyle/>
          <a:p>
            <a:pPr>
              <a:spcAft>
                <a:spcPts val="600"/>
              </a:spcAft>
            </a:pPr>
            <a:r>
              <a:rPr lang="en-US" dirty="0" err="1" smtClean="0">
                <a:solidFill>
                  <a:schemeClr val="tx2"/>
                </a:solidFill>
              </a:rPr>
              <a:t>BSc</a:t>
            </a:r>
            <a:r>
              <a:rPr lang="en-US" dirty="0" smtClean="0">
                <a:solidFill>
                  <a:schemeClr val="tx2"/>
                </a:solidFill>
              </a:rPr>
              <a:t> Electrical Engineering (UP); MBA (University of Brunel, UK)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30 years in gold, manganese, titanium, platinum, chrome and mineral beneficiation</a:t>
            </a:r>
          </a:p>
          <a:p>
            <a:pPr>
              <a:spcAft>
                <a:spcPts val="600"/>
              </a:spcAft>
            </a:pPr>
            <a:r>
              <a:rPr lang="en-US" dirty="0" smtClean="0">
                <a:solidFill>
                  <a:schemeClr val="tx2"/>
                </a:solidFill>
              </a:rPr>
              <a:t>Previously non-exec director of </a:t>
            </a:r>
            <a:r>
              <a:rPr lang="en-US" dirty="0" err="1" smtClean="0">
                <a:solidFill>
                  <a:schemeClr val="tx2"/>
                </a:solidFill>
              </a:rPr>
              <a:t>Zimplats</a:t>
            </a:r>
            <a:r>
              <a:rPr lang="en-US" dirty="0" smtClean="0">
                <a:solidFill>
                  <a:schemeClr val="tx2"/>
                </a:solidFill>
              </a:rPr>
              <a:t>, government appointed independent director of National Electricity Regulator of SA</a:t>
            </a:r>
          </a:p>
          <a:p>
            <a:pPr>
              <a:spcAft>
                <a:spcPts val="600"/>
              </a:spcAft>
            </a:pPr>
            <a:r>
              <a:rPr lang="en-US" dirty="0" smtClean="0">
                <a:solidFill>
                  <a:schemeClr val="tx2"/>
                </a:solidFill>
              </a:rPr>
              <a:t>Currently executive director of Xstrata Alloys and chair of Energy Intensive Users Group of SA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Expertise in systems engineering, org design, safety &amp; risk management, large scale project management and strategy formulation</a:t>
            </a:r>
            <a:endParaRPr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8"/>
          <p:cNvGrpSpPr/>
          <p:nvPr/>
        </p:nvGrpSpPr>
        <p:grpSpPr>
          <a:xfrm>
            <a:off x="-304800" y="0"/>
            <a:ext cx="9448800" cy="6858000"/>
            <a:chOff x="-304800" y="0"/>
            <a:chExt cx="9448800" cy="6858000"/>
          </a:xfrm>
        </p:grpSpPr>
        <p:sp>
          <p:nvSpPr>
            <p:cNvPr id="5" name="Rectangle 4"/>
            <p:cNvSpPr/>
            <p:nvPr/>
          </p:nvSpPr>
          <p:spPr>
            <a:xfrm>
              <a:off x="-304800" y="0"/>
              <a:ext cx="9448800" cy="6858000"/>
            </a:xfrm>
            <a:prstGeom prst="rect">
              <a:avLst/>
            </a:prstGeom>
            <a:solidFill>
              <a:srgbClr val="99FFCC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6" name="Group 7"/>
            <p:cNvGrpSpPr/>
            <p:nvPr/>
          </p:nvGrpSpPr>
          <p:grpSpPr>
            <a:xfrm>
              <a:off x="142844" y="6143644"/>
              <a:ext cx="8832905" cy="632392"/>
              <a:chOff x="142844" y="6143644"/>
              <a:chExt cx="8832905" cy="632392"/>
            </a:xfrm>
          </p:grpSpPr>
          <p:cxnSp>
            <p:nvCxnSpPr>
              <p:cNvPr id="7" name="Straight Connector 3"/>
              <p:cNvCxnSpPr/>
              <p:nvPr/>
            </p:nvCxnSpPr>
            <p:spPr>
              <a:xfrm>
                <a:off x="142844" y="6500834"/>
                <a:ext cx="778674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TextBox 7"/>
              <p:cNvSpPr txBox="1"/>
              <p:nvPr/>
            </p:nvSpPr>
            <p:spPr>
              <a:xfrm>
                <a:off x="4286248" y="6514426"/>
                <a:ext cx="371477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100" i="1" dirty="0" smtClean="0">
                    <a:latin typeface="Tahoma" pitchFamily="34" charset="0"/>
                    <a:cs typeface="Tahoma" pitchFamily="34" charset="0"/>
                  </a:rPr>
                  <a:t>Putting South Africa First</a:t>
                </a:r>
                <a:endParaRPr lang="en-US" sz="1100" i="1" dirty="0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5072066" y="6215082"/>
                <a:ext cx="2970685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100" b="1" dirty="0" smtClean="0"/>
                  <a:t>CHAMBER OF MINES OF SOUTH AFRICA</a:t>
                </a:r>
                <a:endParaRPr lang="en-US" sz="600" b="1" dirty="0"/>
              </a:p>
            </p:txBody>
          </p:sp>
          <p:pic>
            <p:nvPicPr>
              <p:cNvPr id="10" name="Picture 7" descr="cmlogoDE copy"/>
              <p:cNvPicPr>
                <a:picLocks noChangeAspect="1" noChangeArrowheads="1"/>
              </p:cNvPicPr>
              <p:nvPr/>
            </p:nvPicPr>
            <p:blipFill>
              <a:blip r:embed="rId2" cstate="screen">
                <a:biLevel thresh="50000"/>
              </a:blip>
              <a:srcRect/>
              <a:stretch>
                <a:fillRect/>
              </a:stretch>
            </p:blipFill>
            <p:spPr bwMode="auto">
              <a:xfrm>
                <a:off x="8072462" y="6143644"/>
                <a:ext cx="903287" cy="558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524000"/>
          </a:xfrm>
        </p:spPr>
        <p:txBody>
          <a:bodyPr>
            <a:normAutofit fontScale="90000"/>
          </a:bodyPr>
          <a:lstStyle/>
          <a:p>
            <a:r>
              <a:rPr lang="en-US" sz="3100" dirty="0" smtClean="0">
                <a:solidFill>
                  <a:schemeClr val="accent1">
                    <a:lumMod val="75000"/>
                  </a:schemeClr>
                </a:solidFill>
              </a:rPr>
              <a:t>The MOSH Leading Practice Adoption System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Duncan Adams</a:t>
            </a:r>
            <a:br>
              <a:rPr lang="en-US" dirty="0" smtClean="0"/>
            </a:br>
            <a:r>
              <a:rPr lang="en-US" sz="3100" dirty="0" smtClean="0">
                <a:solidFill>
                  <a:schemeClr val="accent1">
                    <a:lumMod val="75000"/>
                  </a:schemeClr>
                </a:solidFill>
              </a:rPr>
              <a:t>MOSH FOG Adoption Team Manager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05000"/>
            <a:ext cx="8686800" cy="4267200"/>
          </a:xfrm>
          <a:solidFill>
            <a:srgbClr val="CCFF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 err="1" smtClean="0">
                <a:solidFill>
                  <a:schemeClr val="tx2"/>
                </a:solidFill>
              </a:rPr>
              <a:t>BSc</a:t>
            </a:r>
            <a:r>
              <a:rPr lang="en-US" dirty="0" smtClean="0">
                <a:solidFill>
                  <a:schemeClr val="tx2"/>
                </a:solidFill>
              </a:rPr>
              <a:t>  (</a:t>
            </a:r>
            <a:r>
              <a:rPr lang="en-US" dirty="0" err="1" smtClean="0">
                <a:solidFill>
                  <a:schemeClr val="tx2"/>
                </a:solidFill>
              </a:rPr>
              <a:t>Hons</a:t>
            </a:r>
            <a:r>
              <a:rPr lang="en-US" dirty="0" smtClean="0">
                <a:solidFill>
                  <a:schemeClr val="tx2"/>
                </a:solidFill>
              </a:rPr>
              <a:t>) Engineering Geology</a:t>
            </a:r>
          </a:p>
          <a:p>
            <a:r>
              <a:rPr lang="en-US" dirty="0" err="1" smtClean="0">
                <a:solidFill>
                  <a:schemeClr val="tx2"/>
                </a:solidFill>
              </a:rPr>
              <a:t>MSc</a:t>
            </a:r>
            <a:r>
              <a:rPr lang="en-US" dirty="0" smtClean="0">
                <a:solidFill>
                  <a:schemeClr val="tx2"/>
                </a:solidFill>
              </a:rPr>
              <a:t> Engineering (Wits)</a:t>
            </a:r>
          </a:p>
          <a:p>
            <a:pPr>
              <a:spcAft>
                <a:spcPts val="600"/>
              </a:spcAft>
            </a:pPr>
            <a:r>
              <a:rPr lang="en-US" dirty="0" smtClean="0">
                <a:solidFill>
                  <a:schemeClr val="tx2"/>
                </a:solidFill>
              </a:rPr>
              <a:t>Advanced Certificate in Rock Mechanics</a:t>
            </a:r>
          </a:p>
          <a:p>
            <a:pPr>
              <a:spcAft>
                <a:spcPts val="600"/>
              </a:spcAft>
            </a:pPr>
            <a:r>
              <a:rPr lang="en-US" dirty="0" smtClean="0">
                <a:solidFill>
                  <a:schemeClr val="tx2"/>
                </a:solidFill>
              </a:rPr>
              <a:t>34 Years mining experience (9 as head of Rock Mechanics)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11 years with CSIR </a:t>
            </a:r>
            <a:r>
              <a:rPr lang="en-US" dirty="0" err="1" smtClean="0">
                <a:solidFill>
                  <a:schemeClr val="tx2"/>
                </a:solidFill>
              </a:rPr>
              <a:t>Miningtek</a:t>
            </a:r>
            <a:r>
              <a:rPr lang="en-US" dirty="0" smtClean="0">
                <a:solidFill>
                  <a:schemeClr val="tx2"/>
                </a:solidFill>
              </a:rPr>
              <a:t>; 11 years with MHSC</a:t>
            </a:r>
            <a:endParaRPr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8"/>
          <p:cNvGrpSpPr/>
          <p:nvPr/>
        </p:nvGrpSpPr>
        <p:grpSpPr>
          <a:xfrm>
            <a:off x="-304800" y="0"/>
            <a:ext cx="9448800" cy="6858000"/>
            <a:chOff x="-304800" y="0"/>
            <a:chExt cx="9448800" cy="6858000"/>
          </a:xfrm>
        </p:grpSpPr>
        <p:sp>
          <p:nvSpPr>
            <p:cNvPr id="5" name="Rectangle 4"/>
            <p:cNvSpPr/>
            <p:nvPr/>
          </p:nvSpPr>
          <p:spPr>
            <a:xfrm>
              <a:off x="-304800" y="0"/>
              <a:ext cx="9448800" cy="6858000"/>
            </a:xfrm>
            <a:prstGeom prst="rect">
              <a:avLst/>
            </a:prstGeom>
            <a:solidFill>
              <a:srgbClr val="99FFCC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6" name="Group 7"/>
            <p:cNvGrpSpPr/>
            <p:nvPr/>
          </p:nvGrpSpPr>
          <p:grpSpPr>
            <a:xfrm>
              <a:off x="142844" y="6143644"/>
              <a:ext cx="8832905" cy="632392"/>
              <a:chOff x="142844" y="6143644"/>
              <a:chExt cx="8832905" cy="632392"/>
            </a:xfrm>
          </p:grpSpPr>
          <p:cxnSp>
            <p:nvCxnSpPr>
              <p:cNvPr id="7" name="Straight Connector 3"/>
              <p:cNvCxnSpPr/>
              <p:nvPr/>
            </p:nvCxnSpPr>
            <p:spPr>
              <a:xfrm>
                <a:off x="142844" y="6500834"/>
                <a:ext cx="778674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TextBox 7"/>
              <p:cNvSpPr txBox="1"/>
              <p:nvPr/>
            </p:nvSpPr>
            <p:spPr>
              <a:xfrm>
                <a:off x="4286248" y="6514426"/>
                <a:ext cx="371477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100" i="1" dirty="0" smtClean="0">
                    <a:latin typeface="Tahoma" pitchFamily="34" charset="0"/>
                    <a:cs typeface="Tahoma" pitchFamily="34" charset="0"/>
                  </a:rPr>
                  <a:t>Putting South Africa First</a:t>
                </a:r>
                <a:endParaRPr lang="en-US" sz="1100" i="1" dirty="0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5072066" y="6215082"/>
                <a:ext cx="2970685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100" b="1" dirty="0" smtClean="0"/>
                  <a:t>CHAMBER OF MINES OF SOUTH AFRICA</a:t>
                </a:r>
                <a:endParaRPr lang="en-US" sz="600" b="1" dirty="0"/>
              </a:p>
            </p:txBody>
          </p:sp>
          <p:pic>
            <p:nvPicPr>
              <p:cNvPr id="10" name="Picture 7" descr="cmlogoDE copy"/>
              <p:cNvPicPr>
                <a:picLocks noChangeAspect="1" noChangeArrowheads="1"/>
              </p:cNvPicPr>
              <p:nvPr/>
            </p:nvPicPr>
            <p:blipFill>
              <a:blip r:embed="rId2" cstate="screen">
                <a:biLevel thresh="50000"/>
              </a:blip>
              <a:srcRect/>
              <a:stretch>
                <a:fillRect/>
              </a:stretch>
            </p:blipFill>
            <p:spPr bwMode="auto">
              <a:xfrm>
                <a:off x="8072462" y="6143644"/>
                <a:ext cx="903287" cy="558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8915400" cy="1524000"/>
          </a:xfrm>
        </p:spPr>
        <p:txBody>
          <a:bodyPr>
            <a:normAutofit fontScale="90000"/>
          </a:bodyPr>
          <a:lstStyle/>
          <a:p>
            <a:r>
              <a:rPr lang="en-US" sz="3100" dirty="0" smtClean="0">
                <a:solidFill>
                  <a:schemeClr val="accent1">
                    <a:lumMod val="75000"/>
                  </a:schemeClr>
                </a:solidFill>
              </a:rPr>
              <a:t>The psychological basis of adoption of OHS practices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Prof </a:t>
            </a:r>
            <a:r>
              <a:rPr lang="en-US" dirty="0" err="1" smtClean="0"/>
              <a:t>Jaco</a:t>
            </a:r>
            <a:r>
              <a:rPr lang="en-US" dirty="0" smtClean="0"/>
              <a:t> </a:t>
            </a:r>
            <a:r>
              <a:rPr lang="en-US" dirty="0" err="1" smtClean="0"/>
              <a:t>Pienaar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Director, </a:t>
            </a:r>
            <a:r>
              <a:rPr lang="en-US" sz="2400" dirty="0" err="1" smtClean="0">
                <a:solidFill>
                  <a:schemeClr val="accent1">
                    <a:lumMod val="75000"/>
                  </a:schemeClr>
                </a:solidFill>
              </a:rPr>
              <a:t>Workwell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 Research Unit for Economic and Management Sciences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05000"/>
            <a:ext cx="8686800" cy="4267200"/>
          </a:xfrm>
          <a:solidFill>
            <a:srgbClr val="CCFF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rmAutofit fontScale="85000" lnSpcReduction="10000"/>
          </a:bodyPr>
          <a:lstStyle/>
          <a:p>
            <a:pPr>
              <a:spcAft>
                <a:spcPts val="600"/>
              </a:spcAft>
            </a:pPr>
            <a:r>
              <a:rPr lang="en-US" dirty="0" smtClean="0">
                <a:solidFill>
                  <a:schemeClr val="tx2"/>
                </a:solidFill>
              </a:rPr>
              <a:t>PhD Industrial Psychology, registered Industrial Psychologist 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On the editorial board of the South African Journal of Industrial Psychology</a:t>
            </a:r>
          </a:p>
          <a:p>
            <a:pPr>
              <a:spcAft>
                <a:spcPts val="600"/>
              </a:spcAft>
            </a:pPr>
            <a:r>
              <a:rPr lang="en-US" dirty="0" smtClean="0">
                <a:solidFill>
                  <a:schemeClr val="tx2"/>
                </a:solidFill>
              </a:rPr>
              <a:t>External examiner of 154 Dissertations/Theses</a:t>
            </a:r>
          </a:p>
          <a:p>
            <a:pPr>
              <a:spcAft>
                <a:spcPts val="600"/>
              </a:spcAft>
            </a:pPr>
            <a:r>
              <a:rPr lang="en-US" dirty="0" smtClean="0">
                <a:solidFill>
                  <a:schemeClr val="tx2"/>
                </a:solidFill>
              </a:rPr>
              <a:t>43 Masters/PhD students supervised to completion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22 National publications, 5 international publications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17 International papers delivered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5 National and 10 international manuscripts reviewed</a:t>
            </a:r>
            <a:endParaRPr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304800" y="0"/>
            <a:ext cx="9448800" cy="6858000"/>
            <a:chOff x="-304800" y="0"/>
            <a:chExt cx="9448800" cy="6858000"/>
          </a:xfrm>
        </p:grpSpPr>
        <p:sp>
          <p:nvSpPr>
            <p:cNvPr id="5" name="Rectangle 4"/>
            <p:cNvSpPr/>
            <p:nvPr/>
          </p:nvSpPr>
          <p:spPr>
            <a:xfrm>
              <a:off x="-304800" y="0"/>
              <a:ext cx="9448800" cy="6858000"/>
            </a:xfrm>
            <a:prstGeom prst="rect">
              <a:avLst/>
            </a:prstGeom>
            <a:solidFill>
              <a:srgbClr val="99FFCC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6" name="Group 7"/>
            <p:cNvGrpSpPr/>
            <p:nvPr/>
          </p:nvGrpSpPr>
          <p:grpSpPr>
            <a:xfrm>
              <a:off x="142844" y="6143644"/>
              <a:ext cx="8832905" cy="632392"/>
              <a:chOff x="142844" y="6143644"/>
              <a:chExt cx="8832905" cy="632392"/>
            </a:xfrm>
          </p:grpSpPr>
          <p:cxnSp>
            <p:nvCxnSpPr>
              <p:cNvPr id="7" name="Straight Connector 3"/>
              <p:cNvCxnSpPr/>
              <p:nvPr/>
            </p:nvCxnSpPr>
            <p:spPr>
              <a:xfrm>
                <a:off x="142844" y="6500834"/>
                <a:ext cx="778674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TextBox 7"/>
              <p:cNvSpPr txBox="1"/>
              <p:nvPr/>
            </p:nvSpPr>
            <p:spPr>
              <a:xfrm>
                <a:off x="4286248" y="6514426"/>
                <a:ext cx="371477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100" i="1" dirty="0" smtClean="0">
                    <a:latin typeface="Tahoma" pitchFamily="34" charset="0"/>
                    <a:cs typeface="Tahoma" pitchFamily="34" charset="0"/>
                  </a:rPr>
                  <a:t>Putting South Africa First</a:t>
                </a:r>
                <a:endParaRPr lang="en-US" sz="1100" i="1" dirty="0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5072066" y="6215082"/>
                <a:ext cx="2970685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100" b="1" dirty="0" smtClean="0"/>
                  <a:t>CHAMBER OF MINES OF SOUTH AFRICA</a:t>
                </a:r>
                <a:endParaRPr lang="en-US" sz="600" b="1" dirty="0"/>
              </a:p>
            </p:txBody>
          </p:sp>
          <p:pic>
            <p:nvPicPr>
              <p:cNvPr id="10" name="Picture 7" descr="cmlogoDE copy"/>
              <p:cNvPicPr>
                <a:picLocks noChangeAspect="1" noChangeArrowheads="1"/>
              </p:cNvPicPr>
              <p:nvPr/>
            </p:nvPicPr>
            <p:blipFill>
              <a:blip r:embed="rId2" cstate="screen">
                <a:biLevel thresh="50000"/>
              </a:blip>
              <a:srcRect/>
              <a:stretch>
                <a:fillRect/>
              </a:stretch>
            </p:blipFill>
            <p:spPr bwMode="auto">
              <a:xfrm>
                <a:off x="8072462" y="6143644"/>
                <a:ext cx="903287" cy="558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MOSH Adoption System</a:t>
            </a:r>
            <a:br>
              <a:rPr lang="en-US" dirty="0" smtClean="0"/>
            </a:br>
            <a:r>
              <a:rPr lang="en-US" dirty="0" smtClean="0"/>
              <a:t>and HR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5608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-304800" y="0"/>
            <a:ext cx="9448800" cy="6858000"/>
          </a:xfrm>
          <a:prstGeom prst="rect">
            <a:avLst/>
          </a:prstGeom>
          <a:solidFill>
            <a:srgbClr val="99FF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19" name="Straight Connector 1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Rectangle 20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en-ZA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  <p:graphicFrame>
        <p:nvGraphicFramePr>
          <p:cNvPr id="22" name="Diagram 21"/>
          <p:cNvGraphicFramePr/>
          <p:nvPr>
            <p:extLst>
              <p:ext uri="{D42A27DB-BD31-4B8C-83A1-F6EECF244321}">
                <p14:modId xmlns="" xmlns:p14="http://schemas.microsoft.com/office/powerpoint/2010/main" val="314671531"/>
              </p:ext>
            </p:extLst>
          </p:nvPr>
        </p:nvGraphicFramePr>
        <p:xfrm>
          <a:off x="1524000" y="1143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2427824" y="304800"/>
            <a:ext cx="40318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600" dirty="0" smtClean="0">
                <a:latin typeface="Arial" charset="0"/>
                <a:cs typeface="Arial" charset="0"/>
              </a:rPr>
              <a:t>First and foremost:</a:t>
            </a:r>
            <a:endParaRPr lang="en-US" sz="3600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77074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2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-304800" y="0"/>
            <a:ext cx="9448800" cy="6858000"/>
          </a:xfrm>
          <a:prstGeom prst="rect">
            <a:avLst/>
          </a:prstGeom>
          <a:solidFill>
            <a:srgbClr val="99FF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19" name="Straight Connector 1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Rectangle 20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en-ZA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52400" y="457200"/>
            <a:ext cx="8458200" cy="1752600"/>
          </a:xfrm>
          <a:prstGeom prst="roundRect">
            <a:avLst/>
          </a:prstGeom>
          <a:solidFill>
            <a:srgbClr val="66C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dirty="0">
                <a:solidFill>
                  <a:schemeClr val="tx1"/>
                </a:solidFill>
              </a:rPr>
              <a:t>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48000" y="609600"/>
            <a:ext cx="26921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Arial" charset="0"/>
                <a:cs typeface="Arial" charset="0"/>
              </a:rPr>
              <a:t>MOSH Task Force</a:t>
            </a:r>
          </a:p>
        </p:txBody>
      </p:sp>
      <p:sp>
        <p:nvSpPr>
          <p:cNvPr id="26" name="Isosceles Triangle 25"/>
          <p:cNvSpPr/>
          <p:nvPr/>
        </p:nvSpPr>
        <p:spPr>
          <a:xfrm>
            <a:off x="2667000" y="609600"/>
            <a:ext cx="6858000" cy="5410200"/>
          </a:xfrm>
          <a:prstGeom prst="triangle">
            <a:avLst/>
          </a:prstGeom>
          <a:solidFill>
            <a:srgbClr val="CCFF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>
            <a:off x="4267200" y="3505200"/>
            <a:ext cx="3657600" cy="7620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 rot="3431220">
            <a:off x="6249000" y="2510834"/>
            <a:ext cx="2005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  <a:latin typeface="Arial" charset="0"/>
                <a:cs typeface="Arial" charset="0"/>
              </a:rPr>
              <a:t>National/Regional</a:t>
            </a:r>
          </a:p>
        </p:txBody>
      </p:sp>
      <p:sp>
        <p:nvSpPr>
          <p:cNvPr id="35" name="TextBox 34"/>
          <p:cNvSpPr txBox="1"/>
          <p:nvPr/>
        </p:nvSpPr>
        <p:spPr>
          <a:xfrm rot="3465461">
            <a:off x="7931764" y="4604620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  <a:latin typeface="Arial" charset="0"/>
                <a:cs typeface="Arial" charset="0"/>
              </a:rPr>
              <a:t>Operational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5257800" y="2362200"/>
            <a:ext cx="1524000" cy="609600"/>
          </a:xfrm>
          <a:prstGeom prst="roundRect">
            <a:avLst/>
          </a:prstGeom>
          <a:solidFill>
            <a:srgbClr val="D7E4B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</a:rPr>
              <a:t>Adoption coordinator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4953000" y="3124200"/>
            <a:ext cx="2209800" cy="914400"/>
          </a:xfrm>
          <a:prstGeom prst="roundRect">
            <a:avLst/>
          </a:prstGeom>
          <a:solidFill>
            <a:srgbClr val="D7E4B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</a:rPr>
              <a:t>Industry MOSH Adoption Team Members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3810000" y="4114800"/>
            <a:ext cx="1371600" cy="1219200"/>
          </a:xfrm>
          <a:prstGeom prst="roundRect">
            <a:avLst/>
          </a:prstGeom>
          <a:solidFill>
            <a:srgbClr val="D7E4B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</a:rPr>
              <a:t>Mine Adoption Team Manager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5334000" y="4114800"/>
            <a:ext cx="1371600" cy="1219200"/>
          </a:xfrm>
          <a:prstGeom prst="roundRect">
            <a:avLst/>
          </a:prstGeom>
          <a:solidFill>
            <a:srgbClr val="D7E4B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</a:rPr>
              <a:t>Mine Adoption Team Manager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6858000" y="4114800"/>
            <a:ext cx="1371600" cy="1219200"/>
          </a:xfrm>
          <a:prstGeom prst="roundRect">
            <a:avLst/>
          </a:prstGeom>
          <a:solidFill>
            <a:srgbClr val="D7E4B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</a:rPr>
              <a:t>Mine Adoption Team Manager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5562600" y="1447800"/>
            <a:ext cx="1066800" cy="609600"/>
          </a:xfrm>
          <a:prstGeom prst="roundRect">
            <a:avLst/>
          </a:prstGeom>
          <a:solidFill>
            <a:srgbClr val="D7E4B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</a:rPr>
              <a:t>Member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381000" y="1447800"/>
            <a:ext cx="1066800" cy="6096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</a:rPr>
              <a:t>Member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1600200" y="1447800"/>
            <a:ext cx="1066800" cy="6096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</a:rPr>
              <a:t>Member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2819400" y="1447800"/>
            <a:ext cx="1066800" cy="6096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</a:rPr>
              <a:t>Member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7086600" y="1447800"/>
            <a:ext cx="1066800" cy="6096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</a:rPr>
              <a:t>Member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4038600" y="1447800"/>
            <a:ext cx="1066800" cy="6096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</a:rPr>
              <a:t>Member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18609" y="3429000"/>
            <a:ext cx="29817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solidFill>
                  <a:prstClr val="black"/>
                </a:solidFill>
                <a:latin typeface="Arial" charset="0"/>
                <a:cs typeface="Arial" charset="0"/>
              </a:rPr>
              <a:t>Spot the glaring omission ….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3581400" y="5562600"/>
            <a:ext cx="4953000" cy="304800"/>
          </a:xfrm>
          <a:prstGeom prst="roundRect">
            <a:avLst/>
          </a:prstGeom>
          <a:solidFill>
            <a:srgbClr val="D7E4B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prstClr val="black"/>
                </a:solidFill>
              </a:rPr>
              <a:t>Adopters: Supervisors and team members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38557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9977</TotalTime>
  <Words>8848</Words>
  <Application>Microsoft Office PowerPoint</Application>
  <PresentationFormat>On-screen Show (4:3)</PresentationFormat>
  <Paragraphs>677</Paragraphs>
  <Slides>33</Slides>
  <Notes>12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Slide 1</vt:lpstr>
      <vt:lpstr>Slide 2</vt:lpstr>
      <vt:lpstr>Opening and Welcome Stanford Malatji Head of the Learning Hub, Chamber of Mines</vt:lpstr>
      <vt:lpstr>Background and history of the MOSH Adoption System Mike Rossouw Chairman, MOSH Task Force</vt:lpstr>
      <vt:lpstr>The MOSH Leading Practice Adoption System Duncan Adams MOSH FOG Adoption Team Manager</vt:lpstr>
      <vt:lpstr>The psychological basis of adoption of OHS practices Prof Jaco Pienaar Director, Workwell Research Unit for Economic and Management Sciences</vt:lpstr>
      <vt:lpstr>The MOSH Adoption System and HR</vt:lpstr>
      <vt:lpstr>Slide 8</vt:lpstr>
      <vt:lpstr>Slide 9</vt:lpstr>
      <vt:lpstr>Slide 10</vt:lpstr>
      <vt:lpstr>The MOSH Adoption System: The Practice – Dust as an example</vt:lpstr>
      <vt:lpstr>Slide 12</vt:lpstr>
      <vt:lpstr>Slide 13</vt:lpstr>
      <vt:lpstr>Slide 14</vt:lpstr>
      <vt:lpstr>The MOSH adoption process</vt:lpstr>
      <vt:lpstr>Slide 16</vt:lpstr>
      <vt:lpstr>Slide 17</vt:lpstr>
      <vt:lpstr>The MOSH Adoption System: The Behavioural Dimensions</vt:lpstr>
      <vt:lpstr>Slide 19</vt:lpstr>
      <vt:lpstr>Slide 20</vt:lpstr>
      <vt:lpstr>Slide 21</vt:lpstr>
      <vt:lpstr>Slide 22</vt:lpstr>
      <vt:lpstr>Slide 23</vt:lpstr>
      <vt:lpstr>Questions?</vt:lpstr>
      <vt:lpstr>Topics for Discussion during breakaway sessions</vt:lpstr>
      <vt:lpstr>Slide 26</vt:lpstr>
      <vt:lpstr>Slide 27</vt:lpstr>
      <vt:lpstr>Slide 28</vt:lpstr>
      <vt:lpstr>Slide 29</vt:lpstr>
      <vt:lpstr>The Culture Transformation Framework Dr Sizwe Phakathi Deputy Head, Safety and Sustainable Development, Chamber of Mines</vt:lpstr>
      <vt:lpstr>Slide 31</vt:lpstr>
      <vt:lpstr>Slide 32</vt:lpstr>
      <vt:lpstr>Slide 33</vt:lpstr>
    </vt:vector>
  </TitlesOfParts>
  <Company>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dlabuschagne</dc:creator>
  <cp:lastModifiedBy>dcronje</cp:lastModifiedBy>
  <cp:revision>631</cp:revision>
  <cp:lastPrinted>2011-11-14T14:29:43Z</cp:lastPrinted>
  <dcterms:created xsi:type="dcterms:W3CDTF">2007-02-09T08:16:42Z</dcterms:created>
  <dcterms:modified xsi:type="dcterms:W3CDTF">2012-06-19T06:22:26Z</dcterms:modified>
</cp:coreProperties>
</file>