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"/>
  </p:notesMasterIdLst>
  <p:sldIdLst>
    <p:sldId id="374" r:id="rId3"/>
    <p:sldId id="375" r:id="rId4"/>
    <p:sldId id="376" r:id="rId5"/>
    <p:sldId id="377" r:id="rId6"/>
    <p:sldId id="378" r:id="rId7"/>
    <p:sldId id="380" r:id="rId8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FF3399"/>
    <a:srgbClr val="FF7C80"/>
    <a:srgbClr val="00FFFF"/>
    <a:srgbClr val="00FF00"/>
    <a:srgbClr val="FFFF99"/>
    <a:srgbClr val="5069B8"/>
    <a:srgbClr val="DDD1A3"/>
    <a:srgbClr val="364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39" autoAdjust="0"/>
    <p:restoredTop sz="91935" autoAdjust="0"/>
  </p:normalViewPr>
  <p:slideViewPr>
    <p:cSldViewPr showGuides="1">
      <p:cViewPr>
        <p:scale>
          <a:sx n="70" d="100"/>
          <a:sy n="70" d="100"/>
        </p:scale>
        <p:origin x="-1296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7ECEB-0BD1-42A1-8D0E-0ED72EBDFCD2}" type="datetimeFigureOut">
              <a:rPr lang="en-US" smtClean="0"/>
              <a:pPr/>
              <a:t>7/30/2015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F8043-3F96-4FBC-9EC5-3329D8168C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36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/>
              <a:t>Animated </a:t>
            </a:r>
            <a:r>
              <a:rPr lang="en-US" sz="1400" b="1" baseline="0" dirty="0" smtClean="0"/>
              <a:t>picture list with color text tabs</a:t>
            </a:r>
            <a:endParaRPr lang="en-US" sz="1400" b="1" dirty="0" smtClean="0"/>
          </a:p>
          <a:p>
            <a:r>
              <a:rPr lang="en-US" sz="1400" dirty="0" smtClean="0"/>
              <a:t>(Intermediate)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To reproduce the SmartArt effects on this page,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Slides</a:t>
            </a:r>
            <a:r>
              <a:rPr lang="en-US" sz="1200" b="0" dirty="0" smtClean="0"/>
              <a:t> group, click </a:t>
            </a:r>
            <a:r>
              <a:rPr lang="en-US" sz="1200" b="1" dirty="0" smtClean="0"/>
              <a:t>Layout</a:t>
            </a:r>
            <a:r>
              <a:rPr lang="en-US" sz="1200" b="0" dirty="0" smtClean="0"/>
              <a:t>, and then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Blank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Insert tab</a:t>
            </a:r>
            <a:r>
              <a:rPr lang="en-US" sz="1200" b="0" dirty="0" smtClean="0"/>
              <a:t>, in the </a:t>
            </a:r>
            <a:r>
              <a:rPr lang="en-US" sz="1200" b="1" dirty="0" smtClean="0"/>
              <a:t>Illustrations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SmartArt</a:t>
            </a:r>
            <a:r>
              <a:rPr lang="en-US" sz="1200" b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Choose a SmartArt Graphic </a:t>
            </a:r>
            <a:r>
              <a:rPr lang="en-US" sz="1200" b="0" baseline="0" dirty="0" smtClean="0"/>
              <a:t>dialog box, in the left pane, click </a:t>
            </a:r>
            <a:r>
              <a:rPr lang="en-US" sz="1200" b="1" baseline="0" dirty="0" smtClean="0"/>
              <a:t>List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List</a:t>
            </a:r>
            <a:r>
              <a:rPr lang="en-US" sz="1200" b="0" baseline="0" dirty="0" smtClean="0"/>
              <a:t> pane, double-click </a:t>
            </a:r>
            <a:r>
              <a:rPr lang="en-US" sz="1200" b="1" baseline="0" dirty="0" smtClean="0"/>
              <a:t>Horizontal Picture List </a:t>
            </a:r>
            <a:r>
              <a:rPr lang="en-US" sz="1200" baseline="0" dirty="0" smtClean="0"/>
              <a:t>(fifth row, second option from the left) to insert the graphic into the slide.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Press and hold CTRL, and select the picture placeholder and text shape (top and bottom shape) in one of the objects. 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Design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Create Graphic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Shape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Add Shape After</a:t>
            </a:r>
            <a:r>
              <a:rPr lang="en-US" sz="1200" b="0" baseline="0" dirty="0" smtClean="0"/>
              <a:t>. Repeat this process one more time for a total of five picture placeholders and text shapes.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Select the graphic. 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="0" baseline="0" dirty="0" smtClean="0"/>
              <a:t> tab, click </a:t>
            </a:r>
            <a:r>
              <a:rPr lang="en-US" sz="1200" b="1" baseline="0" dirty="0" smtClean="0"/>
              <a:t>Size</a:t>
            </a:r>
            <a:r>
              <a:rPr lang="en-US" sz="1200" b="0" baseline="0" dirty="0" smtClean="0"/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Height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4.44”</a:t>
            </a:r>
            <a:r>
              <a:rPr lang="en-US" sz="1200" b="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Width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9.25”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Under </a:t>
            </a:r>
            <a:r>
              <a:rPr lang="en-US" sz="1200" b="1" baseline="0" dirty="0" smtClean="0"/>
              <a:t>SmartArt 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="0" baseline="0" dirty="0" smtClean="0"/>
              <a:t> tab, click </a:t>
            </a:r>
            <a:r>
              <a:rPr lang="en-US" sz="1200" b="1" baseline="0" dirty="0" smtClean="0"/>
              <a:t>Arrange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Align</a:t>
            </a:r>
            <a:r>
              <a:rPr lang="en-US" sz="1200" b="0" baseline="0" dirty="0" smtClean="0"/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to Slide</a:t>
            </a:r>
            <a:r>
              <a:rPr lang="en-US" sz="1200" b="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Middle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Align Center</a:t>
            </a:r>
            <a:r>
              <a:rPr lang="en-US" sz="1200" b="0" baseline="0" dirty="0" smtClean="0"/>
              <a:t>. </a:t>
            </a:r>
            <a:endParaRPr lang="en-US" sz="1200" baseline="0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lang="en-US" sz="1200" dirty="0" smtClean="0"/>
              <a:t>Select</a:t>
            </a:r>
            <a:r>
              <a:rPr lang="en-US" sz="1200" baseline="0" dirty="0" smtClean="0"/>
              <a:t> the graphic, and then click one of the arrows on the left border. In the </a:t>
            </a:r>
            <a:r>
              <a:rPr lang="en-US" sz="1200" b="1" baseline="0" dirty="0" smtClean="0"/>
              <a:t>Type your text here </a:t>
            </a:r>
            <a:r>
              <a:rPr lang="en-US" sz="1200" baseline="0" dirty="0" smtClean="0"/>
              <a:t>dialog box, enter text.</a:t>
            </a:r>
          </a:p>
          <a:p>
            <a:pPr marL="228600" indent="-228600">
              <a:buFont typeface="+mj-lt"/>
              <a:buAutoNum type="arabicPeriod" startAt="7"/>
            </a:pPr>
            <a:r>
              <a:rPr lang="en-US" sz="1200" dirty="0" smtClean="0"/>
              <a:t>Press and hold </a:t>
            </a:r>
            <a:r>
              <a:rPr lang="en-US" sz="1200" baseline="0" dirty="0" smtClean="0"/>
              <a:t>CTRL, and then select all five text boxes in the graphic. On the </a:t>
            </a:r>
            <a:r>
              <a:rPr lang="en-US" sz="1200" b="1" baseline="0" dirty="0" smtClean="0"/>
              <a:t>Home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Font</a:t>
            </a:r>
            <a:r>
              <a:rPr lang="en-US" sz="1200" baseline="0" dirty="0" smtClean="0"/>
              <a:t> group, </a:t>
            </a:r>
            <a:r>
              <a:rPr lang="en-US" sz="1200" b="0" baseline="0" dirty="0" smtClean="0"/>
              <a:t>select </a:t>
            </a:r>
            <a:r>
              <a:rPr lang="en-US" sz="1200" b="1" baseline="0" dirty="0" smtClean="0"/>
              <a:t>Corbel </a:t>
            </a:r>
            <a:r>
              <a:rPr lang="en-US" sz="1200" baseline="0" dirty="0" smtClean="0"/>
              <a:t>from the </a:t>
            </a:r>
            <a:r>
              <a:rPr lang="en-US" sz="1200" b="1" baseline="0" dirty="0" smtClean="0"/>
              <a:t>Font </a:t>
            </a:r>
            <a:r>
              <a:rPr lang="en-US" sz="1200" b="0" baseline="0" dirty="0" smtClean="0"/>
              <a:t>list,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enter </a:t>
            </a:r>
            <a:r>
              <a:rPr lang="en-US" sz="1200" b="1" baseline="0" dirty="0" smtClean="0"/>
              <a:t>22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Font Size </a:t>
            </a:r>
            <a:r>
              <a:rPr lang="en-US" sz="1200" b="0" baseline="0" dirty="0" smtClean="0"/>
              <a:t>box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 startAt="7"/>
            </a:pPr>
            <a:r>
              <a:rPr lang="en-US" sz="1200" dirty="0" smtClean="0"/>
              <a:t>Select</a:t>
            </a:r>
            <a:r>
              <a:rPr lang="en-US" sz="1200" baseline="0" dirty="0" smtClean="0"/>
              <a:t> the graphic. </a:t>
            </a: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Design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Styles</a:t>
            </a:r>
            <a:r>
              <a:rPr lang="en-US" sz="1200" baseline="0" dirty="0" smtClean="0"/>
              <a:t> group, do the following: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Change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Colorful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Colorful Range – Accent Colors 2 to 3 </a:t>
            </a:r>
            <a:r>
              <a:rPr lang="en-US" sz="1200" b="0" baseline="0" dirty="0" smtClean="0"/>
              <a:t>(second option from the left).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Click </a:t>
            </a:r>
            <a:r>
              <a:rPr lang="en-US" sz="1200" b="1" baseline="0" dirty="0" smtClean="0"/>
              <a:t>More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Best Match for Document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Moderate Effect </a:t>
            </a:r>
            <a:r>
              <a:rPr lang="en-US" sz="1200" b="0" baseline="0" dirty="0" smtClean="0"/>
              <a:t>(fourth option from the left).</a:t>
            </a:r>
          </a:p>
          <a:p>
            <a:pPr marL="228600" indent="-228600">
              <a:buFont typeface="+mj-lt"/>
              <a:buAutoNum type="arabicPeriod" startAt="10"/>
            </a:pPr>
            <a:r>
              <a:rPr lang="en-US" sz="1200" baseline="0" dirty="0" smtClean="0"/>
              <a:t>Select the rounded rectangle at the top of the graphic. </a:t>
            </a:r>
            <a:r>
              <a:rPr lang="en-US" sz="1200" b="0" baseline="0" dirty="0" smtClean="0"/>
              <a:t>Under</a:t>
            </a:r>
            <a:r>
              <a:rPr lang="en-US" sz="1200" b="1" baseline="0" dirty="0" smtClean="0"/>
              <a:t> SmartArt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Tools</a:t>
            </a:r>
            <a:r>
              <a:rPr lang="en-US" sz="1200" b="0" baseline="0" dirty="0" smtClean="0"/>
              <a:t>, on the </a:t>
            </a:r>
            <a:r>
              <a:rPr lang="en-US" sz="1200" b="1" baseline="0" dirty="0" smtClean="0"/>
              <a:t>Format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Shape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Styles</a:t>
            </a:r>
            <a:r>
              <a:rPr lang="en-US" sz="1200" baseline="0" dirty="0" smtClean="0"/>
              <a:t> group, click the arrow next to </a:t>
            </a:r>
            <a:r>
              <a:rPr lang="en-US" sz="1200" b="1" baseline="0" dirty="0" smtClean="0"/>
              <a:t>Shape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Fill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Theme Colors </a:t>
            </a:r>
            <a:r>
              <a:rPr lang="en-US" sz="1200" b="0" baseline="0" dirty="0" smtClean="0"/>
              <a:t>click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White, Background 1, Darker 35% </a:t>
            </a:r>
            <a:r>
              <a:rPr lang="en-US" sz="1200" b="0" baseline="0" dirty="0" smtClean="0"/>
              <a:t>(fifth row, first option from the left)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0"/>
              <a:tabLst/>
              <a:defRPr/>
            </a:pPr>
            <a:r>
              <a:rPr lang="en-US" sz="1200" baseline="0" dirty="0" smtClean="0"/>
              <a:t>Click each of the five picture placeholders in the SmartArt graphic, select a picture, and then click </a:t>
            </a:r>
            <a:r>
              <a:rPr lang="en-US" sz="1200" b="1" baseline="0" dirty="0" smtClean="0"/>
              <a:t>Insert</a:t>
            </a:r>
            <a:r>
              <a:rPr lang="en-US" sz="1200" baseline="0" dirty="0" smtClean="0"/>
              <a:t>.</a:t>
            </a:r>
          </a:p>
          <a:p>
            <a:endParaRPr lang="en-US" sz="1200" baseline="0" dirty="0" smtClean="0"/>
          </a:p>
          <a:p>
            <a:endParaRPr lang="en-US" sz="1200" baseline="0" dirty="0" smtClean="0"/>
          </a:p>
          <a:p>
            <a:r>
              <a:rPr lang="en-US" sz="1200" baseline="0" dirty="0" smtClean="0"/>
              <a:t>To reproduce the animation effects on this slide, do the following: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Animations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On the slide, select the graphic. 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</a:t>
            </a:r>
            <a:r>
              <a:rPr lang="en-US" sz="1200" b="0" baseline="0" dirty="0" smtClean="0"/>
              <a:t>n the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 arrow at the Effects Gallery and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Float In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Effect Options</a:t>
            </a:r>
            <a:r>
              <a:rPr lang="en-US" sz="1200" baseline="0" dirty="0" smtClean="0"/>
              <a:t>, and under </a:t>
            </a:r>
            <a:r>
              <a:rPr lang="en-US" sz="1200" b="1" baseline="0" dirty="0" smtClean="0"/>
              <a:t>Sequence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One by One</a:t>
            </a:r>
            <a:r>
              <a:rPr lang="en-US" sz="120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Duration</a:t>
            </a:r>
            <a:r>
              <a:rPr lang="en-US" sz="1200" baseline="0" dirty="0" smtClean="0"/>
              <a:t> list, click </a:t>
            </a:r>
            <a:r>
              <a:rPr lang="en-US" sz="1200" b="1" baseline="0" dirty="0" smtClean="0"/>
              <a:t>01.00</a:t>
            </a:r>
            <a:r>
              <a:rPr lang="en-US" sz="120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 Pane</a:t>
            </a:r>
            <a:r>
              <a:rPr lang="en-US" sz="1200" baseline="0" dirty="0" smtClean="0"/>
              <a:t>, click the double-arrow below the animation effect to expand the list of effects, then do the following to modify the list of effects: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aseline="0" dirty="0" smtClean="0"/>
              <a:t>Select the first animation effect, and then do the following: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 arrow at the Effects Gallery and then click </a:t>
            </a:r>
            <a:r>
              <a:rPr lang="en-US" sz="1200" b="1" baseline="0" dirty="0" smtClean="0"/>
              <a:t>More Entrance Effects</a:t>
            </a:r>
            <a:r>
              <a:rPr lang="en-US" sz="1200" baseline="0" dirty="0" smtClean="0"/>
              <a:t>. In the </a:t>
            </a:r>
            <a:r>
              <a:rPr lang="en-US" sz="1200" b="1" baseline="0" dirty="0" smtClean="0"/>
              <a:t>Change Entrance Effects</a:t>
            </a:r>
            <a:r>
              <a:rPr lang="en-US" sz="1200" baseline="0" dirty="0" smtClean="0"/>
              <a:t> dialog box, under </a:t>
            </a:r>
            <a:r>
              <a:rPr lang="en-US" sz="1200" b="1" baseline="0" dirty="0" smtClean="0"/>
              <a:t>Moderate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Basic Zoom</a:t>
            </a:r>
            <a:r>
              <a:rPr lang="en-US" sz="1200" baseline="0" dirty="0" smtClean="0"/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Click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, and under </a:t>
            </a:r>
            <a:r>
              <a:rPr lang="en-US" sz="1200" b="1" baseline="0" dirty="0" smtClean="0"/>
              <a:t>Zoom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Out Slightly</a:t>
            </a:r>
            <a:r>
              <a:rPr lang="en-US" sz="1200" b="0" baseline="0" dirty="0" smtClean="0"/>
              <a:t>. </a:t>
            </a:r>
            <a:endParaRPr lang="en-US" sz="1200" baseline="0" dirty="0" smtClean="0"/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Timing </a:t>
            </a:r>
            <a:r>
              <a:rPr lang="en-US" sz="1200" b="0" baseline="0" dirty="0" smtClean="0"/>
              <a:t>group, in the </a:t>
            </a:r>
            <a:r>
              <a:rPr lang="en-US" sz="1200" b="1" baseline="0" dirty="0" smtClean="0"/>
              <a:t>Start</a:t>
            </a:r>
            <a:r>
              <a:rPr lang="en-US" sz="1200" baseline="0" dirty="0" smtClean="0"/>
              <a:t> list, select </a:t>
            </a:r>
            <a:r>
              <a:rPr lang="en-US" sz="1200" b="1" baseline="0" dirty="0" smtClean="0"/>
              <a:t>With Previous</a:t>
            </a:r>
            <a:r>
              <a:rPr lang="en-US" sz="1200" baseline="0" dirty="0" smtClean="0"/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Also 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Duration</a:t>
            </a:r>
            <a:r>
              <a:rPr lang="en-US" sz="1200" baseline="0" dirty="0" smtClean="0"/>
              <a:t> list, click </a:t>
            </a:r>
            <a:r>
              <a:rPr lang="en-US" sz="1200" b="1" baseline="0" dirty="0" smtClean="0"/>
              <a:t>01.00</a:t>
            </a:r>
            <a:r>
              <a:rPr lang="en-US" sz="120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aseline="0" dirty="0" smtClean="0"/>
              <a:t>Press and hold CTRL, select the third, fifth, seventh, ninth, and 11</a:t>
            </a:r>
            <a:r>
              <a:rPr lang="en-US" sz="1200" baseline="30000" dirty="0" smtClean="0"/>
              <a:t>th</a:t>
            </a:r>
            <a:r>
              <a:rPr lang="en-US" sz="1200" baseline="0" dirty="0" smtClean="0"/>
              <a:t> animation effects (effects for the text shapes), and then do the following: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group, click the </a:t>
            </a:r>
            <a:r>
              <a:rPr lang="en-US" sz="1200" b="1" baseline="0" dirty="0" smtClean="0"/>
              <a:t>More</a:t>
            </a:r>
            <a:r>
              <a:rPr lang="en-US" sz="1200" baseline="0" dirty="0" smtClean="0"/>
              <a:t> arrow at the Effects Gallery and then click </a:t>
            </a:r>
            <a:r>
              <a:rPr lang="en-US" sz="1200" b="1" baseline="0" dirty="0" smtClean="0"/>
              <a:t>More Entrance Effects</a:t>
            </a:r>
            <a:r>
              <a:rPr lang="en-US" sz="1200" baseline="0" dirty="0" smtClean="0"/>
              <a:t>. In the </a:t>
            </a:r>
            <a:r>
              <a:rPr lang="en-US" sz="1200" b="1" baseline="0" dirty="0" smtClean="0"/>
              <a:t>Change Entrance Effects</a:t>
            </a:r>
            <a:r>
              <a:rPr lang="en-US" sz="1200" baseline="0" dirty="0" smtClean="0"/>
              <a:t> dialog box, </a:t>
            </a:r>
            <a:r>
              <a:rPr lang="en-US" sz="1200" b="0" baseline="0" dirty="0" smtClean="0"/>
              <a:t>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Peek In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OK</a:t>
            </a:r>
            <a:r>
              <a:rPr lang="en-US" sz="1200" baseline="0" dirty="0" smtClean="0"/>
              <a:t>.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Animation</a:t>
            </a:r>
            <a:r>
              <a:rPr lang="en-US" sz="1200" baseline="0" dirty="0" smtClean="0"/>
              <a:t> group, click </a:t>
            </a:r>
            <a:r>
              <a:rPr lang="en-US" sz="1200" b="1" baseline="0" dirty="0" smtClean="0"/>
              <a:t>Effect Options</a:t>
            </a:r>
            <a:r>
              <a:rPr lang="en-US" sz="1200" baseline="0" dirty="0" smtClean="0"/>
              <a:t>, and under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Direction</a:t>
            </a:r>
            <a:r>
              <a:rPr lang="en-US" sz="1200" baseline="0" dirty="0" smtClean="0"/>
              <a:t>, click </a:t>
            </a:r>
            <a:r>
              <a:rPr lang="en-US" sz="1200" b="1" baseline="0" dirty="0" smtClean="0"/>
              <a:t>From Top</a:t>
            </a:r>
            <a:r>
              <a:rPr lang="en-US" sz="1200" b="0" baseline="0" dirty="0" smtClean="0"/>
              <a:t>.</a:t>
            </a:r>
            <a:r>
              <a:rPr lang="en-US" sz="1200" b="1" baseline="0" dirty="0" smtClean="0"/>
              <a:t>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aseline="0" dirty="0" smtClean="0"/>
              <a:t>In the </a:t>
            </a:r>
            <a:r>
              <a:rPr lang="en-US" sz="1200" b="1" baseline="0" dirty="0" smtClean="0"/>
              <a:t>Timing</a:t>
            </a:r>
            <a:r>
              <a:rPr lang="en-US" sz="1200" baseline="0" dirty="0" smtClean="0"/>
              <a:t> group, in the </a:t>
            </a:r>
            <a:r>
              <a:rPr lang="en-US" sz="1200" b="1" baseline="0" dirty="0" smtClean="0"/>
              <a:t>Duration</a:t>
            </a:r>
            <a:r>
              <a:rPr lang="en-US" sz="1200" baseline="0" dirty="0" smtClean="0"/>
              <a:t> list, click </a:t>
            </a:r>
            <a:r>
              <a:rPr lang="en-US" sz="1200" b="1" baseline="0" dirty="0" smtClean="0"/>
              <a:t>01.00</a:t>
            </a:r>
            <a:r>
              <a:rPr lang="en-US" sz="1200" baseline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aseline="0" dirty="0" smtClean="0"/>
              <a:t>Press and hold CTRL, select the second, fourth, sixth, eighth, and 10</a:t>
            </a:r>
            <a:r>
              <a:rPr lang="en-US" sz="1200" baseline="30000" dirty="0" smtClean="0"/>
              <a:t>th</a:t>
            </a:r>
            <a:r>
              <a:rPr lang="en-US" sz="1200" baseline="0" dirty="0" smtClean="0"/>
              <a:t>  animation effects (effects for the pictures). In the </a:t>
            </a:r>
            <a:r>
              <a:rPr lang="en-US" sz="1200" b="1" baseline="0" dirty="0" smtClean="0"/>
              <a:t>Timing </a:t>
            </a:r>
            <a:r>
              <a:rPr lang="en-US" sz="1200" baseline="0" dirty="0" smtClean="0"/>
              <a:t>group,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list, select</a:t>
            </a:r>
            <a:r>
              <a:rPr lang="en-US" sz="1200" baseline="0" dirty="0" smtClean="0"/>
              <a:t> </a:t>
            </a:r>
            <a:r>
              <a:rPr lang="en-US" sz="1200" b="1" baseline="0" dirty="0" smtClean="0"/>
              <a:t>After Previous</a:t>
            </a:r>
            <a:r>
              <a:rPr lang="en-US" sz="1200" baseline="0" dirty="0" smtClean="0"/>
              <a:t>.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baseline="0" dirty="0" smtClean="0"/>
              <a:t>To reproduce the background effects on this slide, do the following: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pane,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list,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Linear Down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second option from the left).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Gradient stops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gradient stop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Remove gradient stop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until two stops appear on the slider, then customize the gradient stops as follows: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first stop in the slider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do the following: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dirty="0" smtClean="0"/>
              <a:t>click </a:t>
            </a:r>
            <a:r>
              <a:rPr lang="en-US" sz="1200" b="1" dirty="0" smtClean="0"/>
              <a:t>More Colors</a:t>
            </a:r>
            <a:r>
              <a:rPr lang="en-US" sz="1200" dirty="0" smtClean="0"/>
              <a:t>, and then in the </a:t>
            </a:r>
            <a:r>
              <a:rPr lang="en-US" sz="1200" b="1" dirty="0" smtClean="0"/>
              <a:t>Colors</a:t>
            </a:r>
            <a:r>
              <a:rPr lang="en-US" sz="1200" dirty="0" smtClean="0"/>
              <a:t> dialog box, on the </a:t>
            </a:r>
            <a:r>
              <a:rPr lang="en-US" sz="1200" b="1" dirty="0" smtClean="0"/>
              <a:t>Custom</a:t>
            </a:r>
            <a:r>
              <a:rPr lang="en-US" sz="1200" dirty="0" smtClean="0"/>
              <a:t> tab, enter values for Red: </a:t>
            </a:r>
            <a:r>
              <a:rPr lang="en-US" sz="1200" b="1" dirty="0" smtClean="0"/>
              <a:t>130</a:t>
            </a:r>
            <a:r>
              <a:rPr lang="en-US" sz="1200" dirty="0" smtClean="0"/>
              <a:t>, Green: </a:t>
            </a:r>
            <a:r>
              <a:rPr lang="en-US" sz="1200" b="1" dirty="0" smtClean="0"/>
              <a:t>126</a:t>
            </a:r>
            <a:r>
              <a:rPr lang="en-US" sz="1200" dirty="0" smtClean="0"/>
              <a:t>, and Blue: </a:t>
            </a:r>
            <a:r>
              <a:rPr lang="en-US" sz="1200" b="1" dirty="0" smtClean="0"/>
              <a:t>102</a:t>
            </a:r>
            <a:r>
              <a:rPr lang="en-US" sz="120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last stop on the slider,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then do the following: 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Position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71%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1143000" lvl="2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Black, Text 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second option from the left). </a:t>
            </a:r>
          </a:p>
          <a:p>
            <a:endParaRPr lang="en-US" sz="120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395288" y="500063"/>
            <a:ext cx="3421062" cy="2566987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F8043-3F96-4FBC-9EC5-3329D8168CF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87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8245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7/30/2015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GUIDANCE%20NOTES%20ON%20ADOPTION%20STEP%204.docx" TargetMode="External"/><Relationship Id="rId3" Type="http://schemas.openxmlformats.org/officeDocument/2006/relationships/hyperlink" Target="AMS%20Haden%20MOSH%20Presentation_Draft.pptx" TargetMode="External"/><Relationship Id="rId7" Type="http://schemas.openxmlformats.org/officeDocument/2006/relationships/hyperlink" Target="Real%20Time%20Feedback%201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oab-Khotsong%20Step%201%20-%203%20Presentation.pptx" TargetMode="External"/><Relationship Id="rId5" Type="http://schemas.openxmlformats.org/officeDocument/2006/relationships/hyperlink" Target="Ningi%20-%20D50%20PresentationVol1.1.pptx" TargetMode="External"/><Relationship Id="rId4" Type="http://schemas.openxmlformats.org/officeDocument/2006/relationships/hyperlink" Target="Envirocon%20ES%20642%20Presentation%20Final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Banyini@chamberofmines.org.za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osh.co.za/" TargetMode="External"/><Relationship Id="rId5" Type="http://schemas.openxmlformats.org/officeDocument/2006/relationships/hyperlink" Target="mailto:johan.c.vanrensburg@angloamerican.com" TargetMode="External"/><Relationship Id="rId4" Type="http://schemas.openxmlformats.org/officeDocument/2006/relationships/hyperlink" Target="mailto:gerriepienaar69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572000" y="1821261"/>
            <a:ext cx="4554463" cy="176013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400" b="1" dirty="0">
                <a:ln w="17780" cmpd="sng">
                  <a:noFill/>
                  <a:prstDash val="solid"/>
                  <a:miter lim="800000"/>
                </a:ln>
              </a:rPr>
              <a:t>Continuous </a:t>
            </a:r>
            <a:r>
              <a:rPr lang="en-ZA" sz="2400" b="1" dirty="0" smtClean="0">
                <a:ln w="17780" cmpd="sng">
                  <a:noFill/>
                  <a:prstDash val="solid"/>
                  <a:miter lim="800000"/>
                </a:ln>
              </a:rPr>
              <a:t>Real-time</a:t>
            </a:r>
          </a:p>
          <a:p>
            <a:r>
              <a:rPr lang="en-ZA" sz="2400" b="1" dirty="0" smtClean="0">
                <a:ln w="17780" cmpd="sng">
                  <a:noFill/>
                  <a:prstDash val="solid"/>
                  <a:miter lim="800000"/>
                </a:ln>
              </a:rPr>
              <a:t>Monitoring </a:t>
            </a:r>
            <a:r>
              <a:rPr lang="en-ZA" sz="2400" b="1" dirty="0">
                <a:ln w="17780" cmpd="sng">
                  <a:noFill/>
                  <a:prstDash val="solid"/>
                  <a:miter lim="800000"/>
                </a:ln>
              </a:rPr>
              <a:t>of </a:t>
            </a:r>
            <a:r>
              <a:rPr lang="en-ZA" sz="2400" b="1" dirty="0" smtClean="0">
                <a:ln w="17780" cmpd="sng">
                  <a:noFill/>
                  <a:prstDash val="solid"/>
                  <a:miter lim="800000"/>
                </a:ln>
              </a:rPr>
              <a:t>Airborne</a:t>
            </a:r>
          </a:p>
          <a:p>
            <a:r>
              <a:rPr lang="en-ZA" sz="2400" b="1" dirty="0" smtClean="0">
                <a:ln w="17780" cmpd="sng">
                  <a:noFill/>
                  <a:prstDash val="solid"/>
                  <a:miter lim="800000"/>
                </a:ln>
              </a:rPr>
              <a:t>Pollutant </a:t>
            </a:r>
            <a:r>
              <a:rPr lang="en-ZA" sz="2400" b="1" dirty="0">
                <a:ln w="17780" cmpd="sng">
                  <a:noFill/>
                  <a:prstDash val="solid"/>
                  <a:miter lim="800000"/>
                </a:ln>
              </a:rPr>
              <a:t>Engineering Controls</a:t>
            </a:r>
          </a:p>
          <a:p>
            <a:r>
              <a:rPr lang="en-ZA" sz="2400" b="1" dirty="0">
                <a:ln w="17780" cmpd="sng">
                  <a:noFill/>
                  <a:prstDash val="solid"/>
                  <a:miter lim="800000"/>
                </a:ln>
              </a:rPr>
              <a:t>Leading </a:t>
            </a:r>
            <a:r>
              <a:rPr lang="en-ZA" sz="2400" b="1" dirty="0" smtClean="0">
                <a:ln w="17780" cmpd="sng">
                  <a:noFill/>
                  <a:prstDash val="solid"/>
                  <a:miter lim="800000"/>
                </a:ln>
              </a:rPr>
              <a:t>Practice</a:t>
            </a:r>
            <a:endParaRPr lang="en-ZA" sz="3200" b="1" dirty="0" smtClean="0">
              <a:ln w="17780" cmpd="sng">
                <a:noFill/>
                <a:prstDash val="solid"/>
                <a:miter lim="800000"/>
              </a:ln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74257" y="3886200"/>
            <a:ext cx="214994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ZA" sz="1400" b="1" dirty="0" smtClean="0"/>
              <a:t>MOSH LEARNING HUB</a:t>
            </a:r>
          </a:p>
          <a:p>
            <a:pPr algn="ctr" eaLnBrk="1" hangingPunct="1">
              <a:lnSpc>
                <a:spcPct val="150000"/>
              </a:lnSpc>
            </a:pPr>
            <a:r>
              <a:rPr lang="en-ZA" sz="1400" dirty="0" smtClean="0"/>
              <a:t>D U S T   </a:t>
            </a:r>
            <a:r>
              <a:rPr lang="en-ZA" sz="1400" dirty="0" err="1" smtClean="0"/>
              <a:t>T</a:t>
            </a:r>
            <a:r>
              <a:rPr lang="en-ZA" sz="1400" dirty="0" smtClean="0"/>
              <a:t> E A M</a:t>
            </a:r>
          </a:p>
          <a:p>
            <a:pPr algn="ctr" eaLnBrk="1" hangingPunct="1">
              <a:lnSpc>
                <a:spcPct val="150000"/>
              </a:lnSpc>
            </a:pPr>
            <a:r>
              <a:rPr lang="en-ZA" sz="1200" dirty="0" smtClean="0"/>
              <a:t>30 JULY 2015</a:t>
            </a:r>
            <a:endParaRPr lang="en-ZA" sz="1200" dirty="0"/>
          </a:p>
        </p:txBody>
      </p:sp>
      <p:pic>
        <p:nvPicPr>
          <p:cNvPr id="11" name="Picture 10" descr="C:\Users\user\Pictures\MOSH.pn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40" b="93561" l="0" r="50228"/>
                    </a14:imgEffect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47" r="51059" b="10638"/>
          <a:stretch/>
        </p:blipFill>
        <p:spPr bwMode="auto">
          <a:xfrm>
            <a:off x="0" y="465890"/>
            <a:ext cx="4580720" cy="5782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731" y="6108055"/>
            <a:ext cx="4191000" cy="59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79304" y="304800"/>
            <a:ext cx="27398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  <a:reflection stA="14000" endPos="50000" dist="12700" dir="5400000" sy="-100000" algn="bl" rotWithShape="0"/>
                </a:effectLst>
              </a:rPr>
              <a:t>C O P A</a:t>
            </a:r>
            <a:endParaRPr lang="en-US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  <a:reflection stA="14000" endPos="50000" dist="127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0460" y="5262644"/>
            <a:ext cx="4137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itchFamily="34" charset="0"/>
              </a:rPr>
              <a:t>WELCOME EVERYBODY</a:t>
            </a:r>
            <a:endParaRPr lang="en-ZA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368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006316"/>
              </p:ext>
            </p:extLst>
          </p:nvPr>
        </p:nvGraphicFramePr>
        <p:xfrm>
          <a:off x="380999" y="899160"/>
          <a:ext cx="8458201" cy="5334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69957"/>
                <a:gridCol w="4522206"/>
                <a:gridCol w="1437238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Activity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Responsible</a:t>
                      </a:r>
                      <a:r>
                        <a:rPr lang="en-ZA" baseline="0" dirty="0" smtClean="0"/>
                        <a:t> 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1</a:t>
                      </a:r>
                      <a:endParaRPr lang="en-ZA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Registration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07:30 – 08:50</a:t>
                      </a:r>
                      <a:endParaRPr lang="en-ZA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Delegates</a:t>
                      </a:r>
                      <a:endParaRPr lang="en-ZA" sz="140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2</a:t>
                      </a:r>
                      <a:endParaRPr lang="en-ZA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Welcome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08:50 – 09:00</a:t>
                      </a:r>
                      <a:endParaRPr lang="en-ZA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Audrey </a:t>
                      </a:r>
                      <a:r>
                        <a:rPr lang="en-ZA" sz="1400" dirty="0" err="1" smtClean="0"/>
                        <a:t>Banyini</a:t>
                      </a:r>
                      <a:endParaRPr lang="en-ZA" sz="140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3</a:t>
                      </a:r>
                      <a:endParaRPr lang="en-ZA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Presentations </a:t>
                      </a:r>
                      <a:r>
                        <a:rPr lang="en-Z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 suppliers of real-time monitoring equipment and Q&amp;A</a:t>
                      </a:r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09:00 – 09:40</a:t>
                      </a:r>
                    </a:p>
                    <a:p>
                      <a:r>
                        <a:rPr lang="en-ZA" sz="1400" dirty="0" smtClean="0"/>
                        <a:t>09:40</a:t>
                      </a:r>
                      <a:r>
                        <a:rPr lang="en-ZA" sz="1400" baseline="0" dirty="0" smtClean="0"/>
                        <a:t> – 10:20</a:t>
                      </a:r>
                    </a:p>
                    <a:p>
                      <a:r>
                        <a:rPr lang="en-ZA" sz="1400" baseline="0" dirty="0" smtClean="0"/>
                        <a:t>10:20 – 11:00</a:t>
                      </a:r>
                      <a:endParaRPr lang="en-ZA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AMS HADEN</a:t>
                      </a:r>
                    </a:p>
                    <a:p>
                      <a:pPr algn="ctr"/>
                      <a:r>
                        <a:rPr lang="en-ZA" sz="1400" dirty="0" smtClean="0"/>
                        <a:t>ENVIROCON</a:t>
                      </a:r>
                    </a:p>
                    <a:p>
                      <a:pPr algn="ctr"/>
                      <a:r>
                        <a:rPr lang="en-ZA" sz="1400" dirty="0" smtClean="0"/>
                        <a:t>NINGI</a:t>
                      </a:r>
                      <a:endParaRPr lang="en-ZA" sz="140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4</a:t>
                      </a:r>
                      <a:endParaRPr lang="en-ZA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 Break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11:00 – 11:30</a:t>
                      </a:r>
                      <a:endParaRPr lang="en-ZA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-</a:t>
                      </a:r>
                      <a:endParaRPr lang="en-ZA" sz="140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5</a:t>
                      </a:r>
                      <a:endParaRPr lang="en-ZA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Adoption progress: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ZA" sz="1600" dirty="0" smtClean="0"/>
                        <a:t>Feedback on steps 1 - 3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ZA" sz="1600" dirty="0" smtClean="0"/>
                        <a:t>Q&amp;A – Discussion (sharing and learning from each other)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ZA" sz="1600" dirty="0" smtClean="0"/>
                        <a:t>Practical scenarios in use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11:30 – 12:30</a:t>
                      </a:r>
                      <a:endParaRPr lang="en-ZA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Facilitated by:</a:t>
                      </a:r>
                    </a:p>
                    <a:p>
                      <a:r>
                        <a:rPr lang="en-ZA" sz="1400" dirty="0" err="1" smtClean="0"/>
                        <a:t>Gerrie</a:t>
                      </a:r>
                      <a:r>
                        <a:rPr lang="en-ZA" sz="1400" baseline="0" dirty="0" smtClean="0"/>
                        <a:t> </a:t>
                      </a:r>
                      <a:r>
                        <a:rPr lang="en-ZA" sz="1400" baseline="0" dirty="0" err="1" smtClean="0"/>
                        <a:t>Pienaar</a:t>
                      </a:r>
                      <a:endParaRPr lang="en-ZA" sz="140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6</a:t>
                      </a:r>
                      <a:endParaRPr lang="en-ZA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Way forward: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ZA" sz="1600" dirty="0" smtClean="0"/>
                        <a:t>Explanation on adoption steps</a:t>
                      </a:r>
                      <a:r>
                        <a:rPr lang="en-ZA" sz="1600" baseline="0" dirty="0" smtClean="0"/>
                        <a:t> 4 - 8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ZA" sz="1600" baseline="0" dirty="0" smtClean="0"/>
                        <a:t>Requirements for next COPA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ZA" sz="1600" baseline="0" dirty="0" smtClean="0"/>
                        <a:t>Delegates requests for next COPA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12:30 – 13:00</a:t>
                      </a:r>
                      <a:endParaRPr lang="en-ZA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Johan van Rensburg</a:t>
                      </a:r>
                      <a:endParaRPr lang="en-ZA" sz="140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7</a:t>
                      </a:r>
                      <a:endParaRPr lang="en-ZA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600" b="1" dirty="0" smtClean="0"/>
                        <a:t>Closure</a:t>
                      </a:r>
                      <a:r>
                        <a:rPr lang="en-ZA" sz="1600" dirty="0" smtClean="0"/>
                        <a:t> – next date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13:00 – 13:10</a:t>
                      </a:r>
                      <a:endParaRPr lang="en-ZA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Audrey </a:t>
                      </a:r>
                      <a:r>
                        <a:rPr lang="en-ZA" sz="1400" dirty="0" err="1" smtClean="0"/>
                        <a:t>Banyini</a:t>
                      </a:r>
                      <a:endParaRPr lang="en-ZA" sz="1400" dirty="0"/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8</a:t>
                      </a:r>
                      <a:endParaRPr lang="en-ZA" sz="14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600" dirty="0" smtClean="0"/>
                        <a:t>Lunch</a:t>
                      </a:r>
                      <a:r>
                        <a:rPr lang="en-ZA" sz="1600" baseline="0" dirty="0" smtClean="0"/>
                        <a:t> </a:t>
                      </a:r>
                      <a:endParaRPr lang="en-Z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13:10 – 14:00</a:t>
                      </a:r>
                      <a:endParaRPr lang="en-ZA" sz="14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All</a:t>
                      </a:r>
                      <a:endParaRPr lang="en-ZA" sz="1400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Programme 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hlinkClick r:id="rId3" action="ppaction://hlinkpres?slideindex=1&amp;slidetitle="/>
          </p:cNvPr>
          <p:cNvSpPr/>
          <p:nvPr/>
        </p:nvSpPr>
        <p:spPr>
          <a:xfrm>
            <a:off x="8684528" y="1981200"/>
            <a:ext cx="228600" cy="228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A</a:t>
            </a:r>
            <a:endParaRPr lang="en-ZA" sz="1400" dirty="0"/>
          </a:p>
        </p:txBody>
      </p:sp>
      <p:sp>
        <p:nvSpPr>
          <p:cNvPr id="15" name="Oval 14">
            <a:hlinkClick r:id="rId4" action="ppaction://hlinkpres?slideindex=1&amp;slidetitle="/>
          </p:cNvPr>
          <p:cNvSpPr/>
          <p:nvPr/>
        </p:nvSpPr>
        <p:spPr>
          <a:xfrm>
            <a:off x="8684528" y="2265528"/>
            <a:ext cx="228600" cy="228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E</a:t>
            </a:r>
            <a:endParaRPr lang="en-ZA" sz="1400" dirty="0"/>
          </a:p>
        </p:txBody>
      </p:sp>
      <p:sp>
        <p:nvSpPr>
          <p:cNvPr id="16" name="Oval 15">
            <a:hlinkClick r:id="rId5" action="ppaction://hlinkpres?slideindex=1&amp;slidetitle="/>
          </p:cNvPr>
          <p:cNvSpPr/>
          <p:nvPr/>
        </p:nvSpPr>
        <p:spPr>
          <a:xfrm>
            <a:off x="8684528" y="2549856"/>
            <a:ext cx="228600" cy="228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N</a:t>
            </a:r>
            <a:endParaRPr lang="en-ZA" sz="1400" dirty="0"/>
          </a:p>
        </p:txBody>
      </p:sp>
      <p:sp>
        <p:nvSpPr>
          <p:cNvPr id="17" name="Oval 16">
            <a:hlinkClick r:id="rId6" action="ppaction://hlinkpres?slideindex=1&amp;slidetitle="/>
          </p:cNvPr>
          <p:cNvSpPr/>
          <p:nvPr/>
        </p:nvSpPr>
        <p:spPr>
          <a:xfrm>
            <a:off x="8684528" y="3657600"/>
            <a:ext cx="228600" cy="228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M</a:t>
            </a:r>
            <a:endParaRPr lang="en-ZA" sz="1400" dirty="0"/>
          </a:p>
        </p:txBody>
      </p:sp>
      <p:sp>
        <p:nvSpPr>
          <p:cNvPr id="18" name="Oval 17">
            <a:hlinkClick r:id="rId7" action="ppaction://hlinkfile"/>
          </p:cNvPr>
          <p:cNvSpPr/>
          <p:nvPr/>
        </p:nvSpPr>
        <p:spPr>
          <a:xfrm>
            <a:off x="8684528" y="3276600"/>
            <a:ext cx="228600" cy="228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T</a:t>
            </a:r>
            <a:endParaRPr lang="en-ZA" sz="1400" dirty="0"/>
          </a:p>
        </p:txBody>
      </p:sp>
      <p:sp>
        <p:nvSpPr>
          <p:cNvPr id="9" name="Oval 8">
            <a:hlinkClick r:id="rId8" action="ppaction://hlinkfile"/>
          </p:cNvPr>
          <p:cNvSpPr/>
          <p:nvPr/>
        </p:nvSpPr>
        <p:spPr>
          <a:xfrm>
            <a:off x="8684528" y="5029200"/>
            <a:ext cx="228600" cy="228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J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4914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228601" y="1219200"/>
            <a:ext cx="6766493" cy="4191569"/>
            <a:chOff x="228601" y="1371600"/>
            <a:chExt cx="6766493" cy="4191569"/>
          </a:xfrm>
        </p:grpSpPr>
        <p:sp>
          <p:nvSpPr>
            <p:cNvPr id="36" name="Rounded Rectangle 35"/>
            <p:cNvSpPr/>
            <p:nvPr/>
          </p:nvSpPr>
          <p:spPr>
            <a:xfrm rot="16200000">
              <a:off x="2233653" y="1477650"/>
              <a:ext cx="2080467" cy="609057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5288816" y="1371600"/>
              <a:ext cx="1706278" cy="4191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3" name="Flowchart: Alternate Process 2"/>
          <p:cNvSpPr/>
          <p:nvPr/>
        </p:nvSpPr>
        <p:spPr>
          <a:xfrm>
            <a:off x="396525" y="1449104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4" name="Flowchart: Alternate Process 3"/>
          <p:cNvSpPr/>
          <p:nvPr/>
        </p:nvSpPr>
        <p:spPr>
          <a:xfrm>
            <a:off x="2061093" y="1449104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Flowchart: Alternate Process 4"/>
          <p:cNvSpPr/>
          <p:nvPr/>
        </p:nvSpPr>
        <p:spPr>
          <a:xfrm>
            <a:off x="3725661" y="1449104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Flowchart: Alternate Process 5"/>
          <p:cNvSpPr/>
          <p:nvPr/>
        </p:nvSpPr>
        <p:spPr>
          <a:xfrm>
            <a:off x="5390229" y="1449104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Flowchart: Alternate Process 6"/>
          <p:cNvSpPr/>
          <p:nvPr/>
        </p:nvSpPr>
        <p:spPr>
          <a:xfrm>
            <a:off x="5343408" y="3537335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/>
          <p:cNvSpPr txBox="1"/>
          <p:nvPr/>
        </p:nvSpPr>
        <p:spPr>
          <a:xfrm>
            <a:off x="396525" y="1593120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Step1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1093" y="1593120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Step2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25661" y="1593120"/>
            <a:ext cx="1494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Step3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0700" y="1593120"/>
            <a:ext cx="20117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Step4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43408" y="3681351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Step5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7140" y="1836441"/>
            <a:ext cx="1319672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Facilitate the adoption decision</a:t>
            </a:r>
          </a:p>
          <a:p>
            <a:endParaRPr lang="en-ZA" dirty="0"/>
          </a:p>
        </p:txBody>
      </p:sp>
      <p:sp>
        <p:nvSpPr>
          <p:cNvPr id="14" name="TextBox 13"/>
          <p:cNvSpPr txBox="1"/>
          <p:nvPr/>
        </p:nvSpPr>
        <p:spPr>
          <a:xfrm>
            <a:off x="2156710" y="1836440"/>
            <a:ext cx="1320660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Secure support for adoption</a:t>
            </a:r>
          </a:p>
          <a:p>
            <a:endParaRPr lang="en-ZA" dirty="0"/>
          </a:p>
          <a:p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3827729" y="1836441"/>
            <a:ext cx="1310666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Establish an effective mine adoption team</a:t>
            </a:r>
          </a:p>
          <a:p>
            <a:endParaRPr lang="en-ZA" dirty="0"/>
          </a:p>
        </p:txBody>
      </p:sp>
      <p:sp>
        <p:nvSpPr>
          <p:cNvPr id="16" name="TextBox 15"/>
          <p:cNvSpPr txBox="1"/>
          <p:nvPr/>
        </p:nvSpPr>
        <p:spPr>
          <a:xfrm>
            <a:off x="5474412" y="1847650"/>
            <a:ext cx="1344520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lvl="0" algn="ctr"/>
            <a:r>
              <a:rPr lang="en-ZA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Prepare initial plan for </a:t>
            </a:r>
            <a:r>
              <a:rPr lang="en-ZA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adoption</a:t>
            </a:r>
          </a:p>
          <a:p>
            <a:pPr lvl="0" algn="ctr"/>
            <a:endParaRPr lang="en-ZA" sz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0" algn="ctr"/>
            <a:endParaRPr lang="en-ZA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30045" y="3935881"/>
            <a:ext cx="1346208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Initiate baseline monitoring programme</a:t>
            </a:r>
          </a:p>
          <a:p>
            <a:endParaRPr lang="en-ZA" dirty="0"/>
          </a:p>
        </p:txBody>
      </p:sp>
      <p:sp>
        <p:nvSpPr>
          <p:cNvPr id="18" name="Right Arrow 17"/>
          <p:cNvSpPr/>
          <p:nvPr/>
        </p:nvSpPr>
        <p:spPr>
          <a:xfrm>
            <a:off x="1794866" y="2700536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Right Arrow 18"/>
          <p:cNvSpPr/>
          <p:nvPr/>
        </p:nvSpPr>
        <p:spPr>
          <a:xfrm>
            <a:off x="3459005" y="2700536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Right Arrow 19"/>
          <p:cNvSpPr/>
          <p:nvPr/>
        </p:nvSpPr>
        <p:spPr>
          <a:xfrm>
            <a:off x="5138395" y="2700536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Right Arrow 20"/>
          <p:cNvSpPr/>
          <p:nvPr/>
        </p:nvSpPr>
        <p:spPr>
          <a:xfrm rot="5400000">
            <a:off x="5815115" y="3033283"/>
            <a:ext cx="576067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Flowchart: Alternate Process 21"/>
          <p:cNvSpPr/>
          <p:nvPr/>
        </p:nvSpPr>
        <p:spPr>
          <a:xfrm>
            <a:off x="395536" y="3537335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Flowchart: Alternate Process 22"/>
          <p:cNvSpPr/>
          <p:nvPr/>
        </p:nvSpPr>
        <p:spPr>
          <a:xfrm>
            <a:off x="2060104" y="3537335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Flowchart: Alternate Process 23"/>
          <p:cNvSpPr/>
          <p:nvPr/>
        </p:nvSpPr>
        <p:spPr>
          <a:xfrm>
            <a:off x="3724672" y="3537335"/>
            <a:ext cx="1512168" cy="1512168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TextBox 24"/>
          <p:cNvSpPr txBox="1"/>
          <p:nvPr/>
        </p:nvSpPr>
        <p:spPr>
          <a:xfrm>
            <a:off x="395536" y="3681351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Step8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60104" y="3681351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Step7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24672" y="3681351"/>
            <a:ext cx="14946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000" b="1" dirty="0" smtClean="0">
                <a:latin typeface="Arial" pitchFamily="34" charset="0"/>
                <a:cs typeface="Arial" pitchFamily="34" charset="0"/>
              </a:rPr>
              <a:t>Step6</a:t>
            </a:r>
            <a:endParaRPr lang="en-ZA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6151" y="3924672"/>
            <a:ext cx="1319672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Plan and conduct direct enquiries</a:t>
            </a:r>
          </a:p>
          <a:p>
            <a:endParaRPr lang="en-ZA" dirty="0"/>
          </a:p>
        </p:txBody>
      </p:sp>
      <p:sp>
        <p:nvSpPr>
          <p:cNvPr id="29" name="TextBox 28"/>
          <p:cNvSpPr txBox="1"/>
          <p:nvPr/>
        </p:nvSpPr>
        <p:spPr>
          <a:xfrm>
            <a:off x="2155721" y="3924671"/>
            <a:ext cx="1320660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Update key stakeholders on progress</a:t>
            </a:r>
          </a:p>
          <a:p>
            <a:endParaRPr lang="en-ZA" dirty="0"/>
          </a:p>
        </p:txBody>
      </p:sp>
      <p:sp>
        <p:nvSpPr>
          <p:cNvPr id="30" name="TextBox 29"/>
          <p:cNvSpPr txBox="1"/>
          <p:nvPr/>
        </p:nvSpPr>
        <p:spPr>
          <a:xfrm>
            <a:off x="3826740" y="3924672"/>
            <a:ext cx="1310666" cy="83099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2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ZA" dirty="0"/>
              <a:t>Establish effective relationship with the COPA</a:t>
            </a:r>
          </a:p>
        </p:txBody>
      </p:sp>
      <p:sp>
        <p:nvSpPr>
          <p:cNvPr id="31" name="Right Arrow 30"/>
          <p:cNvSpPr/>
          <p:nvPr/>
        </p:nvSpPr>
        <p:spPr>
          <a:xfrm rot="10800000">
            <a:off x="1681914" y="4788767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2" name="Right Arrow 31"/>
          <p:cNvSpPr/>
          <p:nvPr/>
        </p:nvSpPr>
        <p:spPr>
          <a:xfrm rot="10800000">
            <a:off x="3346053" y="4788767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Right Arrow 32"/>
          <p:cNvSpPr/>
          <p:nvPr/>
        </p:nvSpPr>
        <p:spPr>
          <a:xfrm rot="10800000">
            <a:off x="5025443" y="4788767"/>
            <a:ext cx="472573" cy="43204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4" name="Rounded Rectangle 33"/>
          <p:cNvSpPr/>
          <p:nvPr/>
        </p:nvSpPr>
        <p:spPr>
          <a:xfrm>
            <a:off x="7049686" y="2015852"/>
            <a:ext cx="1914802" cy="26289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ZA" sz="1400" dirty="0" smtClean="0"/>
          </a:p>
          <a:p>
            <a:pPr algn="ctr"/>
            <a:r>
              <a:rPr lang="en-ZA" sz="1400" dirty="0" smtClean="0"/>
              <a:t>The </a:t>
            </a:r>
            <a:r>
              <a:rPr lang="en-ZA" sz="1400" dirty="0"/>
              <a:t>adoption process comprises of 16 interrelated steps involving various activities that need to be systematically and fully undertaken to achieve </a:t>
            </a:r>
            <a:r>
              <a:rPr lang="en-ZA" sz="1400" b="1" i="1" dirty="0" smtClean="0"/>
              <a:t>SUCCESSFUL ADOPTION</a:t>
            </a:r>
            <a:endParaRPr lang="en-ZA" sz="1400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Adoption process </a:t>
            </a:r>
            <a:r>
              <a:rPr lang="en-ZA" b="1" dirty="0" smtClean="0">
                <a:latin typeface="Arial" pitchFamily="34" charset="0"/>
                <a:cs typeface="Arial" pitchFamily="34" charset="0"/>
              </a:rPr>
              <a:t>(steps 1-8)</a:t>
            </a:r>
            <a:endParaRPr lang="en-ZA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" name="Picture 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6578" y="6152035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074469"/>
            <a:ext cx="990600" cy="63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3" name="Straight Connector 42"/>
          <p:cNvCxnSpPr/>
          <p:nvPr/>
        </p:nvCxnSpPr>
        <p:spPr>
          <a:xfrm>
            <a:off x="1500166" y="6116944"/>
            <a:ext cx="75724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500166" y="6637054"/>
            <a:ext cx="75724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Placeholder 4"/>
          <p:cNvSpPr txBox="1">
            <a:spLocks/>
          </p:cNvSpPr>
          <p:nvPr/>
        </p:nvSpPr>
        <p:spPr>
          <a:xfrm>
            <a:off x="1500166" y="618178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212" y="1295400"/>
            <a:ext cx="8383576" cy="43434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6578" y="6152035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6074469"/>
            <a:ext cx="990600" cy="63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500166" y="6116944"/>
            <a:ext cx="75724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500166" y="6637054"/>
            <a:ext cx="75724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 txBox="1">
            <a:spLocks/>
          </p:cNvSpPr>
          <p:nvPr/>
        </p:nvSpPr>
        <p:spPr>
          <a:xfrm>
            <a:off x="1500166" y="618178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Overall adoption plan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47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/>
          <a:srcRect b="54412"/>
          <a:stretch/>
        </p:blipFill>
        <p:spPr bwMode="auto">
          <a:xfrm>
            <a:off x="380212" y="788508"/>
            <a:ext cx="8383576" cy="198006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6578" y="6152035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6074469"/>
            <a:ext cx="990600" cy="63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500166" y="6116944"/>
            <a:ext cx="75724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500166" y="6637054"/>
            <a:ext cx="75724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4"/>
          <p:cNvSpPr txBox="1">
            <a:spLocks/>
          </p:cNvSpPr>
          <p:nvPr/>
        </p:nvSpPr>
        <p:spPr>
          <a:xfrm>
            <a:off x="1500166" y="618178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Initial plan for adoption – step 4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923646"/>
              </p:ext>
            </p:extLst>
          </p:nvPr>
        </p:nvGraphicFramePr>
        <p:xfrm>
          <a:off x="394996" y="3215640"/>
          <a:ext cx="8368792" cy="2727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23028"/>
                <a:gridCol w="7218083"/>
                <a:gridCol w="627681"/>
              </a:tblGrid>
              <a:tr h="2727960">
                <a:tc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4</a:t>
                      </a:r>
                      <a:endParaRPr lang="en-ZA" sz="1400" b="1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Prepare</a:t>
                      </a:r>
                      <a:r>
                        <a:rPr lang="en-ZA" sz="1400" b="1" baseline="0" dirty="0" smtClean="0"/>
                        <a:t> initial plan for adoption:</a:t>
                      </a:r>
                    </a:p>
                    <a:p>
                      <a:r>
                        <a:rPr lang="en-ZA" sz="1400" b="0" baseline="0" dirty="0" smtClean="0"/>
                        <a:t>4.1   Workshop leading practice guide – mine project team</a:t>
                      </a:r>
                    </a:p>
                    <a:p>
                      <a:endParaRPr lang="en-ZA" sz="1400" b="0" baseline="0" dirty="0" smtClean="0"/>
                    </a:p>
                    <a:p>
                      <a:r>
                        <a:rPr lang="en-ZA" sz="1400" b="0" baseline="0" dirty="0" smtClean="0"/>
                        <a:t>4.2   Review / refine example adoption plan</a:t>
                      </a:r>
                    </a:p>
                    <a:p>
                      <a:endParaRPr lang="en-ZA" sz="1400" b="0" baseline="0" dirty="0" smtClean="0"/>
                    </a:p>
                    <a:p>
                      <a:r>
                        <a:rPr lang="en-ZA" sz="1400" b="0" baseline="0" dirty="0" smtClean="0"/>
                        <a:t>4.3   Identify an appropriate piloting section / area at mine</a:t>
                      </a:r>
                    </a:p>
                    <a:p>
                      <a:endParaRPr lang="en-ZA" sz="1400" b="0" baseline="0" dirty="0" smtClean="0"/>
                    </a:p>
                    <a:p>
                      <a:r>
                        <a:rPr lang="en-ZA" sz="1400" b="0" baseline="0" dirty="0" smtClean="0"/>
                        <a:t>4.4   Identify / arrange specialist technical support considered necessary </a:t>
                      </a:r>
                    </a:p>
                    <a:p>
                      <a:endParaRPr lang="en-ZA" sz="1400" b="0" baseline="0" dirty="0" smtClean="0"/>
                    </a:p>
                    <a:p>
                      <a:r>
                        <a:rPr lang="en-ZA" sz="1400" b="0" baseline="0" dirty="0" smtClean="0"/>
                        <a:t>4.5   Agree critical enabling factors for successful adoption of the practice</a:t>
                      </a:r>
                    </a:p>
                    <a:p>
                      <a:endParaRPr lang="en-ZA" sz="1400" b="0" baseline="0" dirty="0" smtClean="0"/>
                    </a:p>
                    <a:p>
                      <a:r>
                        <a:rPr lang="en-ZA" sz="1400" b="0" baseline="0" dirty="0" smtClean="0"/>
                        <a:t>4.6   Ensure that sufficient time / resources have been provided</a:t>
                      </a:r>
                      <a:endParaRPr lang="en-ZA" sz="1400" b="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ZA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308644" y="3505200"/>
            <a:ext cx="228600" cy="228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8308644" y="3921456"/>
            <a:ext cx="228600" cy="228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Rectangle 13"/>
          <p:cNvSpPr/>
          <p:nvPr/>
        </p:nvSpPr>
        <p:spPr>
          <a:xfrm>
            <a:off x="8308644" y="4329752"/>
            <a:ext cx="228600" cy="228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8308644" y="4759656"/>
            <a:ext cx="228600" cy="228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Rectangle 15"/>
          <p:cNvSpPr/>
          <p:nvPr/>
        </p:nvSpPr>
        <p:spPr>
          <a:xfrm>
            <a:off x="8308644" y="5199228"/>
            <a:ext cx="228600" cy="228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Rectangle 16"/>
          <p:cNvSpPr/>
          <p:nvPr/>
        </p:nvSpPr>
        <p:spPr>
          <a:xfrm>
            <a:off x="8308644" y="5625152"/>
            <a:ext cx="228600" cy="228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Oval 11"/>
          <p:cNvSpPr/>
          <p:nvPr/>
        </p:nvSpPr>
        <p:spPr>
          <a:xfrm>
            <a:off x="415468" y="2500164"/>
            <a:ext cx="305588" cy="305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Down Arrow 17"/>
          <p:cNvSpPr/>
          <p:nvPr/>
        </p:nvSpPr>
        <p:spPr>
          <a:xfrm>
            <a:off x="352916" y="2819400"/>
            <a:ext cx="419888" cy="367352"/>
          </a:xfrm>
          <a:prstGeom prst="downArrow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730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ooll.com/wp-content/uploads/2013/01/Sh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5087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67000" y="5817901"/>
            <a:ext cx="3657600" cy="1905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Rounded Rectangle 5"/>
          <p:cNvSpPr/>
          <p:nvPr/>
        </p:nvSpPr>
        <p:spPr>
          <a:xfrm>
            <a:off x="395536" y="5638800"/>
            <a:ext cx="2520280" cy="560099"/>
          </a:xfrm>
          <a:prstGeom prst="roundRect">
            <a:avLst/>
          </a:prstGeom>
          <a:effectLst>
            <a:glow rad="114300">
              <a:schemeClr val="bg1"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dirty="0" smtClean="0"/>
              <a:t>Dr Audrey </a:t>
            </a:r>
            <a:r>
              <a:rPr lang="en-ZA" sz="1600" dirty="0" err="1" smtClean="0"/>
              <a:t>Banyini</a:t>
            </a:r>
            <a:endParaRPr lang="en-ZA" sz="1600" dirty="0" smtClean="0"/>
          </a:p>
          <a:p>
            <a:pPr algn="ctr"/>
            <a:r>
              <a:rPr lang="en-ZA" sz="1000" dirty="0" smtClean="0">
                <a:hlinkClick r:id="rId3"/>
              </a:rPr>
              <a:t>ABanyini@chamberofmines.org.za</a:t>
            </a:r>
            <a:endParaRPr lang="en-ZA" sz="1200" dirty="0"/>
          </a:p>
        </p:txBody>
      </p:sp>
      <p:sp>
        <p:nvSpPr>
          <p:cNvPr id="7" name="Rounded Rectangle 6"/>
          <p:cNvSpPr/>
          <p:nvPr/>
        </p:nvSpPr>
        <p:spPr>
          <a:xfrm>
            <a:off x="3309520" y="5638801"/>
            <a:ext cx="2520280" cy="560099"/>
          </a:xfrm>
          <a:prstGeom prst="roundRect">
            <a:avLst/>
          </a:prstGeom>
          <a:effectLst>
            <a:glow rad="114300">
              <a:schemeClr val="bg1"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dirty="0" err="1" smtClean="0"/>
              <a:t>Gerrie</a:t>
            </a:r>
            <a:r>
              <a:rPr lang="en-ZA" sz="1600" dirty="0" smtClean="0"/>
              <a:t> </a:t>
            </a:r>
            <a:r>
              <a:rPr lang="en-ZA" sz="1600" dirty="0" err="1" smtClean="0"/>
              <a:t>Pienaar</a:t>
            </a:r>
            <a:endParaRPr lang="en-ZA" sz="1600" dirty="0" smtClean="0"/>
          </a:p>
          <a:p>
            <a:pPr algn="ctr"/>
            <a:r>
              <a:rPr lang="en-ZA" sz="1000" dirty="0" smtClean="0">
                <a:hlinkClick r:id="rId4"/>
              </a:rPr>
              <a:t>gerriepienaar69@gmail.com</a:t>
            </a:r>
            <a:r>
              <a:rPr lang="en-ZA" sz="1000" dirty="0" smtClean="0"/>
              <a:t>  </a:t>
            </a:r>
            <a:endParaRPr lang="en-ZA" sz="1000" dirty="0"/>
          </a:p>
        </p:txBody>
      </p:sp>
      <p:sp>
        <p:nvSpPr>
          <p:cNvPr id="8" name="Rounded Rectangle 7"/>
          <p:cNvSpPr/>
          <p:nvPr/>
        </p:nvSpPr>
        <p:spPr>
          <a:xfrm>
            <a:off x="6228184" y="5638802"/>
            <a:ext cx="2520280" cy="560099"/>
          </a:xfrm>
          <a:prstGeom prst="roundRect">
            <a:avLst/>
          </a:prstGeom>
          <a:effectLst>
            <a:glow rad="114300">
              <a:schemeClr val="bg1"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1600" dirty="0" smtClean="0"/>
              <a:t>Johan van Rensburg</a:t>
            </a:r>
          </a:p>
          <a:p>
            <a:pPr algn="ctr"/>
            <a:r>
              <a:rPr lang="en-ZA" sz="1000" dirty="0">
                <a:hlinkClick r:id="rId5"/>
              </a:rPr>
              <a:t>johan.c.vanrensburg@angloamerican.com</a:t>
            </a:r>
            <a:r>
              <a:rPr lang="en-ZA" sz="1000" dirty="0"/>
              <a:t> </a:t>
            </a:r>
          </a:p>
          <a:p>
            <a:pPr algn="ctr"/>
            <a:r>
              <a:rPr lang="en-ZA" sz="1000" dirty="0" smtClean="0"/>
              <a:t> </a:t>
            </a:r>
            <a:endParaRPr lang="en-ZA" sz="1000" dirty="0"/>
          </a:p>
        </p:txBody>
      </p:sp>
      <p:sp>
        <p:nvSpPr>
          <p:cNvPr id="10" name="Rectangle 9"/>
          <p:cNvSpPr/>
          <p:nvPr/>
        </p:nvSpPr>
        <p:spPr>
          <a:xfrm>
            <a:off x="2854969" y="6366028"/>
            <a:ext cx="349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Visit </a:t>
            </a:r>
            <a:r>
              <a:rPr lang="en-US" dirty="0">
                <a:solidFill>
                  <a:schemeClr val="bg1"/>
                </a:solidFill>
              </a:rPr>
              <a:t>our website: </a:t>
            </a:r>
            <a:r>
              <a:rPr lang="en-ZA" u="sng" dirty="0">
                <a:solidFill>
                  <a:schemeClr val="bg1"/>
                </a:solidFill>
                <a:hlinkClick r:id="rId6"/>
              </a:rPr>
              <a:t>www.mosh.co.za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142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0C04F4-F7B0-4375-8825-0EA2F60357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1379</Words>
  <Application>Microsoft Office PowerPoint</Application>
  <PresentationFormat>On-screen Show (4:3)</PresentationFormat>
  <Paragraphs>163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2015-07-30T05:14:55Z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TC020116519991</vt:lpwstr>
  </property>
</Properties>
</file>