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78" r:id="rId4"/>
    <p:sldId id="264" r:id="rId5"/>
    <p:sldId id="277" r:id="rId6"/>
    <p:sldId id="282" r:id="rId7"/>
    <p:sldId id="281" r:id="rId8"/>
    <p:sldId id="27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5pPr>
    <a:lvl6pPr marL="22860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6pPr>
    <a:lvl7pPr marL="27432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7pPr>
    <a:lvl8pPr marL="32004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8pPr>
    <a:lvl9pPr marL="36576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0EFC7E-DE7F-424F-99AE-EB95080D4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4D1E5A-EEA7-474B-ACF6-5633C5D7D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366B30-C4BD-4185-9EF7-7128895A9D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CDA762-076E-454F-B45C-412615CF6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14C6E3-15A5-413B-AB7F-55C90AC22B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A6F45B-30FF-4F5E-AF6C-268C0C739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70C3E4-4962-4A43-A437-9DBAD5695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C0FD14-66A0-4CCB-B26F-1A5DFBB03F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52DBC-FE7C-4920-959D-C984E453D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A18EF4-7695-4765-ACCC-3D28132D4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824E03-7B77-4ABE-AAE6-A1A5BBF458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smtClean="0">
                <a:sym typeface="Lucida Grande" charset="0"/>
              </a:rPr>
              <a:t>Second level</a:t>
            </a:r>
          </a:p>
          <a:p>
            <a:pPr lvl="2"/>
            <a:r>
              <a:rPr lang="en-US" smtClean="0">
                <a:sym typeface="Lucida Grande" charset="0"/>
              </a:rPr>
              <a:t>Third level</a:t>
            </a:r>
          </a:p>
          <a:p>
            <a:pPr lvl="3"/>
            <a:r>
              <a:rPr lang="en-US" smtClean="0">
                <a:sym typeface="Lucida Grande" charset="0"/>
              </a:rPr>
              <a:t>Fourth level</a:t>
            </a:r>
          </a:p>
          <a:p>
            <a:pPr lvl="4"/>
            <a:r>
              <a:rPr lang="en-US" smtClean="0">
                <a:sym typeface="Lucida Grande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B8B8B"/>
                </a:solidFill>
                <a:ea typeface="Lucida Grande" charset="0"/>
                <a:cs typeface="Lucida Grande" charset="0"/>
              </a:defRPr>
            </a:lvl1pPr>
          </a:lstStyle>
          <a:p>
            <a:fld id="{B91507BC-79AF-4EB4-8F49-DB9E3545A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9pPr>
    </p:titleStyle>
    <p:bodyStyle>
      <a:lvl1pPr marL="382588" indent="-342900" algn="l" rtl="0" fontAlgn="base">
        <a:spcBef>
          <a:spcPts val="800"/>
        </a:spcBef>
        <a:spcAft>
          <a:spcPct val="0"/>
        </a:spcAft>
        <a:buClr>
          <a:srgbClr val="1B1B1B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731838" indent="-285750" algn="l" rtl="0" fontAlgn="base">
        <a:spcBef>
          <a:spcPts val="700"/>
        </a:spcBef>
        <a:spcAft>
          <a:spcPct val="0"/>
        </a:spcAft>
        <a:buClr>
          <a:srgbClr val="1B1B1B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Clr>
          <a:srgbClr val="1B1B1B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8012D782-61BA-41AF-BF38-D82F32AF070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1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2051" name="Rectangle 3"/>
          <p:cNvSpPr>
            <a:spLocks/>
          </p:cNvSpPr>
          <p:nvPr/>
        </p:nvSpPr>
        <p:spPr bwMode="auto">
          <a:xfrm>
            <a:off x="2743200" y="1295400"/>
            <a:ext cx="6781800" cy="1676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r>
              <a:rPr lang="en-US" sz="2800" b="1" dirty="0">
                <a:solidFill>
                  <a:srgbClr val="FFFFFF"/>
                </a:solidFill>
                <a:ea typeface="Lucida Grande" charset="0"/>
                <a:cs typeface="Lucida Grande" charset="0"/>
              </a:rPr>
              <a:t>PROPOSAL FOR AN INDUSTRY-WIDE BUY QUIET </a:t>
            </a:r>
            <a:r>
              <a:rPr lang="en-US" sz="2800" b="1" dirty="0">
                <a:solidFill>
                  <a:srgbClr val="FFFFFF"/>
                </a:solidFill>
                <a:ea typeface="Lucida Grande" charset="0"/>
                <a:cs typeface="Lucida Grande" charset="0"/>
              </a:rPr>
              <a:t>INITIATIVE</a:t>
            </a:r>
            <a:endParaRPr lang="en-US" sz="2800" b="1" dirty="0">
              <a:solidFill>
                <a:srgbClr val="FFFFFF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2052" name="Rectangle 4"/>
          <p:cNvSpPr>
            <a:spLocks/>
          </p:cNvSpPr>
          <p:nvPr/>
        </p:nvSpPr>
        <p:spPr bwMode="auto">
          <a:xfrm>
            <a:off x="4495800" y="2743200"/>
            <a:ext cx="4292600" cy="381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800" dirty="0" smtClean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  <a:sym typeface="Georgia" charset="0"/>
              </a:rPr>
              <a:t>July 2013</a:t>
            </a:r>
            <a:endParaRPr lang="en-US" sz="2800" dirty="0">
              <a:solidFill>
                <a:srgbClr val="FFFFFF"/>
              </a:solidFill>
              <a:latin typeface="Georgia" charset="0"/>
              <a:ea typeface="Georgia" charset="0"/>
              <a:cs typeface="Georgia" charset="0"/>
              <a:sym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2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Introduction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304800" y="914400"/>
            <a:ext cx="8077200" cy="1600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Purpose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To provide </a:t>
            </a:r>
            <a:r>
              <a:rPr lang="en-US" sz="24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the Mining Industry Leaders with a consolidated industry-wide strategy for a Buy Quiet </a:t>
            </a: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Initiative as </a:t>
            </a:r>
            <a:r>
              <a:rPr lang="en-US" sz="24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well as a practical path-forward to execute the strategy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457200" y="2743200"/>
            <a:ext cx="8077200" cy="1600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What is it?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A </a:t>
            </a:r>
            <a:r>
              <a:rPr lang="en-GB" sz="24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standing decision from mining companies to procure only equipment and machinery that comply with specific noise emission </a:t>
            </a:r>
            <a:r>
              <a:rPr lang="en-GB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requirements</a:t>
            </a:r>
            <a:endParaRPr lang="en-US" sz="2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457200" y="4648200"/>
            <a:ext cx="8077200" cy="1600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What we want ?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Input from CM&amp; EE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Active participation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Ownership</a:t>
            </a:r>
            <a:endParaRPr lang="en-US" sz="2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3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Motivation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8" name="Rectangle 6"/>
          <p:cNvSpPr>
            <a:spLocks/>
          </p:cNvSpPr>
          <p:nvPr/>
        </p:nvSpPr>
        <p:spPr bwMode="auto">
          <a:xfrm>
            <a:off x="152400" y="28956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Most Companies have individual Buy Quiet Policies</a:t>
            </a: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2590800" y="30226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Need to Manage noise at the “real source”</a:t>
            </a:r>
          </a:p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Mining Industry to motivate Suppliers to invest into development of quieter equipment</a:t>
            </a: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4876800" y="31242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Collective demand from the industry will motivate Suppliers to focus MORE on noise reduction as part of their product development 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086600" y="33528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Cheaper to manage noise hazard at the design phase</a:t>
            </a:r>
            <a:endParaRPr lang="en-US" sz="22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2244651" cy="17526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1" y="1143000"/>
            <a:ext cx="2427412" cy="17526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1143000"/>
            <a:ext cx="1905000" cy="185166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15366" name="AutoShape 6" descr="http://www.railwaypro.com/wp/wp-content/uploads/2012/08/UIC-S.2.2.jpg"/>
          <p:cNvSpPr>
            <a:spLocks noChangeAspect="1" noChangeArrowheads="1"/>
          </p:cNvSpPr>
          <p:nvPr/>
        </p:nvSpPr>
        <p:spPr bwMode="auto">
          <a:xfrm>
            <a:off x="42863" y="-90488"/>
            <a:ext cx="5076825" cy="4438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5450" y="1066800"/>
            <a:ext cx="2268550" cy="19812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E9724342-33CA-4938-8343-133978FA3D01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4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6150" name="Rectangle 6"/>
          <p:cNvSpPr>
            <a:spLocks/>
          </p:cNvSpPr>
          <p:nvPr/>
        </p:nvSpPr>
        <p:spPr bwMode="auto">
          <a:xfrm>
            <a:off x="292100" y="217488"/>
            <a:ext cx="8864600" cy="571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37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Pathway to an industry wide BC Initiative</a:t>
            </a:r>
            <a:endParaRPr lang="en-US" sz="37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381000" y="1371600"/>
            <a:ext cx="2743200" cy="2133600"/>
            <a:chOff x="0" y="0"/>
            <a:chExt cx="1936" cy="1551"/>
          </a:xfrm>
        </p:grpSpPr>
        <p:sp>
          <p:nvSpPr>
            <p:cNvPr id="6151" name="Oval 7"/>
            <p:cNvSpPr>
              <a:spLocks/>
            </p:cNvSpPr>
            <p:nvPr/>
          </p:nvSpPr>
          <p:spPr bwMode="auto">
            <a:xfrm>
              <a:off x="0" y="0"/>
              <a:ext cx="1555" cy="1551"/>
            </a:xfrm>
            <a:prstGeom prst="ellipse">
              <a:avLst/>
            </a:prstGeom>
            <a:solidFill>
              <a:srgbClr val="1B1B1B"/>
            </a:solidFill>
            <a:ln w="9525" cap="flat">
              <a:noFill/>
              <a:round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52" name="Rectangle 8"/>
            <p:cNvSpPr>
              <a:spLocks/>
            </p:cNvSpPr>
            <p:nvPr/>
          </p:nvSpPr>
          <p:spPr bwMode="auto">
            <a:xfrm>
              <a:off x="112" y="157"/>
              <a:ext cx="1360" cy="1272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/>
              <a:r>
                <a: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Identify and rank noise sources throughout the industry</a:t>
              </a:r>
            </a:p>
          </p:txBody>
        </p:sp>
        <p:sp>
          <p:nvSpPr>
            <p:cNvPr id="6153" name="Oval 9"/>
            <p:cNvSpPr>
              <a:spLocks/>
            </p:cNvSpPr>
            <p:nvPr/>
          </p:nvSpPr>
          <p:spPr bwMode="auto">
            <a:xfrm>
              <a:off x="1556" y="566"/>
              <a:ext cx="380" cy="379"/>
            </a:xfrm>
            <a:prstGeom prst="ellipse">
              <a:avLst/>
            </a:prstGeom>
            <a:solidFill>
              <a:srgbClr val="FFFFFF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54" name="Rectangle 10"/>
            <p:cNvSpPr>
              <a:spLocks/>
            </p:cNvSpPr>
            <p:nvPr/>
          </p:nvSpPr>
          <p:spPr bwMode="auto">
            <a:xfrm>
              <a:off x="1654" y="614"/>
              <a:ext cx="211" cy="288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Georgia Bold" charset="0"/>
                  <a:ea typeface="Georgia Bold" charset="0"/>
                  <a:cs typeface="Georgia Bold" charset="0"/>
                  <a:sym typeface="Georgia Bold" charset="0"/>
                </a:rPr>
                <a:t>1</a:t>
              </a:r>
            </a:p>
          </p:txBody>
        </p:sp>
      </p:grpSp>
      <p:grpSp>
        <p:nvGrpSpPr>
          <p:cNvPr id="29" name="Group 11"/>
          <p:cNvGrpSpPr>
            <a:grpSpLocks/>
          </p:cNvGrpSpPr>
          <p:nvPr/>
        </p:nvGrpSpPr>
        <p:grpSpPr bwMode="auto">
          <a:xfrm>
            <a:off x="3352800" y="1371600"/>
            <a:ext cx="2743200" cy="2133600"/>
            <a:chOff x="0" y="0"/>
            <a:chExt cx="1936" cy="1551"/>
          </a:xfrm>
        </p:grpSpPr>
        <p:sp>
          <p:nvSpPr>
            <p:cNvPr id="30" name="Oval 7"/>
            <p:cNvSpPr>
              <a:spLocks/>
            </p:cNvSpPr>
            <p:nvPr/>
          </p:nvSpPr>
          <p:spPr bwMode="auto">
            <a:xfrm>
              <a:off x="0" y="0"/>
              <a:ext cx="1555" cy="1551"/>
            </a:xfrm>
            <a:prstGeom prst="ellipse">
              <a:avLst/>
            </a:prstGeom>
            <a:solidFill>
              <a:srgbClr val="1B1B1B"/>
            </a:solidFill>
            <a:ln w="9525" cap="flat">
              <a:noFill/>
              <a:round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" name="Rectangle 8"/>
            <p:cNvSpPr>
              <a:spLocks/>
            </p:cNvSpPr>
            <p:nvPr/>
          </p:nvSpPr>
          <p:spPr bwMode="auto">
            <a:xfrm>
              <a:off x="124" y="157"/>
              <a:ext cx="1360" cy="1272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/>
              <a:r>
                <a:rPr lang="en-US" sz="2200" dirty="0" smtClean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‘</a:t>
              </a:r>
              <a:r>
                <a: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stretched’ nose emission targets per machine/ equipment</a:t>
              </a:r>
            </a:p>
            <a:p>
              <a:pPr marL="39688" algn="ctr"/>
              <a:endParaRPr lang="en-US" sz="16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endParaRPr>
            </a:p>
          </p:txBody>
        </p:sp>
        <p:sp>
          <p:nvSpPr>
            <p:cNvPr id="32" name="Oval 9"/>
            <p:cNvSpPr>
              <a:spLocks/>
            </p:cNvSpPr>
            <p:nvPr/>
          </p:nvSpPr>
          <p:spPr bwMode="auto">
            <a:xfrm>
              <a:off x="1556" y="566"/>
              <a:ext cx="380" cy="379"/>
            </a:xfrm>
            <a:prstGeom prst="ellipse">
              <a:avLst/>
            </a:prstGeom>
            <a:solidFill>
              <a:srgbClr val="FFFFFF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3" name="Rectangle 10"/>
            <p:cNvSpPr>
              <a:spLocks/>
            </p:cNvSpPr>
            <p:nvPr/>
          </p:nvSpPr>
          <p:spPr bwMode="auto">
            <a:xfrm>
              <a:off x="1666" y="614"/>
              <a:ext cx="211" cy="288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/>
              <a:r>
                <a:rPr lang="en-US" dirty="0">
                  <a:solidFill>
                    <a:schemeClr val="tx1"/>
                  </a:solidFill>
                  <a:latin typeface="Georgia Bold" charset="0"/>
                  <a:ea typeface="Georgia Bold" charset="0"/>
                  <a:cs typeface="Georgia Bold" charset="0"/>
                  <a:sym typeface="Georgia Bold" charset="0"/>
                </a:rPr>
                <a:t>2</a:t>
              </a:r>
            </a:p>
          </p:txBody>
        </p:sp>
      </p:grpSp>
      <p:grpSp>
        <p:nvGrpSpPr>
          <p:cNvPr id="39" name="Group 11"/>
          <p:cNvGrpSpPr>
            <a:grpSpLocks/>
          </p:cNvGrpSpPr>
          <p:nvPr/>
        </p:nvGrpSpPr>
        <p:grpSpPr bwMode="auto">
          <a:xfrm>
            <a:off x="6248400" y="1447800"/>
            <a:ext cx="2743200" cy="2133600"/>
            <a:chOff x="0" y="0"/>
            <a:chExt cx="1936" cy="1551"/>
          </a:xfrm>
        </p:grpSpPr>
        <p:sp>
          <p:nvSpPr>
            <p:cNvPr id="40" name="Oval 7"/>
            <p:cNvSpPr>
              <a:spLocks/>
            </p:cNvSpPr>
            <p:nvPr/>
          </p:nvSpPr>
          <p:spPr bwMode="auto">
            <a:xfrm>
              <a:off x="0" y="0"/>
              <a:ext cx="1555" cy="1551"/>
            </a:xfrm>
            <a:prstGeom prst="ellipse">
              <a:avLst/>
            </a:prstGeom>
            <a:solidFill>
              <a:srgbClr val="1B1B1B"/>
            </a:solidFill>
            <a:ln w="9525" cap="flat">
              <a:noFill/>
              <a:round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" name="Rectangle 8"/>
            <p:cNvSpPr>
              <a:spLocks/>
            </p:cNvSpPr>
            <p:nvPr/>
          </p:nvSpPr>
          <p:spPr bwMode="auto">
            <a:xfrm>
              <a:off x="112" y="135"/>
              <a:ext cx="1360" cy="1272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/>
              <a:r>
                <a:rPr lang="en-US" sz="2200" dirty="0" smtClean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aggregate </a:t>
              </a:r>
              <a:r>
                <a: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demand of specific machinery – value case - </a:t>
              </a:r>
            </a:p>
          </p:txBody>
        </p:sp>
        <p:sp>
          <p:nvSpPr>
            <p:cNvPr id="42" name="Oval 9"/>
            <p:cNvSpPr>
              <a:spLocks/>
            </p:cNvSpPr>
            <p:nvPr/>
          </p:nvSpPr>
          <p:spPr bwMode="auto">
            <a:xfrm>
              <a:off x="1556" y="566"/>
              <a:ext cx="380" cy="379"/>
            </a:xfrm>
            <a:prstGeom prst="ellipse">
              <a:avLst/>
            </a:prstGeom>
            <a:solidFill>
              <a:srgbClr val="FFFFFF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" name="Rectangle 10"/>
            <p:cNvSpPr>
              <a:spLocks/>
            </p:cNvSpPr>
            <p:nvPr/>
          </p:nvSpPr>
          <p:spPr bwMode="auto">
            <a:xfrm>
              <a:off x="1654" y="614"/>
              <a:ext cx="211" cy="288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/>
              <a:r>
                <a:rPr lang="en-US" dirty="0" smtClean="0">
                  <a:solidFill>
                    <a:schemeClr val="tx1"/>
                  </a:solidFill>
                  <a:latin typeface="Georgia Bold" charset="0"/>
                  <a:ea typeface="Georgia Bold" charset="0"/>
                  <a:cs typeface="Georgia Bold" charset="0"/>
                  <a:sym typeface="Georgia Bold" charset="0"/>
                </a:rPr>
                <a:t>3</a:t>
              </a:r>
              <a:endParaRPr lang="en-US" dirty="0">
                <a:solidFill>
                  <a:schemeClr val="tx1"/>
                </a:solidFill>
                <a:latin typeface="Georgia Bold" charset="0"/>
                <a:ea typeface="Georgia Bold" charset="0"/>
                <a:cs typeface="Georgia Bold" charset="0"/>
                <a:sym typeface="Georgia Bold" charset="0"/>
              </a:endParaRPr>
            </a:p>
          </p:txBody>
        </p:sp>
      </p:grpSp>
      <p:grpSp>
        <p:nvGrpSpPr>
          <p:cNvPr id="45" name="Group 11"/>
          <p:cNvGrpSpPr>
            <a:grpSpLocks/>
          </p:cNvGrpSpPr>
          <p:nvPr/>
        </p:nvGrpSpPr>
        <p:grpSpPr bwMode="auto">
          <a:xfrm>
            <a:off x="381000" y="4038600"/>
            <a:ext cx="2743200" cy="2133600"/>
            <a:chOff x="0" y="0"/>
            <a:chExt cx="1936" cy="1551"/>
          </a:xfrm>
        </p:grpSpPr>
        <p:sp>
          <p:nvSpPr>
            <p:cNvPr id="46" name="Oval 7"/>
            <p:cNvSpPr>
              <a:spLocks/>
            </p:cNvSpPr>
            <p:nvPr/>
          </p:nvSpPr>
          <p:spPr bwMode="auto">
            <a:xfrm>
              <a:off x="0" y="0"/>
              <a:ext cx="1555" cy="1551"/>
            </a:xfrm>
            <a:prstGeom prst="ellipse">
              <a:avLst/>
            </a:prstGeom>
            <a:solidFill>
              <a:srgbClr val="1B1B1B"/>
            </a:solidFill>
            <a:ln w="9525" cap="flat">
              <a:noFill/>
              <a:round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7" name="Rectangle 8"/>
            <p:cNvSpPr>
              <a:spLocks/>
            </p:cNvSpPr>
            <p:nvPr/>
          </p:nvSpPr>
          <p:spPr bwMode="auto">
            <a:xfrm>
              <a:off x="112" y="157"/>
              <a:ext cx="1360" cy="1272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/>
              <a:r>
                <a: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Engage suppliers at executive level to commit to 2 and 3</a:t>
              </a:r>
            </a:p>
          </p:txBody>
        </p:sp>
        <p:sp>
          <p:nvSpPr>
            <p:cNvPr id="48" name="Oval 9"/>
            <p:cNvSpPr>
              <a:spLocks/>
            </p:cNvSpPr>
            <p:nvPr/>
          </p:nvSpPr>
          <p:spPr bwMode="auto">
            <a:xfrm>
              <a:off x="1556" y="566"/>
              <a:ext cx="380" cy="379"/>
            </a:xfrm>
            <a:prstGeom prst="ellipse">
              <a:avLst/>
            </a:prstGeom>
            <a:solidFill>
              <a:srgbClr val="FFFFFF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9" name="Rectangle 10"/>
            <p:cNvSpPr>
              <a:spLocks/>
            </p:cNvSpPr>
            <p:nvPr/>
          </p:nvSpPr>
          <p:spPr bwMode="auto">
            <a:xfrm>
              <a:off x="1654" y="614"/>
              <a:ext cx="211" cy="288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/>
              <a:r>
                <a:rPr lang="en-US" dirty="0" smtClean="0">
                  <a:solidFill>
                    <a:schemeClr val="tx1"/>
                  </a:solidFill>
                  <a:latin typeface="Georgia Bold" charset="0"/>
                  <a:ea typeface="Georgia Bold" charset="0"/>
                  <a:cs typeface="Georgia Bold" charset="0"/>
                  <a:sym typeface="Georgia Bold" charset="0"/>
                </a:rPr>
                <a:t>4</a:t>
              </a:r>
              <a:endParaRPr lang="en-US" dirty="0">
                <a:solidFill>
                  <a:schemeClr val="tx1"/>
                </a:solidFill>
                <a:latin typeface="Georgia Bold" charset="0"/>
                <a:ea typeface="Georgia Bold" charset="0"/>
                <a:cs typeface="Georgia Bold" charset="0"/>
                <a:sym typeface="Georgia Bold" charset="0"/>
              </a:endParaRPr>
            </a:p>
          </p:txBody>
        </p:sp>
      </p:grpSp>
      <p:grpSp>
        <p:nvGrpSpPr>
          <p:cNvPr id="50" name="Group 11"/>
          <p:cNvGrpSpPr>
            <a:grpSpLocks/>
          </p:cNvGrpSpPr>
          <p:nvPr/>
        </p:nvGrpSpPr>
        <p:grpSpPr bwMode="auto">
          <a:xfrm>
            <a:off x="3352800" y="4038600"/>
            <a:ext cx="2743200" cy="2133600"/>
            <a:chOff x="0" y="0"/>
            <a:chExt cx="1936" cy="1551"/>
          </a:xfrm>
        </p:grpSpPr>
        <p:sp>
          <p:nvSpPr>
            <p:cNvPr id="51" name="Oval 7"/>
            <p:cNvSpPr>
              <a:spLocks/>
            </p:cNvSpPr>
            <p:nvPr/>
          </p:nvSpPr>
          <p:spPr bwMode="auto">
            <a:xfrm>
              <a:off x="0" y="0"/>
              <a:ext cx="1555" cy="1551"/>
            </a:xfrm>
            <a:prstGeom prst="ellipse">
              <a:avLst/>
            </a:prstGeom>
            <a:solidFill>
              <a:srgbClr val="1B1B1B"/>
            </a:solidFill>
            <a:ln w="9525" cap="flat">
              <a:noFill/>
              <a:round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" name="Rectangle 8"/>
            <p:cNvSpPr>
              <a:spLocks/>
            </p:cNvSpPr>
            <p:nvPr/>
          </p:nvSpPr>
          <p:spPr bwMode="auto">
            <a:xfrm>
              <a:off x="112" y="157"/>
              <a:ext cx="1360" cy="1272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/>
              <a:r>
                <a: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Mining Industry commits to 2 and 4</a:t>
              </a:r>
            </a:p>
          </p:txBody>
        </p:sp>
        <p:sp>
          <p:nvSpPr>
            <p:cNvPr id="53" name="Oval 9"/>
            <p:cNvSpPr>
              <a:spLocks/>
            </p:cNvSpPr>
            <p:nvPr/>
          </p:nvSpPr>
          <p:spPr bwMode="auto">
            <a:xfrm>
              <a:off x="1556" y="566"/>
              <a:ext cx="380" cy="379"/>
            </a:xfrm>
            <a:prstGeom prst="ellipse">
              <a:avLst/>
            </a:prstGeom>
            <a:solidFill>
              <a:srgbClr val="FFFFFF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" name="Rectangle 10"/>
            <p:cNvSpPr>
              <a:spLocks/>
            </p:cNvSpPr>
            <p:nvPr/>
          </p:nvSpPr>
          <p:spPr bwMode="auto">
            <a:xfrm>
              <a:off x="1654" y="614"/>
              <a:ext cx="211" cy="288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/>
              <a:r>
                <a:rPr lang="en-US" dirty="0" smtClean="0">
                  <a:solidFill>
                    <a:schemeClr val="tx1"/>
                  </a:solidFill>
                  <a:latin typeface="Georgia Bold" charset="0"/>
                  <a:ea typeface="Georgia Bold" charset="0"/>
                  <a:cs typeface="Georgia Bold" charset="0"/>
                  <a:sym typeface="Georgia Bold" charset="0"/>
                </a:rPr>
                <a:t>5</a:t>
              </a:r>
              <a:endParaRPr lang="en-US" dirty="0">
                <a:solidFill>
                  <a:schemeClr val="tx1"/>
                </a:solidFill>
                <a:latin typeface="Georgia Bold" charset="0"/>
                <a:ea typeface="Georgia Bold" charset="0"/>
                <a:cs typeface="Georgia Bold" charset="0"/>
                <a:sym typeface="Georgia Bold" charset="0"/>
              </a:endParaRPr>
            </a:p>
          </p:txBody>
        </p:sp>
      </p:grpSp>
      <p:grpSp>
        <p:nvGrpSpPr>
          <p:cNvPr id="55" name="Group 11"/>
          <p:cNvGrpSpPr>
            <a:grpSpLocks/>
          </p:cNvGrpSpPr>
          <p:nvPr/>
        </p:nvGrpSpPr>
        <p:grpSpPr bwMode="auto">
          <a:xfrm>
            <a:off x="6400800" y="4038600"/>
            <a:ext cx="2743200" cy="2133600"/>
            <a:chOff x="0" y="0"/>
            <a:chExt cx="1936" cy="1551"/>
          </a:xfrm>
        </p:grpSpPr>
        <p:sp>
          <p:nvSpPr>
            <p:cNvPr id="56" name="Oval 7"/>
            <p:cNvSpPr>
              <a:spLocks/>
            </p:cNvSpPr>
            <p:nvPr/>
          </p:nvSpPr>
          <p:spPr bwMode="auto">
            <a:xfrm>
              <a:off x="0" y="0"/>
              <a:ext cx="1555" cy="1551"/>
            </a:xfrm>
            <a:prstGeom prst="ellipse">
              <a:avLst/>
            </a:prstGeom>
            <a:solidFill>
              <a:srgbClr val="1B1B1B"/>
            </a:solidFill>
            <a:ln w="9525" cap="flat">
              <a:noFill/>
              <a:round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" name="Rectangle 8"/>
            <p:cNvSpPr>
              <a:spLocks/>
            </p:cNvSpPr>
            <p:nvPr/>
          </p:nvSpPr>
          <p:spPr bwMode="auto">
            <a:xfrm>
              <a:off x="112" y="157"/>
              <a:ext cx="1360" cy="1272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/>
              <a:r>
                <a: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rPr>
                <a:t>Manage progress towards the agreed milestones</a:t>
              </a:r>
            </a:p>
          </p:txBody>
        </p:sp>
        <p:sp>
          <p:nvSpPr>
            <p:cNvPr id="58" name="Oval 9"/>
            <p:cNvSpPr>
              <a:spLocks/>
            </p:cNvSpPr>
            <p:nvPr/>
          </p:nvSpPr>
          <p:spPr bwMode="auto">
            <a:xfrm>
              <a:off x="1556" y="566"/>
              <a:ext cx="380" cy="379"/>
            </a:xfrm>
            <a:prstGeom prst="ellipse">
              <a:avLst/>
            </a:prstGeom>
            <a:solidFill>
              <a:srgbClr val="FFFFFF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1654" y="614"/>
              <a:ext cx="211" cy="288"/>
            </a:xfrm>
            <a:prstGeom prst="rect">
              <a:avLst/>
            </a:prstGeom>
            <a:noFill/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/>
              <a:r>
                <a:rPr lang="en-US" dirty="0" smtClean="0">
                  <a:solidFill>
                    <a:schemeClr val="tx1"/>
                  </a:solidFill>
                  <a:latin typeface="Georgia Bold" charset="0"/>
                  <a:ea typeface="Georgia Bold" charset="0"/>
                  <a:cs typeface="Georgia Bold" charset="0"/>
                  <a:sym typeface="Georgia Bold" charset="0"/>
                </a:rPr>
                <a:t>6</a:t>
              </a:r>
              <a:endParaRPr lang="en-US" dirty="0">
                <a:solidFill>
                  <a:schemeClr val="tx1"/>
                </a:solidFill>
                <a:latin typeface="Georgia Bold" charset="0"/>
                <a:ea typeface="Georgia Bold" charset="0"/>
                <a:cs typeface="Georgia Bold" charset="0"/>
                <a:sym typeface="Georgia Bold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41C62268-8BE2-4FCC-9640-025C806C4CD6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5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8198" name="Rectangle 6"/>
          <p:cNvSpPr>
            <a:spLocks/>
          </p:cNvSpPr>
          <p:nvPr/>
        </p:nvSpPr>
        <p:spPr bwMode="auto">
          <a:xfrm>
            <a:off x="228600" y="382588"/>
            <a:ext cx="8661400" cy="444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Critical steps </a:t>
            </a:r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to be achieved 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258763" y="1119188"/>
            <a:ext cx="1665287" cy="4037012"/>
            <a:chOff x="0" y="0"/>
            <a:chExt cx="1048" cy="2543"/>
          </a:xfrm>
        </p:grpSpPr>
        <p:grpSp>
          <p:nvGrpSpPr>
            <p:cNvPr id="8201" name="Group 9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199" name="Rectangle 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00" name="Rectangle 8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Establishing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a mining industry Buy Quiet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Initiative Task Team</a:t>
                </a:r>
                <a:endPara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endParaRPr>
              </a:p>
            </p:txBody>
          </p:sp>
        </p:grpSp>
        <p:pic>
          <p:nvPicPr>
            <p:cNvPr id="8202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 l="4352" r="3661"/>
            <a:stretch>
              <a:fillRect/>
            </a:stretch>
          </p:blipFill>
          <p:spPr bwMode="auto">
            <a:xfrm>
              <a:off x="23" y="0"/>
              <a:ext cx="1006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1981200" y="1117600"/>
            <a:ext cx="1663700" cy="4037013"/>
            <a:chOff x="0" y="0"/>
            <a:chExt cx="1048" cy="2543"/>
          </a:xfrm>
        </p:grpSpPr>
        <p:grpSp>
          <p:nvGrpSpPr>
            <p:cNvPr id="8206" name="Group 14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04" name="Rectangle 12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05" name="Rectangle 13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Set-up executive Round Table discussions with the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suppliers</a:t>
                </a:r>
              </a:p>
              <a:p>
                <a:pPr marL="39688">
                  <a:lnSpc>
                    <a:spcPct val="90000"/>
                  </a:lnSpc>
                </a:pPr>
                <a:endPara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endParaRPr>
              </a:p>
            </p:txBody>
          </p:sp>
        </p:grpSp>
        <p:pic>
          <p:nvPicPr>
            <p:cNvPr id="820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 t="3181" b="2399"/>
            <a:stretch>
              <a:fillRect/>
            </a:stretch>
          </p:blipFill>
          <p:spPr bwMode="auto">
            <a:xfrm>
              <a:off x="24" y="0"/>
              <a:ext cx="1005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695700" y="1116013"/>
            <a:ext cx="1663700" cy="5461000"/>
            <a:chOff x="0" y="0"/>
            <a:chExt cx="1048" cy="3439"/>
          </a:xfrm>
        </p:grpSpPr>
        <p:grpSp>
          <p:nvGrpSpPr>
            <p:cNvPr id="8211" name="Group 19"/>
            <p:cNvGrpSpPr>
              <a:grpSpLocks/>
            </p:cNvGrpSpPr>
            <p:nvPr/>
          </p:nvGrpSpPr>
          <p:grpSpPr bwMode="auto">
            <a:xfrm>
              <a:off x="0" y="2"/>
              <a:ext cx="1048" cy="3437"/>
              <a:chOff x="0" y="0"/>
              <a:chExt cx="1048" cy="3437"/>
            </a:xfrm>
          </p:grpSpPr>
          <p:sp>
            <p:nvSpPr>
              <p:cNvPr id="8209" name="Rectangle 1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10" name="Rectangle 18"/>
              <p:cNvSpPr>
                <a:spLocks/>
              </p:cNvSpPr>
              <p:nvPr/>
            </p:nvSpPr>
            <p:spPr bwMode="auto">
              <a:xfrm>
                <a:off x="0" y="765"/>
                <a:ext cx="1048" cy="2672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/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 specific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standards based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on equipment/machinery life –cycle cost as opposed to purchase cost.  </a:t>
                </a:r>
              </a:p>
            </p:txBody>
          </p:sp>
        </p:grpSp>
        <p:pic>
          <p:nvPicPr>
            <p:cNvPr id="8212" name="Picture 20"/>
            <p:cNvPicPr>
              <a:picLocks noChangeAspect="1" noChangeArrowheads="1"/>
            </p:cNvPicPr>
            <p:nvPr/>
          </p:nvPicPr>
          <p:blipFill>
            <a:blip r:embed="rId5" cstate="print"/>
            <a:srcRect t="18330" b="18909"/>
            <a:stretch>
              <a:fillRect/>
            </a:stretch>
          </p:blipFill>
          <p:spPr bwMode="auto">
            <a:xfrm>
              <a:off x="24" y="0"/>
              <a:ext cx="1005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18" name="Group 26"/>
          <p:cNvGrpSpPr>
            <a:grpSpLocks/>
          </p:cNvGrpSpPr>
          <p:nvPr/>
        </p:nvGrpSpPr>
        <p:grpSpPr bwMode="auto">
          <a:xfrm>
            <a:off x="5422900" y="1117600"/>
            <a:ext cx="1663700" cy="4037013"/>
            <a:chOff x="0" y="0"/>
            <a:chExt cx="1048" cy="2543"/>
          </a:xfrm>
        </p:grpSpPr>
        <p:grpSp>
          <p:nvGrpSpPr>
            <p:cNvPr id="8216" name="Group 24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14" name="Rectangle 22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15" name="Rectangle 23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Specific Task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Teams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realistic and equipment specific noise reduction targets and milestones</a:t>
                </a:r>
              </a:p>
            </p:txBody>
          </p:sp>
        </p:grpSp>
        <p:pic>
          <p:nvPicPr>
            <p:cNvPr id="8217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 l="4352" r="3661"/>
            <a:stretch>
              <a:fillRect/>
            </a:stretch>
          </p:blipFill>
          <p:spPr bwMode="auto">
            <a:xfrm>
              <a:off x="23" y="0"/>
              <a:ext cx="1006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23" name="Group 31"/>
          <p:cNvGrpSpPr>
            <a:grpSpLocks/>
          </p:cNvGrpSpPr>
          <p:nvPr/>
        </p:nvGrpSpPr>
        <p:grpSpPr bwMode="auto">
          <a:xfrm>
            <a:off x="7137400" y="1117600"/>
            <a:ext cx="1663700" cy="4037013"/>
            <a:chOff x="0" y="0"/>
            <a:chExt cx="1048" cy="2543"/>
          </a:xfrm>
        </p:grpSpPr>
        <p:grpSp>
          <p:nvGrpSpPr>
            <p:cNvPr id="8221" name="Group 29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19" name="Rectangle 2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20" name="Rectangle 28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Monitor and manage progress towards the milestones</a:t>
                </a:r>
              </a:p>
            </p:txBody>
          </p:sp>
        </p:grpSp>
        <p:pic>
          <p:nvPicPr>
            <p:cNvPr id="8222" name="Picture 30"/>
            <p:cNvPicPr>
              <a:picLocks noChangeAspect="1" noChangeArrowheads="1"/>
            </p:cNvPicPr>
            <p:nvPr/>
          </p:nvPicPr>
          <p:blipFill>
            <a:blip r:embed="rId6" cstate="print"/>
            <a:srcRect t="23346"/>
            <a:stretch>
              <a:fillRect/>
            </a:stretch>
          </p:blipFill>
          <p:spPr bwMode="auto">
            <a:xfrm>
              <a:off x="24" y="0"/>
              <a:ext cx="1005" cy="709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sp>
        <p:nvSpPr>
          <p:cNvPr id="33" name="Right Arrow 32">
            <a:hlinkClick r:id="rId7" action="ppaction://hlinksldjump"/>
          </p:cNvPr>
          <p:cNvSpPr/>
          <p:nvPr/>
        </p:nvSpPr>
        <p:spPr bwMode="auto">
          <a:xfrm>
            <a:off x="3810000" y="6019800"/>
            <a:ext cx="609600" cy="838200"/>
          </a:xfrm>
          <a:prstGeom prst="rightArrow">
            <a:avLst/>
          </a:prstGeom>
          <a:solidFill>
            <a:srgbClr val="4F81BD"/>
          </a:solidFill>
          <a:ln w="9525" cap="flat" cmpd="sng" algn="ctr">
            <a:solidFill>
              <a:srgbClr val="1B1B1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1B1B1B"/>
              </a:solidFill>
              <a:effectLst/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6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Challenges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304800" y="3708400"/>
            <a:ext cx="10058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Inability to collaborate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Fixation on purchase cost vs. life cycle cost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Suppliers resistance based on international product specifications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Suppliers needing upfront investments for R&amp;D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Competition and monopoly issues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Intellectual property issues</a:t>
            </a: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638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762000"/>
            <a:ext cx="5334001" cy="2971801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7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Conclusion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0" y="3810000"/>
            <a:ext cx="10058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Strategy manages noise at the ‘real source’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Continuous ALARP will lead us to Zero Harm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Its much more cost effective to manage noise at ‘real source’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‘Thought-provoking’ benchmark</a:t>
            </a:r>
          </a:p>
          <a:p>
            <a:pPr marL="496888" lvl="1">
              <a:lnSpc>
                <a:spcPct val="150000"/>
              </a:lnSpc>
              <a:buFont typeface="Courier New" pitchFamily="49" charset="0"/>
              <a:buChar char="o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Engineering leads; OH monitor, measure, inspects, </a:t>
            </a:r>
            <a:r>
              <a:rPr lang="en-US" sz="2200" dirty="0" err="1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legals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etc</a:t>
            </a: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7409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762000"/>
            <a:ext cx="4267200" cy="2968271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8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Cost of Noise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381000" y="914400"/>
            <a:ext cx="10058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Cost of a rock drill   =  R15K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Cost to muffle = R500 (separate) or R2,5K (muffled cylinder)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Total number of rock drills in the mining industry = 30K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Cost to muffle the rock drills  =  </a:t>
            </a:r>
            <a:r>
              <a:rPr lang="en-US" sz="2200" b="1" dirty="0" smtClean="0">
                <a:solidFill>
                  <a:srgbClr val="92D050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R60M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Compensation cost for 2011 = </a:t>
            </a:r>
            <a:r>
              <a:rPr lang="en-US" sz="2200" b="1" dirty="0" smtClean="0">
                <a:solidFill>
                  <a:srgbClr val="92D050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R40M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Note calculation does not include other equipment (LHDs, fans etc)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Cost of NIHL = Compensation Cost + Cost to Manage Noise 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Cost to Manage Noise  =  Cost to (Measure+ Eng Controls + </a:t>
            </a:r>
          </a:p>
          <a:p>
            <a:pPr marL="39688">
              <a:lnSpc>
                <a:spcPct val="150000"/>
              </a:lnSpc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                                         Admin + </a:t>
            </a: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F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uture litigation + Maintenance)</a:t>
            </a: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2" name="Right Arrow 11">
            <a:hlinkClick r:id="rId3" action="ppaction://hlinksldjump"/>
          </p:cNvPr>
          <p:cNvSpPr/>
          <p:nvPr/>
        </p:nvSpPr>
        <p:spPr bwMode="auto">
          <a:xfrm rot="10800000">
            <a:off x="5334000" y="5562600"/>
            <a:ext cx="609600" cy="685800"/>
          </a:xfrm>
          <a:prstGeom prst="rightArrow">
            <a:avLst/>
          </a:prstGeom>
          <a:solidFill>
            <a:srgbClr val="4F81BD"/>
          </a:solidFill>
          <a:ln w="9525" cap="flat" cmpd="sng" algn="ctr">
            <a:solidFill>
              <a:srgbClr val="1B1B1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1B1B1B"/>
              </a:solidFill>
              <a:effectLst/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1B1B1B"/>
      </a:dk1>
      <a:lt1>
        <a:srgbClr val="FFFFFF"/>
      </a:lt1>
      <a:dk2>
        <a:srgbClr val="000000"/>
      </a:dk2>
      <a:lt2>
        <a:srgbClr val="000000"/>
      </a:lt2>
      <a:accent1>
        <a:srgbClr val="C6C6C6"/>
      </a:accent1>
      <a:accent2>
        <a:srgbClr val="333399"/>
      </a:accent2>
      <a:accent3>
        <a:srgbClr val="FFFFFF"/>
      </a:accent3>
      <a:accent4>
        <a:srgbClr val="151515"/>
      </a:accent4>
      <a:accent5>
        <a:srgbClr val="DFDFD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Lucida Grande"/>
        <a:ea typeface="ヒラギノ角ゴ ProN W3"/>
        <a:cs typeface="ヒラギノ角ゴ ProN W3"/>
      </a:majorFont>
      <a:minorFont>
        <a:latin typeface="Lucida Grand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1B1B1B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B1B1B"/>
            </a:solidFill>
            <a:effectLst/>
            <a:latin typeface="Lucida Grande" charset="0"/>
            <a:ea typeface="ヒラギノ角ゴ ProN W3" charset="0"/>
            <a:cs typeface="ヒラギノ角ゴ ProN W3" charset="0"/>
            <a:sym typeface="Lucida Gran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1B1B1B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B1B1B"/>
            </a:solidFill>
            <a:effectLst/>
            <a:latin typeface="Lucida Grande" charset="0"/>
            <a:ea typeface="ヒラギノ角ゴ ProN W3" charset="0"/>
            <a:cs typeface="ヒラギノ角ゴ ProN W3" charset="0"/>
            <a:sym typeface="Lucida Grande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Pages>0</Pages>
  <Words>457</Words>
  <Characters>0</Characters>
  <Application>Microsoft Office PowerPoint</Application>
  <PresentationFormat>On-screen Show (4:3)</PresentationFormat>
  <Lines>0</Lines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Lucida Grande</vt:lpstr>
      <vt:lpstr>ヒラギノ角ゴ ProN W3</vt:lpstr>
      <vt:lpstr>Arial</vt:lpstr>
      <vt:lpstr>Georgia</vt:lpstr>
      <vt:lpstr>Franchise Bold</vt:lpstr>
      <vt:lpstr>Georgia Italic</vt:lpstr>
      <vt:lpstr>Georgia Bold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Silver Ink</dc:creator>
  <cp:lastModifiedBy>Hgumede</cp:lastModifiedBy>
  <cp:revision>3</cp:revision>
  <dcterms:modified xsi:type="dcterms:W3CDTF">2013-07-23T09:06:01Z</dcterms:modified>
</cp:coreProperties>
</file>