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handoutMasterIdLst>
    <p:handoutMasterId r:id="rId17"/>
  </p:handoutMasterIdLst>
  <p:sldIdLst>
    <p:sldId id="304" r:id="rId2"/>
    <p:sldId id="452" r:id="rId3"/>
    <p:sldId id="440" r:id="rId4"/>
    <p:sldId id="471" r:id="rId5"/>
    <p:sldId id="465" r:id="rId6"/>
    <p:sldId id="466" r:id="rId7"/>
    <p:sldId id="467" r:id="rId8"/>
    <p:sldId id="468" r:id="rId9"/>
    <p:sldId id="473" r:id="rId10"/>
    <p:sldId id="469" r:id="rId11"/>
    <p:sldId id="470" r:id="rId12"/>
    <p:sldId id="474" r:id="rId13"/>
    <p:sldId id="461" r:id="rId14"/>
    <p:sldId id="472" r:id="rId15"/>
  </p:sldIdLst>
  <p:sldSz cx="9144000" cy="6858000" type="screen4x3"/>
  <p:notesSz cx="6858000" cy="99456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FF99"/>
    <a:srgbClr val="FFCC00"/>
    <a:srgbClr val="663300"/>
    <a:srgbClr val="996633"/>
    <a:srgbClr val="FFBE7D"/>
    <a:srgbClr val="FFB84F"/>
    <a:srgbClr val="5D5635"/>
    <a:srgbClr val="C49F00"/>
    <a:srgbClr val="5B5433"/>
    <a:srgbClr val="786F4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12" autoAdjust="0"/>
    <p:restoredTop sz="93153" autoAdjust="0"/>
  </p:normalViewPr>
  <p:slideViewPr>
    <p:cSldViewPr>
      <p:cViewPr varScale="1">
        <p:scale>
          <a:sx n="68" d="100"/>
          <a:sy n="68" d="100"/>
        </p:scale>
        <p:origin x="-91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2" d="100"/>
        <a:sy n="52" d="100"/>
      </p:scale>
      <p:origin x="0" y="0"/>
    </p:cViewPr>
  </p:sorterViewPr>
  <p:notesViewPr>
    <p:cSldViewPr>
      <p:cViewPr varScale="1">
        <p:scale>
          <a:sx n="48" d="100"/>
          <a:sy n="48" d="100"/>
        </p:scale>
        <p:origin x="-2922" y="-108"/>
      </p:cViewPr>
      <p:guideLst>
        <p:guide orient="horz" pos="3132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ZA" dirty="0" smtClean="0"/>
              <a:t>MOSH Entry Examination and Making Safe 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pt-BR" smtClean="0"/>
              <a:t>SACEPA Conference - Secunda - 25 January 2012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B326C3-F569-435F-8705-C1001C3232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63487780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ZA" dirty="0" smtClean="0"/>
              <a:t>MOSH Entry Examination and Making Safe 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pt-BR" smtClean="0"/>
              <a:t>SACEPA Conference - Secunda - 25 January 2012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D56AF9-12C6-4521-8B69-8AF7315278A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67679831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SACEPA Conference - Secunda - 25 January 2012</a:t>
            </a:r>
            <a:endParaRPr lang="en-US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ZA" dirty="0" smtClean="0"/>
              <a:t>MOSH Entry Examination and Making Safe 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2BD087-DD67-432F-AE7C-561AACD1A7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A3F88E-C514-4938-B79C-5704FC577AD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548DFF-F035-47BA-B54E-0D81A1E74C1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3A9194-7A10-4ACA-8AA2-7A4CD7D0AF0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B59EC4-DEAD-418A-94A6-5503B55D8C8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7FA9C3-E540-4529-831D-E2C969502C0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E85050-BCE0-4668-AEF2-9AF4E0DB248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2E7215-4DDC-4300-99A0-91656B231EB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7E73B3-922C-465C-B1F8-422172F5CA5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9FBCC5-C038-497B-951B-4C2D85BC67F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1B5941-94C9-44B3-B907-9EA4BA0E3EC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7E8AEDB-4DD6-49D5-AD12-FACFAC19651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g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1" name="Group 20"/>
          <p:cNvGrpSpPr>
            <a:grpSpLocks/>
          </p:cNvGrpSpPr>
          <p:nvPr/>
        </p:nvGrpSpPr>
        <p:grpSpPr bwMode="auto">
          <a:xfrm>
            <a:off x="0" y="0"/>
            <a:ext cx="9143999" cy="1428736"/>
            <a:chOff x="118" y="119"/>
            <a:chExt cx="5467" cy="823"/>
          </a:xfrm>
        </p:grpSpPr>
        <p:pic>
          <p:nvPicPr>
            <p:cNvPr id="2052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8" y="119"/>
              <a:ext cx="766" cy="8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53" name="Picture 1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67" y="119"/>
              <a:ext cx="618" cy="8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54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85" y="119"/>
              <a:ext cx="4082" cy="82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9" name="Picture 7" descr="cmlogoDE copy"/>
          <p:cNvPicPr>
            <a:picLocks noChangeAspect="1" noChangeArrowheads="1"/>
          </p:cNvPicPr>
          <p:nvPr/>
        </p:nvPicPr>
        <p:blipFill>
          <a:blip r:embed="rId6" cstate="screen">
            <a:biLevel thresh="50000"/>
          </a:blip>
          <a:srcRect/>
          <a:stretch>
            <a:fillRect/>
          </a:stretch>
        </p:blipFill>
        <p:spPr bwMode="auto">
          <a:xfrm>
            <a:off x="8072462" y="6143644"/>
            <a:ext cx="903287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2" name="Straight Connector 11"/>
          <p:cNvCxnSpPr/>
          <p:nvPr/>
        </p:nvCxnSpPr>
        <p:spPr>
          <a:xfrm>
            <a:off x="142844" y="6500834"/>
            <a:ext cx="7786742" cy="1588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4"/>
          <p:cNvSpPr txBox="1">
            <a:spLocks/>
          </p:cNvSpPr>
          <p:nvPr/>
        </p:nvSpPr>
        <p:spPr bwMode="auto">
          <a:xfrm>
            <a:off x="0" y="1821873"/>
            <a:ext cx="8153400" cy="997527"/>
          </a:xfrm>
          <a:prstGeom prst="rect">
            <a:avLst/>
          </a:prstGeom>
          <a:solidFill>
            <a:srgbClr val="000000">
              <a:alpha val="60000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eaLnBrk="0" hangingPunct="0">
              <a:defRPr/>
            </a:pPr>
            <a:r>
              <a:rPr lang="en-GB" sz="2800" b="1" dirty="0" smtClean="0">
                <a:solidFill>
                  <a:schemeClr val="bg1"/>
                </a:solidFill>
              </a:rPr>
              <a:t>Chamber of Mines of South Africa</a:t>
            </a:r>
          </a:p>
          <a:p>
            <a:pPr lvl="0" eaLnBrk="0" hangingPunct="0">
              <a:defRPr/>
            </a:pPr>
            <a:r>
              <a:rPr lang="en-GB" sz="2800" b="1" dirty="0" smtClean="0">
                <a:solidFill>
                  <a:schemeClr val="bg1"/>
                </a:solidFill>
              </a:rPr>
              <a:t>				               Learning Hub</a:t>
            </a:r>
            <a:endParaRPr kumimoji="0" lang="en-ZA" sz="2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86248" y="6514426"/>
            <a:ext cx="37147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i="1" dirty="0" smtClean="0">
                <a:latin typeface="Tahoma" pitchFamily="34" charset="0"/>
                <a:cs typeface="Tahoma" pitchFamily="34" charset="0"/>
              </a:rPr>
              <a:t>Working together for a sustainable future since 1889</a:t>
            </a:r>
            <a:endParaRPr lang="en-US" sz="1100" i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72066" y="6215082"/>
            <a:ext cx="297068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 smtClean="0"/>
              <a:t>CHAMBER OF MINES OF SOUTH AFRICA</a:t>
            </a:r>
            <a:endParaRPr lang="en-US" sz="600" b="1" dirty="0"/>
          </a:p>
        </p:txBody>
      </p:sp>
      <p:sp>
        <p:nvSpPr>
          <p:cNvPr id="16" name="Subtitle 15"/>
          <p:cNvSpPr>
            <a:spLocks noGrp="1"/>
          </p:cNvSpPr>
          <p:nvPr>
            <p:ph type="subTitle" idx="1"/>
          </p:nvPr>
        </p:nvSpPr>
        <p:spPr>
          <a:xfrm>
            <a:off x="0" y="4191000"/>
            <a:ext cx="9144000" cy="1143000"/>
          </a:xfrm>
        </p:spPr>
        <p:txBody>
          <a:bodyPr>
            <a:normAutofit/>
          </a:bodyPr>
          <a:lstStyle/>
          <a:p>
            <a:r>
              <a:rPr lang="en-ZA" b="1" dirty="0" smtClean="0">
                <a:solidFill>
                  <a:schemeClr val="tx1"/>
                </a:solidFill>
              </a:rPr>
              <a:t>MOSH Noise Industry Team Meeting</a:t>
            </a:r>
            <a:endParaRPr lang="en-ZA" sz="3600" b="1" i="1" dirty="0" smtClean="0">
              <a:solidFill>
                <a:schemeClr val="tx1"/>
              </a:solidFill>
            </a:endParaRPr>
          </a:p>
          <a:p>
            <a:r>
              <a:rPr lang="en-ZA" sz="2600" b="1" dirty="0" smtClean="0">
                <a:solidFill>
                  <a:srgbClr val="5D5635"/>
                </a:solidFill>
              </a:rPr>
              <a:t>26 September 2012</a:t>
            </a:r>
            <a:endParaRPr lang="en-ZA" sz="2600" b="1" dirty="0">
              <a:solidFill>
                <a:srgbClr val="5D563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001000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ZA" sz="3600" dirty="0" smtClean="0">
                <a:latin typeface="+mj-lt"/>
                <a:ea typeface="+mj-ea"/>
                <a:cs typeface="+mj-cs"/>
              </a:rPr>
              <a:t>Workshop  Recap</a:t>
            </a:r>
            <a:endParaRPr lang="en-ZA" sz="3600" dirty="0">
              <a:latin typeface="+mj-lt"/>
              <a:ea typeface="+mj-ea"/>
              <a:cs typeface="+mj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0" y="1066800"/>
            <a:ext cx="4343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1" indent="-342900">
              <a:buFontTx/>
              <a:buChar char="•"/>
              <a:defRPr/>
            </a:pPr>
            <a:r>
              <a:rPr lang="en-US" sz="2800" dirty="0" smtClean="0">
                <a:latin typeface="+mn-lt"/>
                <a:cs typeface="+mn-cs"/>
              </a:rPr>
              <a:t>Source Elimination - </a:t>
            </a:r>
            <a:r>
              <a:rPr lang="en-GB" sz="2800" dirty="0" smtClean="0"/>
              <a:t> </a:t>
            </a:r>
            <a:r>
              <a:rPr lang="en-GB" sz="2800" dirty="0" smtClean="0">
                <a:latin typeface="+mn-lt"/>
                <a:cs typeface="+mn-cs"/>
              </a:rPr>
              <a:t>Future mines and expansion projects</a:t>
            </a:r>
            <a:endParaRPr lang="en-US" sz="2800" dirty="0" smtClean="0">
              <a:latin typeface="+mn-lt"/>
              <a:cs typeface="+mn-cs"/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not explicitly catered for by MOSH process 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Need forum where it can influence the direction towards the usage of quieter rock breaking mechanisms such as hydraulic, electric drills 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The decision to use quieter rock breaking mechanisms is part of mine design and feasibility studies hence the benefits will be longer-term side</a:t>
            </a: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1000" y="1219200"/>
            <a:ext cx="49530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001000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ZA" sz="3600" dirty="0" smtClean="0">
                <a:latin typeface="+mj-lt"/>
                <a:ea typeface="+mj-ea"/>
                <a:cs typeface="+mj-cs"/>
              </a:rPr>
              <a:t>Workshop Recap</a:t>
            </a:r>
            <a:endParaRPr lang="en-ZA" sz="3600" dirty="0">
              <a:latin typeface="+mj-lt"/>
              <a:ea typeface="+mj-ea"/>
              <a:cs typeface="+mj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lnSpc>
                <a:spcPct val="90000"/>
              </a:lnSpc>
              <a:buFont typeface="Arial" pitchFamily="34" charset="0"/>
              <a:buNone/>
              <a:defRPr/>
            </a:pPr>
            <a:endParaRPr lang="en-US" sz="2800" dirty="0">
              <a:latin typeface="+mn-lt"/>
              <a:cs typeface="+mn-cs"/>
            </a:endParaRPr>
          </a:p>
          <a:p>
            <a:pPr>
              <a:buFont typeface="Arial" pitchFamily="34" charset="0"/>
              <a:buNone/>
              <a:defRPr/>
            </a:pPr>
            <a:endParaRPr lang="en-ZA" sz="2800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457200" y="3429000"/>
            <a:ext cx="86868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1" indent="-342900">
              <a:buFontTx/>
              <a:buChar char="•"/>
              <a:defRPr/>
            </a:pPr>
            <a:r>
              <a:rPr lang="en-US" sz="2800" dirty="0" smtClean="0">
                <a:latin typeface="+mn-lt"/>
                <a:cs typeface="+mn-cs"/>
              </a:rPr>
              <a:t>HPD TAS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few mines are adopting 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Only adopt segments of the leading practice. 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Need for an assessment tool that will surface the underlying reasons behind the slow rate of adoption be developed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The Noise will form an  HPD TAS interest group – adopters and implementers</a:t>
            </a:r>
            <a:endParaRPr lang="en-US" sz="2000" dirty="0" smtClean="0">
              <a:latin typeface="+mn-lt"/>
              <a:cs typeface="+mn-cs"/>
            </a:endParaRPr>
          </a:p>
        </p:txBody>
      </p:sp>
      <p:pic>
        <p:nvPicPr>
          <p:cNvPr id="14" name="Picture 4" descr="http://www.webaudi.com/images/Protection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066800"/>
            <a:ext cx="7655273" cy="2362200"/>
          </a:xfrm>
          <a:prstGeom prst="rect">
            <a:avLst/>
          </a:prstGeom>
          <a:noFill/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2819400"/>
            <a:ext cx="5257800" cy="5334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Discussion Points</a:t>
            </a:r>
            <a:endParaRPr lang="en-US" sz="36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Meeting Objectives</a:t>
            </a:r>
            <a:endParaRPr lang="en-US" sz="2000" b="1" dirty="0" smtClean="0">
              <a:solidFill>
                <a:srgbClr val="00B050"/>
              </a:solidFill>
            </a:endParaRPr>
          </a:p>
          <a:p>
            <a:r>
              <a:rPr lang="en-US" dirty="0" smtClean="0"/>
              <a:t>Recap of August Workshop</a:t>
            </a:r>
          </a:p>
          <a:p>
            <a:r>
              <a:rPr lang="en-US" dirty="0" smtClean="0"/>
              <a:t>Planned Activities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097838" y="6218238"/>
            <a:ext cx="693737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500188" y="6092825"/>
            <a:ext cx="7572375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500188" y="6742113"/>
            <a:ext cx="7572375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67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232525"/>
            <a:ext cx="85725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184150" y="722313"/>
            <a:ext cx="8929688" cy="1587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40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2" name="Group 13"/>
          <p:cNvGrpSpPr/>
          <p:nvPr/>
        </p:nvGrpSpPr>
        <p:grpSpPr>
          <a:xfrm>
            <a:off x="0" y="800099"/>
            <a:ext cx="3200402" cy="5448300"/>
            <a:chOff x="-74000" y="-1"/>
            <a:chExt cx="1447498" cy="5257800"/>
          </a:xfrm>
        </p:grpSpPr>
        <p:sp>
          <p:nvSpPr>
            <p:cNvPr id="15" name="Flowchart: Manual Operation 14"/>
            <p:cNvSpPr/>
            <p:nvPr/>
          </p:nvSpPr>
          <p:spPr>
            <a:xfrm rot="16200000">
              <a:off x="-1979151" y="1905150"/>
              <a:ext cx="5257800" cy="1447498"/>
            </a:xfrm>
            <a:prstGeom prst="flowChartManualOperation">
              <a:avLst/>
            </a:prstGeom>
            <a:solidFill>
              <a:srgbClr val="C49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Flowchart: Manual Operation 4"/>
            <p:cNvSpPr/>
            <p:nvPr/>
          </p:nvSpPr>
          <p:spPr>
            <a:xfrm>
              <a:off x="-59456" y="1051560"/>
              <a:ext cx="1378569" cy="31546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0" rIns="83936" bIns="0" numCol="1" spcCol="1270" anchor="t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kern="1200" dirty="0" smtClean="0"/>
                <a:t>Source Elimination – Current Machines</a:t>
              </a:r>
              <a:endParaRPr lang="en-US" b="1" kern="1200" dirty="0"/>
            </a:p>
            <a:p>
              <a:pPr marL="57150" lvl="1" indent="-57150" defTabSz="444500">
                <a:lnSpc>
                  <a:spcPct val="90000"/>
                </a:lnSpc>
                <a:spcAft>
                  <a:spcPct val="15000"/>
                </a:spcAft>
                <a:buChar char="••"/>
              </a:pPr>
              <a:r>
                <a:rPr lang="en-US" sz="1200" kern="1200" dirty="0" smtClean="0"/>
                <a:t>Collaborate with T&amp; </a:t>
              </a:r>
              <a:r>
                <a:rPr lang="en-US" sz="1200" dirty="0" smtClean="0"/>
                <a:t>M Team and CM&amp; </a:t>
              </a:r>
              <a:r>
                <a:rPr lang="en-US" sz="1200" kern="1200" dirty="0" smtClean="0"/>
                <a:t>CCs </a:t>
              </a:r>
              <a:r>
                <a:rPr lang="en-US" sz="1200" kern="1200" dirty="0" smtClean="0"/>
                <a:t>, University of Pretoria &amp; other research institutions –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28 Sept 2012</a:t>
              </a: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kern="1200" dirty="0" smtClean="0"/>
                <a:t>Regular progress reports at Industry Team Meetings </a:t>
              </a:r>
              <a:endParaRPr lang="en-US" sz="1200" b="1" kern="1200" dirty="0" smtClean="0">
                <a:solidFill>
                  <a:srgbClr val="FF0000"/>
                </a:solidFill>
              </a:endParaRPr>
            </a:p>
          </p:txBody>
        </p:sp>
      </p:grpSp>
      <p:grpSp>
        <p:nvGrpSpPr>
          <p:cNvPr id="3" name="Group 18"/>
          <p:cNvGrpSpPr/>
          <p:nvPr/>
        </p:nvGrpSpPr>
        <p:grpSpPr>
          <a:xfrm>
            <a:off x="3200400" y="838200"/>
            <a:ext cx="2971800" cy="5562600"/>
            <a:chOff x="1479987" y="0"/>
            <a:chExt cx="1373497" cy="5257800"/>
          </a:xfrm>
        </p:grpSpPr>
        <p:sp>
          <p:nvSpPr>
            <p:cNvPr id="20" name="Flowchart: Manual Operation 19"/>
            <p:cNvSpPr/>
            <p:nvPr/>
          </p:nvSpPr>
          <p:spPr>
            <a:xfrm rot="16200000">
              <a:off x="-462164" y="1942151"/>
              <a:ext cx="5257800" cy="1373497"/>
            </a:xfrm>
            <a:prstGeom prst="flowChartManualOperation">
              <a:avLst/>
            </a:prstGeom>
            <a:solidFill>
              <a:srgbClr val="C49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Flowchart: Manual Operation 4"/>
            <p:cNvSpPr/>
            <p:nvPr/>
          </p:nvSpPr>
          <p:spPr>
            <a:xfrm rot="21600000">
              <a:off x="1479987" y="1051560"/>
              <a:ext cx="1373497" cy="31546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0" rIns="83936" bIns="0" numCol="1" spcCol="1270" anchor="t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kern="1200" dirty="0" smtClean="0"/>
                <a:t>Source Elimination -  Expansion projects and new mine</a:t>
              </a: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0" i="0" u="none" kern="1200" dirty="0" smtClean="0"/>
                <a:t>Discuss the proposed workshop with the MOSH Taskforce - 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19 Oct 2012</a:t>
              </a: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0" i="0" u="none" kern="1200" dirty="0" smtClean="0"/>
                <a:t>Obtain a list of design personnel from the MOSH Taskforce –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16 Nov 2012</a:t>
              </a: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dirty="0" smtClean="0"/>
                <a:t>Drilling Selection Tool  </a:t>
              </a:r>
              <a:r>
                <a:rPr lang="en-US" sz="1200" b="1" dirty="0" smtClean="0">
                  <a:solidFill>
                    <a:srgbClr val="FF0000"/>
                  </a:solidFill>
                </a:rPr>
                <a:t>- </a:t>
              </a:r>
              <a:r>
                <a:rPr lang="en-US" sz="1200" b="1" dirty="0" smtClean="0">
                  <a:solidFill>
                    <a:srgbClr val="FF0000"/>
                  </a:solidFill>
                </a:rPr>
                <a:t>Nov 2012</a:t>
              </a:r>
            </a:p>
            <a:p>
              <a:pPr marL="57150" lvl="1" indent="-57150" defTabSz="4445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</a:pPr>
              <a:r>
                <a:rPr lang="en-US" sz="1200" dirty="0" smtClean="0"/>
                <a:t>Regular progress reports at </a:t>
              </a:r>
              <a:r>
                <a:rPr lang="en-US" sz="1200" dirty="0" smtClean="0"/>
                <a:t>Industry Team </a:t>
              </a:r>
              <a:r>
                <a:rPr lang="en-US" sz="1200" dirty="0" smtClean="0"/>
                <a:t>Meeting </a:t>
              </a:r>
              <a:r>
                <a:rPr lang="en-US" sz="1200" dirty="0" smtClean="0"/>
                <a:t> </a:t>
              </a:r>
              <a:endParaRPr lang="en-US" sz="1200" b="1" dirty="0" smtClean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1200" b="1" kern="1200" dirty="0" smtClean="0">
                <a:solidFill>
                  <a:srgbClr val="FF0000"/>
                </a:solidFill>
              </a:endParaRPr>
            </a:p>
          </p:txBody>
        </p:sp>
      </p:grpSp>
      <p:grpSp>
        <p:nvGrpSpPr>
          <p:cNvPr id="4" name="Group 21"/>
          <p:cNvGrpSpPr/>
          <p:nvPr/>
        </p:nvGrpSpPr>
        <p:grpSpPr>
          <a:xfrm>
            <a:off x="6248400" y="761999"/>
            <a:ext cx="3124199" cy="5638800"/>
            <a:chOff x="2956495" y="-38100"/>
            <a:chExt cx="1524001" cy="5257800"/>
          </a:xfrm>
        </p:grpSpPr>
        <p:sp>
          <p:nvSpPr>
            <p:cNvPr id="23" name="Flowchart: Manual Operation 22"/>
            <p:cNvSpPr/>
            <p:nvPr/>
          </p:nvSpPr>
          <p:spPr>
            <a:xfrm rot="16200000">
              <a:off x="1033840" y="1884555"/>
              <a:ext cx="5257800" cy="1412489"/>
            </a:xfrm>
            <a:prstGeom prst="flowChartManualOperation">
              <a:avLst/>
            </a:prstGeom>
            <a:solidFill>
              <a:srgbClr val="C49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Flowchart: Manual Operation 4"/>
            <p:cNvSpPr/>
            <p:nvPr/>
          </p:nvSpPr>
          <p:spPr>
            <a:xfrm>
              <a:off x="2956496" y="1051560"/>
              <a:ext cx="1524000" cy="31546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0" rIns="83936" bIns="0" numCol="1" spcCol="1270" anchor="t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kern="1200" dirty="0" smtClean="0"/>
                <a:t>HPD TAS Tool</a:t>
              </a:r>
              <a:endParaRPr lang="en-US" b="1" kern="1200" dirty="0"/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0" i="0" u="none" kern="1200" dirty="0" smtClean="0"/>
                <a:t>Daft </a:t>
              </a:r>
              <a:r>
                <a:rPr lang="en-US" sz="1200" b="0" i="0" u="none" kern="1200" dirty="0" smtClean="0"/>
                <a:t>Assessment Tool –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13 Sept 2012</a:t>
              </a:r>
              <a:endParaRPr lang="en-US" sz="1200" b="1" kern="1200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dirty="0" smtClean="0"/>
                <a:t>Assist </a:t>
              </a:r>
              <a:r>
                <a:rPr lang="en-US" sz="1200" dirty="0" smtClean="0"/>
                <a:t>the adopter and Implementers </a:t>
              </a:r>
              <a:r>
                <a:rPr lang="en-US" sz="1200" b="1" dirty="0" smtClean="0">
                  <a:solidFill>
                    <a:srgbClr val="FF0000"/>
                  </a:solidFill>
                </a:rPr>
                <a:t>– Dec 2012</a:t>
              </a: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dirty="0" smtClean="0"/>
                <a:t>Facilitate Interest group activities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– 14 Nov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2012</a:t>
              </a:r>
            </a:p>
            <a:p>
              <a:pPr marL="57150" lvl="1" indent="-57150" defTabSz="4445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</a:pPr>
              <a:r>
                <a:rPr lang="en-US" sz="1200" dirty="0" smtClean="0"/>
                <a:t>Regular progress reports at </a:t>
              </a:r>
              <a:r>
                <a:rPr lang="en-US" sz="1200" dirty="0" smtClean="0"/>
                <a:t>Industry Team Meetings </a:t>
              </a:r>
              <a:endParaRPr lang="en-US" sz="1200" b="1" dirty="0" smtClean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1000" b="1" kern="1200" dirty="0" smtClean="0">
                <a:solidFill>
                  <a:srgbClr val="FF0000"/>
                </a:solidFill>
              </a:endParaRPr>
            </a:p>
          </p:txBody>
        </p:sp>
      </p:grpSp>
      <p:sp>
        <p:nvSpPr>
          <p:cNvPr id="37" name="Title 3"/>
          <p:cNvSpPr txBox="1">
            <a:spLocks/>
          </p:cNvSpPr>
          <p:nvPr/>
        </p:nvSpPr>
        <p:spPr>
          <a:xfrm>
            <a:off x="84138" y="1524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ZA" sz="3600" dirty="0" smtClean="0">
                <a:latin typeface="+mj-lt"/>
                <a:ea typeface="+mj-ea"/>
                <a:cs typeface="+mj-cs"/>
              </a:rPr>
              <a:t>Planned way forward</a:t>
            </a:r>
            <a:endParaRPr lang="en-ZA" sz="36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097838" y="6218238"/>
            <a:ext cx="693737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500188" y="6092825"/>
            <a:ext cx="7572375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500188" y="6742113"/>
            <a:ext cx="7572375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67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232525"/>
            <a:ext cx="85725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184150" y="722313"/>
            <a:ext cx="8929688" cy="1587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40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5" name="Group 24"/>
          <p:cNvGrpSpPr/>
          <p:nvPr/>
        </p:nvGrpSpPr>
        <p:grpSpPr>
          <a:xfrm>
            <a:off x="152400" y="800100"/>
            <a:ext cx="3048000" cy="5676900"/>
            <a:chOff x="4433005" y="0"/>
            <a:chExt cx="1373497" cy="5257800"/>
          </a:xfrm>
        </p:grpSpPr>
        <p:sp>
          <p:nvSpPr>
            <p:cNvPr id="26" name="Flowchart: Manual Operation 25"/>
            <p:cNvSpPr/>
            <p:nvPr/>
          </p:nvSpPr>
          <p:spPr>
            <a:xfrm rot="16200000">
              <a:off x="2490854" y="1942151"/>
              <a:ext cx="5257800" cy="1373497"/>
            </a:xfrm>
            <a:prstGeom prst="flowChartManualOperation">
              <a:avLst/>
            </a:prstGeom>
            <a:solidFill>
              <a:srgbClr val="C49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Flowchart: Manual Operation 4"/>
            <p:cNvSpPr/>
            <p:nvPr/>
          </p:nvSpPr>
          <p:spPr>
            <a:xfrm rot="21600000">
              <a:off x="4433005" y="1051560"/>
              <a:ext cx="1373497" cy="31546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0" rIns="83936" bIns="0" numCol="1" spcCol="1270" anchor="t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kern="1200" dirty="0" smtClean="0"/>
                <a:t>Source Elimination  Repository</a:t>
              </a:r>
              <a:endParaRPr lang="en-US" b="1" kern="1200" dirty="0"/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0" i="0" u="none" kern="1200" dirty="0" smtClean="0"/>
                <a:t>Compile summary of the practices and contact personnel – </a:t>
              </a:r>
              <a:r>
                <a:rPr lang="en-US" sz="1200" b="1" i="0" u="none" kern="1200" dirty="0" smtClean="0">
                  <a:solidFill>
                    <a:srgbClr val="FF0000"/>
                  </a:solidFill>
                </a:rPr>
                <a:t>19 Oct 2012</a:t>
              </a:r>
              <a:endParaRPr lang="en-US" sz="1200" b="1" kern="1200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0" i="0" u="none" kern="1200" dirty="0" smtClean="0"/>
                <a:t>Design the SLP usage  tracking mechanism – </a:t>
              </a:r>
              <a:r>
                <a:rPr lang="en-US" sz="1200" b="1" i="0" u="none" kern="1200" dirty="0" smtClean="0">
                  <a:solidFill>
                    <a:srgbClr val="FF0000"/>
                  </a:solidFill>
                </a:rPr>
                <a:t>13 Sept 2012</a:t>
              </a:r>
              <a:endParaRPr lang="en-US" sz="1200" b="1" kern="1200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0" i="0" u="none" kern="1200" dirty="0" smtClean="0"/>
                <a:t>CoM to Design the booklet </a:t>
              </a:r>
              <a:r>
                <a:rPr lang="en-US" sz="1200" b="1" i="0" u="none" kern="1200" dirty="0" smtClean="0">
                  <a:solidFill>
                    <a:srgbClr val="FF0000"/>
                  </a:solidFill>
                </a:rPr>
                <a:t>– 19 Oct 2012</a:t>
              </a:r>
              <a:endParaRPr lang="en-US" sz="1200" b="1" kern="12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" name="Group 30"/>
          <p:cNvGrpSpPr/>
          <p:nvPr/>
        </p:nvGrpSpPr>
        <p:grpSpPr>
          <a:xfrm>
            <a:off x="3276600" y="914400"/>
            <a:ext cx="2819400" cy="5334000"/>
            <a:chOff x="5909515" y="0"/>
            <a:chExt cx="1373497" cy="5257800"/>
          </a:xfrm>
        </p:grpSpPr>
        <p:sp>
          <p:nvSpPr>
            <p:cNvPr id="32" name="Flowchart: Manual Operation 31"/>
            <p:cNvSpPr/>
            <p:nvPr/>
          </p:nvSpPr>
          <p:spPr>
            <a:xfrm rot="16200000">
              <a:off x="3967364" y="1942151"/>
              <a:ext cx="5257800" cy="1373497"/>
            </a:xfrm>
            <a:prstGeom prst="flowChartManualOperation">
              <a:avLst/>
            </a:prstGeom>
            <a:solidFill>
              <a:srgbClr val="C49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Flowchart: Manual Operation 4"/>
            <p:cNvSpPr/>
            <p:nvPr/>
          </p:nvSpPr>
          <p:spPr>
            <a:xfrm rot="21600000">
              <a:off x="5909515" y="1051560"/>
              <a:ext cx="1373497" cy="31546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0" rIns="83936" bIns="0" numCol="1" spcCol="1270" anchor="t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kern="1200" dirty="0" smtClean="0"/>
                <a:t>Industry Team Meetings &amp; Workshops</a:t>
              </a:r>
              <a:endParaRPr lang="en-US" b="1" kern="1200" dirty="0"/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0" i="0" u="none" kern="1200" dirty="0" smtClean="0"/>
                <a:t>1st Industry Team Meeting -  </a:t>
              </a:r>
              <a:r>
                <a:rPr lang="en-US" sz="1200" b="1" dirty="0" smtClean="0">
                  <a:solidFill>
                    <a:srgbClr val="FF0000"/>
                  </a:solidFill>
                </a:rPr>
                <a:t>26 Sept 2012</a:t>
              </a:r>
              <a:endParaRPr lang="en-US" sz="1200" b="1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0" i="0" u="none" kern="1200" dirty="0" smtClean="0"/>
                <a:t>2nd Industry Team Meeting Orientation  - </a:t>
              </a:r>
              <a:r>
                <a:rPr lang="en-US" sz="1200" b="1" dirty="0" smtClean="0">
                  <a:solidFill>
                    <a:srgbClr val="FF0000"/>
                  </a:solidFill>
                </a:rPr>
                <a:t>14 Nov 2012 </a:t>
              </a:r>
              <a:endParaRPr lang="en-US" sz="1200" b="1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kern="1200" dirty="0" smtClean="0"/>
                <a:t>Industry Team Workshop 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- 13 February 2013</a:t>
              </a:r>
              <a:endParaRPr lang="en-US" sz="1200" b="1" kern="1200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0" i="0" u="none" kern="1200" dirty="0" smtClean="0"/>
                <a:t>3rd Industry Team Meeting  - </a:t>
              </a:r>
              <a:r>
                <a:rPr lang="en-US" sz="1200" b="1" i="0" u="none" kern="1200" dirty="0" smtClean="0">
                  <a:solidFill>
                    <a:srgbClr val="FF0000"/>
                  </a:solidFill>
                </a:rPr>
                <a:t>13 Mar 2013</a:t>
              </a:r>
              <a:endParaRPr lang="en-US" sz="1200" b="1" kern="1200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kern="1200" dirty="0" smtClean="0"/>
                <a:t>4</a:t>
              </a:r>
              <a:r>
                <a:rPr lang="en-US" sz="1200" kern="1200" baseline="30000" dirty="0" smtClean="0"/>
                <a:t>th</a:t>
              </a:r>
              <a:r>
                <a:rPr lang="en-US" sz="1200" kern="1200" dirty="0" smtClean="0"/>
                <a:t> Industry Team –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15 May 2013</a:t>
              </a:r>
              <a:endParaRPr lang="en-US" sz="1200" b="1" kern="1200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kern="1200" dirty="0" smtClean="0"/>
                <a:t>5</a:t>
              </a:r>
              <a:r>
                <a:rPr lang="en-US" sz="1200" kern="1200" baseline="30000" dirty="0" smtClean="0"/>
                <a:t>th</a:t>
              </a:r>
              <a:r>
                <a:rPr lang="en-US" sz="1200" kern="1200" dirty="0" smtClean="0"/>
                <a:t> Industry Team  -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14 August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2013</a:t>
              </a: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1" dirty="0" smtClean="0">
                  <a:solidFill>
                    <a:srgbClr val="FF0000"/>
                  </a:solidFill>
                </a:rPr>
                <a:t>REFER TO THE WORK DOC.</a:t>
              </a:r>
              <a:endParaRPr lang="en-US" sz="1200" b="1" kern="12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7" name="Group 33"/>
          <p:cNvGrpSpPr/>
          <p:nvPr/>
        </p:nvGrpSpPr>
        <p:grpSpPr>
          <a:xfrm>
            <a:off x="6172200" y="762000"/>
            <a:ext cx="2819400" cy="5562600"/>
            <a:chOff x="7386025" y="0"/>
            <a:chExt cx="1373497" cy="5257800"/>
          </a:xfrm>
        </p:grpSpPr>
        <p:sp>
          <p:nvSpPr>
            <p:cNvPr id="35" name="Flowchart: Manual Operation 34"/>
            <p:cNvSpPr/>
            <p:nvPr/>
          </p:nvSpPr>
          <p:spPr>
            <a:xfrm rot="16200000">
              <a:off x="5443874" y="1942151"/>
              <a:ext cx="5257800" cy="1373497"/>
            </a:xfrm>
            <a:prstGeom prst="flowChartManualOperation">
              <a:avLst/>
            </a:prstGeom>
            <a:solidFill>
              <a:srgbClr val="C49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6" name="Flowchart: Manual Operation 4"/>
            <p:cNvSpPr/>
            <p:nvPr/>
          </p:nvSpPr>
          <p:spPr>
            <a:xfrm rot="21600000">
              <a:off x="7386025" y="1051560"/>
              <a:ext cx="1373497" cy="31546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0" rIns="83936" bIns="0" numCol="1" spcCol="1270" anchor="t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kern="1200" dirty="0" smtClean="0"/>
                <a:t>MOSH Leading practice</a:t>
              </a:r>
              <a:endParaRPr lang="en-US" b="1" kern="1200" dirty="0"/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0" i="0" u="none" kern="1200" dirty="0" smtClean="0"/>
                <a:t>Identification Phase– 13 February 2013</a:t>
              </a:r>
              <a:endParaRPr lang="en-US" sz="1200" kern="1200" dirty="0"/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kern="1200" dirty="0" smtClean="0"/>
                <a:t>Documentation Phase –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Feb to April 2013</a:t>
              </a:r>
              <a:endParaRPr lang="en-US" sz="1200" b="1" kern="1200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kern="1200" dirty="0" smtClean="0"/>
                <a:t>Demonstration Phase   -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April to Aug 2013</a:t>
              </a:r>
              <a:endParaRPr lang="en-US" sz="1200" b="1" kern="1200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0" i="0" u="none" kern="1200" dirty="0" smtClean="0"/>
                <a:t>Facilitation Phase – </a:t>
              </a:r>
              <a:r>
                <a:rPr lang="en-US" sz="1200" b="1" i="0" u="none" kern="1200" dirty="0" smtClean="0">
                  <a:solidFill>
                    <a:srgbClr val="FF0000"/>
                  </a:solidFill>
                </a:rPr>
                <a:t>Aug to Jan 2014 </a:t>
              </a:r>
              <a:endParaRPr lang="en-US" sz="1200" b="1" kern="1200" dirty="0">
                <a:solidFill>
                  <a:srgbClr val="FF0000"/>
                </a:solidFill>
              </a:endParaRPr>
            </a:p>
          </p:txBody>
        </p:sp>
      </p:grpSp>
      <p:sp>
        <p:nvSpPr>
          <p:cNvPr id="37" name="Title 3"/>
          <p:cNvSpPr txBox="1">
            <a:spLocks/>
          </p:cNvSpPr>
          <p:nvPr/>
        </p:nvSpPr>
        <p:spPr>
          <a:xfrm>
            <a:off x="84138" y="1524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ZA" sz="3600" dirty="0" smtClean="0">
                <a:latin typeface="+mj-lt"/>
                <a:ea typeface="+mj-ea"/>
                <a:cs typeface="+mj-cs"/>
              </a:rPr>
              <a:t>Planned way forward</a:t>
            </a:r>
            <a:endParaRPr lang="en-ZA" sz="36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1600200"/>
            <a:ext cx="5257800" cy="5334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Discussion Points</a:t>
            </a:r>
            <a:endParaRPr lang="en-US" sz="36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Meeting Objectives</a:t>
            </a:r>
            <a:endParaRPr lang="en-US" sz="2000" b="1" dirty="0" smtClean="0">
              <a:solidFill>
                <a:srgbClr val="00B050"/>
              </a:solidFill>
            </a:endParaRPr>
          </a:p>
          <a:p>
            <a:r>
              <a:rPr lang="en-US" dirty="0" smtClean="0"/>
              <a:t>Recap of August Workshop</a:t>
            </a:r>
          </a:p>
          <a:p>
            <a:r>
              <a:rPr lang="en-US" dirty="0" smtClean="0"/>
              <a:t>Planned Activities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Meeting Objectives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4800599"/>
          </a:xfr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lvl="0"/>
            <a:r>
              <a:rPr lang="en-GB" sz="2800" dirty="0" smtClean="0"/>
              <a:t>Industry Team Future </a:t>
            </a:r>
            <a:r>
              <a:rPr lang="en-GB" sz="2800" dirty="0" smtClean="0"/>
              <a:t>activities</a:t>
            </a:r>
            <a:endParaRPr lang="en-US" sz="2800" dirty="0" smtClean="0"/>
          </a:p>
          <a:p>
            <a:pPr lvl="0"/>
            <a:r>
              <a:rPr lang="en-GB" sz="2800" dirty="0" smtClean="0"/>
              <a:t>Adoption of the expert model</a:t>
            </a:r>
            <a:endParaRPr lang="en-US" sz="2800" dirty="0" smtClean="0"/>
          </a:p>
          <a:p>
            <a:r>
              <a:rPr lang="en-GB" sz="2800" dirty="0" smtClean="0"/>
              <a:t>Shared </a:t>
            </a:r>
            <a:r>
              <a:rPr lang="en-GB" sz="2800" dirty="0" smtClean="0"/>
              <a:t>Understanding of a comprehensive Buy quiet policy</a:t>
            </a:r>
            <a:endParaRPr lang="en-US" sz="2800" dirty="0" smtClean="0"/>
          </a:p>
          <a:p>
            <a:r>
              <a:rPr lang="en-GB" sz="2800" dirty="0" smtClean="0"/>
              <a:t>‘Actual’ cost of noise</a:t>
            </a:r>
            <a:endParaRPr lang="en-US" sz="2800" dirty="0" smtClean="0"/>
          </a:p>
          <a:p>
            <a:pPr lvl="0"/>
            <a:r>
              <a:rPr lang="en-GB" sz="2800" dirty="0" smtClean="0"/>
              <a:t>Ways of increasing the </a:t>
            </a:r>
            <a:r>
              <a:rPr lang="en-GB" sz="2800" dirty="0" smtClean="0"/>
              <a:t>Perception Of Value (POV) that the industry has towards noise team </a:t>
            </a:r>
            <a:r>
              <a:rPr lang="en-GB" sz="2800" dirty="0" smtClean="0"/>
              <a:t>activities</a:t>
            </a:r>
          </a:p>
          <a:p>
            <a:pPr lvl="0"/>
            <a:r>
              <a:rPr lang="en-US" sz="2800" dirty="0" smtClean="0">
                <a:solidFill>
                  <a:srgbClr val="FF0000"/>
                </a:solidFill>
              </a:rPr>
              <a:t>Industry Team Members have some basic understanding of MOSH</a:t>
            </a:r>
            <a:endParaRPr lang="en-US" sz="2800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28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6" name="Straight Connector 5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Guiding Criteria for a new LP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4800599"/>
          </a:xfr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lvl="0"/>
            <a:r>
              <a:rPr lang="en-US" sz="2800" dirty="0" smtClean="0"/>
              <a:t>Use previous experience to come-up with a ‘wow’ leading practice</a:t>
            </a:r>
            <a:endParaRPr lang="en-US" sz="2800" dirty="0" smtClean="0"/>
          </a:p>
          <a:p>
            <a:pPr lvl="0"/>
            <a:r>
              <a:rPr lang="en-US" sz="2800" dirty="0" smtClean="0"/>
              <a:t>The identified leading practice must be appealing to most mines</a:t>
            </a:r>
            <a:endParaRPr lang="en-US" sz="2800" dirty="0" smtClean="0"/>
          </a:p>
          <a:p>
            <a:r>
              <a:rPr lang="en-US" sz="2800" dirty="0" smtClean="0"/>
              <a:t>Source elimination (LP) will be top price</a:t>
            </a:r>
          </a:p>
          <a:p>
            <a:r>
              <a:rPr lang="en-US" sz="2800" dirty="0" smtClean="0"/>
              <a:t>All activities are directed towards the ‘wow’ leading practice</a:t>
            </a:r>
          </a:p>
          <a:p>
            <a:r>
              <a:rPr lang="en-US" sz="2800" dirty="0" smtClean="0"/>
              <a:t>Understand the hazard that we are addressing vs. MOSH Process</a:t>
            </a:r>
          </a:p>
          <a:p>
            <a:endParaRPr lang="en-US" sz="28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6" name="Straight Connector 5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ZA" sz="3600" dirty="0" smtClean="0">
                <a:latin typeface="+mj-lt"/>
                <a:ea typeface="+mj-ea"/>
                <a:cs typeface="+mj-cs"/>
              </a:rPr>
              <a:t>Workshop </a:t>
            </a:r>
            <a:r>
              <a:rPr lang="en-ZA" sz="3600" dirty="0" smtClean="0">
                <a:latin typeface="+mj-lt"/>
                <a:ea typeface="+mj-ea"/>
                <a:cs typeface="+mj-cs"/>
              </a:rPr>
              <a:t>Recap</a:t>
            </a:r>
            <a:endParaRPr lang="en-ZA" sz="3600" dirty="0">
              <a:latin typeface="+mj-lt"/>
              <a:ea typeface="+mj-ea"/>
              <a:cs typeface="+mj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0" y="1066800"/>
            <a:ext cx="4343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1" indent="-342900">
              <a:buFontTx/>
              <a:buChar char="•"/>
              <a:defRPr/>
            </a:pPr>
            <a:r>
              <a:rPr lang="en-US" sz="2800" dirty="0" smtClean="0">
                <a:latin typeface="+mn-lt"/>
                <a:cs typeface="+mn-cs"/>
              </a:rPr>
              <a:t>Delegates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90% attendance (70 of 80)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Spread over10 commodities representing a total of 20 mining houses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Important stakeholders such as the Unions, Research Institutes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Survey on workshop content &amp; satisfaction, workshop design &amp; organisation and the strategy of the MOSH Noise Team. </a:t>
            </a:r>
            <a:endParaRPr lang="en-US" sz="2000" dirty="0" smtClean="0">
              <a:latin typeface="+mn-lt"/>
              <a:cs typeface="+mn-cs"/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endParaRPr lang="en-US" sz="2000" dirty="0" smtClean="0">
              <a:latin typeface="+mn-lt"/>
              <a:cs typeface="+mn-cs"/>
            </a:endParaRPr>
          </a:p>
        </p:txBody>
      </p:sp>
      <p:pic>
        <p:nvPicPr>
          <p:cNvPr id="12" name="Picture 2" descr="http://www.bolgernow.com/blog/wp-content/uploads/2012/04/Delegate-funn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49842" y="1066800"/>
            <a:ext cx="4694158" cy="5257800"/>
          </a:xfrm>
          <a:prstGeom prst="rect">
            <a:avLst/>
          </a:prstGeom>
          <a:noFill/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001000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ZA" sz="3600" dirty="0" smtClean="0">
                <a:latin typeface="+mj-lt"/>
                <a:ea typeface="+mj-ea"/>
                <a:cs typeface="+mj-cs"/>
              </a:rPr>
              <a:t>Workshop Recap</a:t>
            </a:r>
            <a:endParaRPr lang="en-ZA" sz="3600" dirty="0">
              <a:latin typeface="+mj-lt"/>
              <a:ea typeface="+mj-ea"/>
              <a:cs typeface="+mj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0" y="1066800"/>
            <a:ext cx="4343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1" indent="-342900">
              <a:buFontTx/>
              <a:buChar char="•"/>
              <a:defRPr/>
            </a:pPr>
            <a:r>
              <a:rPr lang="en-US" sz="2800" dirty="0" smtClean="0">
                <a:latin typeface="+mn-lt"/>
                <a:cs typeface="+mn-cs"/>
              </a:rPr>
              <a:t>Theme &amp; Team Activities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Hearing loss prevention vs. Hearing compensation prevention  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Objective :  move the industry to a paradigm that focuses on hearing loss prevention 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Team activities and some operational challenges.</a:t>
            </a:r>
            <a:endParaRPr lang="en-US" sz="2000" dirty="0" smtClean="0">
              <a:latin typeface="+mn-lt"/>
              <a:cs typeface="+mn-cs"/>
            </a:endParaRPr>
          </a:p>
        </p:txBody>
      </p:sp>
      <p:pic>
        <p:nvPicPr>
          <p:cNvPr id="14" name="Picture 2" descr="http://www.experiential-learning-centre.com/tea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14800" y="1066800"/>
            <a:ext cx="4607828" cy="3505200"/>
          </a:xfrm>
          <a:prstGeom prst="rect">
            <a:avLst/>
          </a:prstGeom>
          <a:noFill/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001000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ZA" sz="3600" dirty="0" smtClean="0">
                <a:latin typeface="+mj-lt"/>
                <a:ea typeface="+mj-ea"/>
                <a:cs typeface="+mj-cs"/>
              </a:rPr>
              <a:t>Workshop Recap</a:t>
            </a:r>
            <a:endParaRPr lang="en-ZA" sz="3600" dirty="0">
              <a:latin typeface="+mj-lt"/>
              <a:ea typeface="+mj-ea"/>
              <a:cs typeface="+mj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0" y="1066800"/>
            <a:ext cx="4343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1" indent="-342900">
              <a:buFontTx/>
              <a:buChar char="•"/>
              <a:defRPr/>
            </a:pPr>
            <a:r>
              <a:rPr lang="en-US" sz="2800" dirty="0" smtClean="0">
                <a:latin typeface="+mn-lt"/>
                <a:cs typeface="+mn-cs"/>
              </a:rPr>
              <a:t>Source Elimination of Current Machines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Noise sources are, Exhaust noise, Mechanical noise, Drill steel ringing, Steel on steel on rock, ambient noise,  vibration and Echo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Current focus is on exhaust muffling initiatives .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Five more noise sources that can be leveraged on - potential leading practice</a:t>
            </a:r>
            <a:r>
              <a:rPr lang="en-US" sz="2000" dirty="0" smtClean="0">
                <a:latin typeface="+mn-lt"/>
                <a:cs typeface="+mn-cs"/>
              </a:rPr>
              <a:t> </a:t>
            </a: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14800" y="1143000"/>
            <a:ext cx="5029200" cy="5106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 descr="New-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990600"/>
            <a:ext cx="4751898" cy="5572140"/>
          </a:xfrm>
          <a:prstGeom prst="rect">
            <a:avLst/>
          </a:prstGeom>
          <a:noFill/>
        </p:spPr>
      </p:pic>
      <p:sp>
        <p:nvSpPr>
          <p:cNvPr id="141316" name="Text Box 4"/>
          <p:cNvSpPr txBox="1">
            <a:spLocks noChangeArrowheads="1"/>
          </p:cNvSpPr>
          <p:nvPr/>
        </p:nvSpPr>
        <p:spPr bwMode="auto">
          <a:xfrm>
            <a:off x="5786446" y="2928934"/>
            <a:ext cx="335755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>
              <a:buFontTx/>
              <a:buAutoNum type="arabicPeriod"/>
            </a:pPr>
            <a:r>
              <a:rPr lang="en-US" sz="2000" b="1" dirty="0" smtClean="0">
                <a:cs typeface="Arial" pitchFamily="34" charset="0"/>
              </a:rPr>
              <a:t>Exhaust noise</a:t>
            </a:r>
            <a:endParaRPr lang="en-US" sz="2000" b="1" dirty="0">
              <a:cs typeface="Arial" pitchFamily="34" charset="0"/>
            </a:endParaRPr>
          </a:p>
          <a:p>
            <a:pPr marL="457200" indent="-457200">
              <a:buFontTx/>
              <a:buAutoNum type="arabicPeriod"/>
            </a:pPr>
            <a:r>
              <a:rPr lang="en-US" sz="2000" b="1" dirty="0" smtClean="0">
                <a:solidFill>
                  <a:srgbClr val="FF0000"/>
                </a:solidFill>
                <a:cs typeface="Arial" pitchFamily="34" charset="0"/>
              </a:rPr>
              <a:t>Mechanical noise</a:t>
            </a:r>
            <a:endParaRPr lang="en-US" sz="2000" b="1" dirty="0">
              <a:solidFill>
                <a:srgbClr val="FF0000"/>
              </a:solidFill>
              <a:cs typeface="Arial" pitchFamily="34" charset="0"/>
            </a:endParaRPr>
          </a:p>
          <a:p>
            <a:pPr marL="457200" indent="-457200">
              <a:buFontTx/>
              <a:buAutoNum type="arabicPeriod"/>
            </a:pPr>
            <a:r>
              <a:rPr lang="en-US" sz="2000" b="1" dirty="0" smtClean="0">
                <a:solidFill>
                  <a:srgbClr val="FF0000"/>
                </a:solidFill>
                <a:cs typeface="Arial" pitchFamily="34" charset="0"/>
              </a:rPr>
              <a:t>Drill steel ringing</a:t>
            </a:r>
          </a:p>
          <a:p>
            <a:pPr marL="457200" indent="-457200">
              <a:buFontTx/>
              <a:buAutoNum type="arabicPeriod"/>
            </a:pPr>
            <a:r>
              <a:rPr lang="en-US" sz="2000" b="1" dirty="0" smtClean="0">
                <a:solidFill>
                  <a:srgbClr val="FF0000"/>
                </a:solidFill>
                <a:cs typeface="Arial" pitchFamily="34" charset="0"/>
              </a:rPr>
              <a:t>Steel on steel on rock</a:t>
            </a:r>
            <a:endParaRPr lang="en-US" sz="2000" b="1" dirty="0">
              <a:solidFill>
                <a:srgbClr val="FF0000"/>
              </a:solidFill>
              <a:cs typeface="Arial" pitchFamily="34" charset="0"/>
            </a:endParaRPr>
          </a:p>
          <a:p>
            <a:pPr marL="457200" indent="-457200">
              <a:buFontTx/>
              <a:buAutoNum type="arabicPeriod"/>
            </a:pPr>
            <a:r>
              <a:rPr lang="en-US" sz="2000" b="1" dirty="0" smtClean="0">
                <a:solidFill>
                  <a:srgbClr val="FF0000"/>
                </a:solidFill>
                <a:cs typeface="Arial" pitchFamily="34" charset="0"/>
              </a:rPr>
              <a:t>Ambient noise</a:t>
            </a:r>
          </a:p>
          <a:p>
            <a:pPr marL="457200" indent="-457200">
              <a:buFontTx/>
              <a:buAutoNum type="arabicPeriod"/>
            </a:pPr>
            <a:r>
              <a:rPr lang="en-US" sz="2000" b="1" dirty="0" smtClean="0">
                <a:solidFill>
                  <a:srgbClr val="FF0000"/>
                </a:solidFill>
                <a:cs typeface="Arial" pitchFamily="34" charset="0"/>
              </a:rPr>
              <a:t>Echo</a:t>
            </a:r>
            <a:endParaRPr lang="en-US" sz="2000" b="1" dirty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141317" name="Text Box 5"/>
          <p:cNvSpPr txBox="1">
            <a:spLocks noChangeArrowheads="1"/>
          </p:cNvSpPr>
          <p:nvPr/>
        </p:nvSpPr>
        <p:spPr bwMode="auto">
          <a:xfrm>
            <a:off x="2071670" y="2500306"/>
            <a:ext cx="3561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Arial Black" pitchFamily="34" charset="0"/>
              </a:rPr>
              <a:t>1</a:t>
            </a:r>
          </a:p>
        </p:txBody>
      </p:sp>
      <p:sp>
        <p:nvSpPr>
          <p:cNvPr id="141318" name="Text Box 6"/>
          <p:cNvSpPr txBox="1">
            <a:spLocks noChangeArrowheads="1"/>
          </p:cNvSpPr>
          <p:nvPr/>
        </p:nvSpPr>
        <p:spPr bwMode="auto">
          <a:xfrm>
            <a:off x="1500166" y="2714620"/>
            <a:ext cx="3561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Arial Black" pitchFamily="34" charset="0"/>
              </a:rPr>
              <a:t>2</a:t>
            </a:r>
          </a:p>
        </p:txBody>
      </p:sp>
      <p:sp>
        <p:nvSpPr>
          <p:cNvPr id="141320" name="Text Box 8"/>
          <p:cNvSpPr txBox="1">
            <a:spLocks noChangeArrowheads="1"/>
          </p:cNvSpPr>
          <p:nvPr/>
        </p:nvSpPr>
        <p:spPr bwMode="auto">
          <a:xfrm>
            <a:off x="571472" y="3000372"/>
            <a:ext cx="3561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Arial Black" pitchFamily="34" charset="0"/>
              </a:rPr>
              <a:t>4</a:t>
            </a:r>
          </a:p>
        </p:txBody>
      </p:sp>
      <p:sp>
        <p:nvSpPr>
          <p:cNvPr id="141321" name="Text Box 9"/>
          <p:cNvSpPr txBox="1">
            <a:spLocks noChangeArrowheads="1"/>
          </p:cNvSpPr>
          <p:nvPr/>
        </p:nvSpPr>
        <p:spPr bwMode="auto">
          <a:xfrm>
            <a:off x="5214942" y="2500306"/>
            <a:ext cx="3561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Arial Black" pitchFamily="34" charset="0"/>
              </a:rPr>
              <a:t>5</a:t>
            </a:r>
          </a:p>
        </p:txBody>
      </p:sp>
      <p:sp>
        <p:nvSpPr>
          <p:cNvPr id="141322" name="Text Box 10"/>
          <p:cNvSpPr txBox="1">
            <a:spLocks noChangeArrowheads="1"/>
          </p:cNvSpPr>
          <p:nvPr/>
        </p:nvSpPr>
        <p:spPr bwMode="auto">
          <a:xfrm>
            <a:off x="1071538" y="2857496"/>
            <a:ext cx="3561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Arial Black" pitchFamily="34" charset="0"/>
              </a:rPr>
              <a:t>3</a:t>
            </a:r>
            <a:endParaRPr lang="en-US" sz="2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2000232" y="2500306"/>
            <a:ext cx="428628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571472" y="3000372"/>
            <a:ext cx="428628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1000100" y="2857496"/>
            <a:ext cx="428628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Oval 15"/>
          <p:cNvSpPr/>
          <p:nvPr/>
        </p:nvSpPr>
        <p:spPr>
          <a:xfrm>
            <a:off x="1500166" y="2714620"/>
            <a:ext cx="428628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/>
          <p:cNvSpPr/>
          <p:nvPr/>
        </p:nvSpPr>
        <p:spPr>
          <a:xfrm>
            <a:off x="5143504" y="2500306"/>
            <a:ext cx="428628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/>
          <p:cNvSpPr/>
          <p:nvPr/>
        </p:nvSpPr>
        <p:spPr>
          <a:xfrm>
            <a:off x="1142976" y="4286256"/>
            <a:ext cx="428628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 Box 9"/>
          <p:cNvSpPr txBox="1">
            <a:spLocks noChangeArrowheads="1"/>
          </p:cNvSpPr>
          <p:nvPr/>
        </p:nvSpPr>
        <p:spPr bwMode="auto">
          <a:xfrm>
            <a:off x="1214414" y="4286256"/>
            <a:ext cx="3561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Arial Black" pitchFamily="34" charset="0"/>
              </a:rPr>
              <a:t>6</a:t>
            </a:r>
            <a:endParaRPr lang="en-US" sz="2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228184" y="1700808"/>
            <a:ext cx="28083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Having addressed the exhaust noise, what about the rest?</a:t>
            </a:r>
            <a:endParaRPr lang="en-US" sz="2000" b="1" dirty="0"/>
          </a:p>
        </p:txBody>
      </p:sp>
    </p:spTree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2209800"/>
            <a:ext cx="5257800" cy="5334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Discussion Points</a:t>
            </a:r>
            <a:endParaRPr lang="en-US" sz="36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Meeting Objectives</a:t>
            </a:r>
            <a:endParaRPr lang="en-US" sz="2000" b="1" dirty="0" smtClean="0">
              <a:solidFill>
                <a:srgbClr val="00B050"/>
              </a:solidFill>
            </a:endParaRPr>
          </a:p>
          <a:p>
            <a:r>
              <a:rPr lang="en-US" dirty="0" smtClean="0"/>
              <a:t>Recap of August Workshop</a:t>
            </a:r>
          </a:p>
          <a:p>
            <a:r>
              <a:rPr lang="en-US" dirty="0" smtClean="0"/>
              <a:t>Planned Activities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8485</TotalTime>
  <Words>734</Words>
  <Application>Microsoft Office PowerPoint</Application>
  <PresentationFormat>On-screen Show (4:3)</PresentationFormat>
  <Paragraphs>113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Slide 1</vt:lpstr>
      <vt:lpstr>Discussion Points</vt:lpstr>
      <vt:lpstr>Meeting Objectives</vt:lpstr>
      <vt:lpstr>Guiding Criteria for a new LP</vt:lpstr>
      <vt:lpstr>Slide 5</vt:lpstr>
      <vt:lpstr>Slide 6</vt:lpstr>
      <vt:lpstr>Slide 7</vt:lpstr>
      <vt:lpstr>Slide 8</vt:lpstr>
      <vt:lpstr>Discussion Points</vt:lpstr>
      <vt:lpstr>Slide 10</vt:lpstr>
      <vt:lpstr>Slide 11</vt:lpstr>
      <vt:lpstr>Discussion Points</vt:lpstr>
      <vt:lpstr>Slide 13</vt:lpstr>
      <vt:lpstr>Slide 14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dlabuschagne</dc:creator>
  <cp:lastModifiedBy>Hgumede</cp:lastModifiedBy>
  <cp:revision>546</cp:revision>
  <cp:lastPrinted>2011-11-14T14:29:43Z</cp:lastPrinted>
  <dcterms:created xsi:type="dcterms:W3CDTF">2007-02-09T08:16:42Z</dcterms:created>
  <dcterms:modified xsi:type="dcterms:W3CDTF">2012-09-18T07:46:31Z</dcterms:modified>
</cp:coreProperties>
</file>