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304" r:id="rId2"/>
    <p:sldId id="497" r:id="rId3"/>
    <p:sldId id="546" r:id="rId4"/>
    <p:sldId id="548" r:id="rId5"/>
    <p:sldId id="549" r:id="rId6"/>
    <p:sldId id="550" r:id="rId7"/>
    <p:sldId id="551" r:id="rId8"/>
    <p:sldId id="560" r:id="rId9"/>
    <p:sldId id="513" r:id="rId10"/>
    <p:sldId id="563" r:id="rId11"/>
    <p:sldId id="543" r:id="rId12"/>
    <p:sldId id="565" r:id="rId13"/>
    <p:sldId id="569" r:id="rId14"/>
    <p:sldId id="566" r:id="rId15"/>
    <p:sldId id="567" r:id="rId16"/>
    <p:sldId id="544" r:id="rId17"/>
    <p:sldId id="555" r:id="rId18"/>
    <p:sldId id="554" r:id="rId19"/>
    <p:sldId id="562" r:id="rId20"/>
    <p:sldId id="558" r:id="rId21"/>
    <p:sldId id="547" r:id="rId22"/>
    <p:sldId id="504" r:id="rId23"/>
    <p:sldId id="564" r:id="rId24"/>
    <p:sldId id="568" r:id="rId25"/>
    <p:sldId id="557" r:id="rId26"/>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6BA00"/>
    <a:srgbClr val="C49F00"/>
    <a:srgbClr val="000000"/>
    <a:srgbClr val="5D5635"/>
    <a:srgbClr val="5B5433"/>
    <a:srgbClr val="786F44"/>
    <a:srgbClr val="A2965C"/>
    <a:srgbClr val="FFCC66"/>
  </p:clrMru>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9" autoAdjust="0"/>
    <p:restoredTop sz="65338" autoAdjust="0"/>
  </p:normalViewPr>
  <p:slideViewPr>
    <p:cSldViewPr>
      <p:cViewPr>
        <p:scale>
          <a:sx n="50" d="100"/>
          <a:sy n="50" d="100"/>
        </p:scale>
        <p:origin x="-190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5175680"/>
        <c:axId val="85369984"/>
      </c:lineChart>
      <c:catAx>
        <c:axId val="85175680"/>
        <c:scaling>
          <c:orientation val="minMax"/>
        </c:scaling>
        <c:axPos val="b"/>
        <c:numFmt formatCode="General" sourceLinked="1"/>
        <c:tickLblPos val="nextTo"/>
        <c:crossAx val="85369984"/>
        <c:crosses val="autoZero"/>
        <c:auto val="1"/>
        <c:lblAlgn val="ctr"/>
        <c:lblOffset val="100"/>
      </c:catAx>
      <c:valAx>
        <c:axId val="85369984"/>
        <c:scaling>
          <c:orientation val="minMax"/>
        </c:scaling>
        <c:axPos val="l"/>
        <c:majorGridlines/>
        <c:numFmt formatCode="General" sourceLinked="1"/>
        <c:tickLblPos val="nextTo"/>
        <c:crossAx val="85175680"/>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90106112"/>
        <c:axId val="93532160"/>
      </c:lineChart>
      <c:catAx>
        <c:axId val="90106112"/>
        <c:scaling>
          <c:orientation val="minMax"/>
        </c:scaling>
        <c:axPos val="b"/>
        <c:numFmt formatCode="General" sourceLinked="1"/>
        <c:tickLblPos val="nextTo"/>
        <c:crossAx val="93532160"/>
        <c:crosses val="autoZero"/>
        <c:auto val="1"/>
        <c:lblAlgn val="ctr"/>
        <c:lblOffset val="100"/>
      </c:catAx>
      <c:valAx>
        <c:axId val="93532160"/>
        <c:scaling>
          <c:orientation val="minMax"/>
        </c:scaling>
        <c:axPos val="l"/>
        <c:majorGridlines/>
        <c:numFmt formatCode="General" sourceLinked="1"/>
        <c:tickLblPos val="nextTo"/>
        <c:crossAx val="90106112"/>
        <c:crosses val="autoZero"/>
        <c:crossBetween val="between"/>
      </c:valAx>
      <c:spPr>
        <a:ln w="12700">
          <a:solidFill>
            <a:schemeClr val="accent1"/>
          </a:solidFill>
        </a:ln>
      </c:spPr>
    </c:plotArea>
    <c:legend>
      <c:legendPos val="r"/>
      <c:layout>
        <c:manualLayout>
          <c:xMode val="edge"/>
          <c:yMode val="edge"/>
          <c:x val="0.10982172088311969"/>
          <c:y val="0.83273553680041978"/>
          <c:w val="0.15545316928758354"/>
          <c:h val="8.66247347824037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93628288"/>
        <c:axId val="93629824"/>
      </c:lineChart>
      <c:catAx>
        <c:axId val="93628288"/>
        <c:scaling>
          <c:orientation val="minMax"/>
        </c:scaling>
        <c:axPos val="b"/>
        <c:numFmt formatCode="General" sourceLinked="1"/>
        <c:tickLblPos val="nextTo"/>
        <c:crossAx val="93629824"/>
        <c:crosses val="autoZero"/>
        <c:auto val="1"/>
        <c:lblAlgn val="ctr"/>
        <c:lblOffset val="100"/>
      </c:catAx>
      <c:valAx>
        <c:axId val="93629824"/>
        <c:scaling>
          <c:orientation val="minMax"/>
        </c:scaling>
        <c:axPos val="l"/>
        <c:majorGridlines/>
        <c:numFmt formatCode="General" sourceLinked="1"/>
        <c:tickLblPos val="nextTo"/>
        <c:crossAx val="93628288"/>
        <c:crosses val="autoZero"/>
        <c:crossBetween val="between"/>
      </c:valAx>
      <c:spPr>
        <a:ln w="12700">
          <a:solidFill>
            <a:schemeClr val="accent1"/>
          </a:solidFill>
        </a:ln>
      </c:spPr>
    </c:plotArea>
    <c:legend>
      <c:legendPos val="r"/>
      <c:layout>
        <c:manualLayout>
          <c:xMode val="edge"/>
          <c:yMode val="edge"/>
          <c:x val="0.1098217208831196"/>
          <c:y val="0.83273553680041945"/>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4"/>
      </dsp:txXfrm>
    </dsp:sp>
    <dsp:sp modelId="{C8CA180F-8FDD-4870-85FA-C6EEC6EA822E}">
      <dsp:nvSpPr>
        <dsp:cNvPr id="0" name=""/>
        <dsp:cNvSpPr/>
      </dsp:nvSpPr>
      <dsp:spPr>
        <a:xfrm>
          <a:off x="575005" y="911352"/>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3C5A9861-5FF0-412A-ACC5-3281E8EB5B22}" type="slidenum">
              <a:rPr lang="en-US"/>
              <a:pPr>
                <a:defRPr/>
              </a:pPr>
              <a:t>‹#›</a:t>
            </a:fld>
            <a:endParaRPr 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F6FCF388-C033-46DF-8956-2DFE44EC9391}" type="slidenum">
              <a:rPr lang="en-US"/>
              <a:pPr>
                <a:defRPr/>
              </a:pPr>
              <a:t>‹#›</a:t>
            </a:fld>
            <a:endParaRPr lang="en-US"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FF5C-B786-4C02-A469-4A392C4D1F15}" type="slidenum">
              <a:rPr lang="en-US">
                <a:latin typeface="Arial" pitchFamily="34" charset="0"/>
                <a:cs typeface="Arial" pitchFamily="34" charset="0"/>
              </a:rPr>
              <a:pPr/>
              <a:t>1</a:t>
            </a:fld>
            <a:endParaRPr lang="en-US">
              <a:latin typeface="Arial" pitchFamily="34" charset="0"/>
              <a:cs typeface="Arial" pitchFamily="34" charset="0"/>
            </a:endParaRPr>
          </a:p>
        </p:txBody>
      </p:sp>
      <p:sp>
        <p:nvSpPr>
          <p:cNvPr id="16388"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pt-BR">
                <a:latin typeface="Arial" pitchFamily="34" charset="0"/>
                <a:cs typeface="Arial" pitchFamily="34" charset="0"/>
              </a:rPr>
              <a:t>SACEPA Conference - Secunda - 25 January 2012</a:t>
            </a:r>
            <a:endParaRPr lang="en-US">
              <a:latin typeface="Arial" pitchFamily="34" charset="0"/>
              <a:cs typeface="Arial" pitchFamily="34" charset="0"/>
            </a:endParaRPr>
          </a:p>
        </p:txBody>
      </p:sp>
      <p:sp>
        <p:nvSpPr>
          <p:cNvPr id="16389"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ZA">
                <a:latin typeface="Arial" pitchFamily="34" charset="0"/>
                <a:cs typeface="Arial" pitchFamily="34" charset="0"/>
              </a:rPr>
              <a:t>MOSH Entry Examination and Making Safe </a:t>
            </a:r>
            <a:endParaRPr lang="en-US">
              <a:latin typeface="Arial" pitchFamily="34" charset="0"/>
              <a:cs typeface="Arial" pitchFamily="34" charset="0"/>
            </a:endParaRPr>
          </a:p>
        </p:txBody>
      </p:sp>
      <p:sp>
        <p:nvSpPr>
          <p:cNvPr id="16390" name="Date Placeholder 6"/>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12C445A-708E-493F-93AD-A39F0B22DCD4}" type="slidenum">
              <a:rPr lang="en-GB">
                <a:latin typeface="Arial" pitchFamily="34" charset="0"/>
                <a:cs typeface="Arial" pitchFamily="34" charset="0"/>
              </a:rPr>
              <a:pPr/>
              <a:t>12</a:t>
            </a:fld>
            <a:endParaRPr lang="en-GB">
              <a:latin typeface="Arial" pitchFamily="34" charset="0"/>
              <a:cs typeface="Arial" pitchFamily="34" charset="0"/>
            </a:endParaRPr>
          </a:p>
        </p:txBody>
      </p:sp>
      <p:sp>
        <p:nvSpPr>
          <p:cNvPr id="28674" name="Slide Image Placeholder 1"/>
          <p:cNvSpPr>
            <a:spLocks noGrp="1" noRot="1" noChangeAspect="1" noTextEdit="1"/>
          </p:cNvSpPr>
          <p:nvPr>
            <p:ph type="sldImg"/>
          </p:nvPr>
        </p:nvSpPr>
        <p:spPr bwMode="auto">
          <a:xfrm>
            <a:off x="942975" y="746125"/>
            <a:ext cx="4973638" cy="3730625"/>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lIns="91979" tIns="45990" rIns="91979" bIns="45990" numCol="1" anchor="t" anchorCtr="0" compatLnSpc="1">
            <a:prstTxWarp prst="textNoShape">
              <a:avLst/>
            </a:prstTxWarp>
          </a:bodyPr>
          <a:lstStyle/>
          <a:p>
            <a:pPr>
              <a:spcBef>
                <a:spcPct val="0"/>
              </a:spcBef>
            </a:pPr>
            <a:endParaRPr lang="en-US" smtClean="0"/>
          </a:p>
        </p:txBody>
      </p:sp>
      <p:sp>
        <p:nvSpPr>
          <p:cNvPr id="28676" name="Slide Number Placeholder 3"/>
          <p:cNvSpPr txBox="1">
            <a:spLocks noGrp="1"/>
          </p:cNvSpPr>
          <p:nvPr/>
        </p:nvSpPr>
        <p:spPr bwMode="auto">
          <a:xfrm>
            <a:off x="3886200" y="9445625"/>
            <a:ext cx="2970213" cy="498475"/>
          </a:xfrm>
          <a:prstGeom prst="rect">
            <a:avLst/>
          </a:prstGeom>
          <a:noFill/>
          <a:ln w="9525">
            <a:noFill/>
            <a:miter lim="800000"/>
            <a:headEnd/>
            <a:tailEnd/>
          </a:ln>
        </p:spPr>
        <p:txBody>
          <a:bodyPr lIns="91979" tIns="45990" rIns="91979" bIns="45990" anchor="b"/>
          <a:lstStyle/>
          <a:p>
            <a:pPr algn="r"/>
            <a:fld id="{281E677B-F79E-466E-9391-5FD3F9994A81}" type="slidenum">
              <a:rPr lang="en-US" sz="1200"/>
              <a:pPr algn="r"/>
              <a:t>12</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pPr>
              <a:spcBef>
                <a:spcPct val="0"/>
              </a:spcBef>
            </a:pPr>
            <a:endParaRPr lang="en-ZA" dirty="0" smtClean="0"/>
          </a:p>
          <a:p>
            <a:pPr>
              <a:spcBef>
                <a:spcPct val="0"/>
              </a:spcBef>
            </a:pPr>
            <a:r>
              <a:rPr lang="en-ZA" dirty="0" smtClean="0"/>
              <a:t>Diagnoses are captured by means of the ICD 10 coding system and grouped according to ICD10 groups. In case of using ICD 10 groups for viewing of the distribution of pathology;</a:t>
            </a:r>
          </a:p>
          <a:p>
            <a:pPr>
              <a:spcBef>
                <a:spcPct val="0"/>
              </a:spcBef>
            </a:pPr>
            <a:r>
              <a:rPr lang="en-ZA" dirty="0" smtClean="0"/>
              <a:t>identification of pathology linked to lifestyle (e.g. hypertension, diabetes etc.) is not possible. Primary and secondary diagnoses captured on the database combined were used to report on the prevalence of pathology. </a:t>
            </a:r>
          </a:p>
          <a:p>
            <a:pPr>
              <a:spcBef>
                <a:spcPct val="0"/>
              </a:spcBef>
            </a:pPr>
            <a:endParaRPr lang="en-ZA" dirty="0" smtClean="0"/>
          </a:p>
          <a:p>
            <a:pPr>
              <a:spcBef>
                <a:spcPct val="0"/>
              </a:spcBef>
            </a:pPr>
            <a:r>
              <a:rPr lang="en-ZA" dirty="0"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1A0AB1-4281-444F-9DCD-DAD3F1D46A0B}" type="slidenum">
              <a:rPr lang="en-GB">
                <a:latin typeface="Arial" pitchFamily="34" charset="0"/>
                <a:cs typeface="Arial" pitchFamily="34" charset="0"/>
              </a:rPr>
              <a:pPr/>
              <a:t>15</a:t>
            </a:fld>
            <a:endParaRPr lang="en-GB">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r>
              <a:rPr lang="en-ZA" dirty="0" smtClean="0"/>
              <a:t>Driller = 200% improvement</a:t>
            </a:r>
          </a:p>
          <a:p>
            <a:r>
              <a:rPr lang="en-ZA" dirty="0" smtClean="0"/>
              <a:t>Winch Operator = 200% improvement</a:t>
            </a:r>
          </a:p>
          <a:p>
            <a:r>
              <a:rPr lang="en-ZA" dirty="0" err="1" smtClean="0"/>
              <a:t>Shiftboss</a:t>
            </a:r>
            <a:r>
              <a:rPr lang="en-ZA" dirty="0" smtClean="0"/>
              <a:t> = 500% improvement</a:t>
            </a:r>
          </a:p>
          <a:p>
            <a:r>
              <a:rPr lang="en-ZA" dirty="0" smtClean="0"/>
              <a:t>Miner = 400% improvement</a:t>
            </a:r>
          </a:p>
          <a:p>
            <a:r>
              <a:rPr lang="en-ZA" dirty="0" err="1" smtClean="0"/>
              <a:t>Stoper</a:t>
            </a:r>
            <a:r>
              <a:rPr lang="en-ZA" dirty="0" smtClean="0"/>
              <a:t> = 400% improvement</a:t>
            </a:r>
          </a:p>
          <a:p>
            <a:r>
              <a:rPr lang="en-ZA" dirty="0" smtClean="0"/>
              <a:t>Team Leader = 400% improvement</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ZA" smtClean="0"/>
              <a:t>MOSH Entry Examination and Making Safe </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pt-BR" smtClean="0"/>
              <a:t>SACEPA Conference - Secunda - 25 January 2012</a:t>
            </a:r>
            <a:endParaRPr lang="en-US" dirty="0"/>
          </a:p>
        </p:txBody>
      </p:sp>
      <p:sp>
        <p:nvSpPr>
          <p:cNvPr id="7" name="Slide Number Placeholder 6"/>
          <p:cNvSpPr>
            <a:spLocks noGrp="1"/>
          </p:cNvSpPr>
          <p:nvPr>
            <p:ph type="sldNum" sz="quarter" idx="13"/>
          </p:nvPr>
        </p:nvSpPr>
        <p:spPr/>
        <p:txBody>
          <a:bodyPr/>
          <a:lstStyle/>
          <a:p>
            <a:pPr>
              <a:defRPr/>
            </a:pPr>
            <a:fld id="{F6FCF388-C033-46DF-8956-2DFE44EC9391}" type="slidenum">
              <a:rPr lang="en-US" smtClean="0"/>
              <a:pPr>
                <a:defRPr/>
              </a:pPr>
              <a:t>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58C040-BE12-4D08-BB80-DE2D804160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55A32F-4779-4D06-A2D3-ADDCEC14B3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A088F-0661-48D3-B080-AC45AD65DC7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F0A028-9C75-45EB-9FE9-D852C2BED17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F328BE-EDA6-43DF-B2A7-EE30D8C6F63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E5B382-EDF0-4874-A14E-E94D88B6484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BA33CE-1F50-4310-83BB-62AC85B3FCF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86E7EF-C90D-4251-9DD0-25C165D81F9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6B1747C-CE2B-4185-A57C-46BF4D8D071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613F2-27B6-4027-9DE1-E4A900C5F75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A3F447-15BB-40AC-BEED-98F8746AF07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3C0E4D35-5DEF-4A9F-92C9-10A71367747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04800" y="0"/>
            <a:ext cx="4000500"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5363" name="Group 20"/>
          <p:cNvGrpSpPr>
            <a:grpSpLocks/>
          </p:cNvGrpSpPr>
          <p:nvPr/>
        </p:nvGrpSpPr>
        <p:grpSpPr bwMode="auto">
          <a:xfrm>
            <a:off x="0" y="0"/>
            <a:ext cx="9144000" cy="1428750"/>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15364" name="Picture 7" descr="cmlogoDE copy"/>
          <p:cNvPicPr>
            <a:picLocks noChangeAspect="1" noChangeArrowheads="1"/>
          </p:cNvPicPr>
          <p:nvPr/>
        </p:nvPicPr>
        <p:blipFill>
          <a:blip r:embed="rId6" cstate="print">
            <a:grayscl/>
            <a:biLevel thresh="50000"/>
          </a:blip>
          <a:srcRect/>
          <a:stretch>
            <a:fillRect/>
          </a:stretch>
        </p:blipFill>
        <p:spPr bwMode="auto">
          <a:xfrm>
            <a:off x="8072438" y="6143625"/>
            <a:ext cx="903287" cy="558800"/>
          </a:xfrm>
          <a:prstGeom prst="rect">
            <a:avLst/>
          </a:prstGeom>
          <a:noFill/>
          <a:ln w="9525">
            <a:noFill/>
            <a:miter lim="800000"/>
            <a:headEnd/>
            <a:tailEnd/>
          </a:ln>
        </p:spPr>
      </p:pic>
      <p:cxnSp>
        <p:nvCxnSpPr>
          <p:cNvPr id="12" name="Straight Connector 11"/>
          <p:cNvCxnSpPr/>
          <p:nvPr/>
        </p:nvCxnSpPr>
        <p:spPr>
          <a:xfrm>
            <a:off x="142875" y="6500813"/>
            <a:ext cx="7786688" cy="1587"/>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6950"/>
          </a:xfrm>
          <a:prstGeom prst="rect">
            <a:avLst/>
          </a:prstGeom>
          <a:solidFill>
            <a:srgbClr val="000000">
              <a:alpha val="60000"/>
            </a:srgbClr>
          </a:solidFill>
          <a:ln w="9525">
            <a:noFill/>
            <a:miter lim="800000"/>
            <a:headEnd/>
            <a:tailEnd/>
          </a:ln>
        </p:spPr>
        <p:txBody>
          <a:bodyPr anchor="ctr"/>
          <a:lstStyle/>
          <a:p>
            <a:pPr eaLnBrk="0" hangingPunct="0">
              <a:defRPr/>
            </a:pPr>
            <a:r>
              <a:rPr lang="en-GB" sz="2800" b="1" dirty="0">
                <a:solidFill>
                  <a:schemeClr val="bg1"/>
                </a:solidFill>
                <a:latin typeface="Arial" charset="0"/>
                <a:cs typeface="Arial" charset="0"/>
              </a:rPr>
              <a:t>MOSH Leading Practice Adoption System -  NOISE Team Initiatives</a:t>
            </a:r>
            <a:endParaRPr lang="en-ZA" sz="2800" b="1" kern="0" dirty="0">
              <a:solidFill>
                <a:schemeClr val="bg1"/>
              </a:solidFill>
              <a:ea typeface="+mj-ea"/>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368" name="TextBox 14"/>
          <p:cNvSpPr txBox="1">
            <a:spLocks noChangeArrowheads="1"/>
          </p:cNvSpPr>
          <p:nvPr/>
        </p:nvSpPr>
        <p:spPr bwMode="auto">
          <a:xfrm>
            <a:off x="4286250" y="6515100"/>
            <a:ext cx="3714750" cy="260350"/>
          </a:xfrm>
          <a:prstGeom prst="rect">
            <a:avLst/>
          </a:prstGeom>
          <a:noFill/>
          <a:ln w="9525">
            <a:noFill/>
            <a:miter lim="800000"/>
            <a:headEnd/>
            <a:tailEnd/>
          </a:ln>
        </p:spPr>
        <p:txBody>
          <a:bodyPr>
            <a:spAutoFit/>
          </a:bodyPr>
          <a:lstStyle/>
          <a:p>
            <a:pPr algn="r"/>
            <a:r>
              <a:rPr lang="en-US" sz="1100" i="1">
                <a:latin typeface="Tahoma" pitchFamily="34" charset="0"/>
                <a:cs typeface="Tahoma" pitchFamily="34" charset="0"/>
              </a:rPr>
              <a:t>Working together for a sustainable future since 1889</a:t>
            </a:r>
          </a:p>
        </p:txBody>
      </p:sp>
      <p:sp>
        <p:nvSpPr>
          <p:cNvPr id="15369" name="TextBox 13"/>
          <p:cNvSpPr txBox="1">
            <a:spLocks noChangeArrowheads="1"/>
          </p:cNvSpPr>
          <p:nvPr/>
        </p:nvSpPr>
        <p:spPr bwMode="auto">
          <a:xfrm>
            <a:off x="5072063" y="6215063"/>
            <a:ext cx="2970212" cy="261937"/>
          </a:xfrm>
          <a:prstGeom prst="rect">
            <a:avLst/>
          </a:prstGeom>
          <a:noFill/>
          <a:ln w="9525">
            <a:noFill/>
            <a:miter lim="800000"/>
            <a:headEnd/>
            <a:tailEnd/>
          </a:ln>
        </p:spPr>
        <p:txBody>
          <a:bodyPr wrap="none">
            <a:spAutoFit/>
          </a:bodyPr>
          <a:lstStyle/>
          <a:p>
            <a:pPr algn="ctr"/>
            <a:r>
              <a:rPr lang="en-US" sz="1100" b="1"/>
              <a:t>CHAMBER OF MINES OF SOUTH AFRICA</a:t>
            </a:r>
            <a:endParaRPr lang="en-US" sz="600" b="1"/>
          </a:p>
        </p:txBody>
      </p:sp>
      <p:sp>
        <p:nvSpPr>
          <p:cNvPr id="15370" name="Subtitle 15"/>
          <p:cNvSpPr>
            <a:spLocks noGrp="1"/>
          </p:cNvSpPr>
          <p:nvPr>
            <p:ph type="subTitle" idx="1"/>
          </p:nvPr>
        </p:nvSpPr>
        <p:spPr>
          <a:xfrm>
            <a:off x="0" y="4038600"/>
            <a:ext cx="3657600" cy="1295400"/>
          </a:xfrm>
        </p:spPr>
        <p:txBody>
          <a:bodyPr/>
          <a:lstStyle/>
          <a:p>
            <a:pPr algn="l"/>
            <a:r>
              <a:rPr lang="en-ZA" sz="2600" b="1"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560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 Relative to OHS Challenges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a:latin typeface="+mn-lt"/>
                <a:cs typeface="+mn-cs"/>
              </a:rPr>
              <a:t>NB: Numbers are used to inform direction (frequencies viz. sound)</a:t>
            </a:r>
          </a:p>
          <a:p>
            <a:pPr marL="800100" lvl="1" indent="-342900">
              <a:buFontTx/>
              <a:buChar char="•"/>
              <a:defRPr/>
            </a:pPr>
            <a:r>
              <a:rPr lang="en-US" sz="2400" dirty="0">
                <a:latin typeface="+mn-lt"/>
                <a:cs typeface="+mn-cs"/>
              </a:rPr>
              <a:t>Safety Challenges</a:t>
            </a:r>
            <a:endParaRPr lang="en-US" sz="2800" dirty="0">
              <a:latin typeface="+mn-lt"/>
              <a:cs typeface="+mn-cs"/>
            </a:endParaRPr>
          </a:p>
          <a:p>
            <a:pPr marL="1257300" lvl="2" indent="-342900">
              <a:buFont typeface="Courier New" pitchFamily="49" charset="0"/>
              <a:buChar char="o"/>
              <a:defRPr/>
            </a:pPr>
            <a:r>
              <a:rPr lang="en-US" sz="2000" dirty="0">
                <a:latin typeface="+mn-lt"/>
                <a:cs typeface="+mn-cs"/>
              </a:rPr>
              <a:t>121 lost lives </a:t>
            </a:r>
          </a:p>
          <a:p>
            <a:pPr marL="1257300" lvl="2" indent="-342900">
              <a:buFont typeface="Courier New" pitchFamily="49" charset="0"/>
              <a:buChar char="o"/>
              <a:defRPr/>
            </a:pPr>
            <a:r>
              <a:rPr lang="en-US" sz="2000" dirty="0">
                <a:latin typeface="+mn-lt"/>
                <a:cs typeface="+mn-cs"/>
              </a:rPr>
              <a:t>Estimated total cost to the Industry = </a:t>
            </a:r>
            <a:r>
              <a:rPr lang="en-US" sz="2400" b="1" dirty="0">
                <a:solidFill>
                  <a:srgbClr val="FF0000"/>
                </a:solidFill>
                <a:latin typeface="+mn-lt"/>
                <a:cs typeface="+mn-cs"/>
              </a:rPr>
              <a:t>R 1.5 </a:t>
            </a:r>
            <a:r>
              <a:rPr lang="en-US" sz="2400" b="1" dirty="0" err="1">
                <a:solidFill>
                  <a:srgbClr val="FF0000"/>
                </a:solidFill>
                <a:latin typeface="+mn-lt"/>
                <a:cs typeface="+mn-cs"/>
              </a:rPr>
              <a:t>Bn</a:t>
            </a:r>
            <a:r>
              <a:rPr lang="en-US" sz="2400" b="1" dirty="0">
                <a:solidFill>
                  <a:srgbClr val="FF0000"/>
                </a:solidFill>
                <a:latin typeface="+mn-lt"/>
                <a:cs typeface="+mn-cs"/>
              </a:rPr>
              <a:t> </a:t>
            </a:r>
            <a:r>
              <a:rPr lang="en-US" sz="2000" dirty="0">
                <a:latin typeface="+mn-lt"/>
                <a:cs typeface="+mn-cs"/>
              </a:rPr>
              <a:t>(R 12M x </a:t>
            </a:r>
            <a:r>
              <a:rPr lang="en-US" sz="2000" dirty="0" smtClean="0">
                <a:latin typeface="+mn-lt"/>
                <a:cs typeface="+mn-cs"/>
              </a:rPr>
              <a:t>121</a:t>
            </a:r>
            <a:endParaRPr lang="en-US" sz="2000" dirty="0">
              <a:latin typeface="+mn-lt"/>
              <a:cs typeface="+mn-cs"/>
            </a:endParaRPr>
          </a:p>
          <a:p>
            <a:pPr marL="800100" lvl="1" indent="-342900">
              <a:buFontTx/>
              <a:buChar char="•"/>
              <a:defRPr/>
            </a:pPr>
            <a:r>
              <a:rPr lang="en-US" sz="2400" dirty="0">
                <a:latin typeface="+mn-lt"/>
                <a:cs typeface="+mn-cs"/>
              </a:rPr>
              <a:t>OHS Challenges</a:t>
            </a:r>
          </a:p>
          <a:p>
            <a:pPr marL="1257300" lvl="2" indent="-342900">
              <a:buFont typeface="Courier New" pitchFamily="49" charset="0"/>
              <a:buChar char="o"/>
              <a:defRPr/>
            </a:pPr>
            <a:r>
              <a:rPr lang="en-US" sz="2000" dirty="0">
                <a:latin typeface="+mn-lt"/>
                <a:cs typeface="+mn-cs"/>
              </a:rPr>
              <a:t>Estimated total cost to the Industry =approx. 5 X 1.5Bn = </a:t>
            </a:r>
            <a:r>
              <a:rPr lang="en-US" sz="2400" b="1" dirty="0">
                <a:solidFill>
                  <a:srgbClr val="FF0000"/>
                </a:solidFill>
                <a:latin typeface="+mn-lt"/>
                <a:cs typeface="+mn-cs"/>
              </a:rPr>
              <a:t>R7.5bn</a:t>
            </a:r>
          </a:p>
          <a:p>
            <a:pPr marL="1257300" lvl="2" indent="-342900">
              <a:buFont typeface="Courier New" pitchFamily="49" charset="0"/>
              <a:buChar char="o"/>
              <a:defRPr/>
            </a:pPr>
            <a:r>
              <a:rPr lang="en-US" sz="2000" dirty="0">
                <a:latin typeface="+mn-lt"/>
                <a:cs typeface="+mn-cs"/>
              </a:rPr>
              <a:t>Total NIHL claims = </a:t>
            </a:r>
            <a:r>
              <a:rPr lang="en-US" sz="2400" b="1" dirty="0">
                <a:solidFill>
                  <a:srgbClr val="FF0000"/>
                </a:solidFill>
                <a:latin typeface="+mn-lt"/>
                <a:cs typeface="+mn-cs"/>
              </a:rPr>
              <a:t>R 44M</a:t>
            </a:r>
          </a:p>
          <a:p>
            <a:pPr marL="800100" lvl="1" indent="-342900">
              <a:buFontTx/>
              <a:buChar char="•"/>
              <a:defRPr/>
            </a:pPr>
            <a:r>
              <a:rPr lang="en-US" sz="2400" dirty="0">
                <a:latin typeface="+mn-lt"/>
                <a:cs typeface="+mn-cs"/>
              </a:rPr>
              <a:t>The Noise Problem viz Safety Challenges</a:t>
            </a:r>
          </a:p>
          <a:p>
            <a:pPr marL="1257300" lvl="2" indent="-342900">
              <a:buFont typeface="Courier New" pitchFamily="49" charset="0"/>
              <a:buChar char="o"/>
              <a:defRPr/>
            </a:pPr>
            <a:r>
              <a:rPr lang="en-ZA" sz="2000" dirty="0">
                <a:solidFill>
                  <a:srgbClr val="FF0000"/>
                </a:solidFill>
                <a:latin typeface="+mn-lt"/>
                <a:cs typeface="+mn-cs"/>
              </a:rPr>
              <a:t>Noise induced hearing loss was recognised as a major problem in the mining industry in </a:t>
            </a:r>
            <a:r>
              <a:rPr lang="en-ZA" sz="2400" b="1" dirty="0">
                <a:solidFill>
                  <a:srgbClr val="FF0000"/>
                </a:solidFill>
                <a:latin typeface="+mn-lt"/>
                <a:cs typeface="+mn-cs"/>
              </a:rPr>
              <a:t>1994</a:t>
            </a:r>
            <a:r>
              <a:rPr lang="en-ZA" sz="2000" dirty="0">
                <a:solidFill>
                  <a:srgbClr val="FF0000"/>
                </a:solidFill>
                <a:latin typeface="+mn-lt"/>
                <a:cs typeface="+mn-cs"/>
              </a:rPr>
              <a:t> by the Leo Commission </a:t>
            </a:r>
          </a:p>
          <a:p>
            <a:pPr marL="1257300" lvl="2" indent="-342900">
              <a:buFont typeface="Courier New" pitchFamily="49" charset="0"/>
              <a:buChar char="o"/>
              <a:defRPr/>
            </a:pPr>
            <a:r>
              <a:rPr lang="en-US" sz="2000" dirty="0">
                <a:solidFill>
                  <a:srgbClr val="FF0000"/>
                </a:solidFill>
                <a:latin typeface="+mn-lt"/>
                <a:cs typeface="+mn-cs"/>
              </a:rPr>
              <a:t>Safety Problem : Noise Problem = </a:t>
            </a:r>
            <a:r>
              <a:rPr lang="en-US" sz="2400" b="1" dirty="0">
                <a:solidFill>
                  <a:srgbClr val="FF0000"/>
                </a:solidFill>
                <a:latin typeface="+mn-lt"/>
                <a:cs typeface="+mn-cs"/>
              </a:rPr>
              <a:t>33: 1 </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Dust Problems : Noise Problem = </a:t>
            </a:r>
            <a:r>
              <a:rPr lang="en-US" sz="2400" b="1" dirty="0">
                <a:solidFill>
                  <a:srgbClr val="FF0000"/>
                </a:solidFill>
                <a:latin typeface="+mn-lt"/>
                <a:cs typeface="+mn-cs"/>
              </a:rPr>
              <a:t>170: 1</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Approx. 2 Orders of Magnitude</a:t>
            </a:r>
          </a:p>
          <a:p>
            <a:pPr marL="800100" lvl="1" indent="-342900">
              <a:buFont typeface="Courier New" pitchFamily="49" charset="0"/>
              <a:buChar char="o"/>
              <a:defRPr/>
            </a:pPr>
            <a:endParaRPr lang="en-US" sz="2400" b="1" dirty="0">
              <a:solidFill>
                <a:srgbClr val="FF0000"/>
              </a:solidFill>
              <a:latin typeface="+mn-lt"/>
              <a:cs typeface="+mn-cs"/>
            </a:endParaRPr>
          </a:p>
        </p:txBody>
      </p:sp>
      <p:sp>
        <p:nvSpPr>
          <p:cNvPr id="12" name="TextBox 11"/>
          <p:cNvSpPr txBox="1"/>
          <p:nvPr/>
        </p:nvSpPr>
        <p:spPr>
          <a:xfrm>
            <a:off x="3886200" y="27432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
        <p:nvSpPr>
          <p:cNvPr id="14" name="TextBox 13"/>
          <p:cNvSpPr txBox="1"/>
          <p:nvPr/>
        </p:nvSpPr>
        <p:spPr>
          <a:xfrm>
            <a:off x="3657600" y="1600200"/>
            <a:ext cx="6934200" cy="307777"/>
          </a:xfrm>
          <a:prstGeom prst="rect">
            <a:avLst/>
          </a:prstGeom>
          <a:noFill/>
        </p:spPr>
        <p:txBody>
          <a:bodyPr wrap="square" rtlCol="0">
            <a:spAutoFit/>
          </a:bodyPr>
          <a:lstStyle/>
          <a:p>
            <a:r>
              <a:rPr lang="en-US" sz="1400" dirty="0" smtClean="0">
                <a:solidFill>
                  <a:srgbClr val="FF0000"/>
                </a:solidFill>
              </a:rPr>
              <a:t>Source: </a:t>
            </a:r>
            <a:r>
              <a:rPr lang="en-US" sz="1400" dirty="0" smtClean="0">
                <a:solidFill>
                  <a:srgbClr val="FF0000"/>
                </a:solidFill>
              </a:rPr>
              <a:t>Mining Weekly (3/11/2010) and Dr Frankel – Falling Ground</a:t>
            </a:r>
            <a:endParaRPr lang="en-US" sz="1400" dirty="0">
              <a:solidFill>
                <a:srgbClr val="FF0000"/>
              </a:solidFill>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6615113" y="3098800"/>
            <a:ext cx="1768475" cy="2613025"/>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27650" name="Rectangle 5"/>
          <p:cNvSpPr>
            <a:spLocks noChangeArrowheads="1"/>
          </p:cNvSpPr>
          <p:nvPr/>
        </p:nvSpPr>
        <p:spPr bwMode="auto">
          <a:xfrm>
            <a:off x="6970713" y="5759450"/>
            <a:ext cx="1306512" cy="287338"/>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9" name="Content Placeholder 2"/>
          <p:cNvSpPr txBox="1">
            <a:spLocks/>
          </p:cNvSpPr>
          <p:nvPr/>
        </p:nvSpPr>
        <p:spPr bwMode="auto">
          <a:xfrm>
            <a:off x="0" y="885825"/>
            <a:ext cx="3425825" cy="4889500"/>
          </a:xfrm>
          <a:prstGeom prst="rect">
            <a:avLst/>
          </a:prstGeom>
          <a:solidFill>
            <a:schemeClr val="bg1"/>
          </a:solidFill>
          <a:ln w="9525">
            <a:noFill/>
            <a:miter lim="800000"/>
            <a:headEnd/>
            <a:tailEnd/>
          </a:ln>
        </p:spPr>
        <p:txBody>
          <a:bodyPr/>
          <a:lstStyle/>
          <a:p>
            <a:pPr marL="273050" indent="-273050">
              <a:spcBef>
                <a:spcPct val="20000"/>
              </a:spcBef>
              <a:buFontTx/>
              <a:buChar char="•"/>
              <a:defRPr/>
            </a:pPr>
            <a:r>
              <a:rPr lang="en-ZA" sz="2000" b="1" kern="0" dirty="0">
                <a:latin typeface="+mn-lt"/>
                <a:cs typeface="Times New Roman" pitchFamily="18" charset="0"/>
              </a:rPr>
              <a:t>Same areas in the last few years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SILICOSIS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TB</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err="1">
                <a:latin typeface="+mn-lt"/>
                <a:cs typeface="Times New Roman" pitchFamily="18" charset="0"/>
              </a:rPr>
              <a:t>NIHL</a:t>
            </a:r>
            <a:endParaRPr lang="en-ZA" sz="2000" b="1"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p:txBody>
      </p:sp>
      <p:sp>
        <p:nvSpPr>
          <p:cNvPr id="27652"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r>
              <a:rPr lang="en-ZA" sz="3200">
                <a:solidFill>
                  <a:schemeClr val="bg1"/>
                </a:solidFill>
              </a:rPr>
              <a:t>Health  - Occupational Diseases</a:t>
            </a:r>
            <a:endParaRPr lang="en-US" sz="3200">
              <a:solidFill>
                <a:schemeClr val="bg1"/>
              </a:solidFill>
            </a:endParaRPr>
          </a:p>
        </p:txBody>
      </p:sp>
      <p:pic>
        <p:nvPicPr>
          <p:cNvPr id="27653" name="Picture 2"/>
          <p:cNvPicPr>
            <a:picLocks noChangeAspect="1" noChangeArrowheads="1"/>
          </p:cNvPicPr>
          <p:nvPr/>
        </p:nvPicPr>
        <p:blipFill>
          <a:blip r:embed="rId3" cstate="print"/>
          <a:srcRect/>
          <a:stretch>
            <a:fillRect/>
          </a:stretch>
        </p:blipFill>
        <p:spPr bwMode="auto">
          <a:xfrm>
            <a:off x="3846513" y="3527425"/>
            <a:ext cx="5297487" cy="2873375"/>
          </a:xfrm>
          <a:prstGeom prst="rect">
            <a:avLst/>
          </a:prstGeom>
          <a:noFill/>
          <a:ln w="9525">
            <a:solidFill>
              <a:schemeClr val="tx1"/>
            </a:solidFill>
            <a:miter lim="800000"/>
            <a:headEnd/>
            <a:tailEnd/>
          </a:ln>
        </p:spPr>
      </p:pic>
      <p:pic>
        <p:nvPicPr>
          <p:cNvPr id="27654" name="Chart 18"/>
          <p:cNvPicPr>
            <a:picLocks noChangeAspect="1" noChangeArrowheads="1"/>
          </p:cNvPicPr>
          <p:nvPr/>
        </p:nvPicPr>
        <p:blipFill>
          <a:blip r:embed="rId4" cstate="print"/>
          <a:srcRect/>
          <a:stretch>
            <a:fillRect/>
          </a:stretch>
        </p:blipFill>
        <p:spPr bwMode="auto">
          <a:xfrm>
            <a:off x="3876675" y="617538"/>
            <a:ext cx="5267325" cy="2903537"/>
          </a:xfrm>
          <a:prstGeom prst="rect">
            <a:avLst/>
          </a:prstGeom>
          <a:noFill/>
          <a:ln w="6350">
            <a:solidFill>
              <a:srgbClr val="000000"/>
            </a:solidFill>
            <a:miter lim="800000"/>
            <a:headEnd/>
            <a:tailEnd/>
          </a:ln>
        </p:spPr>
      </p:pic>
      <p:sp>
        <p:nvSpPr>
          <p:cNvPr id="8" name="TextBox 7"/>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
        <p:nvSpPr>
          <p:cNvPr id="5" name="TextBox 4"/>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71549BC-8526-4410-94AA-925F154E11AE}" type="slidenum">
              <a:rPr lang="en-US"/>
              <a:pPr>
                <a:defRPr/>
              </a:pPr>
              <a:t>14</a:t>
            </a:fld>
            <a:endParaRPr lang="en-US" dirty="0"/>
          </a:p>
        </p:txBody>
      </p:sp>
      <p:graphicFrame>
        <p:nvGraphicFramePr>
          <p:cNvPr id="1026" name="Object 2"/>
          <p:cNvGraphicFramePr>
            <a:graphicFrameLocks noChangeAspect="1"/>
          </p:cNvGraphicFramePr>
          <p:nvPr/>
        </p:nvGraphicFramePr>
        <p:xfrm>
          <a:off x="381000" y="1066800"/>
          <a:ext cx="8543925" cy="5410200"/>
        </p:xfrm>
        <a:graphic>
          <a:graphicData uri="http://schemas.openxmlformats.org/presentationml/2006/ole">
            <p:oleObj spid="_x0000_s1026" name="Worksheet" r:id="rId3" imgW="6029249" imgH="3695700" progId="Excel.Sheet.8">
              <p:embed/>
            </p:oleObj>
          </a:graphicData>
        </a:graphic>
      </p:graphicFrame>
      <p:sp>
        <p:nvSpPr>
          <p:cNvPr id="1028" name="Rectangle 5"/>
          <p:cNvSpPr>
            <a:spLocks noChangeArrowheads="1"/>
          </p:cNvSpPr>
          <p:nvPr/>
        </p:nvSpPr>
        <p:spPr bwMode="auto">
          <a:xfrm>
            <a:off x="1219200" y="0"/>
            <a:ext cx="7596188" cy="877888"/>
          </a:xfrm>
          <a:prstGeom prst="rect">
            <a:avLst/>
          </a:prstGeom>
          <a:noFill/>
          <a:ln w="9525">
            <a:noFill/>
            <a:miter lim="800000"/>
            <a:headEnd/>
            <a:tailEnd/>
          </a:ln>
        </p:spPr>
        <p:txBody>
          <a:bodyPr>
            <a:spAutoFit/>
          </a:bodyPr>
          <a:lstStyle/>
          <a:p>
            <a:pPr algn="ctr">
              <a:spcBef>
                <a:spcPct val="50000"/>
              </a:spcBef>
            </a:pPr>
            <a:r>
              <a:rPr lang="en-ZA" sz="2400" b="1" i="1">
                <a:latin typeface="Calibri" pitchFamily="34" charset="0"/>
                <a:ea typeface="ＭＳ Ｐゴシック" pitchFamily="34" charset="-128"/>
                <a:cs typeface="Calibri" pitchFamily="34" charset="0"/>
              </a:rPr>
              <a:t>CLINICAL CAUSES OF DEATH</a:t>
            </a:r>
          </a:p>
          <a:p>
            <a:pPr algn="ctr">
              <a:spcBef>
                <a:spcPct val="50000"/>
              </a:spcBef>
            </a:pPr>
            <a:r>
              <a:rPr lang="en-ZA" b="1" i="1">
                <a:latin typeface="Calibri" pitchFamily="34" charset="0"/>
                <a:ea typeface="ＭＳ Ｐゴシック" pitchFamily="34" charset="-128"/>
                <a:cs typeface="Calibri" pitchFamily="34" charset="0"/>
              </a:rPr>
              <a:t>2003 - 2010</a:t>
            </a:r>
            <a:endParaRPr lang="en-GB" b="1" i="1">
              <a:latin typeface="Calibri" pitchFamily="34" charset="0"/>
              <a:ea typeface="ＭＳ Ｐゴシック" pitchFamily="34" charset="-128"/>
              <a:cs typeface="Calibri" pitchFamily="34" charset="0"/>
            </a:endParaRPr>
          </a:p>
        </p:txBody>
      </p:sp>
      <p:sp>
        <p:nvSpPr>
          <p:cNvPr id="5" name="TextBox 4"/>
          <p:cNvSpPr txBox="1"/>
          <p:nvPr/>
        </p:nvSpPr>
        <p:spPr>
          <a:xfrm>
            <a:off x="3810000" y="838201"/>
            <a:ext cx="5334000" cy="307777"/>
          </a:xfrm>
          <a:prstGeom prst="rect">
            <a:avLst/>
          </a:prstGeom>
          <a:noFill/>
        </p:spPr>
        <p:txBody>
          <a:bodyPr wrap="square" rtlCol="0">
            <a:spAutoFit/>
          </a:bodyPr>
          <a:lstStyle/>
          <a:p>
            <a:r>
              <a:rPr lang="en-US" sz="1400" dirty="0" smtClean="0">
                <a:solidFill>
                  <a:srgbClr val="FF0000"/>
                </a:solidFill>
              </a:rPr>
              <a:t>Source: Mine Health &amp; Safety Inspectorate –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33338" y="304800"/>
            <a:ext cx="9142413" cy="4637088"/>
          </a:xfrm>
          <a:prstGeom prst="rect">
            <a:avLst/>
          </a:prstGeom>
          <a:noFill/>
          <a:ln w="9525">
            <a:noFill/>
            <a:miter lim="800000"/>
            <a:headEnd/>
            <a:tailEnd/>
          </a:ln>
        </p:spPr>
      </p:pic>
      <p:sp>
        <p:nvSpPr>
          <p:cNvPr id="2052"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a:t>(Group representation expressed as a percentage of the total number of clients with pathology, not of the gross overall number of clients)</a:t>
            </a:r>
            <a:endParaRPr lang="en-US" i="1"/>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50"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
        <p:nvSpPr>
          <p:cNvPr id="6" name="TextBox 5"/>
          <p:cNvSpPr txBox="1"/>
          <p:nvPr/>
        </p:nvSpPr>
        <p:spPr>
          <a:xfrm>
            <a:off x="3810000" y="1219200"/>
            <a:ext cx="5334000" cy="523220"/>
          </a:xfrm>
          <a:prstGeom prst="rect">
            <a:avLst/>
          </a:prstGeom>
          <a:noFill/>
        </p:spPr>
        <p:txBody>
          <a:bodyPr wrap="square" rtlCol="0">
            <a:spAutoFit/>
          </a:bodyPr>
          <a:lstStyle/>
          <a:p>
            <a:r>
              <a:rPr lang="en-US" sz="1400" dirty="0" smtClean="0">
                <a:solidFill>
                  <a:srgbClr val="FF0000"/>
                </a:solidFill>
              </a:rPr>
              <a:t>Source: Tia- Mari Hoffman (RFA – AGA &amp; ANGLO Platinum) – MMPA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482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Implications </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Do we have a Noise Problem?? </a:t>
            </a:r>
            <a:r>
              <a:rPr lang="en-US" sz="2400" b="1" dirty="0">
                <a:solidFill>
                  <a:srgbClr val="FF0000"/>
                </a:solidFill>
                <a:latin typeface="+mn-lt"/>
                <a:cs typeface="+mn-cs"/>
              </a:rPr>
              <a:t>YES</a:t>
            </a:r>
          </a:p>
          <a:p>
            <a:pPr marL="800100" lvl="1" indent="-342900">
              <a:buFontTx/>
              <a:buChar char="•"/>
              <a:defRPr/>
            </a:pPr>
            <a:r>
              <a:rPr lang="en-US" sz="2400" b="1" dirty="0">
                <a:solidFill>
                  <a:srgbClr val="FF0000"/>
                </a:solidFill>
                <a:latin typeface="+mn-lt"/>
                <a:cs typeface="+mn-cs"/>
              </a:rPr>
              <a:t>Zero Harm Commitment </a:t>
            </a:r>
          </a:p>
          <a:p>
            <a:pPr marL="342900" indent="-342900">
              <a:buFontTx/>
              <a:buChar char="•"/>
              <a:defRPr/>
            </a:pPr>
            <a:r>
              <a:rPr lang="en-US" sz="2400" dirty="0">
                <a:latin typeface="+mn-lt"/>
                <a:cs typeface="+mn-cs"/>
              </a:rPr>
              <a:t>Do we have a Nose Problem RELATIVE to other OHS Challenges (Dust, TB, </a:t>
            </a:r>
            <a:r>
              <a:rPr lang="en-US" sz="2400" b="1" dirty="0">
                <a:solidFill>
                  <a:srgbClr val="00B050"/>
                </a:solidFill>
                <a:latin typeface="+mn-lt"/>
                <a:cs typeface="+mn-cs"/>
              </a:rPr>
              <a:t>Fatigue</a:t>
            </a:r>
            <a:r>
              <a:rPr lang="en-US" sz="2400" dirty="0">
                <a:latin typeface="+mn-lt"/>
                <a:cs typeface="+mn-cs"/>
              </a:rPr>
              <a:t> and Safety)? </a:t>
            </a:r>
            <a:r>
              <a:rPr lang="en-US" sz="2400" b="1" dirty="0">
                <a:solidFill>
                  <a:srgbClr val="FF0000"/>
                </a:solidFill>
                <a:latin typeface="+mn-lt"/>
                <a:cs typeface="+mn-cs"/>
              </a:rPr>
              <a:t>NO</a:t>
            </a:r>
          </a:p>
          <a:p>
            <a:pPr marL="800100" lvl="1" indent="-342900">
              <a:buFontTx/>
              <a:buChar char="•"/>
              <a:defRPr/>
            </a:pPr>
            <a:r>
              <a:rPr lang="en-US" sz="2400" b="1" dirty="0">
                <a:solidFill>
                  <a:srgbClr val="FF0000"/>
                </a:solidFill>
                <a:latin typeface="+mn-lt"/>
                <a:cs typeface="+mn-cs"/>
              </a:rPr>
              <a:t>NOTE</a:t>
            </a:r>
            <a:r>
              <a:rPr lang="en-US" sz="2400" b="1" dirty="0">
                <a:latin typeface="+mn-lt"/>
                <a:cs typeface="+mn-cs"/>
              </a:rPr>
              <a:t>: International standards for Safety = </a:t>
            </a:r>
            <a:r>
              <a:rPr lang="en-US" sz="2400" b="1" dirty="0">
                <a:solidFill>
                  <a:srgbClr val="FF0000"/>
                </a:solidFill>
                <a:latin typeface="+mn-lt"/>
                <a:cs typeface="+mn-cs"/>
              </a:rPr>
              <a:t>34</a:t>
            </a:r>
            <a:r>
              <a:rPr lang="en-US" sz="2400" b="1" dirty="0">
                <a:latin typeface="+mn-lt"/>
                <a:cs typeface="+mn-cs"/>
              </a:rPr>
              <a:t> deaths per year (more than 70% of the mark!!!!!)</a:t>
            </a:r>
          </a:p>
          <a:p>
            <a:pPr marL="800100" lvl="1" indent="-342900">
              <a:buFontTx/>
              <a:buChar char="•"/>
              <a:defRPr/>
            </a:pPr>
            <a:r>
              <a:rPr lang="en-US" sz="2400" b="1" dirty="0">
                <a:latin typeface="+mn-lt"/>
                <a:cs typeface="+mn-cs"/>
              </a:rPr>
              <a:t>Noise = ???</a:t>
            </a:r>
          </a:p>
          <a:p>
            <a:pPr marL="800100" lvl="1" indent="-342900">
              <a:buFont typeface="Courier New" pitchFamily="49" charset="0"/>
              <a:buChar char="o"/>
              <a:defRPr/>
            </a:pPr>
            <a:r>
              <a:rPr lang="en-US" sz="2400" dirty="0">
                <a:latin typeface="+mn-lt"/>
                <a:cs typeface="+mn-cs"/>
              </a:rPr>
              <a:t>Should the Noise Problem compete for space and time with other OHS challenges (Dust, TB and Safety)??</a:t>
            </a:r>
            <a:endParaRPr lang="en-US" sz="2400" b="1" dirty="0">
              <a:solidFill>
                <a:srgbClr val="FF0000"/>
              </a:solidFill>
              <a:latin typeface="+mn-lt"/>
              <a:cs typeface="+mn-cs"/>
            </a:endParaRPr>
          </a:p>
          <a:p>
            <a:pPr marL="800100" lvl="1" indent="-342900">
              <a:buFont typeface="Courier New" pitchFamily="49" charset="0"/>
              <a:buChar char="o"/>
              <a:defRPr/>
            </a:pPr>
            <a:r>
              <a:rPr lang="en-US" sz="2400" dirty="0">
                <a:latin typeface="+mn-lt"/>
                <a:cs typeface="+mn-cs"/>
              </a:rPr>
              <a:t>Should we have the have the same approach ??</a:t>
            </a:r>
          </a:p>
          <a:p>
            <a:pPr marL="800100" lvl="1" indent="-342900">
              <a:buFont typeface="Courier New" pitchFamily="49" charset="0"/>
              <a:buChar char="o"/>
              <a:defRPr/>
            </a:pPr>
            <a:r>
              <a:rPr lang="en-US" sz="2400" dirty="0">
                <a:latin typeface="+mn-lt"/>
                <a:cs typeface="+mn-cs"/>
              </a:rPr>
              <a:t>Is there a need for a Paradigm shift in our approach? </a:t>
            </a:r>
            <a:r>
              <a:rPr lang="en-US" sz="2400" b="1" dirty="0">
                <a:solidFill>
                  <a:srgbClr val="FF0000"/>
                </a:solidFill>
                <a:latin typeface="+mn-lt"/>
                <a:cs typeface="+mn-cs"/>
              </a:rPr>
              <a:t>YES; WHY?</a:t>
            </a:r>
          </a:p>
          <a:p>
            <a:pPr marL="1257300" lvl="2" indent="-342900">
              <a:buFont typeface="Wingdings" pitchFamily="2" charset="2"/>
              <a:buChar char="§"/>
              <a:defRPr/>
            </a:pPr>
            <a:r>
              <a:rPr lang="en-US" sz="2400" dirty="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342900" indent="-342900">
              <a:buFontTx/>
              <a:buChar char="•"/>
              <a:defRPr/>
            </a:pPr>
            <a:endParaRPr lang="en-US" sz="2400" b="1" dirty="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584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1</a:t>
            </a:r>
            <a:r>
              <a:rPr lang="en-US" sz="2400" baseline="30000" dirty="0">
                <a:latin typeface="+mn-lt"/>
                <a:cs typeface="+mn-cs"/>
              </a:rPr>
              <a:t>st</a:t>
            </a:r>
            <a:r>
              <a:rPr lang="en-US" sz="2400" dirty="0">
                <a:latin typeface="+mn-lt"/>
                <a:cs typeface="+mn-cs"/>
              </a:rPr>
              <a:t> Leading Practice  - Noise Elimination (2008)</a:t>
            </a:r>
          </a:p>
          <a:p>
            <a:pPr marL="800100" lvl="1" indent="-342900">
              <a:buFont typeface="Courier New" pitchFamily="49" charset="0"/>
              <a:buChar char="o"/>
              <a:defRPr/>
            </a:pPr>
            <a:r>
              <a:rPr lang="en-US" sz="2000" dirty="0">
                <a:latin typeface="+mn-lt"/>
                <a:cs typeface="+mn-cs"/>
              </a:rPr>
              <a:t>Electric Drilling Machine</a:t>
            </a:r>
          </a:p>
          <a:p>
            <a:pPr marL="1257300" lvl="2" indent="-342900">
              <a:buFont typeface="Wingdings" pitchFamily="2" charset="2"/>
              <a:buChar char="q"/>
              <a:defRPr/>
            </a:pPr>
            <a:r>
              <a:rPr lang="en-US" sz="2000" dirty="0">
                <a:latin typeface="+mn-lt"/>
                <a:cs typeface="+mn-cs"/>
              </a:rPr>
              <a:t>World-wide accepted approach</a:t>
            </a:r>
          </a:p>
          <a:p>
            <a:pPr marL="1257300" lvl="2" indent="-342900">
              <a:buFont typeface="Wingdings" pitchFamily="2" charset="2"/>
              <a:buChar char="q"/>
              <a:defRPr/>
            </a:pPr>
            <a:r>
              <a:rPr lang="en-US" sz="2000" dirty="0">
                <a:latin typeface="+mn-lt"/>
                <a:cs typeface="+mn-cs"/>
              </a:rPr>
              <a:t>Not successful</a:t>
            </a:r>
          </a:p>
          <a:p>
            <a:pPr marL="1714500" lvl="3" indent="-342900">
              <a:buFont typeface="Wingdings" pitchFamily="2" charset="2"/>
              <a:buChar char="§"/>
              <a:defRPr/>
            </a:pPr>
            <a:r>
              <a:rPr lang="en-US" dirty="0">
                <a:latin typeface="+mn-lt"/>
                <a:cs typeface="+mn-cs"/>
              </a:rPr>
              <a:t>Right answer in a wrong paradigm – </a:t>
            </a:r>
            <a:r>
              <a:rPr lang="en-US" b="1" i="1" dirty="0">
                <a:latin typeface="+mn-lt"/>
                <a:cs typeface="+mn-cs"/>
              </a:rPr>
              <a:t>Galileo </a:t>
            </a:r>
          </a:p>
          <a:p>
            <a:pPr marL="1257300" lvl="2" indent="-342900">
              <a:buFont typeface="Wingdings" pitchFamily="2" charset="2"/>
              <a:buChar char="q"/>
              <a:defRPr/>
            </a:pPr>
            <a:r>
              <a:rPr lang="en-US" sz="2000" dirty="0">
                <a:latin typeface="+mn-lt"/>
                <a:cs typeface="+mn-cs"/>
              </a:rPr>
              <a:t>Is </a:t>
            </a:r>
            <a:r>
              <a:rPr lang="en-US" sz="2000" dirty="0" smtClean="0">
                <a:latin typeface="+mn-lt"/>
                <a:cs typeface="+mn-cs"/>
              </a:rPr>
              <a:t>concept worth revisiting</a:t>
            </a:r>
            <a:r>
              <a:rPr lang="en-US" sz="2000" dirty="0">
                <a:latin typeface="+mn-lt"/>
                <a:cs typeface="+mn-cs"/>
              </a:rPr>
              <a:t>? </a:t>
            </a:r>
            <a:r>
              <a:rPr lang="en-US" sz="2000" b="1" dirty="0">
                <a:solidFill>
                  <a:srgbClr val="FF0000"/>
                </a:solidFill>
                <a:latin typeface="+mn-lt"/>
                <a:cs typeface="+mn-cs"/>
              </a:rPr>
              <a:t>YES</a:t>
            </a:r>
          </a:p>
          <a:p>
            <a:pPr marL="1257300" lvl="2" indent="-342900">
              <a:defRPr/>
            </a:pPr>
            <a:endParaRPr lang="en-US" sz="2000" b="1" dirty="0">
              <a:solidFill>
                <a:srgbClr val="FF0000"/>
              </a:solidFill>
              <a:latin typeface="+mn-lt"/>
              <a:cs typeface="+mn-cs"/>
            </a:endParaRPr>
          </a:p>
          <a:p>
            <a:pPr marL="342900" indent="-342900">
              <a:buFontTx/>
              <a:buChar char="•"/>
              <a:defRPr/>
            </a:pPr>
            <a:r>
              <a:rPr lang="en-US" sz="2400" dirty="0">
                <a:latin typeface="+mn-lt"/>
                <a:cs typeface="+mn-cs"/>
              </a:rPr>
              <a:t>2nd Leading Practice  - PPE and Administrative Control (2010 -2011)</a:t>
            </a:r>
          </a:p>
          <a:p>
            <a:pPr marL="800100" lvl="1" indent="-342900">
              <a:buFont typeface="Courier New" pitchFamily="49" charset="0"/>
              <a:buChar char="o"/>
              <a:defRPr/>
            </a:pPr>
            <a:r>
              <a:rPr lang="en-US" sz="2000" dirty="0">
                <a:latin typeface="+mn-lt"/>
                <a:cs typeface="+mn-cs"/>
              </a:rPr>
              <a:t>Hearing Protection Device , Training ,Awareness and Selection Tool (HPD _ TAS)</a:t>
            </a:r>
          </a:p>
          <a:p>
            <a:pPr marL="1257300" lvl="2" indent="-342900">
              <a:buFont typeface="Wingdings" pitchFamily="2" charset="2"/>
              <a:buChar char="q"/>
              <a:defRPr/>
            </a:pPr>
            <a:r>
              <a:rPr lang="en-US" sz="2000" dirty="0">
                <a:latin typeface="+mn-lt"/>
                <a:cs typeface="+mn-cs"/>
              </a:rPr>
              <a:t>Only segments of the Leading Practice implemented</a:t>
            </a:r>
          </a:p>
          <a:p>
            <a:pPr marL="1257300" lvl="2" indent="-342900">
              <a:buFont typeface="Wingdings" pitchFamily="2" charset="2"/>
              <a:buChar char="q"/>
              <a:defRPr/>
            </a:pPr>
            <a:r>
              <a:rPr lang="en-US" sz="2000" dirty="0" smtClean="0">
                <a:latin typeface="+mn-lt"/>
                <a:cs typeface="+mn-cs"/>
              </a:rPr>
              <a:t>Is </a:t>
            </a:r>
            <a:r>
              <a:rPr lang="en-US" sz="2000" dirty="0">
                <a:latin typeface="+mn-lt"/>
                <a:cs typeface="+mn-cs"/>
              </a:rPr>
              <a:t>it worth revisiting?</a:t>
            </a:r>
          </a:p>
          <a:p>
            <a:pPr marL="1257300" lvl="2" indent="-342900">
              <a:buFont typeface="Wingdings" pitchFamily="2" charset="2"/>
              <a:buChar char="q"/>
              <a:defRPr/>
            </a:pPr>
            <a:r>
              <a:rPr lang="en-US" sz="2000" dirty="0">
                <a:latin typeface="+mn-lt"/>
                <a:cs typeface="+mn-cs"/>
              </a:rPr>
              <a:t>Prof. </a:t>
            </a:r>
            <a:r>
              <a:rPr lang="en-US" sz="2000" dirty="0" err="1">
                <a:latin typeface="+mn-lt"/>
                <a:cs typeface="+mn-cs"/>
              </a:rPr>
              <a:t>Cas</a:t>
            </a:r>
            <a:r>
              <a:rPr lang="en-US" sz="2000" dirty="0">
                <a:latin typeface="+mn-lt"/>
                <a:cs typeface="+mn-cs"/>
              </a:rPr>
              <a:t> Badenhorst ‘s MMPA presentation – </a:t>
            </a:r>
            <a:r>
              <a:rPr lang="en-US" dirty="0">
                <a:latin typeface="+mn-lt"/>
                <a:cs typeface="+mn-cs"/>
              </a:rPr>
              <a:t>“</a:t>
            </a:r>
            <a:r>
              <a:rPr lang="en-GB" sz="1200" b="1" i="1" dirty="0">
                <a:solidFill>
                  <a:srgbClr val="FF0000"/>
                </a:solidFill>
                <a:latin typeface="Arial" charset="0"/>
                <a:cs typeface="Arial" charset="0"/>
              </a:rPr>
              <a:t>It is wrong to protect with PPE and then use medical surveillance to measure our success or failure . Occupational medicine and hygiene as disciplines are not the “silver bulle</a:t>
            </a:r>
            <a:r>
              <a:rPr lang="en-GB" sz="1200" b="1" i="1" dirty="0">
                <a:latin typeface="Arial" charset="0"/>
                <a:cs typeface="Arial" charset="0"/>
              </a:rPr>
              <a:t>t”</a:t>
            </a:r>
            <a:endParaRPr lang="en-US" sz="2000" b="1" dirty="0">
              <a:latin typeface="Arial" charset="0"/>
              <a:cs typeface="Arial" charset="0"/>
            </a:endParaRPr>
          </a:p>
          <a:p>
            <a:pPr marL="1257300" lvl="2" indent="-342900">
              <a:buFont typeface="Wingdings" pitchFamily="2" charset="2"/>
              <a:buChar char="q"/>
              <a:defRPr/>
            </a:pPr>
            <a:endParaRPr lang="en-US" sz="2000" dirty="0">
              <a:latin typeface="+mn-lt"/>
              <a:cs typeface="+mn-cs"/>
            </a:endParaRPr>
          </a:p>
          <a:p>
            <a:pPr marL="1257300" lvl="2"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box(in)">
                                      <p:cBhvr>
                                        <p:cTn id="29" dur="500"/>
                                        <p:tgtEl>
                                          <p:spTgt spid="13">
                                            <p:txEl>
                                              <p:pRg st="7" end="7"/>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686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 (cont.)</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Engineering Controls</a:t>
            </a:r>
          </a:p>
          <a:p>
            <a:pPr marL="800100" lvl="1" indent="-342900">
              <a:buFont typeface="Courier New" pitchFamily="49" charset="0"/>
              <a:buChar char="o"/>
              <a:defRPr/>
            </a:pPr>
            <a:r>
              <a:rPr lang="en-US" sz="2000" dirty="0">
                <a:latin typeface="+mn-lt"/>
                <a:cs typeface="+mn-cs"/>
              </a:rPr>
              <a:t>Suite of Leading Practices</a:t>
            </a:r>
          </a:p>
          <a:p>
            <a:pPr marL="1257300" lvl="2" indent="-342900">
              <a:buFont typeface="Wingdings" pitchFamily="2" charset="2"/>
              <a:buChar char="q"/>
              <a:defRPr/>
            </a:pPr>
            <a:r>
              <a:rPr lang="en-US" sz="2000" dirty="0">
                <a:latin typeface="+mn-lt"/>
                <a:cs typeface="+mn-cs"/>
              </a:rPr>
              <a:t>Need based approach </a:t>
            </a:r>
          </a:p>
          <a:p>
            <a:pPr marL="1257300" lvl="2" indent="-342900">
              <a:buFont typeface="Wingdings" pitchFamily="2" charset="2"/>
              <a:buChar char="q"/>
              <a:defRPr/>
            </a:pPr>
            <a:r>
              <a:rPr lang="en-US" sz="2000" dirty="0">
                <a:latin typeface="+mn-lt"/>
                <a:cs typeface="+mn-cs"/>
              </a:rPr>
              <a:t>Collaboration with suppliers</a:t>
            </a:r>
          </a:p>
          <a:p>
            <a:pPr marL="1257300" lvl="2" indent="-342900">
              <a:buFont typeface="Wingdings" pitchFamily="2" charset="2"/>
              <a:buChar char="q"/>
              <a:defRPr/>
            </a:pPr>
            <a:r>
              <a:rPr lang="en-US" sz="2000" dirty="0">
                <a:latin typeface="+mn-lt"/>
                <a:cs typeface="+mn-cs"/>
              </a:rPr>
              <a:t>Should they be the primary focus?</a:t>
            </a:r>
          </a:p>
          <a:p>
            <a:pPr marL="1257300" lvl="2" indent="-342900">
              <a:defRPr/>
            </a:pPr>
            <a:endParaRPr lang="en-US" sz="3200" dirty="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7892"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5" name="Table 14"/>
          <p:cNvGraphicFramePr>
            <a:graphicFrameLocks noGrp="1"/>
          </p:cNvGraphicFramePr>
          <p:nvPr/>
        </p:nvGraphicFramePr>
        <p:xfrm>
          <a:off x="304800" y="2209800"/>
          <a:ext cx="7848600" cy="28956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671865"/>
                <a:gridCol w="1168940"/>
                <a:gridCol w="1252436"/>
                <a:gridCol w="2755359"/>
              </a:tblGrid>
              <a:tr h="800100">
                <a:tc>
                  <a:txBody>
                    <a:bodyPr/>
                    <a:lstStyle/>
                    <a:p>
                      <a:pPr algn="l"/>
                      <a:r>
                        <a:rPr lang="en-US" sz="2000" dirty="0" smtClean="0"/>
                        <a:t>Occupation (Gold Mines)</a:t>
                      </a:r>
                      <a:endParaRPr lang="en-US" sz="2000" dirty="0"/>
                    </a:p>
                  </a:txBody>
                  <a:tcPr>
                    <a:solidFill>
                      <a:srgbClr val="C49F00"/>
                    </a:solidFill>
                  </a:tcPr>
                </a:tc>
                <a:tc>
                  <a:txBody>
                    <a:bodyPr/>
                    <a:lstStyle/>
                    <a:p>
                      <a:pPr algn="r"/>
                      <a:r>
                        <a:rPr lang="en-US" sz="2000" dirty="0" smtClean="0"/>
                        <a:t>1997</a:t>
                      </a:r>
                      <a:endParaRPr lang="en-US" sz="2000" dirty="0"/>
                    </a:p>
                  </a:txBody>
                  <a:tcPr>
                    <a:solidFill>
                      <a:srgbClr val="C49F00"/>
                    </a:solidFill>
                  </a:tcPr>
                </a:tc>
                <a:tc>
                  <a:txBody>
                    <a:bodyPr/>
                    <a:lstStyle/>
                    <a:p>
                      <a:pPr algn="r"/>
                      <a:r>
                        <a:rPr lang="en-US" sz="2000" dirty="0" smtClean="0"/>
                        <a:t>2007</a:t>
                      </a:r>
                      <a:endParaRPr lang="en-US" sz="2000" dirty="0"/>
                    </a:p>
                  </a:txBody>
                  <a:tcPr>
                    <a:solidFill>
                      <a:srgbClr val="C49F00"/>
                    </a:solidFill>
                  </a:tcPr>
                </a:tc>
                <a:tc>
                  <a:txBody>
                    <a:bodyPr/>
                    <a:lstStyle/>
                    <a:p>
                      <a:pPr algn="r"/>
                      <a:r>
                        <a:rPr lang="en-US" sz="2000" dirty="0" smtClean="0"/>
                        <a:t>%</a:t>
                      </a:r>
                      <a:r>
                        <a:rPr lang="en-US" sz="2000" baseline="0" dirty="0" smtClean="0"/>
                        <a:t> Improvement</a:t>
                      </a:r>
                      <a:endParaRPr lang="en-US" sz="2000" dirty="0"/>
                    </a:p>
                  </a:txBody>
                  <a:tcPr>
                    <a:solidFill>
                      <a:srgbClr val="C49F00"/>
                    </a:solidFill>
                  </a:tcPr>
                </a:tc>
              </a:tr>
              <a:tr h="285750">
                <a:tc>
                  <a:txBody>
                    <a:bodyPr/>
                    <a:lstStyle/>
                    <a:p>
                      <a:pPr algn="l" fontAlgn="b"/>
                      <a:r>
                        <a:rPr lang="en-US" sz="16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105.5</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92.1</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381000">
                <a:tc>
                  <a:txBody>
                    <a:bodyPr/>
                    <a:lstStyle/>
                    <a:p>
                      <a:pPr algn="l" fontAlgn="b"/>
                      <a:r>
                        <a:rPr lang="en-US" sz="16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pPr algn="r"/>
                      <a:r>
                        <a:rPr lang="en-US" sz="1600" b="1" kern="1200" dirty="0" smtClean="0">
                          <a:solidFill>
                            <a:schemeClr val="dk1"/>
                          </a:solidFill>
                          <a:latin typeface="+mn-lt"/>
                          <a:ea typeface="+mn-ea"/>
                          <a:cs typeface="+mn-cs"/>
                        </a:rPr>
                        <a:t>95</a:t>
                      </a:r>
                      <a:endParaRPr lang="en-US" sz="1600" b="1" kern="1200" dirty="0">
                        <a:solidFill>
                          <a:schemeClr val="dk1"/>
                        </a:solidFill>
                        <a:latin typeface="+mn-lt"/>
                        <a:ea typeface="+mn-ea"/>
                        <a:cs typeface="+mn-cs"/>
                      </a:endParaRPr>
                    </a:p>
                  </a:txBody>
                  <a:tcPr>
                    <a:solidFill>
                      <a:srgbClr val="C49F00"/>
                    </a:solidFill>
                  </a:tcPr>
                </a:tc>
                <a:tc>
                  <a:txBody>
                    <a:bodyPr/>
                    <a:lstStyle/>
                    <a:p>
                      <a:pPr algn="r"/>
                      <a:r>
                        <a:rPr lang="en-US" sz="1600" b="1" kern="1200" dirty="0" smtClean="0">
                          <a:solidFill>
                            <a:schemeClr val="dk1"/>
                          </a:solidFill>
                          <a:latin typeface="+mn-lt"/>
                          <a:ea typeface="+mn-ea"/>
                          <a:cs typeface="+mn-cs"/>
                        </a:rPr>
                        <a:t>95.3</a:t>
                      </a:r>
                      <a:endParaRPr lang="en-US" sz="1600" b="1" kern="1200" dirty="0">
                        <a:solidFill>
                          <a:schemeClr val="dk1"/>
                        </a:solidFill>
                        <a:latin typeface="+mn-lt"/>
                        <a:ea typeface="+mn-ea"/>
                        <a:cs typeface="+mn-cs"/>
                      </a:endParaRPr>
                    </a:p>
                  </a:txBody>
                  <a:tcPr>
                    <a:solidFill>
                      <a:srgbClr val="C49F00"/>
                    </a:solidFill>
                  </a:tcPr>
                </a:tc>
                <a:tc>
                  <a:txBody>
                    <a:bodyPr/>
                    <a:lstStyle/>
                    <a:p>
                      <a:endParaRPr lang="en-US" sz="1600" b="1" kern="1200" dirty="0">
                        <a:solidFill>
                          <a:schemeClr val="dk1"/>
                        </a:solidFill>
                        <a:latin typeface="+mn-lt"/>
                        <a:ea typeface="+mn-ea"/>
                        <a:cs typeface="+mn-cs"/>
                      </a:endParaRPr>
                    </a:p>
                  </a:txBody>
                  <a:tcPr>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Shiftboss</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89.7</a:t>
                      </a:r>
                    </a:p>
                  </a:txBody>
                  <a:tcPr marL="0" marR="0" marT="0" marB="0" anchor="b">
                    <a:solidFill>
                      <a:srgbClr val="C49F00"/>
                    </a:solidFill>
                  </a:tcPr>
                </a:tc>
                <a:tc>
                  <a:txBody>
                    <a:bodyPr/>
                    <a:lstStyle/>
                    <a:p>
                      <a:pPr algn="r" fontAlgn="b"/>
                      <a:r>
                        <a:rPr lang="en-ZA" sz="1600" b="1" dirty="0" smtClean="0"/>
                        <a:t>500%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90.4</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Stoper</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91.2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93.2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bl>
          </a:graphicData>
        </a:graphic>
      </p:graphicFrame>
      <p:sp>
        <p:nvSpPr>
          <p:cNvPr id="13" name="TextBox 12"/>
          <p:cNvSpPr txBox="1"/>
          <p:nvPr/>
        </p:nvSpPr>
        <p:spPr>
          <a:xfrm>
            <a:off x="457200" y="1295400"/>
            <a:ext cx="8686800" cy="954107"/>
          </a:xfrm>
          <a:prstGeom prst="rect">
            <a:avLst/>
          </a:prstGeom>
          <a:noFill/>
        </p:spPr>
        <p:txBody>
          <a:bodyPr wrap="square" rtlCol="0">
            <a:spAutoFit/>
          </a:bodyPr>
          <a:lstStyle/>
          <a:p>
            <a:pPr algn="just">
              <a:buFont typeface="Arial" pitchFamily="34" charset="0"/>
              <a:buChar char="•"/>
            </a:pPr>
            <a:r>
              <a:rPr lang="en-US" sz="2800" dirty="0" smtClean="0">
                <a:latin typeface="+mn-lt"/>
                <a:cs typeface="+mn-cs"/>
              </a:rPr>
              <a:t>Comparison of reported average noise exposure in gold mines</a:t>
            </a:r>
            <a:endParaRPr lang="en-US" sz="2000" dirty="0"/>
          </a:p>
        </p:txBody>
      </p:sp>
      <p:sp>
        <p:nvSpPr>
          <p:cNvPr id="14" name="TextBox 13"/>
          <p:cNvSpPr txBox="1"/>
          <p:nvPr/>
        </p:nvSpPr>
        <p:spPr>
          <a:xfrm>
            <a:off x="3810000" y="838200"/>
            <a:ext cx="5334000" cy="307777"/>
          </a:xfrm>
          <a:prstGeom prst="rect">
            <a:avLst/>
          </a:prstGeom>
          <a:noFill/>
        </p:spPr>
        <p:txBody>
          <a:bodyPr wrap="square" rtlCol="0">
            <a:spAutoFit/>
          </a:bodyPr>
          <a:lstStyle/>
          <a:p>
            <a:r>
              <a:rPr lang="en-US" sz="1400" dirty="0" smtClean="0">
                <a:solidFill>
                  <a:srgbClr val="FF0000"/>
                </a:solidFill>
              </a:rPr>
              <a:t>Source: (Franz, et al., 1997; Dekker et al.,2007).</a:t>
            </a:r>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74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Introduction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defRPr/>
            </a:pPr>
            <a:r>
              <a:rPr lang="en-US" sz="2800" b="1" i="1" dirty="0">
                <a:latin typeface="+mn-lt"/>
                <a:cs typeface="+mn-cs"/>
              </a:rPr>
              <a:t>…</a:t>
            </a:r>
            <a:r>
              <a:rPr lang="en-US" sz="2400" b="1" i="1" dirty="0">
                <a:latin typeface="+mn-lt"/>
                <a:cs typeface="+mn-cs"/>
              </a:rPr>
              <a:t>all employees wear HPDs from bank to bank…</a:t>
            </a:r>
          </a:p>
          <a:p>
            <a:pPr marL="342900" indent="-342900">
              <a:defRPr/>
            </a:pPr>
            <a:r>
              <a:rPr lang="en-US" sz="2400" b="1" i="1" dirty="0">
                <a:solidFill>
                  <a:srgbClr val="FF0000"/>
                </a:solidFill>
                <a:latin typeface="+mn-lt"/>
                <a:cs typeface="+mn-cs"/>
              </a:rPr>
              <a:t>(is this a common practice/motto)?</a:t>
            </a:r>
          </a:p>
          <a:p>
            <a:pPr marL="342900" indent="-342900" algn="ctr">
              <a:defRPr/>
            </a:pPr>
            <a:endParaRPr lang="en-US" sz="2400" b="1" i="1" dirty="0">
              <a:latin typeface="Arial" charset="0"/>
              <a:cs typeface="Arial" charset="0"/>
            </a:endParaRPr>
          </a:p>
          <a:p>
            <a:pPr marL="342900" indent="-342900" algn="ctr">
              <a:defRPr/>
            </a:pPr>
            <a:r>
              <a:rPr lang="en-US" sz="2400" b="1" i="1" dirty="0">
                <a:latin typeface="Arial" charset="0"/>
                <a:cs typeface="Arial" charset="0"/>
              </a:rPr>
              <a:t> </a:t>
            </a:r>
            <a:r>
              <a:rPr lang="en-US" sz="2400" b="1" i="1" dirty="0">
                <a:latin typeface="+mn-lt"/>
                <a:cs typeface="+mn-cs"/>
              </a:rPr>
              <a:t>…do we have OH challenge? </a:t>
            </a:r>
            <a:r>
              <a:rPr lang="en-US" sz="2400" b="1" i="1" dirty="0">
                <a:solidFill>
                  <a:srgbClr val="FF0000"/>
                </a:solidFill>
                <a:latin typeface="+mn-lt"/>
                <a:cs typeface="+mn-cs"/>
              </a:rPr>
              <a:t>YES</a:t>
            </a: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…do we have a Noise problem relative to other OHS challenges? </a:t>
            </a:r>
          </a:p>
          <a:p>
            <a:pPr marL="342900" indent="-342900" algn="ctr">
              <a:defRPr/>
            </a:pPr>
            <a:endParaRPr lang="en-US" sz="2400" b="1" i="1" dirty="0">
              <a:latin typeface="+mn-lt"/>
              <a:cs typeface="+mn-cs"/>
            </a:endParaRP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Is the Noise Team </a:t>
            </a:r>
            <a:r>
              <a:rPr lang="en-US" sz="2400" b="1" i="1" u="sng" dirty="0">
                <a:latin typeface="+mn-lt"/>
                <a:cs typeface="+mn-cs"/>
              </a:rPr>
              <a:t>effectively</a:t>
            </a:r>
            <a:r>
              <a:rPr lang="en-US" sz="2400" b="1" i="1" dirty="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Do we have a successfully Adopted Noise Leading Practice?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Use of Trends viz Numbers to inform direction</a:t>
            </a:r>
          </a:p>
          <a:p>
            <a:pPr marL="342900" indent="-342900" algn="ctr">
              <a:defRPr/>
            </a:pPr>
            <a:endParaRPr lang="en-US" sz="2800" b="1" i="1" dirty="0">
              <a:latin typeface="+mn-lt"/>
              <a:cs typeface="+mn-cs"/>
            </a:endParaRPr>
          </a:p>
          <a:p>
            <a:pPr marL="342900" indent="-342900">
              <a:buFontTx/>
              <a:buChar char="•"/>
              <a:defRPr/>
            </a:pPr>
            <a:endParaRPr lang="en-US" sz="2800" dirty="0">
              <a:latin typeface="+mn-lt"/>
              <a:cs typeface="+mn-cs"/>
            </a:endParaRPr>
          </a:p>
          <a:p>
            <a:pPr marL="342900" indent="-342900">
              <a:defRPr/>
            </a:pP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animEffect transition="in" filter="box(in)">
                                      <p:cBhvr>
                                        <p:cTn id="15" dur="500"/>
                                        <p:tgtEl>
                                          <p:spTgt spid="1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5" end="5"/>
                                            </p:txEl>
                                          </p:spTgt>
                                        </p:tgtEl>
                                        <p:attrNameLst>
                                          <p:attrName>style.visibility</p:attrName>
                                        </p:attrNameLst>
                                      </p:cBhvr>
                                      <p:to>
                                        <p:strVal val="visible"/>
                                      </p:to>
                                    </p:set>
                                    <p:animEffect transition="in" filter="box(in)">
                                      <p:cBhvr>
                                        <p:cTn id="20" dur="500"/>
                                        <p:tgtEl>
                                          <p:spTgt spid="1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8" end="8"/>
                                            </p:txEl>
                                          </p:spTgt>
                                        </p:tgtEl>
                                        <p:attrNameLst>
                                          <p:attrName>style.visibility</p:attrName>
                                        </p:attrNameLst>
                                      </p:cBhvr>
                                      <p:to>
                                        <p:strVal val="visible"/>
                                      </p:to>
                                    </p:set>
                                    <p:animEffect transition="in" filter="box(in)">
                                      <p:cBhvr>
                                        <p:cTn id="25" dur="500"/>
                                        <p:tgtEl>
                                          <p:spTgt spid="1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3">
                                            <p:txEl>
                                              <p:pRg st="10" end="10"/>
                                            </p:txEl>
                                          </p:spTgt>
                                        </p:tgtEl>
                                        <p:attrNameLst>
                                          <p:attrName>style.visibility</p:attrName>
                                        </p:attrNameLst>
                                      </p:cBhvr>
                                      <p:to>
                                        <p:strVal val="visible"/>
                                      </p:to>
                                    </p:set>
                                    <p:animEffect transition="in" filter="box(in)">
                                      <p:cBhvr>
                                        <p:cTn id="30" dur="500"/>
                                        <p:tgtEl>
                                          <p:spTgt spid="13">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13">
                                            <p:txEl>
                                              <p:pRg st="12" end="12"/>
                                            </p:txEl>
                                          </p:spTgt>
                                        </p:tgtEl>
                                        <p:attrNameLst>
                                          <p:attrName>style.visibility</p:attrName>
                                        </p:attrNameLst>
                                      </p:cBhvr>
                                      <p:to>
                                        <p:strVal val="visible"/>
                                      </p:to>
                                    </p:set>
                                    <p:animEffect transition="in" filter="box(in)">
                                      <p:cBhvr>
                                        <p:cTn id="35" dur="500"/>
                                        <p:tgtEl>
                                          <p:spTgt spid="1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891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5257800" cy="18542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70%?</a:t>
                      </a:r>
                      <a:endParaRPr lang="en-US" b="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TextBox 13"/>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994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949"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Consensus with the Industry on the need for paradigm shift</a:t>
            </a:r>
          </a:p>
          <a:p>
            <a:pPr marL="800100" lvl="1" indent="-342900">
              <a:buFont typeface="Courier New" pitchFamily="49" charset="0"/>
              <a:buChar char="o"/>
              <a:defRPr/>
            </a:pPr>
            <a:r>
              <a:rPr lang="en-US" sz="2400" dirty="0">
                <a:latin typeface="+mn-lt"/>
                <a:cs typeface="+mn-cs"/>
              </a:rPr>
              <a:t>Consensus on future management of the Noise Problem i.e. need a Paradigm shift (Strategy, ALARP - buy Quiet Policy)</a:t>
            </a:r>
          </a:p>
          <a:p>
            <a:pPr marL="1257300" lvl="2" indent="-342900">
              <a:buFont typeface="Wingdings" pitchFamily="2" charset="2"/>
              <a:buChar char="§"/>
              <a:defRPr/>
            </a:pPr>
            <a:r>
              <a:rPr lang="en-US" sz="2000" dirty="0">
                <a:latin typeface="+mn-lt"/>
                <a:cs typeface="+mn-cs"/>
              </a:rPr>
              <a:t>Aligning HCPs and Noise Improvement programs to the suggested approach</a:t>
            </a:r>
          </a:p>
          <a:p>
            <a:pPr marL="1257300" lvl="2" indent="-342900">
              <a:buFont typeface="Wingdings" pitchFamily="2" charset="2"/>
              <a:buChar char="§"/>
              <a:defRPr/>
            </a:pPr>
            <a:r>
              <a:rPr lang="en-US" sz="2000" dirty="0">
                <a:latin typeface="+mn-lt"/>
                <a:cs typeface="+mn-cs"/>
              </a:rPr>
              <a:t>Challenges of an employee profile of a Developed Country viz Developing Country – </a:t>
            </a:r>
            <a:r>
              <a:rPr lang="en-US" sz="2000" i="1" dirty="0">
                <a:latin typeface="+mn-lt"/>
                <a:cs typeface="+mn-cs"/>
              </a:rPr>
              <a:t>Understanding of quality of life</a:t>
            </a:r>
          </a:p>
          <a:p>
            <a:pPr marL="1257300" lvl="2" indent="-342900">
              <a:defRPr/>
            </a:pPr>
            <a:endParaRPr lang="en-US" sz="2000" dirty="0">
              <a:latin typeface="+mn-lt"/>
              <a:cs typeface="+mn-cs"/>
            </a:endParaRPr>
          </a:p>
          <a:p>
            <a:pPr marL="800100" lvl="2" indent="-342900">
              <a:buFont typeface="Courier New" pitchFamily="49" charset="0"/>
              <a:buChar char="o"/>
              <a:defRPr/>
            </a:pPr>
            <a:r>
              <a:rPr lang="en-US" sz="2400" dirty="0">
                <a:latin typeface="+mn-lt"/>
                <a:cs typeface="+mn-cs"/>
              </a:rPr>
              <a:t>Do we </a:t>
            </a:r>
            <a:r>
              <a:rPr lang="en-US" sz="2400" b="1" dirty="0">
                <a:solidFill>
                  <a:srgbClr val="FF0000"/>
                </a:solidFill>
                <a:latin typeface="+mn-lt"/>
                <a:cs typeface="+mn-cs"/>
              </a:rPr>
              <a:t>REALLY NEED </a:t>
            </a:r>
            <a:r>
              <a:rPr lang="en-US" sz="2400" dirty="0">
                <a:latin typeface="+mn-lt"/>
                <a:cs typeface="+mn-cs"/>
              </a:rPr>
              <a:t>a MOSH Noise Team? Viz other pressing OHS Challenges</a:t>
            </a:r>
          </a:p>
          <a:p>
            <a:pPr marL="1257300" lvl="2" indent="-342900">
              <a:buFont typeface="Wingdings" pitchFamily="2" charset="2"/>
              <a:buChar char="§"/>
              <a:defRPr/>
            </a:pPr>
            <a:r>
              <a:rPr lang="en-US" sz="2000" dirty="0">
                <a:latin typeface="+mn-lt"/>
                <a:cs typeface="+mn-cs"/>
              </a:rPr>
              <a:t>Implications ??</a:t>
            </a:r>
          </a:p>
          <a:p>
            <a:pPr marL="1257300" lvl="2" indent="-342900">
              <a:buFont typeface="Wingdings" pitchFamily="2" charset="2"/>
              <a:buChar char="§"/>
              <a:defRPr/>
            </a:pPr>
            <a:r>
              <a:rPr lang="en-US" sz="2000" dirty="0">
                <a:latin typeface="+mn-lt"/>
                <a:cs typeface="+mn-cs"/>
              </a:rPr>
              <a:t>Manage variation viz IMPACT of variation? – employee profile</a:t>
            </a:r>
          </a:p>
          <a:p>
            <a:pPr marL="1257300" lvl="2" indent="-342900">
              <a:buFont typeface="Wingdings" pitchFamily="2" charset="2"/>
              <a:buChar char="§"/>
              <a:defRPr/>
            </a:pPr>
            <a:r>
              <a:rPr lang="en-US" sz="2000" dirty="0">
                <a:latin typeface="+mn-lt"/>
                <a:cs typeface="+mn-cs"/>
              </a:rPr>
              <a:t>Leading Practice Approach?</a:t>
            </a:r>
          </a:p>
          <a:p>
            <a:pPr marL="800100" lvl="2" indent="-342900">
              <a:buFont typeface="Courier New" pitchFamily="49" charset="0"/>
              <a:buChar char="o"/>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box(in)">
                                      <p:cBhvr>
                                        <p:cTn id="38"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Conclusion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Noise challenge is at a different phase </a:t>
            </a:r>
            <a:r>
              <a:rPr lang="en-US" sz="1600" dirty="0">
                <a:latin typeface="+mn-lt"/>
                <a:cs typeface="+mn-cs"/>
              </a:rPr>
              <a:t>(</a:t>
            </a:r>
            <a:r>
              <a:rPr lang="en-US" sz="1600" i="1" dirty="0">
                <a:solidFill>
                  <a:srgbClr val="FF0000"/>
                </a:solidFill>
                <a:latin typeface="+mn-lt"/>
                <a:cs typeface="+mn-cs"/>
              </a:rPr>
              <a:t>importance, maturity, tipping point, development, etc</a:t>
            </a:r>
            <a:r>
              <a:rPr lang="en-US" dirty="0">
                <a:latin typeface="+mn-lt"/>
                <a:cs typeface="+mn-cs"/>
              </a:rPr>
              <a:t>) </a:t>
            </a:r>
            <a:r>
              <a:rPr lang="en-US" sz="2400" dirty="0">
                <a:latin typeface="+mn-lt"/>
                <a:cs typeface="+mn-cs"/>
              </a:rPr>
              <a:t>than other MOSH teams and other OH challenges </a:t>
            </a:r>
            <a:r>
              <a:rPr lang="en-US" sz="1600" dirty="0">
                <a:latin typeface="+mn-lt"/>
                <a:cs typeface="+mn-cs"/>
              </a:rPr>
              <a:t>(e.g. MMPA conference)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Need for a different approach </a:t>
            </a:r>
          </a:p>
          <a:p>
            <a:pPr marL="800100" lvl="1" indent="-342900">
              <a:buFont typeface="Courier New" pitchFamily="49" charset="0"/>
              <a:buChar char="o"/>
              <a:defRPr/>
            </a:pPr>
            <a:r>
              <a:rPr lang="en-US" sz="2000" dirty="0">
                <a:latin typeface="+mn-lt"/>
                <a:cs typeface="+mn-cs"/>
              </a:rPr>
              <a:t>Maybe leading practices need conducive paradigm</a:t>
            </a:r>
          </a:p>
          <a:p>
            <a:pPr marL="800100" lvl="1" indent="-342900">
              <a:buFont typeface="Courier New" pitchFamily="49" charset="0"/>
              <a:buChar char="o"/>
              <a:defRPr/>
            </a:pPr>
            <a:endParaRPr lang="en-US" sz="2000" dirty="0">
              <a:latin typeface="+mn-lt"/>
              <a:cs typeface="+mn-cs"/>
            </a:endParaRPr>
          </a:p>
          <a:p>
            <a:pPr marL="342900" indent="-342900">
              <a:buFontTx/>
              <a:buChar char="•"/>
              <a:defRPr/>
            </a:pPr>
            <a:r>
              <a:rPr lang="en-US" sz="2400" dirty="0">
                <a:latin typeface="+mn-lt"/>
                <a:cs typeface="+mn-cs"/>
              </a:rPr>
              <a:t>Focus on Source Elimination - revisit the </a:t>
            </a:r>
            <a:r>
              <a:rPr lang="en-US" sz="2400" dirty="0" smtClean="0">
                <a:latin typeface="+mn-lt"/>
                <a:cs typeface="+mn-cs"/>
              </a:rPr>
              <a:t>source elimination concepts such as electric, hydraulic drills etc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In-depth </a:t>
            </a:r>
            <a:r>
              <a:rPr lang="en-US" sz="2000" dirty="0" smtClean="0">
                <a:latin typeface="+mn-lt"/>
                <a:cs typeface="+mn-cs"/>
              </a:rPr>
              <a:t>review of source elimination concepts – long term view</a:t>
            </a:r>
            <a:endParaRPr lang="en-US" sz="2000" dirty="0">
              <a:latin typeface="+mn-lt"/>
              <a:cs typeface="+mn-cs"/>
            </a:endParaRPr>
          </a:p>
          <a:p>
            <a:pPr marL="800100" lvl="1" indent="-342900">
              <a:buFont typeface="Courier New" pitchFamily="49" charset="0"/>
              <a:buChar char="o"/>
              <a:defRPr/>
            </a:pPr>
            <a:r>
              <a:rPr lang="en-US" sz="2000" dirty="0">
                <a:latin typeface="+mn-lt"/>
                <a:cs typeface="+mn-cs"/>
              </a:rPr>
              <a:t>Not as a leading practice but part of Mining System</a:t>
            </a:r>
          </a:p>
          <a:p>
            <a:pPr marL="1257300" lvl="2" indent="-342900">
              <a:buFont typeface="Wingdings" pitchFamily="2" charset="2"/>
              <a:buChar char="§"/>
              <a:defRPr/>
            </a:pPr>
            <a:r>
              <a:rPr lang="en-US" dirty="0">
                <a:latin typeface="+mn-lt"/>
                <a:cs typeface="+mn-cs"/>
              </a:rPr>
              <a:t>Longer timelines (&gt;10 yrs)</a:t>
            </a:r>
          </a:p>
          <a:p>
            <a:pPr marL="1257300" lvl="2" indent="-342900">
              <a:buFont typeface="Wingdings" pitchFamily="2" charset="2"/>
              <a:buChar char="§"/>
              <a:defRPr/>
            </a:pPr>
            <a:r>
              <a:rPr lang="en-US" dirty="0">
                <a:latin typeface="+mn-lt"/>
                <a:cs typeface="+mn-cs"/>
              </a:rPr>
              <a:t>Report on the new mines, expansion projects etc that are now </a:t>
            </a:r>
            <a:r>
              <a:rPr lang="en-US" dirty="0" smtClean="0">
                <a:latin typeface="+mn-lt"/>
                <a:cs typeface="+mn-cs"/>
              </a:rPr>
              <a:t>designed/ compatible  </a:t>
            </a:r>
            <a:r>
              <a:rPr lang="en-US" dirty="0">
                <a:latin typeface="+mn-lt"/>
                <a:cs typeface="+mn-cs"/>
              </a:rPr>
              <a:t>for </a:t>
            </a:r>
            <a:r>
              <a:rPr lang="en-US" dirty="0" smtClean="0">
                <a:latin typeface="+mn-lt"/>
                <a:cs typeface="+mn-cs"/>
              </a:rPr>
              <a:t>electric, hydraulic </a:t>
            </a:r>
            <a:r>
              <a:rPr lang="en-US" dirty="0">
                <a:latin typeface="+mn-lt"/>
                <a:cs typeface="+mn-cs"/>
              </a:rPr>
              <a:t>drills </a:t>
            </a:r>
            <a:r>
              <a:rPr lang="en-US" dirty="0" smtClean="0">
                <a:latin typeface="+mn-lt"/>
                <a:cs typeface="+mn-cs"/>
              </a:rPr>
              <a:t>etc</a:t>
            </a:r>
          </a:p>
          <a:p>
            <a:pPr marL="1257300" lvl="2" indent="-342900">
              <a:buFont typeface="Wingdings" pitchFamily="2" charset="2"/>
              <a:buChar char="§"/>
              <a:defRPr/>
            </a:pPr>
            <a:r>
              <a:rPr lang="en-US" dirty="0" smtClean="0">
                <a:latin typeface="+mn-lt"/>
                <a:cs typeface="+mn-cs"/>
              </a:rPr>
              <a:t>Standardized Buy quiet policies etc</a:t>
            </a:r>
          </a:p>
          <a:p>
            <a:pPr marL="800100" lvl="1" indent="-342900">
              <a:buFont typeface="Courier New" pitchFamily="49" charset="0"/>
              <a:buChar char="o"/>
              <a:defRPr/>
            </a:pPr>
            <a:r>
              <a:rPr lang="en-US" sz="2000" dirty="0" smtClean="0">
                <a:latin typeface="+mn-lt"/>
                <a:cs typeface="+mn-cs"/>
              </a:rPr>
              <a:t>Not as compliance to the Mining Charter</a:t>
            </a:r>
          </a:p>
          <a:p>
            <a:pPr marL="800100" lvl="1" indent="-342900">
              <a:buFont typeface="Courier New" pitchFamily="49" charset="0"/>
              <a:buChar char="o"/>
              <a:defRPr/>
            </a:pPr>
            <a:r>
              <a:rPr lang="en-GB" sz="2000" dirty="0" smtClean="0">
                <a:latin typeface="+mn-lt"/>
                <a:cs typeface="+mn-cs"/>
              </a:rPr>
              <a:t>Reach a consensus on NHIL targets for next two &amp; five years </a:t>
            </a:r>
            <a:endParaRPr lang="en-US" sz="2000" dirty="0" smtClean="0">
              <a:latin typeface="+mn-lt"/>
              <a:cs typeface="+mn-cs"/>
            </a:endParaRPr>
          </a:p>
          <a:p>
            <a:pPr marL="800100" lvl="1" indent="-342900">
              <a:buFont typeface="Courier New" pitchFamily="49" charset="0"/>
              <a:buChar char="o"/>
              <a:defRPr/>
            </a:pPr>
            <a:endParaRPr lang="en-US" sz="2000" dirty="0" smtClean="0">
              <a:latin typeface="+mn-lt"/>
              <a:cs typeface="+mn-cs"/>
            </a:endParaRPr>
          </a:p>
          <a:p>
            <a:pPr marL="800100" lvl="1" indent="-342900">
              <a:buFont typeface="Courier New" pitchFamily="49" charset="0"/>
              <a:buChar char="o"/>
              <a:defRPr/>
            </a:pPr>
            <a:endParaRPr lang="en-US" sz="20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0"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Conclusion (cont.)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Continue </a:t>
            </a:r>
            <a:r>
              <a:rPr lang="en-US" sz="2400" dirty="0">
                <a:latin typeface="+mn-lt"/>
                <a:cs typeface="+mn-cs"/>
              </a:rPr>
              <a:t>with Engineering controls but not as a primary focus for the MOSH Noise </a:t>
            </a:r>
            <a:r>
              <a:rPr lang="en-US" sz="2400" dirty="0" smtClean="0">
                <a:latin typeface="+mn-lt"/>
                <a:cs typeface="+mn-cs"/>
              </a:rPr>
              <a:t>Team</a:t>
            </a:r>
          </a:p>
          <a:p>
            <a:pPr marL="800100" lvl="1" indent="-342900">
              <a:buFont typeface="Courier New" pitchFamily="49" charset="0"/>
              <a:buChar char="o"/>
              <a:defRPr/>
            </a:pPr>
            <a:r>
              <a:rPr lang="en-GB" sz="2000" dirty="0" smtClean="0">
                <a:latin typeface="+mn-lt"/>
                <a:cs typeface="+mn-cs"/>
              </a:rPr>
              <a:t>guide the Team on how to effectively manage and promote these Simply Leading Practices</a:t>
            </a:r>
          </a:p>
          <a:p>
            <a:pPr marL="800100" lvl="1" indent="-342900">
              <a:buFont typeface="Courier New" pitchFamily="49" charset="0"/>
              <a:buChar char="o"/>
              <a:defRPr/>
            </a:pPr>
            <a:r>
              <a:rPr lang="en-GB" sz="2000" dirty="0" smtClean="0">
                <a:latin typeface="+mn-lt"/>
                <a:cs typeface="+mn-cs"/>
              </a:rPr>
              <a:t>More of an Engineering challenge than a people challenge</a:t>
            </a:r>
            <a:endParaRPr lang="en-US" sz="2000" dirty="0" smtClean="0">
              <a:latin typeface="+mn-lt"/>
              <a:cs typeface="+mn-cs"/>
            </a:endParaRPr>
          </a:p>
          <a:p>
            <a:pPr marL="800100" lvl="1" indent="-342900">
              <a:buFontTx/>
              <a:buChar char="•"/>
              <a:defRPr/>
            </a:pPr>
            <a:endParaRPr lang="en-US" sz="2400" dirty="0" smtClean="0">
              <a:latin typeface="+mn-lt"/>
              <a:cs typeface="+mn-cs"/>
            </a:endParaRPr>
          </a:p>
          <a:p>
            <a:pPr marL="342900" indent="-342900">
              <a:buFontTx/>
              <a:buChar char="•"/>
              <a:defRPr/>
            </a:pPr>
            <a:r>
              <a:rPr lang="en-GB" sz="2400" dirty="0" smtClean="0">
                <a:latin typeface="+mn-lt"/>
                <a:cs typeface="+mn-cs"/>
              </a:rPr>
              <a:t>‘Closure’ strategy on the HPD _TAS Tool Leading Practice  - </a:t>
            </a:r>
            <a:r>
              <a:rPr lang="en-GB" sz="1600" i="1" dirty="0" smtClean="0">
                <a:latin typeface="+mn-lt"/>
                <a:cs typeface="+mn-cs"/>
              </a:rPr>
              <a:t>(remember the Hilti)</a:t>
            </a:r>
          </a:p>
          <a:p>
            <a:pPr marL="342900" indent="-342900">
              <a:buFontTx/>
              <a:buChar char="•"/>
              <a:defRPr/>
            </a:pPr>
            <a:endParaRPr lang="en-GB" sz="2400" i="1"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box(in)">
                                      <p:cBhvr>
                                        <p:cTn id="22"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30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Questions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r>
              <a:rPr lang="en-US" sz="3200" dirty="0">
                <a:latin typeface="+mn-lt"/>
                <a:cs typeface="+mn-cs"/>
              </a:rPr>
              <a:t>Questions</a:t>
            </a:r>
          </a:p>
          <a:p>
            <a:pPr marL="800100" lvl="1"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843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Nature of the Hazard</a:t>
            </a:r>
          </a:p>
          <a:p>
            <a:pPr marL="800100" lvl="1" indent="-342900">
              <a:buFont typeface="Courier New" pitchFamily="49" charset="0"/>
              <a:buChar char="o"/>
              <a:defRPr/>
            </a:pPr>
            <a:r>
              <a:rPr lang="en-US" sz="2400" dirty="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946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Global profile of NIHL</a:t>
            </a:r>
          </a:p>
          <a:p>
            <a:pPr marL="800100" lvl="1" indent="-342900">
              <a:buFont typeface="Courier New" pitchFamily="49" charset="0"/>
              <a:buChar char="o"/>
              <a:defRPr/>
            </a:pPr>
            <a:r>
              <a:rPr lang="en-US" sz="2400" dirty="0">
                <a:latin typeface="+mn-lt"/>
                <a:cs typeface="+mn-cs"/>
              </a:rPr>
              <a:t>NIHL has been recognized by World Health Organisation (WHO)</a:t>
            </a:r>
          </a:p>
          <a:p>
            <a:pPr marL="1257300" lvl="2" indent="-342900">
              <a:buFont typeface="Wingdings" pitchFamily="2" charset="2"/>
              <a:buChar char="q"/>
              <a:defRPr/>
            </a:pPr>
            <a:r>
              <a:rPr lang="en-US" sz="2400" dirty="0">
                <a:latin typeface="+mn-lt"/>
                <a:cs typeface="+mn-cs"/>
              </a:rPr>
              <a:t>Program for Prevention of Deafness and Hearing  Impairment (PDH)</a:t>
            </a:r>
          </a:p>
          <a:p>
            <a:pPr marL="800100" lvl="1" indent="-342900">
              <a:buFont typeface="Courier New" pitchFamily="49" charset="0"/>
              <a:buChar char="o"/>
              <a:defRPr/>
            </a:pPr>
            <a:r>
              <a:rPr lang="en-US" sz="2400" dirty="0">
                <a:latin typeface="+mn-lt"/>
                <a:cs typeface="+mn-cs"/>
              </a:rPr>
              <a:t>NIHL prevalence of 120 Million</a:t>
            </a:r>
          </a:p>
          <a:p>
            <a:pPr marL="1257300" lvl="2" indent="-342900">
              <a:buFont typeface="Wingdings" pitchFamily="2" charset="2"/>
              <a:buChar char="q"/>
              <a:defRPr/>
            </a:pPr>
            <a:r>
              <a:rPr lang="en-US" sz="2400" dirty="0">
                <a:latin typeface="+mn-lt"/>
                <a:cs typeface="+mn-cs"/>
              </a:rPr>
              <a:t>Member states to setup National Programs on Noise</a:t>
            </a:r>
          </a:p>
          <a:p>
            <a:pPr marL="800100" lvl="1" indent="-342900">
              <a:buFont typeface="Courier New" pitchFamily="49" charset="0"/>
              <a:buChar char="o"/>
              <a:defRPr/>
            </a:pPr>
            <a:r>
              <a:rPr lang="en-US" sz="2400" dirty="0">
                <a:latin typeface="+mn-lt"/>
                <a:cs typeface="+mn-cs"/>
              </a:rPr>
              <a:t>WHO-PDH rates NIHL as the most prevalent irreversible industrial disease and most compensable occupational disease</a:t>
            </a:r>
          </a:p>
          <a:p>
            <a:pPr marL="342900" indent="-342900">
              <a:buFontTx/>
              <a:buChar char="•"/>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State Intervention</a:t>
            </a:r>
          </a:p>
          <a:p>
            <a:pPr marL="800100" lvl="1" indent="-342900">
              <a:buFont typeface="Courier New" pitchFamily="49" charset="0"/>
              <a:buChar char="o"/>
              <a:defRPr/>
            </a:pPr>
            <a:r>
              <a:rPr lang="en-US" sz="2400" dirty="0">
                <a:latin typeface="+mn-lt"/>
                <a:cs typeface="+mn-cs"/>
              </a:rPr>
              <a:t>Compensation for Occupational  Injuries and Diseases Act 130/1993 (COID Act)</a:t>
            </a:r>
          </a:p>
          <a:p>
            <a:pPr marL="1257300" lvl="2" indent="-342900">
              <a:buFont typeface="Wingdings" pitchFamily="2" charset="2"/>
              <a:buChar char="q"/>
              <a:defRPr/>
            </a:pPr>
            <a:r>
              <a:rPr lang="en-US" sz="2400" dirty="0">
                <a:latin typeface="+mn-lt"/>
                <a:cs typeface="+mn-cs"/>
              </a:rPr>
              <a:t>Instruction  - 168, 171 </a:t>
            </a:r>
          </a:p>
          <a:p>
            <a:pPr marL="1257300" lvl="2" indent="-342900">
              <a:buFont typeface="Wingdings" pitchFamily="2" charset="2"/>
              <a:buChar char="q"/>
              <a:defRPr/>
            </a:pPr>
            <a:r>
              <a:rPr lang="en-US" sz="2400" dirty="0">
                <a:latin typeface="+mn-lt"/>
                <a:cs typeface="+mn-cs"/>
              </a:rPr>
              <a:t>Simplification &amp; fairness the compensation mechanism</a:t>
            </a:r>
          </a:p>
          <a:p>
            <a:pPr marL="1257300" lvl="2" indent="-342900">
              <a:buFont typeface="Wingdings" pitchFamily="2" charset="2"/>
              <a:buChar char="q"/>
              <a:defRPr/>
            </a:pPr>
            <a:r>
              <a:rPr lang="en-US" sz="2400" dirty="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a:latin typeface="+mn-lt"/>
                <a:cs typeface="+mn-cs"/>
              </a:rPr>
              <a:t>Baseline Audiogram test</a:t>
            </a:r>
          </a:p>
          <a:p>
            <a:pPr marL="1257300" lvl="2" indent="-342900">
              <a:buFont typeface="Wingdings" pitchFamily="2" charset="2"/>
              <a:buChar char="q"/>
              <a:defRPr/>
            </a:pPr>
            <a:endParaRPr lang="en-US" sz="2400" dirty="0">
              <a:latin typeface="+mn-lt"/>
              <a:cs typeface="+mn-cs"/>
            </a:endParaRPr>
          </a:p>
          <a:p>
            <a:pPr marL="800100" lvl="1" indent="-342900">
              <a:buFont typeface="Courier New" pitchFamily="49" charset="0"/>
              <a:buChar char="o"/>
              <a:defRPr/>
            </a:pPr>
            <a:r>
              <a:rPr lang="en-US" sz="2400" dirty="0">
                <a:latin typeface="+mn-lt"/>
                <a:cs typeface="+mn-cs"/>
              </a:rPr>
              <a:t>DMR’s Hearing Conservation Guidelines</a:t>
            </a:r>
          </a:p>
          <a:p>
            <a:pPr marL="1257300" lvl="2" indent="-342900">
              <a:buFont typeface="Courier New" pitchFamily="49" charset="0"/>
              <a:buChar char="o"/>
              <a:defRPr/>
            </a:pPr>
            <a:r>
              <a:rPr lang="en-US" sz="2400" dirty="0">
                <a:latin typeface="+mn-lt"/>
                <a:cs typeface="+mn-cs"/>
              </a:rPr>
              <a:t>Hearing Conservation Programs in Mines</a:t>
            </a:r>
          </a:p>
          <a:p>
            <a:pPr marL="1257300" lvl="2" indent="-342900">
              <a:buFont typeface="Courier New" pitchFamily="49" charset="0"/>
              <a:buChar char="o"/>
              <a:defRPr/>
            </a:pPr>
            <a:r>
              <a:rPr lang="en-US" sz="2400" dirty="0">
                <a:latin typeface="+mn-lt"/>
                <a:cs typeface="+mn-cs"/>
              </a:rPr>
              <a:t>Medical surveillance Programs</a:t>
            </a: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150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a:t>
            </a:r>
          </a:p>
          <a:p>
            <a:pPr marL="800100" lvl="1" indent="-342900">
              <a:buFont typeface="Courier New" pitchFamily="49" charset="0"/>
              <a:buChar char="o"/>
              <a:defRPr/>
            </a:pPr>
            <a:r>
              <a:rPr lang="en-US" sz="2400" dirty="0">
                <a:latin typeface="+mn-lt"/>
                <a:cs typeface="+mn-cs"/>
              </a:rPr>
              <a:t>1988 - Concern through the establishment of HCP User Guide No. 11</a:t>
            </a:r>
          </a:p>
          <a:p>
            <a:pPr marL="1257300" lvl="2" indent="-342900">
              <a:buFont typeface="Wingdings" pitchFamily="2" charset="2"/>
              <a:buChar char="q"/>
              <a:defRPr/>
            </a:pPr>
            <a:r>
              <a:rPr lang="en-US" sz="2400" dirty="0">
                <a:latin typeface="+mn-lt"/>
                <a:cs typeface="+mn-cs"/>
              </a:rPr>
              <a:t>Voluntary</a:t>
            </a:r>
          </a:p>
          <a:p>
            <a:pPr marL="800100" lvl="1" indent="-342900">
              <a:buFont typeface="Courier New" pitchFamily="49" charset="0"/>
              <a:buChar char="o"/>
              <a:defRPr/>
            </a:pPr>
            <a:r>
              <a:rPr lang="en-US" sz="2400" dirty="0">
                <a:latin typeface="+mn-lt"/>
                <a:cs typeface="+mn-cs"/>
              </a:rPr>
              <a:t>Mining Occupational Health Advisory Committee  (MOHAC) - Tripartite advisory body</a:t>
            </a:r>
          </a:p>
          <a:p>
            <a:pPr marL="1257300" lvl="2" indent="-342900">
              <a:buFont typeface="Wingdings" pitchFamily="2" charset="2"/>
              <a:buChar char="q"/>
              <a:defRPr/>
            </a:pPr>
            <a:r>
              <a:rPr lang="en-US" sz="2400" dirty="0">
                <a:latin typeface="+mn-lt"/>
                <a:cs typeface="+mn-cs"/>
              </a:rPr>
              <a:t>Adopted the 2003 Industry milestones</a:t>
            </a:r>
          </a:p>
          <a:p>
            <a:pPr marL="1257300" lvl="2" indent="-342900">
              <a:buFont typeface="Wingdings" pitchFamily="2" charset="2"/>
              <a:buChar char="q"/>
              <a:defRPr/>
            </a:pPr>
            <a:r>
              <a:rPr lang="en-US" sz="2400" dirty="0">
                <a:latin typeface="+mn-lt"/>
                <a:cs typeface="+mn-cs"/>
              </a:rPr>
              <a:t>Implemented the DMR/DME ‘s HCP Guidelines</a:t>
            </a:r>
          </a:p>
          <a:p>
            <a:pPr marL="1714500" lvl="3" indent="-342900">
              <a:buFont typeface="Wingdings" pitchFamily="2" charset="2"/>
              <a:buChar char="§"/>
              <a:defRPr/>
            </a:pPr>
            <a:r>
              <a:rPr lang="en-US" sz="2000" dirty="0">
                <a:latin typeface="+mn-lt"/>
                <a:cs typeface="+mn-cs"/>
              </a:rPr>
              <a:t>Elimination,</a:t>
            </a:r>
          </a:p>
          <a:p>
            <a:pPr marL="1714500" lvl="3" indent="-342900">
              <a:buFont typeface="Wingdings" pitchFamily="2" charset="2"/>
              <a:buChar char="§"/>
              <a:defRPr/>
            </a:pPr>
            <a:r>
              <a:rPr lang="en-US" sz="2000" dirty="0">
                <a:latin typeface="+mn-lt"/>
                <a:cs typeface="+mn-cs"/>
              </a:rPr>
              <a:t>Engineering Noise Control</a:t>
            </a:r>
          </a:p>
          <a:p>
            <a:pPr marL="1714500" lvl="3" indent="-342900">
              <a:buFont typeface="Wingdings" pitchFamily="2" charset="2"/>
              <a:buChar char="§"/>
              <a:defRPr/>
            </a:pPr>
            <a:r>
              <a:rPr lang="en-US" sz="2000" dirty="0">
                <a:latin typeface="+mn-lt"/>
                <a:cs typeface="+mn-cs"/>
              </a:rPr>
              <a:t>Administrative Control measures</a:t>
            </a:r>
          </a:p>
          <a:p>
            <a:pPr marL="1714500" lvl="3" indent="-342900">
              <a:buFont typeface="Wingdings" pitchFamily="2" charset="2"/>
              <a:buChar char="§"/>
              <a:defRPr/>
            </a:pPr>
            <a:r>
              <a:rPr lang="en-US" sz="2000" dirty="0">
                <a:latin typeface="+mn-lt"/>
                <a:cs typeface="+mn-cs"/>
              </a:rPr>
              <a:t>Personal Protection</a:t>
            </a:r>
            <a:endParaRPr lang="en-US" sz="2000" dirty="0">
              <a:solidFill>
                <a:srgbClr val="FF0000"/>
              </a:solidFill>
              <a:latin typeface="+mn-lt"/>
              <a:cs typeface="+mn-cs"/>
            </a:endParaRPr>
          </a:p>
          <a:p>
            <a:pPr marL="1714500" lvl="3" indent="-342900">
              <a:buFont typeface="Wingdings" pitchFamily="2" charset="2"/>
              <a:buChar char="§"/>
              <a:defRPr/>
            </a:pPr>
            <a:r>
              <a:rPr lang="en-US" sz="2000" dirty="0">
                <a:latin typeface="+mn-lt"/>
                <a:cs typeface="+mn-cs"/>
              </a:rPr>
              <a:t>Medical surveillance</a:t>
            </a: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253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 (cont.)</a:t>
            </a:r>
          </a:p>
          <a:p>
            <a:pPr marL="342900" indent="-342900">
              <a:buFontTx/>
              <a:buChar char="•"/>
              <a:defRPr/>
            </a:pPr>
            <a:endParaRPr lang="en-US" sz="2800" dirty="0">
              <a:latin typeface="+mn-lt"/>
              <a:cs typeface="+mn-cs"/>
            </a:endParaRPr>
          </a:p>
          <a:p>
            <a:pPr marL="1257300" lvl="2" indent="-342900">
              <a:buFont typeface="Wingdings" pitchFamily="2" charset="2"/>
              <a:buChar char="q"/>
              <a:defRPr/>
            </a:pPr>
            <a:r>
              <a:rPr lang="en-US" sz="2400" dirty="0">
                <a:solidFill>
                  <a:srgbClr val="FF0000"/>
                </a:solidFill>
                <a:latin typeface="+mn-lt"/>
                <a:cs typeface="+mn-cs"/>
              </a:rPr>
              <a:t>HPD to be used as an interim protective measure while permanent engineering solutions are being investigated and developed </a:t>
            </a:r>
            <a:r>
              <a:rPr lang="en-US" sz="2400" dirty="0">
                <a:latin typeface="+mn-lt"/>
                <a:cs typeface="+mn-cs"/>
              </a:rPr>
              <a:t>– </a:t>
            </a:r>
            <a:r>
              <a:rPr lang="en-US" sz="2400" i="1" dirty="0">
                <a:latin typeface="+mn-lt"/>
                <a:cs typeface="+mn-cs"/>
              </a:rPr>
              <a:t>world wide applicable standard</a:t>
            </a:r>
          </a:p>
          <a:p>
            <a:pPr marL="1714500" lvl="3" indent="-342900">
              <a:buFont typeface="Wingdings" pitchFamily="2" charset="2"/>
              <a:buChar char="§"/>
              <a:defRPr/>
            </a:pPr>
            <a:r>
              <a:rPr lang="en-US" sz="2800">
                <a:latin typeface="+mn-lt"/>
                <a:cs typeface="+mn-cs"/>
              </a:rPr>
              <a:t>DMR </a:t>
            </a:r>
            <a:r>
              <a:rPr lang="en-US" sz="2800" dirty="0">
                <a:latin typeface="+mn-lt"/>
                <a:cs typeface="+mn-cs"/>
              </a:rPr>
              <a:t>approach</a:t>
            </a:r>
          </a:p>
          <a:p>
            <a:pPr marL="1714500" lvl="3" indent="-342900">
              <a:buFont typeface="Wingdings" pitchFamily="2" charset="2"/>
              <a:buChar char="§"/>
              <a:defRPr/>
            </a:pPr>
            <a:r>
              <a:rPr lang="en-US" sz="2800" dirty="0">
                <a:latin typeface="+mn-lt"/>
                <a:cs typeface="+mn-cs"/>
              </a:rPr>
              <a:t>World wide applicable standard/approach</a:t>
            </a: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355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Prevalence of NIHL are derived primarily from compensation data</a:t>
            </a:r>
          </a:p>
          <a:p>
            <a:pPr marL="800100" lvl="1" indent="-342900">
              <a:buFont typeface="Courier New" pitchFamily="49" charset="0"/>
              <a:buChar char="o"/>
              <a:defRPr/>
            </a:pPr>
            <a:r>
              <a:rPr lang="en-US" sz="2000" dirty="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a:latin typeface="+mn-lt"/>
              <a:cs typeface="+mn-cs"/>
            </a:endParaRPr>
          </a:p>
          <a:p>
            <a:pPr marL="342900" lvl="1" indent="-342900">
              <a:buFontTx/>
              <a:buChar char="•"/>
              <a:defRPr/>
            </a:pPr>
            <a:r>
              <a:rPr lang="en-US" sz="2400" dirty="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a:latin typeface="+mn-lt"/>
              <a:cs typeface="+mn-cs"/>
            </a:endParaRPr>
          </a:p>
          <a:p>
            <a:pPr marL="342900" lvl="1" indent="-342900">
              <a:buFontTx/>
              <a:buChar char="•"/>
              <a:defRPr/>
            </a:pPr>
            <a:endParaRPr lang="en-US" sz="2400" dirty="0">
              <a:latin typeface="+mn-lt"/>
              <a:cs typeface="+mn-cs"/>
            </a:endParaRPr>
          </a:p>
          <a:p>
            <a:pPr marL="342900" indent="-342900">
              <a:buFontTx/>
              <a:buChar char="•"/>
              <a:defRPr/>
            </a:pPr>
            <a:endParaRPr lang="en-US" sz="2400" dirty="0">
              <a:latin typeface="+mn-lt"/>
              <a:cs typeface="+mn-cs"/>
            </a:endParaRPr>
          </a:p>
          <a:p>
            <a:pPr marL="800100" lvl="1" indent="-342900">
              <a:buFont typeface="Courier New" pitchFamily="49" charset="0"/>
              <a:buChar char="o"/>
              <a:defRPr/>
            </a:pPr>
            <a:endParaRPr lang="en-US" sz="24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Impact of the Hazard </a:t>
            </a:r>
          </a:p>
          <a:p>
            <a:pPr marL="800100" lvl="1" indent="-342900">
              <a:buFont typeface="Courier New" pitchFamily="49" charset="0"/>
              <a:buChar char="o"/>
              <a:defRPr/>
            </a:pPr>
            <a:r>
              <a:rPr lang="en-US" sz="2400" dirty="0">
                <a:latin typeface="+mn-lt"/>
                <a:cs typeface="+mn-cs"/>
              </a:rPr>
              <a:t>NIHL has cost the Industry R890 M – 1997 to 2007</a:t>
            </a:r>
          </a:p>
          <a:p>
            <a:pPr marL="1257300" lvl="2" indent="-342900">
              <a:buFont typeface="Wingdings" pitchFamily="2" charset="2"/>
              <a:buChar char="§"/>
              <a:defRPr/>
            </a:pPr>
            <a:r>
              <a:rPr lang="en-US" sz="2400" dirty="0">
                <a:latin typeface="+mn-lt"/>
                <a:cs typeface="+mn-cs"/>
              </a:rPr>
              <a:t>R370 M – 2005 to 2009</a:t>
            </a:r>
          </a:p>
          <a:p>
            <a:pPr marL="800100" lvl="1" indent="-342900">
              <a:buFont typeface="Courier New" pitchFamily="49" charset="0"/>
              <a:buChar char="o"/>
              <a:defRPr/>
            </a:pPr>
            <a:r>
              <a:rPr lang="en-US" sz="2400" dirty="0">
                <a:latin typeface="+mn-lt"/>
                <a:cs typeface="+mn-cs"/>
              </a:rPr>
              <a:t>Single biggest occupational disease in workforce</a:t>
            </a:r>
          </a:p>
          <a:p>
            <a:pPr marL="800100" lvl="1" indent="-342900">
              <a:buFont typeface="Courier New" pitchFamily="49" charset="0"/>
              <a:buChar char="o"/>
              <a:defRPr/>
            </a:pPr>
            <a:r>
              <a:rPr lang="en-US" sz="2400" dirty="0">
                <a:latin typeface="+mn-lt"/>
                <a:cs typeface="+mn-cs"/>
              </a:rPr>
              <a:t>Total NIHL claims in 2011 – R 44M</a:t>
            </a:r>
          </a:p>
          <a:p>
            <a:pPr marL="1257300" lvl="2" indent="-342900">
              <a:buFont typeface="Wingdings" pitchFamily="2" charset="2"/>
              <a:buChar char="§"/>
              <a:defRPr/>
            </a:pPr>
            <a:r>
              <a:rPr lang="en-US" sz="2400" dirty="0">
                <a:latin typeface="+mn-lt"/>
                <a:cs typeface="+mn-cs"/>
              </a:rPr>
              <a:t>Direct Cost – R37M</a:t>
            </a:r>
          </a:p>
          <a:p>
            <a:pPr marL="1257300" lvl="2" indent="-342900">
              <a:buFont typeface="Wingdings" pitchFamily="2" charset="2"/>
              <a:buChar char="§"/>
              <a:defRPr/>
            </a:pPr>
            <a:r>
              <a:rPr lang="en-US" sz="2400" dirty="0">
                <a:latin typeface="+mn-lt"/>
                <a:cs typeface="+mn-cs"/>
              </a:rPr>
              <a:t>Subsequent cost – R5M</a:t>
            </a:r>
          </a:p>
          <a:p>
            <a:pPr marL="1257300" lvl="2" indent="-342900">
              <a:buFont typeface="Wingdings" pitchFamily="2" charset="2"/>
              <a:buChar char="§"/>
              <a:defRPr/>
            </a:pPr>
            <a:r>
              <a:rPr lang="en-US" sz="2400" dirty="0">
                <a:latin typeface="+mn-lt"/>
                <a:cs typeface="+mn-cs"/>
              </a:rPr>
              <a:t>Days off - R 175K</a:t>
            </a:r>
          </a:p>
          <a:p>
            <a:pPr marL="800100" lvl="1" indent="-342900">
              <a:buFont typeface="Courier New" pitchFamily="49" charset="0"/>
              <a:buChar char="o"/>
              <a:defRPr/>
            </a:pPr>
            <a:r>
              <a:rPr lang="en-US" sz="2400" dirty="0">
                <a:latin typeface="+mn-lt"/>
                <a:cs typeface="+mn-cs"/>
              </a:rPr>
              <a:t>Very good progress</a:t>
            </a:r>
          </a:p>
          <a:p>
            <a:pPr marL="800100" lvl="1" indent="-342900">
              <a:buFont typeface="Courier New" pitchFamily="49" charset="0"/>
              <a:buChar char="o"/>
              <a:defRPr/>
            </a:pPr>
            <a:r>
              <a:rPr lang="en-US" sz="2400" dirty="0">
                <a:latin typeface="+mn-lt"/>
                <a:cs typeface="+mn-cs"/>
              </a:rPr>
              <a:t>Overwhelming Literature </a:t>
            </a:r>
          </a:p>
          <a:p>
            <a:pPr marL="1257300" lvl="2" indent="-342900">
              <a:buFont typeface="Wingdings" pitchFamily="2" charset="2"/>
              <a:buChar char="§"/>
              <a:defRPr/>
            </a:pPr>
            <a:r>
              <a:rPr lang="en-US" sz="2400" dirty="0">
                <a:latin typeface="+mn-lt"/>
                <a:cs typeface="+mn-cs"/>
              </a:rPr>
              <a:t>Data : Scarce , unreliable not  standardized </a:t>
            </a:r>
            <a:r>
              <a:rPr lang="en-US" sz="2400" i="1" dirty="0">
                <a:latin typeface="+mn-lt"/>
                <a:cs typeface="+mn-cs"/>
              </a:rPr>
              <a:t>(different criteria for different countries etc) </a:t>
            </a:r>
          </a:p>
          <a:p>
            <a:pPr marL="1257300" lvl="2" indent="-342900">
              <a:buFont typeface="Wingdings" pitchFamily="2" charset="2"/>
              <a:buChar char="§"/>
              <a:defRPr/>
            </a:pPr>
            <a:r>
              <a:rPr lang="en-US" sz="2400" dirty="0">
                <a:latin typeface="+mn-lt"/>
                <a:cs typeface="+mn-cs"/>
              </a:rPr>
              <a:t>General absence of a ‘ </a:t>
            </a:r>
            <a:r>
              <a:rPr lang="en-US" sz="2400" b="1" i="1" dirty="0">
                <a:latin typeface="+mn-lt"/>
                <a:cs typeface="+mn-cs"/>
              </a:rPr>
              <a:t>helicopter view</a:t>
            </a:r>
            <a:r>
              <a:rPr lang="en-US" sz="2400" dirty="0">
                <a:latin typeface="+mn-lt"/>
                <a:cs typeface="+mn-cs"/>
              </a:rPr>
              <a:t>’</a:t>
            </a:r>
          </a:p>
        </p:txBody>
      </p:sp>
      <p:sp>
        <p:nvSpPr>
          <p:cNvPr id="12" name="TextBox 11"/>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22206</TotalTime>
  <Words>1900</Words>
  <Application>Microsoft Office PowerPoint</Application>
  <PresentationFormat>On-screen Show (4:3)</PresentationFormat>
  <Paragraphs>330</Paragraphs>
  <Slides>25</Slides>
  <Notes>5</Notes>
  <HiddenSlides>5</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649</cp:revision>
  <cp:lastPrinted>2011-11-14T14:29:43Z</cp:lastPrinted>
  <dcterms:created xsi:type="dcterms:W3CDTF">2007-02-09T08:16:42Z</dcterms:created>
  <dcterms:modified xsi:type="dcterms:W3CDTF">2012-06-06T09:38:10Z</dcterms:modified>
</cp:coreProperties>
</file>