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charts/chart3.xml" ContentType="application/vnd.openxmlformats-officedocument.drawingml.chart+xml"/>
  <Default Extension="xlsx" ContentType="application/vnd.openxmlformats-officedocument.spreadsheetml.sheet"/>
  <Override PartName="/ppt/charts/chart4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281" r:id="rId2"/>
    <p:sldId id="257" r:id="rId3"/>
    <p:sldId id="282" r:id="rId4"/>
    <p:sldId id="283" r:id="rId5"/>
    <p:sldId id="284" r:id="rId6"/>
    <p:sldId id="285" r:id="rId7"/>
    <p:sldId id="286" r:id="rId8"/>
    <p:sldId id="287" r:id="rId9"/>
    <p:sldId id="288" r:id="rId10"/>
    <p:sldId id="289" r:id="rId11"/>
    <p:sldId id="290" r:id="rId12"/>
    <p:sldId id="291" r:id="rId13"/>
    <p:sldId id="292" r:id="rId14"/>
    <p:sldId id="293" r:id="rId15"/>
    <p:sldId id="294" r:id="rId16"/>
    <p:sldId id="295" r:id="rId17"/>
    <p:sldId id="296" r:id="rId18"/>
    <p:sldId id="297" r:id="rId19"/>
    <p:sldId id="298" r:id="rId20"/>
    <p:sldId id="299" r:id="rId21"/>
    <p:sldId id="300" r:id="rId22"/>
    <p:sldId id="301" r:id="rId23"/>
    <p:sldId id="302" r:id="rId2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88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D:\2011\NIHL%20milestone%20article%20for%20MVS%202011\RMA%2010%20year%20NIHL%20compensation%20costs.xls" TargetMode="Externa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oleObject" Target="Book1" TargetMode="External"/><Relationship Id="rId1" Type="http://schemas.openxmlformats.org/officeDocument/2006/relationships/themeOverride" Target="../theme/themeOverride1.xm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Worksheet1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Work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autoTitleDeleted val="1"/>
    <c:plotArea>
      <c:layout>
        <c:manualLayout>
          <c:layoutTarget val="inner"/>
          <c:xMode val="edge"/>
          <c:yMode val="edge"/>
          <c:x val="0.24658070643332491"/>
          <c:y val="0.1760952729351582"/>
          <c:w val="0.68920720524514478"/>
          <c:h val="0.5029359013193162"/>
        </c:manualLayout>
      </c:layout>
      <c:lineChart>
        <c:grouping val="standard"/>
        <c:ser>
          <c:idx val="0"/>
          <c:order val="0"/>
          <c:tx>
            <c:strRef>
              <c:f>'Commodity comparisons'!$C$3</c:f>
              <c:strCache>
                <c:ptCount val="1"/>
                <c:pt idx="0">
                  <c:v>COAL OPENCAST</c:v>
                </c:pt>
              </c:strCache>
            </c:strRef>
          </c:tx>
          <c:spPr>
            <a:ln w="12700">
              <a:solidFill>
                <a:srgbClr val="000080"/>
              </a:solidFill>
              <a:prstDash val="solid"/>
            </a:ln>
          </c:spPr>
          <c:marker>
            <c:symbol val="diamond"/>
            <c:size val="5"/>
            <c:spPr>
              <a:solidFill>
                <a:srgbClr val="000080"/>
              </a:solidFill>
              <a:ln>
                <a:solidFill>
                  <a:srgbClr val="000080"/>
                </a:solidFill>
                <a:prstDash val="solid"/>
              </a:ln>
            </c:spPr>
          </c:marker>
          <c:cat>
            <c:numRef>
              <c:f>'Commodity comparisons'!$B$4:$B$13</c:f>
              <c:numCache>
                <c:formatCode>General</c:formatCode>
                <c:ptCount val="10"/>
                <c:pt idx="0">
                  <c:v>1998</c:v>
                </c:pt>
                <c:pt idx="1">
                  <c:v>1999</c:v>
                </c:pt>
                <c:pt idx="2">
                  <c:v>2000</c:v>
                </c:pt>
                <c:pt idx="3">
                  <c:v>2001</c:v>
                </c:pt>
                <c:pt idx="4">
                  <c:v>2002</c:v>
                </c:pt>
                <c:pt idx="5">
                  <c:v>2003</c:v>
                </c:pt>
                <c:pt idx="6">
                  <c:v>2004</c:v>
                </c:pt>
                <c:pt idx="7">
                  <c:v>2005</c:v>
                </c:pt>
                <c:pt idx="8">
                  <c:v>2006</c:v>
                </c:pt>
                <c:pt idx="9">
                  <c:v>2007</c:v>
                </c:pt>
              </c:numCache>
            </c:numRef>
          </c:cat>
          <c:val>
            <c:numRef>
              <c:f>'Commodity comparisons'!$C$4:$C$13</c:f>
              <c:numCache>
                <c:formatCode>_(* #,##0_);_(* \(#,##0\);_(* "-"??_);_(@_)</c:formatCode>
                <c:ptCount val="10"/>
                <c:pt idx="0">
                  <c:v>193205.55</c:v>
                </c:pt>
                <c:pt idx="1">
                  <c:v>577623.23</c:v>
                </c:pt>
                <c:pt idx="2">
                  <c:v>543586.6</c:v>
                </c:pt>
                <c:pt idx="3">
                  <c:v>721501.62</c:v>
                </c:pt>
                <c:pt idx="4">
                  <c:v>1388293.6500000001</c:v>
                </c:pt>
                <c:pt idx="5">
                  <c:v>961431.57</c:v>
                </c:pt>
                <c:pt idx="6">
                  <c:v>949875.31</c:v>
                </c:pt>
                <c:pt idx="7">
                  <c:v>2235101.6800000002</c:v>
                </c:pt>
                <c:pt idx="8">
                  <c:v>1944755.6300000001</c:v>
                </c:pt>
                <c:pt idx="9">
                  <c:v>1906987.57</c:v>
                </c:pt>
              </c:numCache>
            </c:numRef>
          </c:val>
        </c:ser>
        <c:ser>
          <c:idx val="1"/>
          <c:order val="1"/>
          <c:tx>
            <c:strRef>
              <c:f>'Commodity comparisons'!$D$3</c:f>
              <c:strCache>
                <c:ptCount val="1"/>
                <c:pt idx="0">
                  <c:v>COAL UNDERGROUND/MIXED</c:v>
                </c:pt>
              </c:strCache>
            </c:strRef>
          </c:tx>
          <c:spPr>
            <a:ln w="12700">
              <a:solidFill>
                <a:srgbClr val="FF00FF"/>
              </a:solidFill>
              <a:prstDash val="solid"/>
            </a:ln>
          </c:spPr>
          <c:marker>
            <c:symbol val="square"/>
            <c:size val="5"/>
            <c:spPr>
              <a:solidFill>
                <a:srgbClr val="FF00FF"/>
              </a:solidFill>
              <a:ln>
                <a:solidFill>
                  <a:srgbClr val="FF00FF"/>
                </a:solidFill>
                <a:prstDash val="solid"/>
              </a:ln>
            </c:spPr>
          </c:marker>
          <c:cat>
            <c:numRef>
              <c:f>'Commodity comparisons'!$B$4:$B$13</c:f>
              <c:numCache>
                <c:formatCode>General</c:formatCode>
                <c:ptCount val="10"/>
                <c:pt idx="0">
                  <c:v>1998</c:v>
                </c:pt>
                <c:pt idx="1">
                  <c:v>1999</c:v>
                </c:pt>
                <c:pt idx="2">
                  <c:v>2000</c:v>
                </c:pt>
                <c:pt idx="3">
                  <c:v>2001</c:v>
                </c:pt>
                <c:pt idx="4">
                  <c:v>2002</c:v>
                </c:pt>
                <c:pt idx="5">
                  <c:v>2003</c:v>
                </c:pt>
                <c:pt idx="6">
                  <c:v>2004</c:v>
                </c:pt>
                <c:pt idx="7">
                  <c:v>2005</c:v>
                </c:pt>
                <c:pt idx="8">
                  <c:v>2006</c:v>
                </c:pt>
                <c:pt idx="9">
                  <c:v>2007</c:v>
                </c:pt>
              </c:numCache>
            </c:numRef>
          </c:cat>
          <c:val>
            <c:numRef>
              <c:f>'Commodity comparisons'!$D$4:$D$13</c:f>
              <c:numCache>
                <c:formatCode>_(* #,##0_);_(* \(#,##0\);_(* "-"??_);_(@_)</c:formatCode>
                <c:ptCount val="10"/>
                <c:pt idx="0">
                  <c:v>1986752.5312000001</c:v>
                </c:pt>
                <c:pt idx="1">
                  <c:v>2389042.3499999987</c:v>
                </c:pt>
                <c:pt idx="2">
                  <c:v>2436636.3199999947</c:v>
                </c:pt>
                <c:pt idx="3">
                  <c:v>2192370.96</c:v>
                </c:pt>
                <c:pt idx="4">
                  <c:v>2806369.46</c:v>
                </c:pt>
                <c:pt idx="5">
                  <c:v>1056321.97</c:v>
                </c:pt>
                <c:pt idx="6">
                  <c:v>1114459.05</c:v>
                </c:pt>
                <c:pt idx="7">
                  <c:v>1672144.58</c:v>
                </c:pt>
                <c:pt idx="8">
                  <c:v>2453315.44</c:v>
                </c:pt>
                <c:pt idx="9">
                  <c:v>1298746.49</c:v>
                </c:pt>
              </c:numCache>
            </c:numRef>
          </c:val>
        </c:ser>
        <c:ser>
          <c:idx val="2"/>
          <c:order val="2"/>
          <c:tx>
            <c:strRef>
              <c:f>'Commodity comparisons'!$E$3</c:f>
              <c:strCache>
                <c:ptCount val="1"/>
                <c:pt idx="0">
                  <c:v>DIAMONDS</c:v>
                </c:pt>
              </c:strCache>
            </c:strRef>
          </c:tx>
          <c:spPr>
            <a:ln w="12700">
              <a:solidFill>
                <a:srgbClr val="00FF00"/>
              </a:solidFill>
              <a:prstDash val="solid"/>
            </a:ln>
          </c:spPr>
          <c:marker>
            <c:symbol val="triangle"/>
            <c:size val="5"/>
            <c:spPr>
              <a:solidFill>
                <a:srgbClr val="FFFF00"/>
              </a:solidFill>
              <a:ln>
                <a:solidFill>
                  <a:srgbClr val="00FF00"/>
                </a:solidFill>
                <a:prstDash val="solid"/>
              </a:ln>
            </c:spPr>
          </c:marker>
          <c:cat>
            <c:numRef>
              <c:f>'Commodity comparisons'!$B$4:$B$13</c:f>
              <c:numCache>
                <c:formatCode>General</c:formatCode>
                <c:ptCount val="10"/>
                <c:pt idx="0">
                  <c:v>1998</c:v>
                </c:pt>
                <c:pt idx="1">
                  <c:v>1999</c:v>
                </c:pt>
                <c:pt idx="2">
                  <c:v>2000</c:v>
                </c:pt>
                <c:pt idx="3">
                  <c:v>2001</c:v>
                </c:pt>
                <c:pt idx="4">
                  <c:v>2002</c:v>
                </c:pt>
                <c:pt idx="5">
                  <c:v>2003</c:v>
                </c:pt>
                <c:pt idx="6">
                  <c:v>2004</c:v>
                </c:pt>
                <c:pt idx="7">
                  <c:v>2005</c:v>
                </c:pt>
                <c:pt idx="8">
                  <c:v>2006</c:v>
                </c:pt>
                <c:pt idx="9">
                  <c:v>2007</c:v>
                </c:pt>
              </c:numCache>
            </c:numRef>
          </c:cat>
          <c:val>
            <c:numRef>
              <c:f>'Commodity comparisons'!$E$4:$E$13</c:f>
              <c:numCache>
                <c:formatCode>_(* #,##0_);_(* \(#,##0\);_(* "-"??_);_(@_)</c:formatCode>
                <c:ptCount val="10"/>
                <c:pt idx="0">
                  <c:v>425818.48000000021</c:v>
                </c:pt>
                <c:pt idx="1">
                  <c:v>1098750.8700000001</c:v>
                </c:pt>
                <c:pt idx="2">
                  <c:v>515843.39</c:v>
                </c:pt>
                <c:pt idx="3">
                  <c:v>870178.65</c:v>
                </c:pt>
                <c:pt idx="4">
                  <c:v>941572.13</c:v>
                </c:pt>
                <c:pt idx="5">
                  <c:v>1391844.3</c:v>
                </c:pt>
                <c:pt idx="6">
                  <c:v>2419865</c:v>
                </c:pt>
                <c:pt idx="7">
                  <c:v>1120150.33</c:v>
                </c:pt>
                <c:pt idx="8">
                  <c:v>2743072.1</c:v>
                </c:pt>
                <c:pt idx="9">
                  <c:v>801168.2</c:v>
                </c:pt>
              </c:numCache>
            </c:numRef>
          </c:val>
        </c:ser>
        <c:ser>
          <c:idx val="3"/>
          <c:order val="3"/>
          <c:tx>
            <c:strRef>
              <c:f>'Commodity comparisons'!$F$3</c:f>
              <c:strCache>
                <c:ptCount val="1"/>
                <c:pt idx="0">
                  <c:v>GOLD</c:v>
                </c:pt>
              </c:strCache>
            </c:strRef>
          </c:tx>
          <c:spPr>
            <a:ln w="12700">
              <a:solidFill>
                <a:srgbClr val="00FFFF"/>
              </a:solidFill>
              <a:prstDash val="solid"/>
            </a:ln>
          </c:spPr>
          <c:marker>
            <c:symbol val="x"/>
            <c:size val="5"/>
            <c:spPr>
              <a:noFill/>
              <a:ln>
                <a:solidFill>
                  <a:srgbClr val="00FFFF"/>
                </a:solidFill>
                <a:prstDash val="solid"/>
              </a:ln>
            </c:spPr>
          </c:marker>
          <c:cat>
            <c:numRef>
              <c:f>'Commodity comparisons'!$B$4:$B$13</c:f>
              <c:numCache>
                <c:formatCode>General</c:formatCode>
                <c:ptCount val="10"/>
                <c:pt idx="0">
                  <c:v>1998</c:v>
                </c:pt>
                <c:pt idx="1">
                  <c:v>1999</c:v>
                </c:pt>
                <c:pt idx="2">
                  <c:v>2000</c:v>
                </c:pt>
                <c:pt idx="3">
                  <c:v>2001</c:v>
                </c:pt>
                <c:pt idx="4">
                  <c:v>2002</c:v>
                </c:pt>
                <c:pt idx="5">
                  <c:v>2003</c:v>
                </c:pt>
                <c:pt idx="6">
                  <c:v>2004</c:v>
                </c:pt>
                <c:pt idx="7">
                  <c:v>2005</c:v>
                </c:pt>
                <c:pt idx="8">
                  <c:v>2006</c:v>
                </c:pt>
                <c:pt idx="9">
                  <c:v>2007</c:v>
                </c:pt>
              </c:numCache>
            </c:numRef>
          </c:cat>
          <c:val>
            <c:numRef>
              <c:f>'Commodity comparisons'!$F$4:$F$13</c:f>
              <c:numCache>
                <c:formatCode>_(* #,##0_);_(* \(#,##0\);_(* "-"??_);_(@_)</c:formatCode>
                <c:ptCount val="10"/>
                <c:pt idx="0">
                  <c:v>66013379.842600234</c:v>
                </c:pt>
                <c:pt idx="1">
                  <c:v>37363965.403100036</c:v>
                </c:pt>
                <c:pt idx="2">
                  <c:v>21721472.210000053</c:v>
                </c:pt>
                <c:pt idx="3">
                  <c:v>27972899.789999917</c:v>
                </c:pt>
                <c:pt idx="4">
                  <c:v>32147036.099999949</c:v>
                </c:pt>
                <c:pt idx="5">
                  <c:v>29548064.650000028</c:v>
                </c:pt>
                <c:pt idx="6">
                  <c:v>38860653.530000001</c:v>
                </c:pt>
                <c:pt idx="7">
                  <c:v>42980467.840000056</c:v>
                </c:pt>
                <c:pt idx="8">
                  <c:v>17086000.010000005</c:v>
                </c:pt>
                <c:pt idx="9">
                  <c:v>20868762.689999986</c:v>
                </c:pt>
              </c:numCache>
            </c:numRef>
          </c:val>
        </c:ser>
        <c:ser>
          <c:idx val="4"/>
          <c:order val="4"/>
          <c:tx>
            <c:strRef>
              <c:f>'Commodity comparisons'!$G$3</c:f>
              <c:strCache>
                <c:ptCount val="1"/>
                <c:pt idx="0">
                  <c:v>PLATINUM</c:v>
                </c:pt>
              </c:strCache>
            </c:strRef>
          </c:tx>
          <c:spPr>
            <a:ln w="12700">
              <a:solidFill>
                <a:srgbClr val="800080"/>
              </a:solidFill>
              <a:prstDash val="solid"/>
            </a:ln>
          </c:spPr>
          <c:marker>
            <c:symbol val="star"/>
            <c:size val="5"/>
            <c:spPr>
              <a:noFill/>
              <a:ln>
                <a:solidFill>
                  <a:srgbClr val="800080"/>
                </a:solidFill>
                <a:prstDash val="solid"/>
              </a:ln>
            </c:spPr>
          </c:marker>
          <c:cat>
            <c:numRef>
              <c:f>'Commodity comparisons'!$B$4:$B$13</c:f>
              <c:numCache>
                <c:formatCode>General</c:formatCode>
                <c:ptCount val="10"/>
                <c:pt idx="0">
                  <c:v>1998</c:v>
                </c:pt>
                <c:pt idx="1">
                  <c:v>1999</c:v>
                </c:pt>
                <c:pt idx="2">
                  <c:v>2000</c:v>
                </c:pt>
                <c:pt idx="3">
                  <c:v>2001</c:v>
                </c:pt>
                <c:pt idx="4">
                  <c:v>2002</c:v>
                </c:pt>
                <c:pt idx="5">
                  <c:v>2003</c:v>
                </c:pt>
                <c:pt idx="6">
                  <c:v>2004</c:v>
                </c:pt>
                <c:pt idx="7">
                  <c:v>2005</c:v>
                </c:pt>
                <c:pt idx="8">
                  <c:v>2006</c:v>
                </c:pt>
                <c:pt idx="9">
                  <c:v>2007</c:v>
                </c:pt>
              </c:numCache>
            </c:numRef>
          </c:cat>
          <c:val>
            <c:numRef>
              <c:f>'Commodity comparisons'!$G$4:$G$13</c:f>
              <c:numCache>
                <c:formatCode>_(* #,##0_);_(* \(#,##0\);_(* "-"??_);_(@_)</c:formatCode>
                <c:ptCount val="10"/>
                <c:pt idx="0">
                  <c:v>37586797.155200019</c:v>
                </c:pt>
                <c:pt idx="1">
                  <c:v>38938334.589999892</c:v>
                </c:pt>
                <c:pt idx="2">
                  <c:v>46306795.06000004</c:v>
                </c:pt>
                <c:pt idx="3">
                  <c:v>41628991.480000004</c:v>
                </c:pt>
                <c:pt idx="4">
                  <c:v>31449580.879999924</c:v>
                </c:pt>
                <c:pt idx="5">
                  <c:v>26183422.729999952</c:v>
                </c:pt>
                <c:pt idx="6">
                  <c:v>49821152.800000004</c:v>
                </c:pt>
                <c:pt idx="7">
                  <c:v>86852704.679999948</c:v>
                </c:pt>
                <c:pt idx="8">
                  <c:v>47419728.920000196</c:v>
                </c:pt>
                <c:pt idx="9">
                  <c:v>25228726.640000001</c:v>
                </c:pt>
              </c:numCache>
            </c:numRef>
          </c:val>
        </c:ser>
        <c:ser>
          <c:idx val="5"/>
          <c:order val="5"/>
          <c:tx>
            <c:strRef>
              <c:f>'Commodity comparisons'!$H$3</c:f>
              <c:strCache>
                <c:ptCount val="1"/>
                <c:pt idx="0">
                  <c:v>MINERAL MINES</c:v>
                </c:pt>
              </c:strCache>
            </c:strRef>
          </c:tx>
          <c:spPr>
            <a:ln w="12700">
              <a:solidFill>
                <a:srgbClr val="FF9900"/>
              </a:solidFill>
              <a:prstDash val="solid"/>
            </a:ln>
          </c:spPr>
          <c:marker>
            <c:symbol val="circle"/>
            <c:size val="5"/>
            <c:spPr>
              <a:solidFill>
                <a:srgbClr val="800000"/>
              </a:solidFill>
              <a:ln>
                <a:solidFill>
                  <a:srgbClr val="FF9900"/>
                </a:solidFill>
                <a:prstDash val="solid"/>
              </a:ln>
            </c:spPr>
          </c:marker>
          <c:cat>
            <c:numRef>
              <c:f>'Commodity comparisons'!$B$4:$B$13</c:f>
              <c:numCache>
                <c:formatCode>General</c:formatCode>
                <c:ptCount val="10"/>
                <c:pt idx="0">
                  <c:v>1998</c:v>
                </c:pt>
                <c:pt idx="1">
                  <c:v>1999</c:v>
                </c:pt>
                <c:pt idx="2">
                  <c:v>2000</c:v>
                </c:pt>
                <c:pt idx="3">
                  <c:v>2001</c:v>
                </c:pt>
                <c:pt idx="4">
                  <c:v>2002</c:v>
                </c:pt>
                <c:pt idx="5">
                  <c:v>2003</c:v>
                </c:pt>
                <c:pt idx="6">
                  <c:v>2004</c:v>
                </c:pt>
                <c:pt idx="7">
                  <c:v>2005</c:v>
                </c:pt>
                <c:pt idx="8">
                  <c:v>2006</c:v>
                </c:pt>
                <c:pt idx="9">
                  <c:v>2007</c:v>
                </c:pt>
              </c:numCache>
            </c:numRef>
          </c:cat>
          <c:val>
            <c:numRef>
              <c:f>'Commodity comparisons'!$H$4:$H$13</c:f>
              <c:numCache>
                <c:formatCode>_(* #,##0_);_(* \(#,##0\);_(* "-"??_);_(@_)</c:formatCode>
                <c:ptCount val="10"/>
                <c:pt idx="0">
                  <c:v>693176.43</c:v>
                </c:pt>
                <c:pt idx="1">
                  <c:v>875814.38</c:v>
                </c:pt>
                <c:pt idx="2">
                  <c:v>574370.96000000043</c:v>
                </c:pt>
                <c:pt idx="3">
                  <c:v>751174.17999999097</c:v>
                </c:pt>
                <c:pt idx="4">
                  <c:v>606406.99</c:v>
                </c:pt>
                <c:pt idx="5">
                  <c:v>771367.31</c:v>
                </c:pt>
                <c:pt idx="6">
                  <c:v>3900348.29</c:v>
                </c:pt>
                <c:pt idx="7">
                  <c:v>2927400.8</c:v>
                </c:pt>
                <c:pt idx="8">
                  <c:v>1112545.8</c:v>
                </c:pt>
                <c:pt idx="9">
                  <c:v>1563172.85</c:v>
                </c:pt>
              </c:numCache>
            </c:numRef>
          </c:val>
        </c:ser>
        <c:ser>
          <c:idx val="6"/>
          <c:order val="6"/>
          <c:tx>
            <c:strRef>
              <c:f>'Commodity comparisons'!$I$3</c:f>
              <c:strCache>
                <c:ptCount val="1"/>
                <c:pt idx="0">
                  <c:v>SHAFT SINKING</c:v>
                </c:pt>
              </c:strCache>
            </c:strRef>
          </c:tx>
          <c:spPr>
            <a:ln w="12700">
              <a:solidFill>
                <a:srgbClr val="00CCFF"/>
              </a:solidFill>
              <a:prstDash val="solid"/>
            </a:ln>
          </c:spPr>
          <c:marker>
            <c:symbol val="plus"/>
            <c:size val="5"/>
            <c:spPr>
              <a:noFill/>
              <a:ln>
                <a:solidFill>
                  <a:srgbClr val="00CCFF"/>
                </a:solidFill>
                <a:prstDash val="solid"/>
              </a:ln>
            </c:spPr>
          </c:marker>
          <c:cat>
            <c:numRef>
              <c:f>'Commodity comparisons'!$B$4:$B$13</c:f>
              <c:numCache>
                <c:formatCode>General</c:formatCode>
                <c:ptCount val="10"/>
                <c:pt idx="0">
                  <c:v>1998</c:v>
                </c:pt>
                <c:pt idx="1">
                  <c:v>1999</c:v>
                </c:pt>
                <c:pt idx="2">
                  <c:v>2000</c:v>
                </c:pt>
                <c:pt idx="3">
                  <c:v>2001</c:v>
                </c:pt>
                <c:pt idx="4">
                  <c:v>2002</c:v>
                </c:pt>
                <c:pt idx="5">
                  <c:v>2003</c:v>
                </c:pt>
                <c:pt idx="6">
                  <c:v>2004</c:v>
                </c:pt>
                <c:pt idx="7">
                  <c:v>2005</c:v>
                </c:pt>
                <c:pt idx="8">
                  <c:v>2006</c:v>
                </c:pt>
                <c:pt idx="9">
                  <c:v>2007</c:v>
                </c:pt>
              </c:numCache>
            </c:numRef>
          </c:cat>
          <c:val>
            <c:numRef>
              <c:f>'Commodity comparisons'!$I$4:$I$13</c:f>
              <c:numCache>
                <c:formatCode>_(* #,##0_);_(* \(#,##0\);_(* "-"??_);_(@_)</c:formatCode>
                <c:ptCount val="10"/>
                <c:pt idx="0">
                  <c:v>3870573.1276999982</c:v>
                </c:pt>
                <c:pt idx="1">
                  <c:v>2994070.04</c:v>
                </c:pt>
                <c:pt idx="2">
                  <c:v>3112409.2600000002</c:v>
                </c:pt>
                <c:pt idx="3">
                  <c:v>2815290.03</c:v>
                </c:pt>
                <c:pt idx="4">
                  <c:v>4118758.3099999987</c:v>
                </c:pt>
                <c:pt idx="5">
                  <c:v>2056055.46</c:v>
                </c:pt>
                <c:pt idx="6">
                  <c:v>4029768.16</c:v>
                </c:pt>
                <c:pt idx="7">
                  <c:v>5316247.75</c:v>
                </c:pt>
                <c:pt idx="8">
                  <c:v>5188111.45</c:v>
                </c:pt>
                <c:pt idx="9">
                  <c:v>4375531.75</c:v>
                </c:pt>
              </c:numCache>
            </c:numRef>
          </c:val>
        </c:ser>
        <c:marker val="1"/>
        <c:axId val="160365952"/>
        <c:axId val="160731904"/>
      </c:lineChart>
      <c:catAx>
        <c:axId val="160365952"/>
        <c:scaling>
          <c:orientation val="minMax"/>
        </c:scaling>
        <c:axPos val="b"/>
        <c:numFmt formatCode="General" sourceLinked="1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55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160731904"/>
        <c:crosses val="autoZero"/>
        <c:auto val="1"/>
        <c:lblAlgn val="ctr"/>
        <c:lblOffset val="100"/>
        <c:tickMarkSkip val="1"/>
      </c:catAx>
      <c:valAx>
        <c:axId val="160731904"/>
        <c:scaling>
          <c:orientation val="minMax"/>
        </c:scaling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pPr>
                  <a:defRPr sz="1550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GB" sz="1200" b="0">
                    <a:latin typeface="Times New Roman" pitchFamily="18" charset="0"/>
                    <a:cs typeface="Times New Roman" pitchFamily="18" charset="0"/>
                  </a:rPr>
                  <a:t>Rands (millions)</a:t>
                </a:r>
              </a:p>
            </c:rich>
          </c:tx>
          <c:layout>
            <c:manualLayout>
              <c:xMode val="edge"/>
              <c:yMode val="edge"/>
              <c:x val="6.5909681741809792E-2"/>
              <c:y val="7.3679594398526282E-2"/>
            </c:manualLayout>
          </c:layout>
          <c:spPr>
            <a:noFill/>
            <a:ln w="25400">
              <a:noFill/>
            </a:ln>
          </c:spPr>
        </c:title>
        <c:numFmt formatCode="_(* #,##0_);_(* \(#,##0\);_(* &quot;-&quot;??_);_(@_)" sourceLinked="1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8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160365952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6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155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style val="48"/>
  <c:clrMapOvr bg1="lt1" tx1="dk1" bg2="lt2" tx2="dk2" accent1="accent1" accent2="accent2" accent3="accent3" accent4="accent4" accent5="accent5" accent6="accent6" hlink="hlink" folHlink="folHlink"/>
  <c:chart>
    <c:title>
      <c:layout/>
    </c:title>
    <c:plotArea>
      <c:layout/>
      <c:barChart>
        <c:barDir val="col"/>
        <c:grouping val="clustered"/>
        <c:ser>
          <c:idx val="0"/>
          <c:order val="0"/>
          <c:tx>
            <c:strRef>
              <c:f>Sheet1!$B$1</c:f>
              <c:strCache>
                <c:ptCount val="1"/>
                <c:pt idx="0">
                  <c:v>NIHL cases reported to DMR</c:v>
                </c:pt>
              </c:strCache>
            </c:strRef>
          </c:tx>
          <c:cat>
            <c:numRef>
              <c:f>Sheet1!$A$2:$A$4</c:f>
              <c:numCache>
                <c:formatCode>General</c:formatCode>
                <c:ptCount val="3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</c:numCache>
            </c:numRef>
          </c:cat>
          <c:val>
            <c:numRef>
              <c:f>Sheet1!$B$2:$B$4</c:f>
              <c:numCache>
                <c:formatCode>General</c:formatCode>
                <c:ptCount val="3"/>
                <c:pt idx="0">
                  <c:v>1280</c:v>
                </c:pt>
                <c:pt idx="1">
                  <c:v>1212</c:v>
                </c:pt>
                <c:pt idx="2">
                  <c:v>948</c:v>
                </c:pt>
              </c:numCache>
            </c:numRef>
          </c:val>
        </c:ser>
        <c:axId val="143463168"/>
        <c:axId val="143464704"/>
      </c:barChart>
      <c:catAx>
        <c:axId val="143463168"/>
        <c:scaling>
          <c:orientation val="minMax"/>
        </c:scaling>
        <c:axPos val="b"/>
        <c:numFmt formatCode="General" sourceLinked="1"/>
        <c:majorTickMark val="none"/>
        <c:tickLblPos val="nextTo"/>
        <c:crossAx val="143464704"/>
        <c:crosses val="autoZero"/>
        <c:auto val="1"/>
        <c:lblAlgn val="ctr"/>
        <c:lblOffset val="100"/>
      </c:catAx>
      <c:valAx>
        <c:axId val="143464704"/>
        <c:scaling>
          <c:orientation val="minMax"/>
        </c:scaling>
        <c:axPos val="l"/>
        <c:majorGridlines/>
        <c:title>
          <c:tx>
            <c:rich>
              <a:bodyPr/>
              <a:lstStyle/>
              <a:p>
                <a:pPr>
                  <a:defRPr sz="1400"/>
                </a:pPr>
                <a:r>
                  <a:rPr lang="en-GB" sz="1400"/>
                  <a:t>Numbner</a:t>
                </a:r>
                <a:r>
                  <a:rPr lang="en-GB" sz="1400" baseline="0"/>
                  <a:t> of reported cases</a:t>
                </a:r>
                <a:endParaRPr lang="en-GB" sz="1400"/>
              </a:p>
            </c:rich>
          </c:tx>
          <c:layout>
            <c:manualLayout>
              <c:xMode val="edge"/>
              <c:yMode val="edge"/>
              <c:x val="0.16666666666666669"/>
              <c:y val="0.18576407115777233"/>
            </c:manualLayout>
          </c:layout>
        </c:title>
        <c:numFmt formatCode="General" sourceLinked="1"/>
        <c:majorTickMark val="none"/>
        <c:tickLblPos val="nextTo"/>
        <c:crossAx val="143463168"/>
        <c:crosses val="autoZero"/>
        <c:crossBetween val="between"/>
      </c:valAx>
      <c:dTable>
        <c:showHorzBorder val="1"/>
        <c:showVertBorder val="1"/>
        <c:showOutline val="1"/>
        <c:showKeys val="1"/>
        <c:txPr>
          <a:bodyPr/>
          <a:lstStyle/>
          <a:p>
            <a:pPr rtl="0">
              <a:defRPr sz="1400" baseline="0"/>
            </a:pPr>
            <a:endParaRPr lang="en-US"/>
          </a:p>
        </c:txPr>
      </c:dTable>
    </c:plotArea>
    <c:plotVisOnly val="1"/>
  </c:chart>
  <c:externalData r:id="rId2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plotArea>
      <c:layout>
        <c:manualLayout>
          <c:layoutTarget val="inner"/>
          <c:xMode val="edge"/>
          <c:yMode val="edge"/>
          <c:x val="0.25968109339407797"/>
          <c:y val="0.14794520547945247"/>
          <c:w val="0.70387243735763094"/>
          <c:h val="0.65753424657534265"/>
        </c:manualLayout>
      </c:layout>
      <c:lineChart>
        <c:grouping val="standard"/>
        <c:ser>
          <c:idx val="0"/>
          <c:order val="0"/>
          <c:tx>
            <c:v>Right Ear</c:v>
          </c:tx>
          <c:spPr>
            <a:ln w="3175">
              <a:solidFill>
                <a:srgbClr val="000000"/>
              </a:solidFill>
              <a:prstDash val="solid"/>
            </a:ln>
          </c:spPr>
          <c:marker>
            <c:symbol val="circle"/>
            <c:size val="5"/>
            <c:spPr>
              <a:noFill/>
              <a:ln>
                <a:solidFill>
                  <a:srgbClr val="000000"/>
                </a:solidFill>
                <a:prstDash val="solid"/>
              </a:ln>
            </c:spPr>
          </c:marker>
          <c:cat>
            <c:strRef>
              <c:f>Sheet1!$L$14:$S$14</c:f>
              <c:strCache>
                <c:ptCount val="8"/>
                <c:pt idx="0">
                  <c:v>250 Hz</c:v>
                </c:pt>
                <c:pt idx="1">
                  <c:v>500 Hz</c:v>
                </c:pt>
                <c:pt idx="2">
                  <c:v>1000 Hz</c:v>
                </c:pt>
                <c:pt idx="3">
                  <c:v>2000 Hz</c:v>
                </c:pt>
                <c:pt idx="4">
                  <c:v>3000 Hz</c:v>
                </c:pt>
                <c:pt idx="5">
                  <c:v>4000 Hz</c:v>
                </c:pt>
                <c:pt idx="6">
                  <c:v>6000 Hz</c:v>
                </c:pt>
                <c:pt idx="7">
                  <c:v>8000Hz</c:v>
                </c:pt>
              </c:strCache>
            </c:strRef>
          </c:cat>
          <c:val>
            <c:numRef>
              <c:f>Sheet1!$L$15:$S$15</c:f>
              <c:numCache>
                <c:formatCode>General</c:formatCode>
                <c:ptCount val="8"/>
                <c:pt idx="0">
                  <c:v>28</c:v>
                </c:pt>
                <c:pt idx="1">
                  <c:v>30</c:v>
                </c:pt>
                <c:pt idx="2">
                  <c:v>36</c:v>
                </c:pt>
                <c:pt idx="3">
                  <c:v>42</c:v>
                </c:pt>
                <c:pt idx="4">
                  <c:v>51</c:v>
                </c:pt>
                <c:pt idx="5">
                  <c:v>55</c:v>
                </c:pt>
                <c:pt idx="6">
                  <c:v>57</c:v>
                </c:pt>
                <c:pt idx="7">
                  <c:v>57</c:v>
                </c:pt>
              </c:numCache>
            </c:numRef>
          </c:val>
        </c:ser>
        <c:ser>
          <c:idx val="1"/>
          <c:order val="1"/>
          <c:tx>
            <c:v>Left Ear</c:v>
          </c:tx>
          <c:spPr>
            <a:ln w="3175">
              <a:solidFill>
                <a:srgbClr val="000000"/>
              </a:solidFill>
              <a:prstDash val="solid"/>
            </a:ln>
          </c:spPr>
          <c:marker>
            <c:symbol val="x"/>
            <c:size val="5"/>
            <c:spPr>
              <a:noFill/>
              <a:ln>
                <a:solidFill>
                  <a:srgbClr val="000000"/>
                </a:solidFill>
                <a:prstDash val="solid"/>
              </a:ln>
            </c:spPr>
          </c:marker>
          <c:cat>
            <c:strRef>
              <c:f>Sheet1!$L$14:$S$14</c:f>
              <c:strCache>
                <c:ptCount val="8"/>
                <c:pt idx="0">
                  <c:v>250 Hz</c:v>
                </c:pt>
                <c:pt idx="1">
                  <c:v>500 Hz</c:v>
                </c:pt>
                <c:pt idx="2">
                  <c:v>1000 Hz</c:v>
                </c:pt>
                <c:pt idx="3">
                  <c:v>2000 Hz</c:v>
                </c:pt>
                <c:pt idx="4">
                  <c:v>3000 Hz</c:v>
                </c:pt>
                <c:pt idx="5">
                  <c:v>4000 Hz</c:v>
                </c:pt>
                <c:pt idx="6">
                  <c:v>6000 Hz</c:v>
                </c:pt>
                <c:pt idx="7">
                  <c:v>8000Hz</c:v>
                </c:pt>
              </c:strCache>
            </c:strRef>
          </c:cat>
          <c:val>
            <c:numRef>
              <c:f>Sheet1!$L$16:$S$16</c:f>
              <c:numCache>
                <c:formatCode>General</c:formatCode>
                <c:ptCount val="8"/>
                <c:pt idx="0">
                  <c:v>28</c:v>
                </c:pt>
                <c:pt idx="1">
                  <c:v>30</c:v>
                </c:pt>
                <c:pt idx="2">
                  <c:v>35</c:v>
                </c:pt>
                <c:pt idx="3">
                  <c:v>43</c:v>
                </c:pt>
                <c:pt idx="4">
                  <c:v>53</c:v>
                </c:pt>
                <c:pt idx="5">
                  <c:v>57</c:v>
                </c:pt>
                <c:pt idx="6">
                  <c:v>58</c:v>
                </c:pt>
                <c:pt idx="7">
                  <c:v>57</c:v>
                </c:pt>
              </c:numCache>
            </c:numRef>
          </c:val>
        </c:ser>
        <c:marker val="1"/>
        <c:axId val="95516160"/>
        <c:axId val="109841408"/>
      </c:lineChart>
      <c:catAx>
        <c:axId val="95516160"/>
        <c:scaling>
          <c:orientation val="minMax"/>
        </c:scaling>
        <c:axPos val="t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pPr>
                  <a:defRPr sz="1200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 dirty="0" smtClean="0"/>
                  <a:t>Mean</a:t>
                </a:r>
                <a:r>
                  <a:rPr lang="en-US" baseline="0" dirty="0" smtClean="0"/>
                  <a:t> Pure Tone thresholds of South African Gold Miners</a:t>
                </a:r>
                <a:endParaRPr lang="en-GB" dirty="0"/>
              </a:p>
            </c:rich>
          </c:tx>
          <c:layout>
            <c:manualLayout>
              <c:xMode val="edge"/>
              <c:yMode val="edge"/>
              <c:x val="0.21500753128002079"/>
              <c:y val="5.5744588629432407E-2"/>
            </c:manualLayout>
          </c:layout>
          <c:spPr>
            <a:noFill/>
            <a:ln w="25400">
              <a:noFill/>
            </a:ln>
          </c:spPr>
        </c:title>
        <c:numFmt formatCode="General" sourceLinked="1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-5400000" vert="horz"/>
          <a:lstStyle/>
          <a:p>
            <a:pPr>
              <a:defRPr sz="12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109841408"/>
        <c:crosses val="autoZero"/>
        <c:auto val="1"/>
        <c:lblAlgn val="ctr"/>
        <c:lblOffset val="100"/>
        <c:tickMarkSkip val="1"/>
      </c:catAx>
      <c:valAx>
        <c:axId val="109841408"/>
        <c:scaling>
          <c:orientation val="maxMin"/>
          <c:max val="120"/>
          <c:min val="-10"/>
        </c:scaling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pPr>
                  <a:defRPr sz="1200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GB" dirty="0" smtClean="0"/>
                  <a:t>Hearing  thresholds in </a:t>
                </a:r>
                <a:r>
                  <a:rPr lang="en-GB" dirty="0"/>
                  <a:t>Decibels</a:t>
                </a:r>
              </a:p>
            </c:rich>
          </c:tx>
          <c:layout>
            <c:manualLayout>
              <c:xMode val="edge"/>
              <c:yMode val="edge"/>
              <c:x val="0.11617313460817399"/>
              <c:y val="0.25479466089043701"/>
            </c:manualLayout>
          </c:layout>
          <c:spPr>
            <a:noFill/>
            <a:ln w="25400">
              <a:noFill/>
            </a:ln>
          </c:spPr>
        </c:title>
        <c:numFmt formatCode="General" sourceLinked="1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8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95516160"/>
        <c:crosses val="autoZero"/>
        <c:crossBetween val="between"/>
        <c:majorUnit val="10"/>
        <c:minorUnit val="2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725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</c:dTable>
      <c:spPr>
        <a:solidFill>
          <a:srgbClr val="FFFFFF"/>
        </a:solidFill>
        <a:ln w="12700">
          <a:solidFill>
            <a:srgbClr val="808080"/>
          </a:solidFill>
          <a:prstDash val="solid"/>
        </a:ln>
      </c:spPr>
    </c:plotArea>
    <c:plotVisOnly val="1"/>
    <c:dispBlanksAs val="gap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1175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plotArea>
      <c:layout>
        <c:manualLayout>
          <c:layoutTarget val="inner"/>
          <c:xMode val="edge"/>
          <c:yMode val="edge"/>
          <c:x val="0.27208480565371074"/>
          <c:y val="9.1928251121076263E-2"/>
          <c:w val="0.62897526501766787"/>
          <c:h val="0.59192825112107661"/>
        </c:manualLayout>
      </c:layout>
      <c:lineChart>
        <c:grouping val="standard"/>
        <c:ser>
          <c:idx val="0"/>
          <c:order val="0"/>
          <c:tx>
            <c:strRef>
              <c:f>'Mean Years of Service'!$A$2</c:f>
              <c:strCache>
                <c:ptCount val="1"/>
                <c:pt idx="0">
                  <c:v>1-10 years</c:v>
                </c:pt>
              </c:strCache>
            </c:strRef>
          </c:tx>
          <c:spPr>
            <a:ln w="12700">
              <a:solidFill>
                <a:srgbClr val="000000"/>
              </a:solidFill>
              <a:prstDash val="solid"/>
            </a:ln>
          </c:spPr>
          <c:marker>
            <c:symbol val="diamond"/>
            <c:size val="5"/>
            <c:spPr>
              <a:solidFill>
                <a:srgbClr val="000000"/>
              </a:solidFill>
              <a:ln>
                <a:solidFill>
                  <a:srgbClr val="000000"/>
                </a:solidFill>
                <a:prstDash val="solid"/>
              </a:ln>
            </c:spPr>
          </c:marker>
          <c:cat>
            <c:strRef>
              <c:f>'Mean Years of Service'!$B$1:$I$1</c:f>
              <c:strCache>
                <c:ptCount val="8"/>
                <c:pt idx="0">
                  <c:v>250Hz</c:v>
                </c:pt>
                <c:pt idx="1">
                  <c:v>500Hz</c:v>
                </c:pt>
                <c:pt idx="2">
                  <c:v>1000Hz</c:v>
                </c:pt>
                <c:pt idx="3">
                  <c:v>2000Hz</c:v>
                </c:pt>
                <c:pt idx="4">
                  <c:v>3000Hz</c:v>
                </c:pt>
                <c:pt idx="5">
                  <c:v>4000Hz</c:v>
                </c:pt>
                <c:pt idx="6">
                  <c:v>6000Hz</c:v>
                </c:pt>
                <c:pt idx="7">
                  <c:v>8000Hz</c:v>
                </c:pt>
              </c:strCache>
            </c:strRef>
          </c:cat>
          <c:val>
            <c:numRef>
              <c:f>'Mean Years of Service'!$B$2:$I$2</c:f>
              <c:numCache>
                <c:formatCode>General</c:formatCode>
                <c:ptCount val="8"/>
                <c:pt idx="0">
                  <c:v>26</c:v>
                </c:pt>
                <c:pt idx="1">
                  <c:v>28</c:v>
                </c:pt>
                <c:pt idx="2">
                  <c:v>30</c:v>
                </c:pt>
                <c:pt idx="3">
                  <c:v>34</c:v>
                </c:pt>
                <c:pt idx="4">
                  <c:v>42</c:v>
                </c:pt>
                <c:pt idx="5">
                  <c:v>47</c:v>
                </c:pt>
                <c:pt idx="6">
                  <c:v>51</c:v>
                </c:pt>
                <c:pt idx="7">
                  <c:v>49</c:v>
                </c:pt>
              </c:numCache>
            </c:numRef>
          </c:val>
        </c:ser>
        <c:ser>
          <c:idx val="1"/>
          <c:order val="1"/>
          <c:tx>
            <c:strRef>
              <c:f>'Mean Years of Service'!$A$3</c:f>
              <c:strCache>
                <c:ptCount val="1"/>
                <c:pt idx="0">
                  <c:v>11-20 years</c:v>
                </c:pt>
              </c:strCache>
            </c:strRef>
          </c:tx>
          <c:spPr>
            <a:ln w="12700">
              <a:solidFill>
                <a:srgbClr val="000000"/>
              </a:solidFill>
              <a:prstDash val="solid"/>
            </a:ln>
          </c:spPr>
          <c:marker>
            <c:symbol val="square"/>
            <c:size val="5"/>
            <c:spPr>
              <a:solidFill>
                <a:srgbClr val="000000"/>
              </a:solidFill>
              <a:ln>
                <a:solidFill>
                  <a:srgbClr val="000000"/>
                </a:solidFill>
                <a:prstDash val="solid"/>
              </a:ln>
            </c:spPr>
          </c:marker>
          <c:cat>
            <c:strRef>
              <c:f>'Mean Years of Service'!$B$1:$I$1</c:f>
              <c:strCache>
                <c:ptCount val="8"/>
                <c:pt idx="0">
                  <c:v>250Hz</c:v>
                </c:pt>
                <c:pt idx="1">
                  <c:v>500Hz</c:v>
                </c:pt>
                <c:pt idx="2">
                  <c:v>1000Hz</c:v>
                </c:pt>
                <c:pt idx="3">
                  <c:v>2000Hz</c:v>
                </c:pt>
                <c:pt idx="4">
                  <c:v>3000Hz</c:v>
                </c:pt>
                <c:pt idx="5">
                  <c:v>4000Hz</c:v>
                </c:pt>
                <c:pt idx="6">
                  <c:v>6000Hz</c:v>
                </c:pt>
                <c:pt idx="7">
                  <c:v>8000Hz</c:v>
                </c:pt>
              </c:strCache>
            </c:strRef>
          </c:cat>
          <c:val>
            <c:numRef>
              <c:f>'Mean Years of Service'!$B$3:$I$3</c:f>
              <c:numCache>
                <c:formatCode>General</c:formatCode>
                <c:ptCount val="8"/>
                <c:pt idx="0">
                  <c:v>26</c:v>
                </c:pt>
                <c:pt idx="1">
                  <c:v>29</c:v>
                </c:pt>
                <c:pt idx="2">
                  <c:v>34</c:v>
                </c:pt>
                <c:pt idx="3">
                  <c:v>38</c:v>
                </c:pt>
                <c:pt idx="4">
                  <c:v>48</c:v>
                </c:pt>
                <c:pt idx="5">
                  <c:v>52</c:v>
                </c:pt>
                <c:pt idx="6">
                  <c:v>54</c:v>
                </c:pt>
                <c:pt idx="7">
                  <c:v>54</c:v>
                </c:pt>
              </c:numCache>
            </c:numRef>
          </c:val>
        </c:ser>
        <c:ser>
          <c:idx val="2"/>
          <c:order val="2"/>
          <c:tx>
            <c:strRef>
              <c:f>'Mean Years of Service'!$A$4</c:f>
              <c:strCache>
                <c:ptCount val="1"/>
                <c:pt idx="0">
                  <c:v>21-30 years</c:v>
                </c:pt>
              </c:strCache>
            </c:strRef>
          </c:tx>
          <c:spPr>
            <a:ln w="12700">
              <a:solidFill>
                <a:srgbClr val="000000"/>
              </a:solidFill>
              <a:prstDash val="solid"/>
            </a:ln>
          </c:spPr>
          <c:marker>
            <c:symbol val="triangle"/>
            <c:size val="5"/>
            <c:spPr>
              <a:solidFill>
                <a:srgbClr val="000000"/>
              </a:solidFill>
              <a:ln>
                <a:solidFill>
                  <a:srgbClr val="000000"/>
                </a:solidFill>
                <a:prstDash val="solid"/>
              </a:ln>
            </c:spPr>
          </c:marker>
          <c:cat>
            <c:strRef>
              <c:f>'Mean Years of Service'!$B$1:$I$1</c:f>
              <c:strCache>
                <c:ptCount val="8"/>
                <c:pt idx="0">
                  <c:v>250Hz</c:v>
                </c:pt>
                <c:pt idx="1">
                  <c:v>500Hz</c:v>
                </c:pt>
                <c:pt idx="2">
                  <c:v>1000Hz</c:v>
                </c:pt>
                <c:pt idx="3">
                  <c:v>2000Hz</c:v>
                </c:pt>
                <c:pt idx="4">
                  <c:v>3000Hz</c:v>
                </c:pt>
                <c:pt idx="5">
                  <c:v>4000Hz</c:v>
                </c:pt>
                <c:pt idx="6">
                  <c:v>6000Hz</c:v>
                </c:pt>
                <c:pt idx="7">
                  <c:v>8000Hz</c:v>
                </c:pt>
              </c:strCache>
            </c:strRef>
          </c:cat>
          <c:val>
            <c:numRef>
              <c:f>'Mean Years of Service'!$B$4:$I$4</c:f>
              <c:numCache>
                <c:formatCode>General</c:formatCode>
                <c:ptCount val="8"/>
                <c:pt idx="0">
                  <c:v>28</c:v>
                </c:pt>
                <c:pt idx="1">
                  <c:v>31</c:v>
                </c:pt>
                <c:pt idx="2">
                  <c:v>37</c:v>
                </c:pt>
                <c:pt idx="3">
                  <c:v>44</c:v>
                </c:pt>
                <c:pt idx="4">
                  <c:v>54</c:v>
                </c:pt>
                <c:pt idx="5">
                  <c:v>58</c:v>
                </c:pt>
                <c:pt idx="6">
                  <c:v>60</c:v>
                </c:pt>
                <c:pt idx="7">
                  <c:v>59</c:v>
                </c:pt>
              </c:numCache>
            </c:numRef>
          </c:val>
        </c:ser>
        <c:ser>
          <c:idx val="3"/>
          <c:order val="3"/>
          <c:tx>
            <c:strRef>
              <c:f>'Mean Years of Service'!$A$5</c:f>
              <c:strCache>
                <c:ptCount val="1"/>
                <c:pt idx="0">
                  <c:v>31-40 years</c:v>
                </c:pt>
              </c:strCache>
            </c:strRef>
          </c:tx>
          <c:spPr>
            <a:ln w="12700">
              <a:solidFill>
                <a:srgbClr val="000000"/>
              </a:solidFill>
              <a:prstDash val="solid"/>
            </a:ln>
          </c:spPr>
          <c:marker>
            <c:symbol val="circle"/>
            <c:size val="5"/>
            <c:spPr>
              <a:solidFill>
                <a:srgbClr val="000000"/>
              </a:solidFill>
              <a:ln>
                <a:solidFill>
                  <a:srgbClr val="000000"/>
                </a:solidFill>
                <a:prstDash val="solid"/>
              </a:ln>
            </c:spPr>
          </c:marker>
          <c:cat>
            <c:strRef>
              <c:f>'Mean Years of Service'!$B$1:$I$1</c:f>
              <c:strCache>
                <c:ptCount val="8"/>
                <c:pt idx="0">
                  <c:v>250Hz</c:v>
                </c:pt>
                <c:pt idx="1">
                  <c:v>500Hz</c:v>
                </c:pt>
                <c:pt idx="2">
                  <c:v>1000Hz</c:v>
                </c:pt>
                <c:pt idx="3">
                  <c:v>2000Hz</c:v>
                </c:pt>
                <c:pt idx="4">
                  <c:v>3000Hz</c:v>
                </c:pt>
                <c:pt idx="5">
                  <c:v>4000Hz</c:v>
                </c:pt>
                <c:pt idx="6">
                  <c:v>6000Hz</c:v>
                </c:pt>
                <c:pt idx="7">
                  <c:v>8000Hz</c:v>
                </c:pt>
              </c:strCache>
            </c:strRef>
          </c:cat>
          <c:val>
            <c:numRef>
              <c:f>'Mean Years of Service'!$B$5:$I$5</c:f>
              <c:numCache>
                <c:formatCode>General</c:formatCode>
                <c:ptCount val="8"/>
                <c:pt idx="0">
                  <c:v>28</c:v>
                </c:pt>
                <c:pt idx="1">
                  <c:v>32</c:v>
                </c:pt>
                <c:pt idx="2">
                  <c:v>38</c:v>
                </c:pt>
                <c:pt idx="3">
                  <c:v>48</c:v>
                </c:pt>
                <c:pt idx="4">
                  <c:v>58</c:v>
                </c:pt>
                <c:pt idx="5">
                  <c:v>61</c:v>
                </c:pt>
                <c:pt idx="6">
                  <c:v>63</c:v>
                </c:pt>
                <c:pt idx="7">
                  <c:v>63</c:v>
                </c:pt>
              </c:numCache>
            </c:numRef>
          </c:val>
        </c:ser>
        <c:ser>
          <c:idx val="4"/>
          <c:order val="4"/>
          <c:tx>
            <c:strRef>
              <c:f>'Mean Years of Service'!$A$6</c:f>
              <c:strCache>
                <c:ptCount val="1"/>
                <c:pt idx="0">
                  <c:v>41-50 years</c:v>
                </c:pt>
              </c:strCache>
            </c:strRef>
          </c:tx>
          <c:spPr>
            <a:ln w="12700">
              <a:solidFill>
                <a:srgbClr val="000000"/>
              </a:solidFill>
              <a:prstDash val="solid"/>
            </a:ln>
          </c:spPr>
          <c:marker>
            <c:symbol val="star"/>
            <c:size val="5"/>
            <c:spPr>
              <a:solidFill>
                <a:srgbClr val="000000"/>
              </a:solidFill>
              <a:ln>
                <a:solidFill>
                  <a:srgbClr val="000000"/>
                </a:solidFill>
                <a:prstDash val="solid"/>
              </a:ln>
            </c:spPr>
          </c:marker>
          <c:cat>
            <c:strRef>
              <c:f>'Mean Years of Service'!$B$1:$I$1</c:f>
              <c:strCache>
                <c:ptCount val="8"/>
                <c:pt idx="0">
                  <c:v>250Hz</c:v>
                </c:pt>
                <c:pt idx="1">
                  <c:v>500Hz</c:v>
                </c:pt>
                <c:pt idx="2">
                  <c:v>1000Hz</c:v>
                </c:pt>
                <c:pt idx="3">
                  <c:v>2000Hz</c:v>
                </c:pt>
                <c:pt idx="4">
                  <c:v>3000Hz</c:v>
                </c:pt>
                <c:pt idx="5">
                  <c:v>4000Hz</c:v>
                </c:pt>
                <c:pt idx="6">
                  <c:v>6000Hz</c:v>
                </c:pt>
                <c:pt idx="7">
                  <c:v>8000Hz</c:v>
                </c:pt>
              </c:strCache>
            </c:strRef>
          </c:cat>
          <c:val>
            <c:numRef>
              <c:f>'Mean Years of Service'!$B$6:$I$6</c:f>
              <c:numCache>
                <c:formatCode>General</c:formatCode>
                <c:ptCount val="8"/>
                <c:pt idx="0">
                  <c:v>40</c:v>
                </c:pt>
                <c:pt idx="1">
                  <c:v>43</c:v>
                </c:pt>
                <c:pt idx="2">
                  <c:v>53</c:v>
                </c:pt>
                <c:pt idx="3">
                  <c:v>70</c:v>
                </c:pt>
                <c:pt idx="4">
                  <c:v>78</c:v>
                </c:pt>
                <c:pt idx="5">
                  <c:v>81</c:v>
                </c:pt>
                <c:pt idx="6">
                  <c:v>76</c:v>
                </c:pt>
                <c:pt idx="7">
                  <c:v>75</c:v>
                </c:pt>
              </c:numCache>
            </c:numRef>
          </c:val>
        </c:ser>
        <c:marker val="1"/>
        <c:axId val="160799744"/>
        <c:axId val="160932224"/>
      </c:lineChart>
      <c:catAx>
        <c:axId val="160799744"/>
        <c:scaling>
          <c:orientation val="minMax"/>
        </c:scaling>
        <c:axPos val="t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minorGridlines>
          <c:spPr>
            <a:ln w="3175">
              <a:solidFill>
                <a:srgbClr val="000000"/>
              </a:solidFill>
              <a:prstDash val="solid"/>
            </a:ln>
          </c:spPr>
        </c:minorGridlines>
        <c:title>
          <c:tx>
            <c:rich>
              <a:bodyPr/>
              <a:lstStyle/>
              <a:p>
                <a:pPr algn="l">
                  <a:defRPr sz="1200" b="0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 sz="1200" dirty="0" smtClean="0"/>
                  <a:t>Mean binaural hearing threshold levels for years of service</a:t>
                </a:r>
                <a:endParaRPr lang="en-GB" sz="1200" dirty="0"/>
              </a:p>
            </c:rich>
          </c:tx>
          <c:layout>
            <c:manualLayout>
              <c:xMode val="edge"/>
              <c:yMode val="edge"/>
              <c:x val="0.17805415242905956"/>
              <c:y val="2.1696449620444182E-2"/>
            </c:manualLayout>
          </c:layout>
          <c:spPr>
            <a:noFill/>
            <a:ln w="25400">
              <a:noFill/>
            </a:ln>
          </c:spPr>
        </c:title>
        <c:numFmt formatCode="General" sourceLinked="1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825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160932224"/>
        <c:crosses val="autoZero"/>
        <c:auto val="1"/>
        <c:lblAlgn val="ctr"/>
        <c:lblOffset val="100"/>
        <c:tickMarkSkip val="1"/>
      </c:catAx>
      <c:valAx>
        <c:axId val="160932224"/>
        <c:scaling>
          <c:orientation val="maxMin"/>
          <c:max val="120"/>
          <c:min val="-10"/>
        </c:scaling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pPr>
                  <a:defRPr sz="1025" b="0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GB" dirty="0" err="1" smtClean="0"/>
                  <a:t>Decibles</a:t>
                </a:r>
                <a:r>
                  <a:rPr lang="en-GB" dirty="0" smtClean="0"/>
                  <a:t> (HL)</a:t>
                </a:r>
                <a:endParaRPr lang="en-GB" dirty="0"/>
              </a:p>
            </c:rich>
          </c:tx>
          <c:layout>
            <c:manualLayout>
              <c:xMode val="edge"/>
              <c:yMode val="edge"/>
              <c:x val="0.16254416961130741"/>
              <c:y val="0.22869955156950672"/>
            </c:manualLayout>
          </c:layout>
          <c:spPr>
            <a:noFill/>
            <a:ln w="25400">
              <a:noFill/>
            </a:ln>
          </c:spPr>
        </c:title>
        <c:numFmt formatCode="General" sourceLinked="1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2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160799744"/>
        <c:crosses val="autoZero"/>
        <c:crossBetween val="between"/>
        <c:majorUnit val="10"/>
        <c:minorUnit val="4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825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</c:dTable>
      <c:spPr>
        <a:solidFill>
          <a:srgbClr val="FFFFFF"/>
        </a:solidFill>
        <a:ln w="12700">
          <a:solidFill>
            <a:srgbClr val="000000"/>
          </a:solidFill>
          <a:prstDash val="solid"/>
        </a:ln>
      </c:spPr>
    </c:plotArea>
    <c:plotVisOnly val="1"/>
    <c:dispBlanksAs val="gap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1525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/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4D8CDA-87C6-4748-9253-4CBF12BCE255}" type="datetimeFigureOut">
              <a:rPr lang="en-US" smtClean="0"/>
              <a:t>8/8/2012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9E30D2-A4C3-40D4-A28D-26D0C248D408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6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16387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4F0C11AD-B226-4B2A-8241-999BF7D53FD2}" type="slidenum">
              <a:rPr lang="en-US" smtClean="0"/>
              <a:pPr/>
              <a:t>1</a:t>
            </a:fld>
            <a:endParaRPr lang="en-US" smtClean="0"/>
          </a:p>
        </p:txBody>
      </p:sp>
      <p:sp>
        <p:nvSpPr>
          <p:cNvPr id="16388" name="Footer Placeholder 4"/>
          <p:cNvSpPr>
            <a:spLocks noGrp="1"/>
          </p:cNvSpPr>
          <p:nvPr>
            <p:ph type="ftr" sz="quarter" idx="4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r>
              <a:rPr lang="pt-BR" smtClean="0"/>
              <a:t>SACEPA Conference - Secunda - 25 January 2012</a:t>
            </a:r>
            <a:endParaRPr lang="en-US" smtClean="0"/>
          </a:p>
        </p:txBody>
      </p:sp>
      <p:sp>
        <p:nvSpPr>
          <p:cNvPr id="16389" name="Header Placeholder 5"/>
          <p:cNvSpPr>
            <a:spLocks noGrp="1"/>
          </p:cNvSpPr>
          <p:nvPr>
            <p:ph type="hdr" sz="quarter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ZA" smtClean="0"/>
              <a:t>MOSH Entry Examination and Making Safe </a:t>
            </a:r>
            <a:endParaRPr lang="en-US" smtClean="0"/>
          </a:p>
        </p:txBody>
      </p:sp>
      <p:sp>
        <p:nvSpPr>
          <p:cNvPr id="16390" name="Date Placeholder 6"/>
          <p:cNvSpPr>
            <a:spLocks noGrp="1"/>
          </p:cNvSpPr>
          <p:nvPr>
            <p:ph type="dt" sz="quarter" idx="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44D39-BBAE-4FEE-BC7D-40FF4F9ED433}" type="datetimeFigureOut">
              <a:rPr lang="en-US" smtClean="0"/>
              <a:t>8/8/2012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57DE6-D099-4ACE-859D-890937D141D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44D39-BBAE-4FEE-BC7D-40FF4F9ED433}" type="datetimeFigureOut">
              <a:rPr lang="en-US" smtClean="0"/>
              <a:t>8/8/2012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57DE6-D099-4ACE-859D-890937D141D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44D39-BBAE-4FEE-BC7D-40FF4F9ED433}" type="datetimeFigureOut">
              <a:rPr lang="en-US" smtClean="0"/>
              <a:t>8/8/2012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57DE6-D099-4ACE-859D-890937D141D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44D39-BBAE-4FEE-BC7D-40FF4F9ED433}" type="datetimeFigureOut">
              <a:rPr lang="en-US" smtClean="0"/>
              <a:t>8/8/2012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57DE6-D099-4ACE-859D-890937D141D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44D39-BBAE-4FEE-BC7D-40FF4F9ED433}" type="datetimeFigureOut">
              <a:rPr lang="en-US" smtClean="0"/>
              <a:t>8/8/2012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57DE6-D099-4ACE-859D-890937D141D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44D39-BBAE-4FEE-BC7D-40FF4F9ED433}" type="datetimeFigureOut">
              <a:rPr lang="en-US" smtClean="0"/>
              <a:t>8/8/2012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57DE6-D099-4ACE-859D-890937D141D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44D39-BBAE-4FEE-BC7D-40FF4F9ED433}" type="datetimeFigureOut">
              <a:rPr lang="en-US" smtClean="0"/>
              <a:t>8/8/2012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57DE6-D099-4ACE-859D-890937D141D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44D39-BBAE-4FEE-BC7D-40FF4F9ED433}" type="datetimeFigureOut">
              <a:rPr lang="en-US" smtClean="0"/>
              <a:t>8/8/2012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57DE6-D099-4ACE-859D-890937D141D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44D39-BBAE-4FEE-BC7D-40FF4F9ED433}" type="datetimeFigureOut">
              <a:rPr lang="en-US" smtClean="0"/>
              <a:t>8/8/2012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57DE6-D099-4ACE-859D-890937D141D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44D39-BBAE-4FEE-BC7D-40FF4F9ED433}" type="datetimeFigureOut">
              <a:rPr lang="en-US" smtClean="0"/>
              <a:t>8/8/2012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57DE6-D099-4ACE-859D-890937D141D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44D39-BBAE-4FEE-BC7D-40FF4F9ED433}" type="datetimeFigureOut">
              <a:rPr lang="en-US" smtClean="0"/>
              <a:t>8/8/2012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57DE6-D099-4ACE-859D-890937D141D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944D39-BBAE-4FEE-BC7D-40FF4F9ED433}" type="datetimeFigureOut">
              <a:rPr lang="en-US" smtClean="0"/>
              <a:t>8/8/2012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A57DE6-D099-4ACE-859D-890937D141D9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emf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A88800"/>
          </a:solidFill>
          <a:ln>
            <a:solidFill>
              <a:srgbClr val="C49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-304800" y="0"/>
            <a:ext cx="4000500" cy="6858000"/>
          </a:xfrm>
          <a:prstGeom prst="rect">
            <a:avLst/>
          </a:prstGeom>
          <a:solidFill>
            <a:srgbClr val="E6BA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grpSp>
        <p:nvGrpSpPr>
          <p:cNvPr id="3" name="Group 20"/>
          <p:cNvGrpSpPr>
            <a:grpSpLocks/>
          </p:cNvGrpSpPr>
          <p:nvPr/>
        </p:nvGrpSpPr>
        <p:grpSpPr bwMode="auto">
          <a:xfrm>
            <a:off x="0" y="0"/>
            <a:ext cx="9144000" cy="1428750"/>
            <a:chOff x="118" y="119"/>
            <a:chExt cx="5467" cy="823"/>
          </a:xfrm>
        </p:grpSpPr>
        <p:pic>
          <p:nvPicPr>
            <p:cNvPr id="2052" name="Picture 17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18" y="119"/>
              <a:ext cx="766" cy="816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2053" name="Picture 16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967" y="119"/>
              <a:ext cx="618" cy="816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2054" name="Picture 3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885" y="119"/>
              <a:ext cx="4082" cy="823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  <p:pic>
        <p:nvPicPr>
          <p:cNvPr id="15364" name="Picture 7" descr="cmlogoDE copy"/>
          <p:cNvPicPr>
            <a:picLocks noChangeAspect="1" noChangeArrowheads="1"/>
          </p:cNvPicPr>
          <p:nvPr/>
        </p:nvPicPr>
        <p:blipFill>
          <a:blip r:embed="rId6" cstate="print">
            <a:grayscl/>
            <a:biLevel thresh="50000"/>
          </a:blip>
          <a:srcRect/>
          <a:stretch>
            <a:fillRect/>
          </a:stretch>
        </p:blipFill>
        <p:spPr bwMode="auto">
          <a:xfrm>
            <a:off x="8072438" y="6143625"/>
            <a:ext cx="903287" cy="55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2" name="Straight Connector 11"/>
          <p:cNvCxnSpPr/>
          <p:nvPr/>
        </p:nvCxnSpPr>
        <p:spPr>
          <a:xfrm>
            <a:off x="142875" y="6500813"/>
            <a:ext cx="7786688" cy="1587"/>
          </a:xfrm>
          <a:prstGeom prst="line">
            <a:avLst/>
          </a:prstGeom>
          <a:ln w="1905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le 4"/>
          <p:cNvSpPr txBox="1">
            <a:spLocks/>
          </p:cNvSpPr>
          <p:nvPr/>
        </p:nvSpPr>
        <p:spPr bwMode="auto">
          <a:xfrm>
            <a:off x="0" y="1447800"/>
            <a:ext cx="8153400" cy="996950"/>
          </a:xfrm>
          <a:prstGeom prst="rect">
            <a:avLst/>
          </a:prstGeom>
          <a:solidFill>
            <a:srgbClr val="000000">
              <a:alpha val="60000"/>
            </a:srgbClr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en-GB" sz="2800" b="1" dirty="0" smtClean="0"/>
              <a:t>WORKSHOP THEME</a:t>
            </a:r>
            <a:endParaRPr lang="en-ZA" sz="2800" b="1" kern="0" dirty="0">
              <a:ea typeface="+mj-ea"/>
            </a:endParaRPr>
          </a:p>
        </p:txBody>
      </p:sp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7" cstate="print">
            <a:duotone>
              <a:prstClr val="black"/>
              <a:srgbClr val="C49F00">
                <a:tint val="45000"/>
                <a:satMod val="400000"/>
              </a:srgbClr>
            </a:duotone>
          </a:blip>
          <a:srcRect/>
          <a:stretch>
            <a:fillRect/>
          </a:stretch>
        </p:blipFill>
        <p:spPr bwMode="auto">
          <a:xfrm>
            <a:off x="4214810" y="3143248"/>
            <a:ext cx="4622017" cy="25717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5368" name="TextBox 14"/>
          <p:cNvSpPr txBox="1">
            <a:spLocks noChangeArrowheads="1"/>
          </p:cNvSpPr>
          <p:nvPr/>
        </p:nvSpPr>
        <p:spPr bwMode="auto">
          <a:xfrm>
            <a:off x="4286250" y="6515100"/>
            <a:ext cx="3714750" cy="26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en-US" sz="1100" i="1">
                <a:latin typeface="Tahoma" pitchFamily="34" charset="0"/>
                <a:cs typeface="Tahoma" pitchFamily="34" charset="0"/>
              </a:rPr>
              <a:t>Working together for a sustainable future since 1889</a:t>
            </a:r>
          </a:p>
        </p:txBody>
      </p:sp>
      <p:sp>
        <p:nvSpPr>
          <p:cNvPr id="15369" name="TextBox 13"/>
          <p:cNvSpPr txBox="1">
            <a:spLocks noChangeArrowheads="1"/>
          </p:cNvSpPr>
          <p:nvPr/>
        </p:nvSpPr>
        <p:spPr bwMode="auto">
          <a:xfrm>
            <a:off x="5072063" y="6215063"/>
            <a:ext cx="2970212" cy="261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1100" b="1"/>
              <a:t>CHAMBER OF MINES OF SOUTH AFRICA</a:t>
            </a:r>
            <a:endParaRPr lang="en-US" sz="600" b="1"/>
          </a:p>
        </p:txBody>
      </p:sp>
      <p:sp>
        <p:nvSpPr>
          <p:cNvPr id="15370" name="Subtitle 15"/>
          <p:cNvSpPr>
            <a:spLocks noGrp="1"/>
          </p:cNvSpPr>
          <p:nvPr>
            <p:ph type="subTitle" idx="1"/>
          </p:nvPr>
        </p:nvSpPr>
        <p:spPr>
          <a:xfrm>
            <a:off x="0" y="6019800"/>
            <a:ext cx="3657600" cy="1295400"/>
          </a:xfrm>
        </p:spPr>
        <p:txBody>
          <a:bodyPr/>
          <a:lstStyle/>
          <a:p>
            <a:pPr algn="l"/>
            <a:r>
              <a:rPr lang="en-ZA" sz="2600" b="1" dirty="0" smtClean="0">
                <a:solidFill>
                  <a:srgbClr val="5D5635"/>
                </a:solidFill>
              </a:rPr>
              <a:t>Dr. Anita Edwards - CSIR</a:t>
            </a:r>
            <a:endParaRPr lang="en-ZA" sz="2600" b="1" dirty="0" smtClean="0">
              <a:solidFill>
                <a:srgbClr val="5D5635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0" y="2514600"/>
            <a:ext cx="10210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 smtClean="0">
                <a:solidFill>
                  <a:schemeClr val="bg1"/>
                </a:solidFill>
              </a:rPr>
              <a:t>Preventing Hearing loss viz  Preventing Compensating  for hearing loss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3"/>
          <p:cNvPicPr>
            <a:picLocks noChangeAspect="1" noChangeArrowheads="1"/>
          </p:cNvPicPr>
          <p:nvPr/>
        </p:nvPicPr>
        <p:blipFill>
          <a:blip r:embed="rId2" cstate="print"/>
          <a:srcRect l="56223" t="5469" r="18422" b="23450"/>
          <a:stretch>
            <a:fillRect/>
          </a:stretch>
        </p:blipFill>
        <p:spPr bwMode="auto">
          <a:xfrm>
            <a:off x="8124825" y="6324600"/>
            <a:ext cx="693738" cy="392113"/>
          </a:xfrm>
          <a:prstGeom prst="rect">
            <a:avLst/>
          </a:prstGeom>
          <a:noFill/>
          <a:ln w="9525">
            <a:solidFill>
              <a:srgbClr val="C49F00"/>
            </a:solidFill>
            <a:miter lim="800000"/>
            <a:headEnd/>
            <a:tailEnd/>
          </a:ln>
        </p:spPr>
      </p:pic>
      <p:cxnSp>
        <p:nvCxnSpPr>
          <p:cNvPr id="8" name="Straight Connector 7"/>
          <p:cNvCxnSpPr/>
          <p:nvPr/>
        </p:nvCxnSpPr>
        <p:spPr>
          <a:xfrm flipV="1">
            <a:off x="1143000" y="6324600"/>
            <a:ext cx="6781800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143000" y="6748463"/>
            <a:ext cx="6781800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41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50" y="6324600"/>
            <a:ext cx="857250" cy="423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6" name="Straight Connector 15"/>
          <p:cNvCxnSpPr/>
          <p:nvPr/>
        </p:nvCxnSpPr>
        <p:spPr>
          <a:xfrm>
            <a:off x="0" y="1066800"/>
            <a:ext cx="892968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0"/>
            <a:ext cx="9001125" cy="5715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fontAlgn="auto">
              <a:spcAft>
                <a:spcPts val="0"/>
              </a:spcAft>
              <a:defRPr/>
            </a:pPr>
            <a:endParaRPr lang="en-ZA" sz="2400" b="1" dirty="0">
              <a:solidFill>
                <a:srgbClr val="C49F00"/>
              </a:solidFill>
              <a:ea typeface="+mj-ea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84138" y="609600"/>
            <a:ext cx="9001125" cy="571500"/>
          </a:xfrm>
          <a:prstGeom prst="rect">
            <a:avLst/>
          </a:prstGeom>
        </p:spPr>
        <p:txBody>
          <a:bodyPr anchor="ctr"/>
          <a:lstStyle/>
          <a:p>
            <a:pPr lvl="0">
              <a:defRPr/>
            </a:pPr>
            <a:r>
              <a:rPr lang="en" sz="3200" b="1" dirty="0" smtClean="0">
                <a:ea typeface="+mj-ea"/>
              </a:rPr>
              <a:t>Preventing NIHL</a:t>
            </a:r>
            <a:endParaRPr lang="en" sz="3200" b="1" dirty="0">
              <a:ea typeface="+mj-ea"/>
            </a:endParaRPr>
          </a:p>
          <a:p>
            <a:pPr fontAlgn="auto">
              <a:spcAft>
                <a:spcPts val="0"/>
              </a:spcAft>
              <a:defRPr/>
            </a:pPr>
            <a:endParaRPr lang="en-ZA" sz="3200" b="1" dirty="0">
              <a:ea typeface="+mj-ea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590800" y="6324600"/>
            <a:ext cx="3800475" cy="3698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ZA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Leading the change to zero harm</a:t>
            </a:r>
          </a:p>
        </p:txBody>
      </p:sp>
      <p:sp>
        <p:nvSpPr>
          <p:cNvPr id="889" name="Rectangle 3"/>
          <p:cNvSpPr txBox="1">
            <a:spLocks noChangeArrowheads="1"/>
          </p:cNvSpPr>
          <p:nvPr/>
        </p:nvSpPr>
        <p:spPr>
          <a:xfrm>
            <a:off x="381000" y="1295400"/>
            <a:ext cx="8424863" cy="48006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609600" indent="-609600" algn="ctr" fontAlgn="auto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en-US" sz="2400" dirty="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  <a:p>
            <a:pPr algn="ctr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en-ZA" sz="800" b="1" dirty="0">
              <a:latin typeface="+mn-lt"/>
              <a:cs typeface="+mn-cs"/>
            </a:endParaRPr>
          </a:p>
        </p:txBody>
      </p:sp>
      <p:sp>
        <p:nvSpPr>
          <p:cNvPr id="13" name="Rectangle 8"/>
          <p:cNvSpPr>
            <a:spLocks noChangeArrowheads="1"/>
          </p:cNvSpPr>
          <p:nvPr/>
        </p:nvSpPr>
        <p:spPr bwMode="auto">
          <a:xfrm>
            <a:off x="228600" y="1066800"/>
            <a:ext cx="8686800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lvl="1" indent="-342900">
              <a:lnSpc>
                <a:spcPts val="3000"/>
              </a:lnSpc>
              <a:spcBef>
                <a:spcPct val="20000"/>
              </a:spcBef>
              <a:spcAft>
                <a:spcPct val="5000"/>
              </a:spcAft>
              <a:buFontTx/>
              <a:buChar char="•"/>
              <a:defRPr/>
            </a:pPr>
            <a:endParaRPr lang="en-US" sz="2800" dirty="0" smtClean="0"/>
          </a:p>
          <a:p>
            <a:pPr marL="342900" lvl="1" indent="-342900">
              <a:lnSpc>
                <a:spcPts val="3000"/>
              </a:lnSpc>
              <a:spcBef>
                <a:spcPct val="20000"/>
              </a:spcBef>
              <a:spcAft>
                <a:spcPct val="5000"/>
              </a:spcAft>
              <a:buFontTx/>
              <a:buChar char="•"/>
              <a:defRPr/>
            </a:pPr>
            <a:endParaRPr lang="en-US" sz="2800" dirty="0" smtClean="0"/>
          </a:p>
          <a:p>
            <a:pPr marL="342900" lvl="1" indent="-342900">
              <a:lnSpc>
                <a:spcPts val="3000"/>
              </a:lnSpc>
              <a:spcBef>
                <a:spcPct val="20000"/>
              </a:spcBef>
              <a:spcAft>
                <a:spcPct val="5000"/>
              </a:spcAft>
              <a:buFontTx/>
              <a:buChar char="•"/>
              <a:defRPr/>
            </a:pPr>
            <a:endParaRPr lang="en-US" sz="2800" dirty="0"/>
          </a:p>
          <a:p>
            <a:pPr marL="342900" lvl="1" indent="-342900">
              <a:lnSpc>
                <a:spcPts val="3000"/>
              </a:lnSpc>
              <a:spcBef>
                <a:spcPct val="20000"/>
              </a:spcBef>
              <a:spcAft>
                <a:spcPct val="5000"/>
              </a:spcAft>
              <a:buFontTx/>
              <a:buChar char="•"/>
              <a:defRPr/>
            </a:pPr>
            <a:r>
              <a:rPr lang="en-US" sz="2800" dirty="0"/>
              <a:t>Hearing and the development of hearing loss is:</a:t>
            </a:r>
            <a:br>
              <a:rPr lang="en-US" sz="2800" dirty="0"/>
            </a:br>
            <a:r>
              <a:rPr lang="en-US" sz="2800" dirty="0" smtClean="0"/>
              <a:t>   individual</a:t>
            </a:r>
            <a:r>
              <a:rPr lang="en-US" sz="2800" dirty="0"/>
              <a:t/>
            </a:r>
            <a:br>
              <a:rPr lang="en-US" sz="2800" dirty="0"/>
            </a:br>
            <a:r>
              <a:rPr lang="en-US" sz="2800" dirty="0" smtClean="0"/>
              <a:t>   influenced </a:t>
            </a:r>
            <a:r>
              <a:rPr lang="en-US" sz="2800" dirty="0"/>
              <a:t>by many factors</a:t>
            </a:r>
            <a:endParaRPr lang="en-US" sz="2800" dirty="0" smtClean="0"/>
          </a:p>
        </p:txBody>
      </p:sp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3"/>
          <p:cNvPicPr>
            <a:picLocks noChangeAspect="1" noChangeArrowheads="1"/>
          </p:cNvPicPr>
          <p:nvPr/>
        </p:nvPicPr>
        <p:blipFill>
          <a:blip r:embed="rId2" cstate="print"/>
          <a:srcRect l="56223" t="5469" r="18422" b="23450"/>
          <a:stretch>
            <a:fillRect/>
          </a:stretch>
        </p:blipFill>
        <p:spPr bwMode="auto">
          <a:xfrm>
            <a:off x="8124825" y="6324600"/>
            <a:ext cx="693738" cy="392113"/>
          </a:xfrm>
          <a:prstGeom prst="rect">
            <a:avLst/>
          </a:prstGeom>
          <a:noFill/>
          <a:ln w="9525">
            <a:solidFill>
              <a:srgbClr val="C49F00"/>
            </a:solidFill>
            <a:miter lim="800000"/>
            <a:headEnd/>
            <a:tailEnd/>
          </a:ln>
        </p:spPr>
      </p:pic>
      <p:cxnSp>
        <p:nvCxnSpPr>
          <p:cNvPr id="8" name="Straight Connector 7"/>
          <p:cNvCxnSpPr/>
          <p:nvPr/>
        </p:nvCxnSpPr>
        <p:spPr>
          <a:xfrm flipV="1">
            <a:off x="1143000" y="6324600"/>
            <a:ext cx="6781800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143000" y="6748463"/>
            <a:ext cx="6781800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41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50" y="6324600"/>
            <a:ext cx="857250" cy="423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6" name="Straight Connector 15"/>
          <p:cNvCxnSpPr/>
          <p:nvPr/>
        </p:nvCxnSpPr>
        <p:spPr>
          <a:xfrm>
            <a:off x="0" y="1066800"/>
            <a:ext cx="892968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0"/>
            <a:ext cx="9001125" cy="5715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fontAlgn="auto">
              <a:spcAft>
                <a:spcPts val="0"/>
              </a:spcAft>
              <a:defRPr/>
            </a:pPr>
            <a:endParaRPr lang="en-ZA" sz="2400" b="1" dirty="0">
              <a:solidFill>
                <a:srgbClr val="C49F00"/>
              </a:solidFill>
              <a:ea typeface="+mj-ea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84138" y="609600"/>
            <a:ext cx="9001125" cy="571500"/>
          </a:xfrm>
          <a:prstGeom prst="rect">
            <a:avLst/>
          </a:prstGeom>
        </p:spPr>
        <p:txBody>
          <a:bodyPr anchor="ctr"/>
          <a:lstStyle/>
          <a:p>
            <a:pPr lvl="0">
              <a:defRPr/>
            </a:pPr>
            <a:r>
              <a:rPr lang="en" sz="3200" b="1" dirty="0" smtClean="0">
                <a:ea typeface="+mj-ea"/>
              </a:rPr>
              <a:t>Preventing NIHL</a:t>
            </a:r>
            <a:endParaRPr lang="en" sz="3200" b="1" dirty="0">
              <a:ea typeface="+mj-ea"/>
            </a:endParaRPr>
          </a:p>
          <a:p>
            <a:pPr fontAlgn="auto">
              <a:spcAft>
                <a:spcPts val="0"/>
              </a:spcAft>
              <a:defRPr/>
            </a:pPr>
            <a:endParaRPr lang="en-ZA" sz="3200" b="1" dirty="0">
              <a:ea typeface="+mj-ea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590800" y="6324600"/>
            <a:ext cx="3800475" cy="3698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ZA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Leading the change to zero harm</a:t>
            </a:r>
          </a:p>
        </p:txBody>
      </p:sp>
      <p:sp>
        <p:nvSpPr>
          <p:cNvPr id="889" name="Rectangle 3"/>
          <p:cNvSpPr txBox="1">
            <a:spLocks noChangeArrowheads="1"/>
          </p:cNvSpPr>
          <p:nvPr/>
        </p:nvSpPr>
        <p:spPr>
          <a:xfrm>
            <a:off x="381000" y="1295400"/>
            <a:ext cx="8424863" cy="48006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609600" indent="-609600" algn="ctr" fontAlgn="auto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en-US" sz="2400" dirty="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  <a:p>
            <a:pPr algn="ctr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en-ZA" sz="800" b="1" dirty="0">
              <a:latin typeface="+mn-lt"/>
              <a:cs typeface="+mn-cs"/>
            </a:endParaRPr>
          </a:p>
        </p:txBody>
      </p:sp>
      <p:sp>
        <p:nvSpPr>
          <p:cNvPr id="13" name="Rectangle 8"/>
          <p:cNvSpPr>
            <a:spLocks noChangeArrowheads="1"/>
          </p:cNvSpPr>
          <p:nvPr/>
        </p:nvSpPr>
        <p:spPr bwMode="auto">
          <a:xfrm>
            <a:off x="228600" y="1066800"/>
            <a:ext cx="8686800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lvl="1" indent="-342900">
              <a:lnSpc>
                <a:spcPts val="3000"/>
              </a:lnSpc>
              <a:spcBef>
                <a:spcPct val="20000"/>
              </a:spcBef>
              <a:spcAft>
                <a:spcPct val="5000"/>
              </a:spcAft>
              <a:buFontTx/>
              <a:buChar char="•"/>
              <a:defRPr/>
            </a:pPr>
            <a:endParaRPr lang="en-US" sz="2800" dirty="0" smtClean="0"/>
          </a:p>
          <a:p>
            <a:pPr marL="342900" lvl="1" indent="-342900">
              <a:lnSpc>
                <a:spcPts val="3000"/>
              </a:lnSpc>
              <a:spcBef>
                <a:spcPct val="20000"/>
              </a:spcBef>
              <a:spcAft>
                <a:spcPct val="5000"/>
              </a:spcAft>
              <a:buFontTx/>
              <a:buChar char="•"/>
              <a:defRPr/>
            </a:pPr>
            <a:r>
              <a:rPr lang="en-US" sz="2800" dirty="0" smtClean="0"/>
              <a:t>Therefore </a:t>
            </a:r>
            <a:r>
              <a:rPr lang="en-US" sz="2800" dirty="0"/>
              <a:t>prevention of NIHL requires systems </a:t>
            </a:r>
            <a:r>
              <a:rPr lang="en-US" sz="2800" dirty="0" smtClean="0"/>
              <a:t>that:</a:t>
            </a:r>
          </a:p>
          <a:p>
            <a:pPr marL="800100" lvl="1" indent="-342900" fontAlgn="base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buFont typeface="Courier New" pitchFamily="49" charset="0"/>
              <a:buChar char="o"/>
              <a:defRPr/>
            </a:pPr>
            <a:r>
              <a:rPr lang="en-US" sz="2400" dirty="0" smtClean="0">
                <a:latin typeface="Calibri" pitchFamily="34" charset="0"/>
                <a:cs typeface="Arial" charset="0"/>
              </a:rPr>
              <a:t>Take </a:t>
            </a:r>
            <a:r>
              <a:rPr lang="en-US" sz="2400" dirty="0">
                <a:latin typeface="Calibri" pitchFamily="34" charset="0"/>
                <a:cs typeface="Arial" charset="0"/>
              </a:rPr>
              <a:t>individual differences into </a:t>
            </a:r>
            <a:r>
              <a:rPr lang="en-US" sz="2400" dirty="0">
                <a:latin typeface="Calibri" pitchFamily="34" charset="0"/>
                <a:cs typeface="Arial" charset="0"/>
              </a:rPr>
              <a:t>account </a:t>
            </a:r>
          </a:p>
          <a:p>
            <a:pPr marL="800100" lvl="1" indent="-342900" fontAlgn="base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buFont typeface="Courier New" pitchFamily="49" charset="0"/>
              <a:buChar char="o"/>
              <a:defRPr/>
            </a:pPr>
            <a:r>
              <a:rPr lang="en-US" sz="2400" dirty="0" smtClean="0">
                <a:latin typeface="Calibri" pitchFamily="34" charset="0"/>
                <a:cs typeface="Arial" charset="0"/>
              </a:rPr>
              <a:t>Have </a:t>
            </a:r>
            <a:r>
              <a:rPr lang="en-US" sz="2400" dirty="0">
                <a:latin typeface="Calibri" pitchFamily="34" charset="0"/>
                <a:cs typeface="Arial" charset="0"/>
              </a:rPr>
              <a:t>processes that manage prevention on individual </a:t>
            </a:r>
            <a:r>
              <a:rPr lang="en-US" sz="2400" dirty="0">
                <a:latin typeface="Calibri" pitchFamily="34" charset="0"/>
                <a:cs typeface="Arial" charset="0"/>
              </a:rPr>
              <a:t>basis</a:t>
            </a:r>
          </a:p>
          <a:p>
            <a:pPr marL="800100" lvl="1" indent="-342900" fontAlgn="base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buFont typeface="Courier New" pitchFamily="49" charset="0"/>
              <a:buChar char="o"/>
              <a:defRPr/>
            </a:pPr>
            <a:r>
              <a:rPr lang="en-US" sz="2400" dirty="0" smtClean="0">
                <a:latin typeface="Calibri" pitchFamily="34" charset="0"/>
                <a:cs typeface="Arial" charset="0"/>
              </a:rPr>
              <a:t>Have </a:t>
            </a:r>
            <a:r>
              <a:rPr lang="en-US" sz="2400" dirty="0">
                <a:latin typeface="Calibri" pitchFamily="34" charset="0"/>
                <a:cs typeface="Arial" charset="0"/>
              </a:rPr>
              <a:t>systems that manage large numbers of </a:t>
            </a:r>
            <a:r>
              <a:rPr lang="en-US" sz="2400" dirty="0" smtClean="0">
                <a:latin typeface="Calibri" pitchFamily="34" charset="0"/>
                <a:cs typeface="Arial" charset="0"/>
              </a:rPr>
              <a:t>workers</a:t>
            </a:r>
            <a:endParaRPr lang="en-US" sz="2400" dirty="0">
              <a:latin typeface="Calibri" pitchFamily="34" charset="0"/>
              <a:cs typeface="Arial" charset="0"/>
            </a:endParaRPr>
          </a:p>
        </p:txBody>
      </p:sp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3"/>
          <p:cNvPicPr>
            <a:picLocks noChangeAspect="1" noChangeArrowheads="1"/>
          </p:cNvPicPr>
          <p:nvPr/>
        </p:nvPicPr>
        <p:blipFill>
          <a:blip r:embed="rId2" cstate="print"/>
          <a:srcRect l="56223" t="5469" r="18422" b="23450"/>
          <a:stretch>
            <a:fillRect/>
          </a:stretch>
        </p:blipFill>
        <p:spPr bwMode="auto">
          <a:xfrm>
            <a:off x="8124825" y="6324600"/>
            <a:ext cx="693738" cy="392113"/>
          </a:xfrm>
          <a:prstGeom prst="rect">
            <a:avLst/>
          </a:prstGeom>
          <a:noFill/>
          <a:ln w="9525">
            <a:solidFill>
              <a:srgbClr val="C49F00"/>
            </a:solidFill>
            <a:miter lim="800000"/>
            <a:headEnd/>
            <a:tailEnd/>
          </a:ln>
        </p:spPr>
      </p:pic>
      <p:cxnSp>
        <p:nvCxnSpPr>
          <p:cNvPr id="8" name="Straight Connector 7"/>
          <p:cNvCxnSpPr/>
          <p:nvPr/>
        </p:nvCxnSpPr>
        <p:spPr>
          <a:xfrm flipV="1">
            <a:off x="1143000" y="6324600"/>
            <a:ext cx="6781800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143000" y="6748463"/>
            <a:ext cx="6781800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41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50" y="6324600"/>
            <a:ext cx="857250" cy="423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6" name="Straight Connector 15"/>
          <p:cNvCxnSpPr/>
          <p:nvPr/>
        </p:nvCxnSpPr>
        <p:spPr>
          <a:xfrm>
            <a:off x="0" y="1066800"/>
            <a:ext cx="892968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0"/>
            <a:ext cx="9001125" cy="5715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fontAlgn="auto">
              <a:spcAft>
                <a:spcPts val="0"/>
              </a:spcAft>
              <a:defRPr/>
            </a:pPr>
            <a:endParaRPr lang="en-ZA" sz="2400" b="1" dirty="0">
              <a:solidFill>
                <a:srgbClr val="C49F00"/>
              </a:solidFill>
              <a:ea typeface="+mj-ea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84138" y="609600"/>
            <a:ext cx="9001125" cy="571500"/>
          </a:xfrm>
          <a:prstGeom prst="rect">
            <a:avLst/>
          </a:prstGeom>
        </p:spPr>
        <p:txBody>
          <a:bodyPr anchor="ctr"/>
          <a:lstStyle/>
          <a:p>
            <a:pPr lvl="0">
              <a:defRPr/>
            </a:pPr>
            <a:r>
              <a:rPr lang="en" sz="3200" b="1" dirty="0" smtClean="0">
                <a:ea typeface="+mj-ea"/>
              </a:rPr>
              <a:t>Noise Induced Hearing Loss</a:t>
            </a:r>
            <a:endParaRPr lang="en" sz="3200" b="1" dirty="0">
              <a:ea typeface="+mj-ea"/>
            </a:endParaRPr>
          </a:p>
          <a:p>
            <a:pPr fontAlgn="auto">
              <a:spcAft>
                <a:spcPts val="0"/>
              </a:spcAft>
              <a:defRPr/>
            </a:pPr>
            <a:endParaRPr lang="en-ZA" sz="3200" b="1" dirty="0">
              <a:ea typeface="+mj-ea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590800" y="6324600"/>
            <a:ext cx="3800475" cy="3698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ZA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Leading the change to zero harm</a:t>
            </a:r>
          </a:p>
        </p:txBody>
      </p:sp>
      <p:sp>
        <p:nvSpPr>
          <p:cNvPr id="889" name="Rectangle 3"/>
          <p:cNvSpPr txBox="1">
            <a:spLocks noChangeArrowheads="1"/>
          </p:cNvSpPr>
          <p:nvPr/>
        </p:nvSpPr>
        <p:spPr>
          <a:xfrm>
            <a:off x="381000" y="1295400"/>
            <a:ext cx="8424863" cy="48006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609600" indent="-609600" algn="ctr" fontAlgn="auto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en-US" sz="2400" dirty="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  <a:p>
            <a:pPr algn="ctr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en-ZA" sz="800" b="1" dirty="0">
              <a:latin typeface="+mn-lt"/>
              <a:cs typeface="+mn-cs"/>
            </a:endParaRPr>
          </a:p>
        </p:txBody>
      </p:sp>
      <p:pic>
        <p:nvPicPr>
          <p:cNvPr id="12" name="Picture 11" descr="NIHL audiogram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9600" y="1219200"/>
            <a:ext cx="6858000" cy="49714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3"/>
          <p:cNvPicPr>
            <a:picLocks noChangeAspect="1" noChangeArrowheads="1"/>
          </p:cNvPicPr>
          <p:nvPr/>
        </p:nvPicPr>
        <p:blipFill>
          <a:blip r:embed="rId2" cstate="print"/>
          <a:srcRect l="56223" t="5469" r="18422" b="23450"/>
          <a:stretch>
            <a:fillRect/>
          </a:stretch>
        </p:blipFill>
        <p:spPr bwMode="auto">
          <a:xfrm>
            <a:off x="8124825" y="6324600"/>
            <a:ext cx="693738" cy="392113"/>
          </a:xfrm>
          <a:prstGeom prst="rect">
            <a:avLst/>
          </a:prstGeom>
          <a:noFill/>
          <a:ln w="9525">
            <a:solidFill>
              <a:srgbClr val="C49F00"/>
            </a:solidFill>
            <a:miter lim="800000"/>
            <a:headEnd/>
            <a:tailEnd/>
          </a:ln>
        </p:spPr>
      </p:pic>
      <p:cxnSp>
        <p:nvCxnSpPr>
          <p:cNvPr id="8" name="Straight Connector 7"/>
          <p:cNvCxnSpPr/>
          <p:nvPr/>
        </p:nvCxnSpPr>
        <p:spPr>
          <a:xfrm flipV="1">
            <a:off x="1143000" y="6324600"/>
            <a:ext cx="6781800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143000" y="6748463"/>
            <a:ext cx="6781800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41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50" y="6324600"/>
            <a:ext cx="857250" cy="423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6" name="Straight Connector 15"/>
          <p:cNvCxnSpPr/>
          <p:nvPr/>
        </p:nvCxnSpPr>
        <p:spPr>
          <a:xfrm>
            <a:off x="0" y="1066800"/>
            <a:ext cx="892968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0"/>
            <a:ext cx="9001125" cy="5715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fontAlgn="auto">
              <a:spcAft>
                <a:spcPts val="0"/>
              </a:spcAft>
              <a:defRPr/>
            </a:pPr>
            <a:endParaRPr lang="en-ZA" sz="2400" b="1" dirty="0">
              <a:solidFill>
                <a:srgbClr val="C49F00"/>
              </a:solidFill>
              <a:ea typeface="+mj-ea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84138" y="609600"/>
            <a:ext cx="9001125" cy="571500"/>
          </a:xfrm>
          <a:prstGeom prst="rect">
            <a:avLst/>
          </a:prstGeom>
        </p:spPr>
        <p:txBody>
          <a:bodyPr anchor="ctr"/>
          <a:lstStyle/>
          <a:p>
            <a:pPr lvl="0">
              <a:defRPr/>
            </a:pPr>
            <a:r>
              <a:rPr lang="en" sz="3200" b="1" dirty="0" smtClean="0">
                <a:ea typeface="+mj-ea"/>
              </a:rPr>
              <a:t>Noise Induced Hearing Loss</a:t>
            </a:r>
            <a:endParaRPr lang="en" sz="3200" b="1" dirty="0">
              <a:ea typeface="+mj-ea"/>
            </a:endParaRPr>
          </a:p>
          <a:p>
            <a:pPr fontAlgn="auto">
              <a:spcAft>
                <a:spcPts val="0"/>
              </a:spcAft>
              <a:defRPr/>
            </a:pPr>
            <a:endParaRPr lang="en-ZA" sz="3200" b="1" dirty="0">
              <a:ea typeface="+mj-ea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590800" y="6324600"/>
            <a:ext cx="3800475" cy="3698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ZA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Leading the change to zero harm</a:t>
            </a:r>
          </a:p>
        </p:txBody>
      </p:sp>
      <p:sp>
        <p:nvSpPr>
          <p:cNvPr id="889" name="Rectangle 3"/>
          <p:cNvSpPr txBox="1">
            <a:spLocks noChangeArrowheads="1"/>
          </p:cNvSpPr>
          <p:nvPr/>
        </p:nvSpPr>
        <p:spPr>
          <a:xfrm>
            <a:off x="381000" y="1295400"/>
            <a:ext cx="8424863" cy="48006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609600" indent="-609600" algn="ctr" fontAlgn="auto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en-US" sz="2400" dirty="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  <a:p>
            <a:pPr algn="ctr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en-ZA" sz="800" b="1" dirty="0">
              <a:latin typeface="+mn-lt"/>
              <a:cs typeface="+mn-cs"/>
            </a:endParaRPr>
          </a:p>
        </p:txBody>
      </p:sp>
      <p:pic>
        <p:nvPicPr>
          <p:cNvPr id="13" name="Picture 7" descr="sensorineural_loss_audiogram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5800" y="1143000"/>
            <a:ext cx="6555432" cy="52544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3"/>
          <p:cNvPicPr>
            <a:picLocks noChangeAspect="1" noChangeArrowheads="1"/>
          </p:cNvPicPr>
          <p:nvPr/>
        </p:nvPicPr>
        <p:blipFill>
          <a:blip r:embed="rId2" cstate="print"/>
          <a:srcRect l="56223" t="5469" r="18422" b="23450"/>
          <a:stretch>
            <a:fillRect/>
          </a:stretch>
        </p:blipFill>
        <p:spPr bwMode="auto">
          <a:xfrm>
            <a:off x="8124825" y="6324600"/>
            <a:ext cx="693738" cy="392113"/>
          </a:xfrm>
          <a:prstGeom prst="rect">
            <a:avLst/>
          </a:prstGeom>
          <a:noFill/>
          <a:ln w="9525">
            <a:solidFill>
              <a:srgbClr val="C49F00"/>
            </a:solidFill>
            <a:miter lim="800000"/>
            <a:headEnd/>
            <a:tailEnd/>
          </a:ln>
        </p:spPr>
      </p:pic>
      <p:cxnSp>
        <p:nvCxnSpPr>
          <p:cNvPr id="8" name="Straight Connector 7"/>
          <p:cNvCxnSpPr/>
          <p:nvPr/>
        </p:nvCxnSpPr>
        <p:spPr>
          <a:xfrm flipV="1">
            <a:off x="1143000" y="6324600"/>
            <a:ext cx="6781800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143000" y="6748463"/>
            <a:ext cx="6781800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41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50" y="6324600"/>
            <a:ext cx="857250" cy="423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6" name="Straight Connector 15"/>
          <p:cNvCxnSpPr/>
          <p:nvPr/>
        </p:nvCxnSpPr>
        <p:spPr>
          <a:xfrm>
            <a:off x="0" y="1066800"/>
            <a:ext cx="892968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0"/>
            <a:ext cx="9001125" cy="5715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fontAlgn="auto">
              <a:spcAft>
                <a:spcPts val="0"/>
              </a:spcAft>
              <a:defRPr/>
            </a:pPr>
            <a:endParaRPr lang="en-ZA" sz="2400" b="1" dirty="0">
              <a:solidFill>
                <a:srgbClr val="C49F00"/>
              </a:solidFill>
              <a:ea typeface="+mj-ea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84138" y="609600"/>
            <a:ext cx="9001125" cy="571500"/>
          </a:xfrm>
          <a:prstGeom prst="rect">
            <a:avLst/>
          </a:prstGeom>
        </p:spPr>
        <p:txBody>
          <a:bodyPr anchor="ctr"/>
          <a:lstStyle/>
          <a:p>
            <a:pPr lvl="0">
              <a:defRPr/>
            </a:pPr>
            <a:r>
              <a:rPr lang="en" sz="3200" b="1" dirty="0" smtClean="0">
                <a:ea typeface="+mj-ea"/>
              </a:rPr>
              <a:t>Noise Induced Hearing Loss</a:t>
            </a:r>
            <a:endParaRPr lang="en" sz="3200" b="1" dirty="0">
              <a:ea typeface="+mj-ea"/>
            </a:endParaRPr>
          </a:p>
          <a:p>
            <a:pPr fontAlgn="auto">
              <a:spcAft>
                <a:spcPts val="0"/>
              </a:spcAft>
              <a:defRPr/>
            </a:pPr>
            <a:endParaRPr lang="en-ZA" sz="3200" b="1" dirty="0">
              <a:ea typeface="+mj-ea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590800" y="6324600"/>
            <a:ext cx="3800475" cy="3698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ZA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Leading the change to zero harm</a:t>
            </a:r>
          </a:p>
        </p:txBody>
      </p:sp>
      <p:sp>
        <p:nvSpPr>
          <p:cNvPr id="889" name="Rectangle 3"/>
          <p:cNvSpPr txBox="1">
            <a:spLocks noChangeArrowheads="1"/>
          </p:cNvSpPr>
          <p:nvPr/>
        </p:nvSpPr>
        <p:spPr>
          <a:xfrm>
            <a:off x="381000" y="1295400"/>
            <a:ext cx="8424863" cy="48006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609600" indent="-609600" algn="ctr" fontAlgn="auto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en-US" sz="2400" dirty="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  <a:p>
            <a:pPr algn="ctr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en-ZA" sz="800" b="1" dirty="0">
              <a:latin typeface="+mn-lt"/>
              <a:cs typeface="+mn-cs"/>
            </a:endParaRPr>
          </a:p>
        </p:txBody>
      </p:sp>
      <p:pic>
        <p:nvPicPr>
          <p:cNvPr id="12" name="Picture 11" descr="NIHL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95400" y="1219200"/>
            <a:ext cx="4811156" cy="5112568"/>
          </a:xfrm>
          <a:prstGeom prst="rect">
            <a:avLst/>
          </a:prstGeom>
          <a:noFill/>
        </p:spPr>
      </p:pic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3"/>
          <p:cNvPicPr>
            <a:picLocks noChangeAspect="1" noChangeArrowheads="1"/>
          </p:cNvPicPr>
          <p:nvPr/>
        </p:nvPicPr>
        <p:blipFill>
          <a:blip r:embed="rId2" cstate="print"/>
          <a:srcRect l="56223" t="5469" r="18422" b="23450"/>
          <a:stretch>
            <a:fillRect/>
          </a:stretch>
        </p:blipFill>
        <p:spPr bwMode="auto">
          <a:xfrm>
            <a:off x="8124825" y="6324600"/>
            <a:ext cx="693738" cy="392113"/>
          </a:xfrm>
          <a:prstGeom prst="rect">
            <a:avLst/>
          </a:prstGeom>
          <a:noFill/>
          <a:ln w="9525">
            <a:solidFill>
              <a:srgbClr val="C49F00"/>
            </a:solidFill>
            <a:miter lim="800000"/>
            <a:headEnd/>
            <a:tailEnd/>
          </a:ln>
        </p:spPr>
      </p:pic>
      <p:cxnSp>
        <p:nvCxnSpPr>
          <p:cNvPr id="8" name="Straight Connector 7"/>
          <p:cNvCxnSpPr/>
          <p:nvPr/>
        </p:nvCxnSpPr>
        <p:spPr>
          <a:xfrm flipV="1">
            <a:off x="1143000" y="6324600"/>
            <a:ext cx="6781800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143000" y="6748463"/>
            <a:ext cx="6781800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41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50" y="6324600"/>
            <a:ext cx="857250" cy="423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6" name="Straight Connector 15"/>
          <p:cNvCxnSpPr/>
          <p:nvPr/>
        </p:nvCxnSpPr>
        <p:spPr>
          <a:xfrm>
            <a:off x="0" y="1066800"/>
            <a:ext cx="892968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0"/>
            <a:ext cx="9001125" cy="5715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fontAlgn="auto">
              <a:spcAft>
                <a:spcPts val="0"/>
              </a:spcAft>
              <a:defRPr/>
            </a:pPr>
            <a:endParaRPr lang="en-ZA" sz="2400" b="1" dirty="0">
              <a:solidFill>
                <a:srgbClr val="C49F00"/>
              </a:solidFill>
              <a:ea typeface="+mj-ea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84138" y="609600"/>
            <a:ext cx="9001125" cy="571500"/>
          </a:xfrm>
          <a:prstGeom prst="rect">
            <a:avLst/>
          </a:prstGeom>
        </p:spPr>
        <p:txBody>
          <a:bodyPr anchor="ctr"/>
          <a:lstStyle/>
          <a:p>
            <a:pPr lvl="0">
              <a:defRPr/>
            </a:pPr>
            <a:r>
              <a:rPr lang="en" sz="3200" b="1" dirty="0" smtClean="0">
                <a:ea typeface="+mj-ea"/>
              </a:rPr>
              <a:t>Noise Induced Hearing Loss</a:t>
            </a:r>
            <a:endParaRPr lang="en" sz="3200" b="1" dirty="0">
              <a:ea typeface="+mj-ea"/>
            </a:endParaRPr>
          </a:p>
          <a:p>
            <a:pPr fontAlgn="auto">
              <a:spcAft>
                <a:spcPts val="0"/>
              </a:spcAft>
              <a:defRPr/>
            </a:pPr>
            <a:endParaRPr lang="en-ZA" sz="3200" b="1" dirty="0">
              <a:ea typeface="+mj-ea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590800" y="6324600"/>
            <a:ext cx="3800475" cy="3698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ZA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Leading the change to zero harm</a:t>
            </a:r>
          </a:p>
        </p:txBody>
      </p:sp>
      <p:sp>
        <p:nvSpPr>
          <p:cNvPr id="889" name="Rectangle 3"/>
          <p:cNvSpPr txBox="1">
            <a:spLocks noChangeArrowheads="1"/>
          </p:cNvSpPr>
          <p:nvPr/>
        </p:nvSpPr>
        <p:spPr>
          <a:xfrm>
            <a:off x="381000" y="1295400"/>
            <a:ext cx="8424863" cy="48006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609600" indent="-609600" algn="ctr" fontAlgn="auto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en-US" sz="2400" dirty="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  <a:p>
            <a:pPr algn="ctr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en-ZA" sz="800" b="1" dirty="0">
              <a:latin typeface="+mn-lt"/>
              <a:cs typeface="+mn-cs"/>
            </a:endParaRPr>
          </a:p>
        </p:txBody>
      </p:sp>
      <p:graphicFrame>
        <p:nvGraphicFramePr>
          <p:cNvPr id="13" name="Object 1"/>
          <p:cNvGraphicFramePr>
            <a:graphicFrameLocks noChangeAspect="1"/>
          </p:cNvGraphicFramePr>
          <p:nvPr/>
        </p:nvGraphicFramePr>
        <p:xfrm>
          <a:off x="1143000" y="1219200"/>
          <a:ext cx="6396655" cy="51125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3"/>
          <p:cNvPicPr>
            <a:picLocks noChangeAspect="1" noChangeArrowheads="1"/>
          </p:cNvPicPr>
          <p:nvPr/>
        </p:nvPicPr>
        <p:blipFill>
          <a:blip r:embed="rId2" cstate="print"/>
          <a:srcRect l="56223" t="5469" r="18422" b="23450"/>
          <a:stretch>
            <a:fillRect/>
          </a:stretch>
        </p:blipFill>
        <p:spPr bwMode="auto">
          <a:xfrm>
            <a:off x="8124825" y="6324600"/>
            <a:ext cx="693738" cy="392113"/>
          </a:xfrm>
          <a:prstGeom prst="rect">
            <a:avLst/>
          </a:prstGeom>
          <a:noFill/>
          <a:ln w="9525">
            <a:solidFill>
              <a:srgbClr val="C49F00"/>
            </a:solidFill>
            <a:miter lim="800000"/>
            <a:headEnd/>
            <a:tailEnd/>
          </a:ln>
        </p:spPr>
      </p:pic>
      <p:cxnSp>
        <p:nvCxnSpPr>
          <p:cNvPr id="8" name="Straight Connector 7"/>
          <p:cNvCxnSpPr/>
          <p:nvPr/>
        </p:nvCxnSpPr>
        <p:spPr>
          <a:xfrm flipV="1">
            <a:off x="1143000" y="6324600"/>
            <a:ext cx="6781800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143000" y="6748463"/>
            <a:ext cx="6781800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41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50" y="6324600"/>
            <a:ext cx="857250" cy="423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6" name="Straight Connector 15"/>
          <p:cNvCxnSpPr/>
          <p:nvPr/>
        </p:nvCxnSpPr>
        <p:spPr>
          <a:xfrm>
            <a:off x="0" y="1066800"/>
            <a:ext cx="892968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0"/>
            <a:ext cx="9001125" cy="5715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fontAlgn="auto">
              <a:spcAft>
                <a:spcPts val="0"/>
              </a:spcAft>
              <a:defRPr/>
            </a:pPr>
            <a:endParaRPr lang="en-ZA" sz="2400" b="1" dirty="0">
              <a:solidFill>
                <a:srgbClr val="C49F00"/>
              </a:solidFill>
              <a:ea typeface="+mj-ea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84138" y="609600"/>
            <a:ext cx="9001125" cy="571500"/>
          </a:xfrm>
          <a:prstGeom prst="rect">
            <a:avLst/>
          </a:prstGeom>
        </p:spPr>
        <p:txBody>
          <a:bodyPr anchor="ctr"/>
          <a:lstStyle/>
          <a:p>
            <a:pPr lvl="0">
              <a:defRPr/>
            </a:pPr>
            <a:r>
              <a:rPr lang="en" sz="3200" b="1" dirty="0" smtClean="0">
                <a:ea typeface="+mj-ea"/>
              </a:rPr>
              <a:t>Noise Induced Hearing Loss</a:t>
            </a:r>
            <a:endParaRPr lang="en" sz="3200" b="1" dirty="0">
              <a:ea typeface="+mj-ea"/>
            </a:endParaRPr>
          </a:p>
          <a:p>
            <a:pPr fontAlgn="auto">
              <a:spcAft>
                <a:spcPts val="0"/>
              </a:spcAft>
              <a:defRPr/>
            </a:pPr>
            <a:endParaRPr lang="en-ZA" sz="3200" b="1" dirty="0">
              <a:ea typeface="+mj-ea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590800" y="6324600"/>
            <a:ext cx="3800475" cy="3698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ZA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Leading the change to zero harm</a:t>
            </a:r>
          </a:p>
        </p:txBody>
      </p:sp>
      <p:sp>
        <p:nvSpPr>
          <p:cNvPr id="889" name="Rectangle 3"/>
          <p:cNvSpPr txBox="1">
            <a:spLocks noChangeArrowheads="1"/>
          </p:cNvSpPr>
          <p:nvPr/>
        </p:nvSpPr>
        <p:spPr>
          <a:xfrm>
            <a:off x="381000" y="1295400"/>
            <a:ext cx="8424863" cy="48006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609600" indent="-609600" algn="ctr" fontAlgn="auto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en-US" sz="2400" dirty="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  <a:p>
            <a:pPr algn="ctr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en-ZA" sz="800" b="1" dirty="0">
              <a:latin typeface="+mn-lt"/>
              <a:cs typeface="+mn-cs"/>
            </a:endParaRPr>
          </a:p>
        </p:txBody>
      </p:sp>
      <p:graphicFrame>
        <p:nvGraphicFramePr>
          <p:cNvPr id="12" name="Object 1"/>
          <p:cNvGraphicFramePr>
            <a:graphicFrameLocks noChangeAspect="1"/>
          </p:cNvGraphicFramePr>
          <p:nvPr/>
        </p:nvGraphicFramePr>
        <p:xfrm>
          <a:off x="914400" y="1219200"/>
          <a:ext cx="6477000" cy="51021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3"/>
          <p:cNvPicPr>
            <a:picLocks noChangeAspect="1" noChangeArrowheads="1"/>
          </p:cNvPicPr>
          <p:nvPr/>
        </p:nvPicPr>
        <p:blipFill>
          <a:blip r:embed="rId2" cstate="print"/>
          <a:srcRect l="56223" t="5469" r="18422" b="23450"/>
          <a:stretch>
            <a:fillRect/>
          </a:stretch>
        </p:blipFill>
        <p:spPr bwMode="auto">
          <a:xfrm>
            <a:off x="8124825" y="6324600"/>
            <a:ext cx="693738" cy="392113"/>
          </a:xfrm>
          <a:prstGeom prst="rect">
            <a:avLst/>
          </a:prstGeom>
          <a:noFill/>
          <a:ln w="9525">
            <a:solidFill>
              <a:srgbClr val="C49F00"/>
            </a:solidFill>
            <a:miter lim="800000"/>
            <a:headEnd/>
            <a:tailEnd/>
          </a:ln>
        </p:spPr>
      </p:pic>
      <p:cxnSp>
        <p:nvCxnSpPr>
          <p:cNvPr id="8" name="Straight Connector 7"/>
          <p:cNvCxnSpPr/>
          <p:nvPr/>
        </p:nvCxnSpPr>
        <p:spPr>
          <a:xfrm flipV="1">
            <a:off x="1143000" y="6324600"/>
            <a:ext cx="6781800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143000" y="6748463"/>
            <a:ext cx="6781800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41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50" y="6324600"/>
            <a:ext cx="857250" cy="423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6" name="Straight Connector 15"/>
          <p:cNvCxnSpPr/>
          <p:nvPr/>
        </p:nvCxnSpPr>
        <p:spPr>
          <a:xfrm>
            <a:off x="0" y="1066800"/>
            <a:ext cx="892968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0"/>
            <a:ext cx="9001125" cy="5715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fontAlgn="auto">
              <a:spcAft>
                <a:spcPts val="0"/>
              </a:spcAft>
              <a:defRPr/>
            </a:pPr>
            <a:endParaRPr lang="en-ZA" sz="2400" b="1" dirty="0">
              <a:solidFill>
                <a:srgbClr val="C49F00"/>
              </a:solidFill>
              <a:ea typeface="+mj-ea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84138" y="609600"/>
            <a:ext cx="9001125" cy="571500"/>
          </a:xfrm>
          <a:prstGeom prst="rect">
            <a:avLst/>
          </a:prstGeom>
        </p:spPr>
        <p:txBody>
          <a:bodyPr anchor="ctr"/>
          <a:lstStyle/>
          <a:p>
            <a:pPr lvl="0">
              <a:defRPr/>
            </a:pPr>
            <a:r>
              <a:rPr lang="en" sz="3200" b="1" dirty="0" smtClean="0">
                <a:ea typeface="+mj-ea"/>
              </a:rPr>
              <a:t>Noise Induced Hearing Loss</a:t>
            </a:r>
            <a:endParaRPr lang="en" sz="3200" b="1" dirty="0">
              <a:ea typeface="+mj-ea"/>
            </a:endParaRPr>
          </a:p>
          <a:p>
            <a:pPr fontAlgn="auto">
              <a:spcAft>
                <a:spcPts val="0"/>
              </a:spcAft>
              <a:defRPr/>
            </a:pPr>
            <a:endParaRPr lang="en-ZA" sz="3200" b="1" dirty="0">
              <a:ea typeface="+mj-ea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590800" y="6324600"/>
            <a:ext cx="3800475" cy="3698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ZA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Leading the change to zero harm</a:t>
            </a:r>
          </a:p>
        </p:txBody>
      </p:sp>
      <p:sp>
        <p:nvSpPr>
          <p:cNvPr id="889" name="Rectangle 3"/>
          <p:cNvSpPr txBox="1">
            <a:spLocks noChangeArrowheads="1"/>
          </p:cNvSpPr>
          <p:nvPr/>
        </p:nvSpPr>
        <p:spPr>
          <a:xfrm>
            <a:off x="381000" y="1295400"/>
            <a:ext cx="8424863" cy="48006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609600" indent="-609600" algn="ctr" fontAlgn="auto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en-US" sz="2400" dirty="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  <a:p>
            <a:pPr algn="ctr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en-ZA" sz="800" b="1" dirty="0">
              <a:latin typeface="+mn-lt"/>
              <a:cs typeface="+mn-cs"/>
            </a:endParaRPr>
          </a:p>
        </p:txBody>
      </p:sp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4532" y="1160419"/>
            <a:ext cx="4065588" cy="43259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830191" y="1160419"/>
            <a:ext cx="3918273" cy="43204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TextBox 14"/>
          <p:cNvSpPr txBox="1"/>
          <p:nvPr/>
        </p:nvSpPr>
        <p:spPr>
          <a:xfrm>
            <a:off x="457200" y="5525869"/>
            <a:ext cx="48933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6213" indent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z="1800" dirty="0" smtClean="0">
                <a:solidFill>
                  <a:srgbClr val="002060"/>
                </a:solidFill>
              </a:rPr>
              <a:t>With all thresholds at 20dB = 3% PLH</a:t>
            </a:r>
          </a:p>
          <a:p>
            <a:pPr marL="176213" indent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z="1800" dirty="0" smtClean="0">
                <a:solidFill>
                  <a:srgbClr val="002060"/>
                </a:solidFill>
              </a:rPr>
              <a:t>With all thresholds &lt;15dB =1.1% PLH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264430" y="5650468"/>
            <a:ext cx="2126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002060"/>
                </a:solidFill>
              </a:rPr>
              <a:t>PLH=9.4%</a:t>
            </a:r>
            <a:endParaRPr lang="en-GB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3"/>
          <p:cNvPicPr>
            <a:picLocks noChangeAspect="1" noChangeArrowheads="1"/>
          </p:cNvPicPr>
          <p:nvPr/>
        </p:nvPicPr>
        <p:blipFill>
          <a:blip r:embed="rId2" cstate="print"/>
          <a:srcRect l="56223" t="5469" r="18422" b="23450"/>
          <a:stretch>
            <a:fillRect/>
          </a:stretch>
        </p:blipFill>
        <p:spPr bwMode="auto">
          <a:xfrm>
            <a:off x="8124825" y="6324600"/>
            <a:ext cx="693738" cy="392113"/>
          </a:xfrm>
          <a:prstGeom prst="rect">
            <a:avLst/>
          </a:prstGeom>
          <a:noFill/>
          <a:ln w="9525">
            <a:solidFill>
              <a:srgbClr val="C49F00"/>
            </a:solidFill>
            <a:miter lim="800000"/>
            <a:headEnd/>
            <a:tailEnd/>
          </a:ln>
        </p:spPr>
      </p:pic>
      <p:cxnSp>
        <p:nvCxnSpPr>
          <p:cNvPr id="8" name="Straight Connector 7"/>
          <p:cNvCxnSpPr/>
          <p:nvPr/>
        </p:nvCxnSpPr>
        <p:spPr>
          <a:xfrm flipV="1">
            <a:off x="1143000" y="6324600"/>
            <a:ext cx="6781800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143000" y="6748463"/>
            <a:ext cx="6781800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41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50" y="6324600"/>
            <a:ext cx="857250" cy="423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6" name="Straight Connector 15"/>
          <p:cNvCxnSpPr/>
          <p:nvPr/>
        </p:nvCxnSpPr>
        <p:spPr>
          <a:xfrm>
            <a:off x="0" y="1066800"/>
            <a:ext cx="892968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0"/>
            <a:ext cx="9001125" cy="5715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fontAlgn="auto">
              <a:spcAft>
                <a:spcPts val="0"/>
              </a:spcAft>
              <a:defRPr/>
            </a:pPr>
            <a:endParaRPr lang="en-ZA" sz="2400" b="1" dirty="0">
              <a:solidFill>
                <a:srgbClr val="C49F00"/>
              </a:solidFill>
              <a:ea typeface="+mj-ea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84138" y="609600"/>
            <a:ext cx="9001125" cy="571500"/>
          </a:xfrm>
          <a:prstGeom prst="rect">
            <a:avLst/>
          </a:prstGeom>
        </p:spPr>
        <p:txBody>
          <a:bodyPr anchor="ctr"/>
          <a:lstStyle/>
          <a:p>
            <a:pPr lvl="0">
              <a:defRPr/>
            </a:pPr>
            <a:r>
              <a:rPr lang="en" sz="3200" b="1" dirty="0" smtClean="0">
                <a:ea typeface="+mj-ea"/>
              </a:rPr>
              <a:t>Quality of life</a:t>
            </a:r>
            <a:endParaRPr lang="en" sz="3200" b="1" dirty="0">
              <a:ea typeface="+mj-ea"/>
            </a:endParaRPr>
          </a:p>
          <a:p>
            <a:pPr fontAlgn="auto">
              <a:spcAft>
                <a:spcPts val="0"/>
              </a:spcAft>
              <a:defRPr/>
            </a:pPr>
            <a:endParaRPr lang="en-ZA" sz="3200" b="1" dirty="0">
              <a:ea typeface="+mj-ea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590800" y="6324600"/>
            <a:ext cx="3800475" cy="3698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ZA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Leading the change to zero harm</a:t>
            </a:r>
          </a:p>
        </p:txBody>
      </p:sp>
      <p:sp>
        <p:nvSpPr>
          <p:cNvPr id="889" name="Rectangle 3"/>
          <p:cNvSpPr txBox="1">
            <a:spLocks noChangeArrowheads="1"/>
          </p:cNvSpPr>
          <p:nvPr/>
        </p:nvSpPr>
        <p:spPr>
          <a:xfrm>
            <a:off x="381000" y="1295400"/>
            <a:ext cx="8424863" cy="48006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609600" indent="-609600" algn="ctr" fontAlgn="auto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en-US" sz="2400" dirty="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  <a:p>
            <a:pPr algn="ctr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en-ZA" sz="800" b="1" dirty="0">
              <a:latin typeface="+mn-lt"/>
              <a:cs typeface="+mn-cs"/>
            </a:endParaRPr>
          </a:p>
        </p:txBody>
      </p:sp>
      <p:graphicFrame>
        <p:nvGraphicFramePr>
          <p:cNvPr id="19" name="Table 18"/>
          <p:cNvGraphicFramePr>
            <a:graphicFrameLocks noGrp="1"/>
          </p:cNvGraphicFramePr>
          <p:nvPr/>
        </p:nvGraphicFramePr>
        <p:xfrm>
          <a:off x="381000" y="1828800"/>
          <a:ext cx="8458200" cy="4069080"/>
        </p:xfrm>
        <a:graphic>
          <a:graphicData uri="http://schemas.openxmlformats.org/drawingml/2006/table">
            <a:tbl>
              <a:tblPr/>
              <a:tblGrid>
                <a:gridCol w="2114550"/>
                <a:gridCol w="1857127"/>
                <a:gridCol w="2371973"/>
                <a:gridCol w="2114550"/>
              </a:tblGrid>
              <a:tr h="58129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457200" algn="l"/>
                          <a:tab pos="914400" algn="l"/>
                          <a:tab pos="1371600" algn="l"/>
                          <a:tab pos="1828800" algn="l"/>
                        </a:tabLst>
                      </a:pPr>
                      <a:r>
                        <a:rPr lang="en-GB" sz="1800" dirty="0">
                          <a:latin typeface="Arial"/>
                          <a:ea typeface="Times New Roman"/>
                          <a:cs typeface="Times New Roman"/>
                        </a:rPr>
                        <a:t>Category of Hearing handicap</a:t>
                      </a:r>
                      <a:endParaRPr lang="en-GB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457200" algn="l"/>
                          <a:tab pos="914400" algn="l"/>
                          <a:tab pos="1371600" algn="l"/>
                          <a:tab pos="1828800" algn="l"/>
                        </a:tabLst>
                      </a:pPr>
                      <a:r>
                        <a:rPr lang="en-GB" sz="1800" dirty="0">
                          <a:latin typeface="Arial"/>
                          <a:ea typeface="Times New Roman"/>
                          <a:cs typeface="Times New Roman"/>
                        </a:rPr>
                        <a:t>Number of questions</a:t>
                      </a:r>
                      <a:endParaRPr lang="en-GB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457200" algn="l"/>
                          <a:tab pos="914400" algn="l"/>
                          <a:tab pos="1371600" algn="l"/>
                          <a:tab pos="1828800" algn="l"/>
                        </a:tabLst>
                      </a:pPr>
                      <a:r>
                        <a:rPr lang="en-GB" sz="1800">
                          <a:latin typeface="Arial"/>
                          <a:ea typeface="Times New Roman"/>
                          <a:cs typeface="Times New Roman"/>
                        </a:rPr>
                        <a:t>Area probed by questions</a:t>
                      </a:r>
                      <a:endParaRPr lang="en-GB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457200" algn="l"/>
                          <a:tab pos="914400" algn="l"/>
                          <a:tab pos="1371600" algn="l"/>
                          <a:tab pos="1828800" algn="l"/>
                        </a:tabLst>
                      </a:pPr>
                      <a:r>
                        <a:rPr lang="en-GB" sz="1800" dirty="0">
                          <a:latin typeface="Arial"/>
                          <a:ea typeface="Times New Roman"/>
                          <a:cs typeface="Times New Roman"/>
                        </a:rPr>
                        <a:t>Examples of questions</a:t>
                      </a:r>
                      <a:endParaRPr lang="en-GB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5324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457200" algn="l"/>
                          <a:tab pos="914400" algn="l"/>
                          <a:tab pos="1371600" algn="l"/>
                          <a:tab pos="1828800" algn="l"/>
                        </a:tabLst>
                      </a:pPr>
                      <a:r>
                        <a:rPr lang="en-GB" sz="1800" dirty="0">
                          <a:latin typeface="Arial"/>
                          <a:ea typeface="Times New Roman"/>
                          <a:cs typeface="Times New Roman"/>
                        </a:rPr>
                        <a:t>Situational hearing  Handicap</a:t>
                      </a:r>
                      <a:endParaRPr lang="en-GB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457200" algn="l"/>
                          <a:tab pos="914400" algn="l"/>
                          <a:tab pos="1371600" algn="l"/>
                          <a:tab pos="1828800" algn="l"/>
                        </a:tabLst>
                      </a:pPr>
                      <a:r>
                        <a:rPr lang="en-GB" sz="1800" dirty="0">
                          <a:latin typeface="Arial"/>
                          <a:ea typeface="Times New Roman"/>
                          <a:cs typeface="Times New Roman"/>
                        </a:rPr>
                        <a:t>12 questions</a:t>
                      </a:r>
                      <a:endParaRPr lang="en-GB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457200" algn="l"/>
                          <a:tab pos="914400" algn="l"/>
                          <a:tab pos="1371600" algn="l"/>
                          <a:tab pos="1828800" algn="l"/>
                        </a:tabLst>
                      </a:pPr>
                      <a:r>
                        <a:rPr lang="en-GB" sz="1800" dirty="0">
                          <a:latin typeface="Arial"/>
                          <a:ea typeface="Times New Roman"/>
                          <a:cs typeface="Times New Roman"/>
                        </a:rPr>
                        <a:t>Investigates hearing handicap in different everyday life situations</a:t>
                      </a:r>
                      <a:endParaRPr lang="en-GB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457200" algn="l"/>
                          <a:tab pos="914400" algn="l"/>
                          <a:tab pos="1371600" algn="l"/>
                          <a:tab pos="1828800" algn="l"/>
                        </a:tabLst>
                      </a:pPr>
                      <a:r>
                        <a:rPr lang="en-GB" sz="1800">
                          <a:latin typeface="Arial"/>
                          <a:ea typeface="Times New Roman"/>
                          <a:cs typeface="Times New Roman"/>
                        </a:rPr>
                        <a:t>Group discussions, use of telephone, complex listening situations</a:t>
                      </a:r>
                      <a:endParaRPr lang="en-GB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345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457200" algn="l"/>
                          <a:tab pos="914400" algn="l"/>
                          <a:tab pos="1371600" algn="l"/>
                          <a:tab pos="1828800" algn="l"/>
                        </a:tabLst>
                      </a:pPr>
                      <a:r>
                        <a:rPr lang="en-GB" sz="1800">
                          <a:latin typeface="Arial"/>
                          <a:ea typeface="Times New Roman"/>
                          <a:cs typeface="Times New Roman"/>
                        </a:rPr>
                        <a:t>Emotional hearing  handicap</a:t>
                      </a:r>
                      <a:endParaRPr lang="en-GB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457200" algn="l"/>
                          <a:tab pos="914400" algn="l"/>
                          <a:tab pos="1371600" algn="l"/>
                          <a:tab pos="1828800" algn="l"/>
                        </a:tabLst>
                      </a:pPr>
                      <a:r>
                        <a:rPr lang="en-GB" sz="1800">
                          <a:latin typeface="Arial"/>
                          <a:ea typeface="Times New Roman"/>
                          <a:cs typeface="Times New Roman"/>
                        </a:rPr>
                        <a:t>13 questions</a:t>
                      </a:r>
                      <a:endParaRPr lang="en-GB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457200" algn="l"/>
                          <a:tab pos="914400" algn="l"/>
                          <a:tab pos="1371600" algn="l"/>
                          <a:tab pos="1828800" algn="l"/>
                        </a:tabLst>
                      </a:pPr>
                      <a:r>
                        <a:rPr lang="en-GB" sz="1800" dirty="0">
                          <a:latin typeface="Arial"/>
                          <a:ea typeface="Times New Roman"/>
                          <a:cs typeface="Times New Roman"/>
                        </a:rPr>
                        <a:t>Investigates hearing handicap with reference to emotional well being of the affected person</a:t>
                      </a:r>
                      <a:endParaRPr lang="en-GB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457200" algn="l"/>
                          <a:tab pos="914400" algn="l"/>
                          <a:tab pos="1371600" algn="l"/>
                          <a:tab pos="1828800" algn="l"/>
                        </a:tabLst>
                      </a:pPr>
                      <a:r>
                        <a:rPr lang="en-GB" sz="1800" dirty="0">
                          <a:latin typeface="Arial"/>
                          <a:ea typeface="Times New Roman"/>
                          <a:cs typeface="Times New Roman"/>
                        </a:rPr>
                        <a:t>Impact on self-image, frustrations experienced, limitations on lifestyle  as a result of hearing loss</a:t>
                      </a:r>
                      <a:endParaRPr lang="en-GB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0" name="Rectangle 19"/>
          <p:cNvSpPr/>
          <p:nvPr/>
        </p:nvSpPr>
        <p:spPr>
          <a:xfrm>
            <a:off x="533400" y="1295400"/>
            <a:ext cx="608307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400" b="1" dirty="0"/>
              <a:t>Hearing Handicap Inventory for Adults (HHI-A)</a:t>
            </a:r>
            <a:endParaRPr lang="en-GB" sz="2400" dirty="0"/>
          </a:p>
        </p:txBody>
      </p:sp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3"/>
          <p:cNvPicPr>
            <a:picLocks noChangeAspect="1" noChangeArrowheads="1"/>
          </p:cNvPicPr>
          <p:nvPr/>
        </p:nvPicPr>
        <p:blipFill>
          <a:blip r:embed="rId2" cstate="print"/>
          <a:srcRect l="56223" t="5469" r="18422" b="23450"/>
          <a:stretch>
            <a:fillRect/>
          </a:stretch>
        </p:blipFill>
        <p:spPr bwMode="auto">
          <a:xfrm>
            <a:off x="8124825" y="6324600"/>
            <a:ext cx="693738" cy="392113"/>
          </a:xfrm>
          <a:prstGeom prst="rect">
            <a:avLst/>
          </a:prstGeom>
          <a:noFill/>
          <a:ln w="9525">
            <a:solidFill>
              <a:srgbClr val="C49F00"/>
            </a:solidFill>
            <a:miter lim="800000"/>
            <a:headEnd/>
            <a:tailEnd/>
          </a:ln>
        </p:spPr>
      </p:pic>
      <p:cxnSp>
        <p:nvCxnSpPr>
          <p:cNvPr id="8" name="Straight Connector 7"/>
          <p:cNvCxnSpPr/>
          <p:nvPr/>
        </p:nvCxnSpPr>
        <p:spPr>
          <a:xfrm flipV="1">
            <a:off x="1143000" y="6324600"/>
            <a:ext cx="6781800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143000" y="6748463"/>
            <a:ext cx="6781800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41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50" y="6324600"/>
            <a:ext cx="857250" cy="423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6" name="Straight Connector 15"/>
          <p:cNvCxnSpPr/>
          <p:nvPr/>
        </p:nvCxnSpPr>
        <p:spPr>
          <a:xfrm>
            <a:off x="0" y="1066800"/>
            <a:ext cx="892968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0"/>
            <a:ext cx="9001125" cy="5715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fontAlgn="auto">
              <a:spcAft>
                <a:spcPts val="0"/>
              </a:spcAft>
              <a:defRPr/>
            </a:pPr>
            <a:endParaRPr lang="en-ZA" sz="2400" b="1" dirty="0">
              <a:solidFill>
                <a:srgbClr val="C49F00"/>
              </a:solidFill>
              <a:ea typeface="+mj-ea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84138" y="609600"/>
            <a:ext cx="9001125" cy="571500"/>
          </a:xfrm>
          <a:prstGeom prst="rect">
            <a:avLst/>
          </a:prstGeom>
        </p:spPr>
        <p:txBody>
          <a:bodyPr anchor="ctr"/>
          <a:lstStyle/>
          <a:p>
            <a:pPr lvl="0">
              <a:defRPr/>
            </a:pPr>
            <a:r>
              <a:rPr lang="en" sz="3200" b="1" dirty="0" smtClean="0">
                <a:ea typeface="+mj-ea"/>
              </a:rPr>
              <a:t>Quality of life</a:t>
            </a:r>
            <a:endParaRPr lang="en" sz="3200" b="1" dirty="0">
              <a:ea typeface="+mj-ea"/>
            </a:endParaRPr>
          </a:p>
          <a:p>
            <a:pPr fontAlgn="auto">
              <a:spcAft>
                <a:spcPts val="0"/>
              </a:spcAft>
              <a:defRPr/>
            </a:pPr>
            <a:endParaRPr lang="en-ZA" sz="3200" b="1" dirty="0">
              <a:ea typeface="+mj-ea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590800" y="6324600"/>
            <a:ext cx="3800475" cy="3698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ZA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Leading the change to zero harm</a:t>
            </a:r>
          </a:p>
        </p:txBody>
      </p:sp>
      <p:sp>
        <p:nvSpPr>
          <p:cNvPr id="889" name="Rectangle 3"/>
          <p:cNvSpPr txBox="1">
            <a:spLocks noChangeArrowheads="1"/>
          </p:cNvSpPr>
          <p:nvPr/>
        </p:nvSpPr>
        <p:spPr>
          <a:xfrm>
            <a:off x="381000" y="1295400"/>
            <a:ext cx="8424863" cy="48006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609600" indent="-609600" algn="ctr" fontAlgn="auto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en-US" sz="2400" dirty="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  <a:p>
            <a:pPr algn="ctr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en-ZA" sz="800" b="1" dirty="0">
              <a:latin typeface="+mn-lt"/>
              <a:cs typeface="+mn-cs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533400" y="1295400"/>
            <a:ext cx="608307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400" b="1" dirty="0"/>
              <a:t>Hearing Handicap Inventory for Adults (HHI-A)</a:t>
            </a:r>
            <a:endParaRPr lang="en-GB" sz="2400" dirty="0"/>
          </a:p>
        </p:txBody>
      </p:sp>
      <p:graphicFrame>
        <p:nvGraphicFramePr>
          <p:cNvPr id="13" name="Table 12"/>
          <p:cNvGraphicFramePr>
            <a:graphicFrameLocks noGrp="1"/>
          </p:cNvGraphicFramePr>
          <p:nvPr/>
        </p:nvGraphicFramePr>
        <p:xfrm>
          <a:off x="683568" y="1844824"/>
          <a:ext cx="7632848" cy="3200400"/>
        </p:xfrm>
        <a:graphic>
          <a:graphicData uri="http://schemas.openxmlformats.org/drawingml/2006/table">
            <a:tbl>
              <a:tblPr/>
              <a:tblGrid>
                <a:gridCol w="2736304"/>
                <a:gridCol w="4896544"/>
              </a:tblGrid>
              <a:tr h="0">
                <a:tc>
                  <a:txBody>
                    <a:bodyPr/>
                    <a:lstStyle/>
                    <a:p>
                      <a:pPr fontAlgn="auto" hangingPunct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637155" algn="ctr"/>
                          <a:tab pos="5274310" algn="r"/>
                          <a:tab pos="457200" algn="l"/>
                        </a:tabLst>
                      </a:pPr>
                      <a:r>
                        <a:rPr lang="en-GB" sz="2800" b="1" dirty="0">
                          <a:latin typeface="Arial"/>
                          <a:ea typeface="Times New Roman"/>
                          <a:cs typeface="Times New Roman"/>
                        </a:rPr>
                        <a:t>PLH categories</a:t>
                      </a:r>
                      <a:endParaRPr lang="en-GB" sz="28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auto" hangingPunct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637155" algn="ctr"/>
                          <a:tab pos="5274310" algn="r"/>
                          <a:tab pos="457200" algn="l"/>
                        </a:tabLst>
                      </a:pPr>
                      <a:r>
                        <a:rPr lang="en-GB" sz="2800" b="1">
                          <a:latin typeface="Arial"/>
                          <a:ea typeface="Times New Roman"/>
                          <a:cs typeface="Times New Roman"/>
                        </a:rPr>
                        <a:t>Degree of hearing handicap</a:t>
                      </a:r>
                      <a:endParaRPr lang="en-GB" sz="280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fontAlgn="auto" hangingPunct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637155" algn="ctr"/>
                          <a:tab pos="5274310" algn="r"/>
                          <a:tab pos="457200" algn="l"/>
                        </a:tabLst>
                      </a:pPr>
                      <a:r>
                        <a:rPr lang="en-GB" sz="2800">
                          <a:latin typeface="Arial"/>
                          <a:ea typeface="Times New Roman"/>
                          <a:cs typeface="Times New Roman"/>
                        </a:rPr>
                        <a:t>&lt;4%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auto" hangingPunct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637155" algn="ctr"/>
                          <a:tab pos="5274310" algn="r"/>
                          <a:tab pos="457200" algn="l"/>
                        </a:tabLst>
                      </a:pPr>
                      <a:r>
                        <a:rPr lang="en-GB" sz="2800">
                          <a:latin typeface="Arial"/>
                          <a:ea typeface="Times New Roman"/>
                          <a:cs typeface="Times New Roman"/>
                        </a:rPr>
                        <a:t>None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fontAlgn="auto" hangingPunct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637155" algn="ctr"/>
                          <a:tab pos="5274310" algn="r"/>
                          <a:tab pos="457200" algn="l"/>
                        </a:tabLst>
                      </a:pPr>
                      <a:r>
                        <a:rPr lang="en-GB" sz="2800" dirty="0">
                          <a:latin typeface="Arial"/>
                          <a:ea typeface="Times New Roman"/>
                          <a:cs typeface="Times New Roman"/>
                        </a:rPr>
                        <a:t>4-10%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auto" hangingPunct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637155" algn="ctr"/>
                          <a:tab pos="5274310" algn="r"/>
                          <a:tab pos="457200" algn="l"/>
                        </a:tabLst>
                      </a:pPr>
                      <a:r>
                        <a:rPr lang="en-GB" sz="2800" dirty="0">
                          <a:latin typeface="Arial"/>
                          <a:ea typeface="Times New Roman"/>
                          <a:cs typeface="Times New Roman"/>
                        </a:rPr>
                        <a:t>40-50%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fontAlgn="auto" hangingPunct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637155" algn="ctr"/>
                          <a:tab pos="5274310" algn="r"/>
                          <a:tab pos="457200" algn="l"/>
                        </a:tabLst>
                      </a:pPr>
                      <a:r>
                        <a:rPr lang="en-GB" sz="2800">
                          <a:latin typeface="Arial"/>
                          <a:ea typeface="Times New Roman"/>
                          <a:cs typeface="Times New Roman"/>
                        </a:rPr>
                        <a:t>10-40%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auto" hangingPunct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637155" algn="ctr"/>
                          <a:tab pos="5274310" algn="r"/>
                          <a:tab pos="457200" algn="l"/>
                        </a:tabLst>
                      </a:pPr>
                      <a:r>
                        <a:rPr lang="en-GB" sz="2800">
                          <a:latin typeface="Arial"/>
                          <a:ea typeface="Times New Roman"/>
                          <a:cs typeface="Times New Roman"/>
                        </a:rPr>
                        <a:t>50-60%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fontAlgn="auto" hangingPunct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637155" algn="ctr"/>
                          <a:tab pos="5274310" algn="r"/>
                          <a:tab pos="457200" algn="l"/>
                        </a:tabLst>
                      </a:pPr>
                      <a:r>
                        <a:rPr lang="en-GB" sz="2800">
                          <a:latin typeface="Arial"/>
                          <a:ea typeface="Times New Roman"/>
                          <a:cs typeface="Times New Roman"/>
                        </a:rPr>
                        <a:t>&gt;40%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auto" hangingPunct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637155" algn="ctr"/>
                          <a:tab pos="5274310" algn="r"/>
                          <a:tab pos="457200" algn="l"/>
                        </a:tabLst>
                      </a:pPr>
                      <a:r>
                        <a:rPr lang="en-GB" sz="2800" dirty="0">
                          <a:latin typeface="Arial"/>
                          <a:ea typeface="Times New Roman"/>
                          <a:cs typeface="Times New Roman"/>
                        </a:rPr>
                        <a:t>&gt;60%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3"/>
          <p:cNvPicPr>
            <a:picLocks noChangeAspect="1" noChangeArrowheads="1"/>
          </p:cNvPicPr>
          <p:nvPr/>
        </p:nvPicPr>
        <p:blipFill>
          <a:blip r:embed="rId2" cstate="print"/>
          <a:srcRect l="56223" t="5469" r="18422" b="23450"/>
          <a:stretch>
            <a:fillRect/>
          </a:stretch>
        </p:blipFill>
        <p:spPr bwMode="auto">
          <a:xfrm>
            <a:off x="8124825" y="6324600"/>
            <a:ext cx="693738" cy="392113"/>
          </a:xfrm>
          <a:prstGeom prst="rect">
            <a:avLst/>
          </a:prstGeom>
          <a:noFill/>
          <a:ln w="9525">
            <a:solidFill>
              <a:srgbClr val="C49F00"/>
            </a:solidFill>
            <a:miter lim="800000"/>
            <a:headEnd/>
            <a:tailEnd/>
          </a:ln>
        </p:spPr>
      </p:pic>
      <p:cxnSp>
        <p:nvCxnSpPr>
          <p:cNvPr id="8" name="Straight Connector 7"/>
          <p:cNvCxnSpPr/>
          <p:nvPr/>
        </p:nvCxnSpPr>
        <p:spPr>
          <a:xfrm flipV="1">
            <a:off x="1143000" y="6324600"/>
            <a:ext cx="6781800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143000" y="6748463"/>
            <a:ext cx="6781800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41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50" y="6324600"/>
            <a:ext cx="857250" cy="423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6" name="Straight Connector 15"/>
          <p:cNvCxnSpPr/>
          <p:nvPr/>
        </p:nvCxnSpPr>
        <p:spPr>
          <a:xfrm>
            <a:off x="0" y="1066800"/>
            <a:ext cx="892968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0"/>
            <a:ext cx="9001125" cy="5715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fontAlgn="auto">
              <a:spcAft>
                <a:spcPts val="0"/>
              </a:spcAft>
              <a:defRPr/>
            </a:pPr>
            <a:endParaRPr lang="en-ZA" sz="2400" b="1" dirty="0">
              <a:solidFill>
                <a:srgbClr val="C49F00"/>
              </a:solidFill>
              <a:ea typeface="+mj-ea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84138" y="381000"/>
            <a:ext cx="9001125" cy="571500"/>
          </a:xfrm>
          <a:prstGeom prst="rect">
            <a:avLst/>
          </a:prstGeom>
        </p:spPr>
        <p:txBody>
          <a:bodyPr anchor="ctr"/>
          <a:lstStyle/>
          <a:p>
            <a:pPr fontAlgn="auto">
              <a:spcAft>
                <a:spcPts val="0"/>
              </a:spcAft>
              <a:defRPr/>
            </a:pPr>
            <a:r>
              <a:rPr lang="en-ZA" sz="3200" b="1" dirty="0" smtClean="0">
                <a:ea typeface="+mj-ea"/>
              </a:rPr>
              <a:t>2013 Industry Milestones</a:t>
            </a:r>
            <a:endParaRPr lang="en-ZA" sz="3200" b="1" dirty="0">
              <a:ea typeface="+mj-ea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590800" y="6324600"/>
            <a:ext cx="3800475" cy="3698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ZA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Leading the change to zero harm</a:t>
            </a:r>
          </a:p>
        </p:txBody>
      </p:sp>
      <p:sp>
        <p:nvSpPr>
          <p:cNvPr id="889" name="Rectangle 3"/>
          <p:cNvSpPr txBox="1">
            <a:spLocks noChangeArrowheads="1"/>
          </p:cNvSpPr>
          <p:nvPr/>
        </p:nvSpPr>
        <p:spPr>
          <a:xfrm>
            <a:off x="381000" y="1295400"/>
            <a:ext cx="8424863" cy="48006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609600" indent="-609600" algn="ctr" fontAlgn="auto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en-US" sz="2400" dirty="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  <a:p>
            <a:pPr algn="ctr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en-ZA" sz="800" b="1" dirty="0">
              <a:latin typeface="+mn-lt"/>
              <a:cs typeface="+mn-cs"/>
            </a:endParaRPr>
          </a:p>
        </p:txBody>
      </p:sp>
      <p:sp>
        <p:nvSpPr>
          <p:cNvPr id="13" name="Rectangle 8"/>
          <p:cNvSpPr>
            <a:spLocks noChangeArrowheads="1"/>
          </p:cNvSpPr>
          <p:nvPr/>
        </p:nvSpPr>
        <p:spPr bwMode="auto">
          <a:xfrm>
            <a:off x="228600" y="1066800"/>
            <a:ext cx="8686800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lvl="1" indent="-342900">
              <a:lnSpc>
                <a:spcPts val="3000"/>
              </a:lnSpc>
              <a:spcBef>
                <a:spcPct val="20000"/>
              </a:spcBef>
              <a:spcAft>
                <a:spcPct val="5000"/>
              </a:spcAft>
              <a:buFontTx/>
              <a:buChar char="•"/>
              <a:defRPr/>
            </a:pPr>
            <a:endParaRPr lang="en-US" sz="2800" dirty="0" smtClean="0"/>
          </a:p>
          <a:p>
            <a:pPr marL="342900" lvl="1" indent="-342900">
              <a:lnSpc>
                <a:spcPts val="3000"/>
              </a:lnSpc>
              <a:spcBef>
                <a:spcPct val="20000"/>
              </a:spcBef>
              <a:spcAft>
                <a:spcPct val="5000"/>
              </a:spcAft>
              <a:buFontTx/>
              <a:buChar char="•"/>
              <a:defRPr/>
            </a:pPr>
            <a:endParaRPr lang="en-US" sz="2800" dirty="0"/>
          </a:p>
          <a:p>
            <a:pPr marL="342900" lvl="1" indent="-342900">
              <a:lnSpc>
                <a:spcPts val="3000"/>
              </a:lnSpc>
              <a:spcBef>
                <a:spcPct val="20000"/>
              </a:spcBef>
              <a:spcAft>
                <a:spcPct val="5000"/>
              </a:spcAft>
              <a:buFontTx/>
              <a:buChar char="•"/>
              <a:defRPr/>
            </a:pPr>
            <a:r>
              <a:rPr lang="en-US" sz="2800" dirty="0" smtClean="0"/>
              <a:t>December </a:t>
            </a:r>
            <a:r>
              <a:rPr lang="en-US" sz="2800" dirty="0"/>
              <a:t>2008 - No deterioration in hearing greater than 10%PLH shift</a:t>
            </a:r>
          </a:p>
          <a:p>
            <a:pPr marL="342900" lvl="1" indent="-342900">
              <a:lnSpc>
                <a:spcPts val="3000"/>
              </a:lnSpc>
              <a:spcBef>
                <a:spcPct val="20000"/>
              </a:spcBef>
              <a:spcAft>
                <a:spcPct val="5000"/>
              </a:spcAft>
              <a:buFontTx/>
              <a:buChar char="•"/>
              <a:defRPr/>
            </a:pPr>
            <a:r>
              <a:rPr lang="en-US" sz="2800" dirty="0"/>
              <a:t>December 2013 – Total noise emitted by all equipment in any workplace&lt;110dBA</a:t>
            </a:r>
          </a:p>
          <a:p>
            <a:pPr marL="342900" lvl="1" indent="-342900">
              <a:buFontTx/>
              <a:buChar char="•"/>
              <a:defRPr/>
            </a:pPr>
            <a:endParaRPr lang="en-US" sz="2800" dirty="0">
              <a:latin typeface="+mn-lt"/>
              <a:cs typeface="+mn-cs"/>
            </a:endParaRPr>
          </a:p>
        </p:txBody>
      </p:sp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3"/>
          <p:cNvPicPr>
            <a:picLocks noChangeAspect="1" noChangeArrowheads="1"/>
          </p:cNvPicPr>
          <p:nvPr/>
        </p:nvPicPr>
        <p:blipFill>
          <a:blip r:embed="rId2" cstate="print"/>
          <a:srcRect l="56223" t="5469" r="18422" b="23450"/>
          <a:stretch>
            <a:fillRect/>
          </a:stretch>
        </p:blipFill>
        <p:spPr bwMode="auto">
          <a:xfrm>
            <a:off x="8124825" y="6324600"/>
            <a:ext cx="693738" cy="392113"/>
          </a:xfrm>
          <a:prstGeom prst="rect">
            <a:avLst/>
          </a:prstGeom>
          <a:noFill/>
          <a:ln w="9525">
            <a:solidFill>
              <a:srgbClr val="C49F00"/>
            </a:solidFill>
            <a:miter lim="800000"/>
            <a:headEnd/>
            <a:tailEnd/>
          </a:ln>
        </p:spPr>
      </p:pic>
      <p:cxnSp>
        <p:nvCxnSpPr>
          <p:cNvPr id="8" name="Straight Connector 7"/>
          <p:cNvCxnSpPr/>
          <p:nvPr/>
        </p:nvCxnSpPr>
        <p:spPr>
          <a:xfrm flipV="1">
            <a:off x="1143000" y="6324600"/>
            <a:ext cx="6781800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143000" y="6748463"/>
            <a:ext cx="6781800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41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50" y="6324600"/>
            <a:ext cx="857250" cy="423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6" name="Straight Connector 15"/>
          <p:cNvCxnSpPr/>
          <p:nvPr/>
        </p:nvCxnSpPr>
        <p:spPr>
          <a:xfrm>
            <a:off x="0" y="1066800"/>
            <a:ext cx="892968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0"/>
            <a:ext cx="9001125" cy="5715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fontAlgn="auto">
              <a:spcAft>
                <a:spcPts val="0"/>
              </a:spcAft>
              <a:defRPr/>
            </a:pPr>
            <a:endParaRPr lang="en-ZA" sz="2400" b="1" dirty="0">
              <a:solidFill>
                <a:srgbClr val="C49F00"/>
              </a:solidFill>
              <a:ea typeface="+mj-ea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84138" y="609600"/>
            <a:ext cx="9001125" cy="571500"/>
          </a:xfrm>
          <a:prstGeom prst="rect">
            <a:avLst/>
          </a:prstGeom>
        </p:spPr>
        <p:txBody>
          <a:bodyPr anchor="ctr"/>
          <a:lstStyle/>
          <a:p>
            <a:pPr lvl="0">
              <a:defRPr/>
            </a:pPr>
            <a:r>
              <a:rPr lang="en" sz="3200" b="1" dirty="0" smtClean="0">
                <a:ea typeface="+mj-ea"/>
              </a:rPr>
              <a:t>Preventing NIHL</a:t>
            </a:r>
            <a:endParaRPr lang="en" sz="3200" b="1" dirty="0">
              <a:ea typeface="+mj-ea"/>
            </a:endParaRPr>
          </a:p>
          <a:p>
            <a:pPr fontAlgn="auto">
              <a:spcAft>
                <a:spcPts val="0"/>
              </a:spcAft>
              <a:defRPr/>
            </a:pPr>
            <a:endParaRPr lang="en-ZA" sz="3200" b="1" dirty="0">
              <a:ea typeface="+mj-ea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590800" y="6324600"/>
            <a:ext cx="3800475" cy="3698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ZA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Leading the change to zero harm</a:t>
            </a:r>
          </a:p>
        </p:txBody>
      </p:sp>
      <p:sp>
        <p:nvSpPr>
          <p:cNvPr id="889" name="Rectangle 3"/>
          <p:cNvSpPr txBox="1">
            <a:spLocks noChangeArrowheads="1"/>
          </p:cNvSpPr>
          <p:nvPr/>
        </p:nvSpPr>
        <p:spPr>
          <a:xfrm>
            <a:off x="381000" y="1295400"/>
            <a:ext cx="8424863" cy="48006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609600" indent="-609600" algn="ctr" fontAlgn="auto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en-US" sz="2400" dirty="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  <a:p>
            <a:pPr algn="ctr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en-ZA" sz="800" b="1" dirty="0">
              <a:latin typeface="+mn-lt"/>
              <a:cs typeface="+mn-cs"/>
            </a:endParaRPr>
          </a:p>
        </p:txBody>
      </p:sp>
      <p:sp>
        <p:nvSpPr>
          <p:cNvPr id="13" name="Rectangle 8"/>
          <p:cNvSpPr>
            <a:spLocks noChangeArrowheads="1"/>
          </p:cNvSpPr>
          <p:nvPr/>
        </p:nvSpPr>
        <p:spPr bwMode="auto">
          <a:xfrm>
            <a:off x="228600" y="1066800"/>
            <a:ext cx="8686800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lvl="1" indent="-342900">
              <a:lnSpc>
                <a:spcPts val="3000"/>
              </a:lnSpc>
              <a:spcBef>
                <a:spcPct val="20000"/>
              </a:spcBef>
              <a:spcAft>
                <a:spcPct val="5000"/>
              </a:spcAft>
              <a:buFontTx/>
              <a:buChar char="•"/>
              <a:defRPr/>
            </a:pPr>
            <a:endParaRPr lang="en-US" sz="2800" dirty="0" smtClean="0"/>
          </a:p>
          <a:p>
            <a:pPr marL="342900" lvl="1" indent="-342900">
              <a:lnSpc>
                <a:spcPts val="3000"/>
              </a:lnSpc>
              <a:spcBef>
                <a:spcPct val="20000"/>
              </a:spcBef>
              <a:spcAft>
                <a:spcPct val="5000"/>
              </a:spcAft>
              <a:buFontTx/>
              <a:buChar char="•"/>
              <a:defRPr/>
            </a:pPr>
            <a:r>
              <a:rPr lang="en-US" sz="2800" dirty="0"/>
              <a:t>Emphasis must be based on individual fitting of </a:t>
            </a:r>
            <a:r>
              <a:rPr lang="en-US" sz="2800" dirty="0" smtClean="0"/>
              <a:t>HPDs:</a:t>
            </a:r>
          </a:p>
          <a:p>
            <a:pPr marL="800100" lvl="1" indent="-342900" fontAlgn="base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buFont typeface="Courier New" pitchFamily="49" charset="0"/>
              <a:buChar char="o"/>
              <a:defRPr/>
            </a:pPr>
            <a:r>
              <a:rPr lang="en-US" sz="2400" dirty="0">
                <a:latin typeface="Calibri" pitchFamily="34" charset="0"/>
                <a:cs typeface="Arial" charset="0"/>
              </a:rPr>
              <a:t>Personal noise exposure</a:t>
            </a:r>
          </a:p>
          <a:p>
            <a:pPr marL="800100" lvl="1" indent="-342900" fontAlgn="base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buFont typeface="Courier New" pitchFamily="49" charset="0"/>
              <a:buChar char="o"/>
              <a:defRPr/>
            </a:pPr>
            <a:r>
              <a:rPr lang="en-US" sz="2400" dirty="0">
                <a:latin typeface="Calibri" pitchFamily="34" charset="0"/>
                <a:cs typeface="Arial" charset="0"/>
              </a:rPr>
              <a:t>History of ear problems</a:t>
            </a:r>
          </a:p>
          <a:p>
            <a:pPr marL="800100" lvl="1" indent="-342900" fontAlgn="base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buFont typeface="Courier New" pitchFamily="49" charset="0"/>
              <a:buChar char="o"/>
              <a:defRPr/>
            </a:pPr>
            <a:r>
              <a:rPr lang="en-US" sz="2400" dirty="0">
                <a:latin typeface="Calibri" pitchFamily="34" charset="0"/>
                <a:cs typeface="Arial" charset="0"/>
              </a:rPr>
              <a:t>Shape of ear canal</a:t>
            </a:r>
          </a:p>
          <a:p>
            <a:pPr marL="800100" lvl="1" indent="-342900" fontAlgn="base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buFont typeface="Courier New" pitchFamily="49" charset="0"/>
              <a:buChar char="o"/>
              <a:defRPr/>
            </a:pPr>
            <a:r>
              <a:rPr lang="en-US" sz="2400" dirty="0">
                <a:latin typeface="Calibri" pitchFamily="34" charset="0"/>
                <a:cs typeface="Arial" charset="0"/>
              </a:rPr>
              <a:t>Hearing levels</a:t>
            </a:r>
          </a:p>
          <a:p>
            <a:pPr marL="800100" lvl="1" indent="-342900" fontAlgn="base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buFont typeface="Courier New" pitchFamily="49" charset="0"/>
              <a:buChar char="o"/>
              <a:defRPr/>
            </a:pPr>
            <a:r>
              <a:rPr lang="en-US" sz="2400" dirty="0">
                <a:latin typeface="Calibri" pitchFamily="34" charset="0"/>
                <a:cs typeface="Arial" charset="0"/>
              </a:rPr>
              <a:t>Effective </a:t>
            </a:r>
            <a:r>
              <a:rPr lang="en-US" sz="2400" dirty="0" smtClean="0">
                <a:latin typeface="Calibri" pitchFamily="34" charset="0"/>
                <a:cs typeface="Arial" charset="0"/>
              </a:rPr>
              <a:t>fitting</a:t>
            </a:r>
            <a:endParaRPr lang="en-US" sz="2400" dirty="0">
              <a:latin typeface="Calibri" pitchFamily="34" charset="0"/>
              <a:cs typeface="Arial" charset="0"/>
            </a:endParaRPr>
          </a:p>
        </p:txBody>
      </p:sp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3"/>
          <p:cNvPicPr>
            <a:picLocks noChangeAspect="1" noChangeArrowheads="1"/>
          </p:cNvPicPr>
          <p:nvPr/>
        </p:nvPicPr>
        <p:blipFill>
          <a:blip r:embed="rId2" cstate="print"/>
          <a:srcRect l="56223" t="5469" r="18422" b="23450"/>
          <a:stretch>
            <a:fillRect/>
          </a:stretch>
        </p:blipFill>
        <p:spPr bwMode="auto">
          <a:xfrm>
            <a:off x="8124825" y="6324600"/>
            <a:ext cx="693738" cy="392113"/>
          </a:xfrm>
          <a:prstGeom prst="rect">
            <a:avLst/>
          </a:prstGeom>
          <a:noFill/>
          <a:ln w="9525">
            <a:solidFill>
              <a:srgbClr val="C49F00"/>
            </a:solidFill>
            <a:miter lim="800000"/>
            <a:headEnd/>
            <a:tailEnd/>
          </a:ln>
        </p:spPr>
      </p:pic>
      <p:cxnSp>
        <p:nvCxnSpPr>
          <p:cNvPr id="8" name="Straight Connector 7"/>
          <p:cNvCxnSpPr/>
          <p:nvPr/>
        </p:nvCxnSpPr>
        <p:spPr>
          <a:xfrm flipV="1">
            <a:off x="1143000" y="6324600"/>
            <a:ext cx="6781800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143000" y="6748463"/>
            <a:ext cx="6781800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41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50" y="6324600"/>
            <a:ext cx="857250" cy="423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6" name="Straight Connector 15"/>
          <p:cNvCxnSpPr/>
          <p:nvPr/>
        </p:nvCxnSpPr>
        <p:spPr>
          <a:xfrm>
            <a:off x="0" y="1066800"/>
            <a:ext cx="892968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0"/>
            <a:ext cx="9001125" cy="5715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fontAlgn="auto">
              <a:spcAft>
                <a:spcPts val="0"/>
              </a:spcAft>
              <a:defRPr/>
            </a:pPr>
            <a:endParaRPr lang="en-ZA" sz="2400" b="1" dirty="0">
              <a:solidFill>
                <a:srgbClr val="C49F00"/>
              </a:solidFill>
              <a:ea typeface="+mj-ea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84138" y="609600"/>
            <a:ext cx="9001125" cy="571500"/>
          </a:xfrm>
          <a:prstGeom prst="rect">
            <a:avLst/>
          </a:prstGeom>
        </p:spPr>
        <p:txBody>
          <a:bodyPr anchor="ctr"/>
          <a:lstStyle/>
          <a:p>
            <a:pPr lvl="0">
              <a:defRPr/>
            </a:pPr>
            <a:r>
              <a:rPr lang="en" sz="3200" b="1" dirty="0" smtClean="0">
                <a:ea typeface="+mj-ea"/>
              </a:rPr>
              <a:t>Preventing NIHL</a:t>
            </a:r>
            <a:endParaRPr lang="en" sz="3200" b="1" dirty="0">
              <a:ea typeface="+mj-ea"/>
            </a:endParaRPr>
          </a:p>
          <a:p>
            <a:pPr fontAlgn="auto">
              <a:spcAft>
                <a:spcPts val="0"/>
              </a:spcAft>
              <a:defRPr/>
            </a:pPr>
            <a:endParaRPr lang="en-ZA" sz="3200" b="1" dirty="0">
              <a:ea typeface="+mj-ea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590800" y="6324600"/>
            <a:ext cx="3800475" cy="3698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ZA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Leading the change to zero harm</a:t>
            </a:r>
          </a:p>
        </p:txBody>
      </p:sp>
      <p:sp>
        <p:nvSpPr>
          <p:cNvPr id="889" name="Rectangle 3"/>
          <p:cNvSpPr txBox="1">
            <a:spLocks noChangeArrowheads="1"/>
          </p:cNvSpPr>
          <p:nvPr/>
        </p:nvSpPr>
        <p:spPr>
          <a:xfrm>
            <a:off x="381000" y="1295400"/>
            <a:ext cx="8424863" cy="48006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609600" indent="-609600" algn="ctr" fontAlgn="auto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en-US" sz="2400" dirty="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  <a:p>
            <a:pPr algn="ctr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en-ZA" sz="800" b="1" dirty="0">
              <a:latin typeface="+mn-lt"/>
              <a:cs typeface="+mn-cs"/>
            </a:endParaRPr>
          </a:p>
        </p:txBody>
      </p:sp>
      <p:sp>
        <p:nvSpPr>
          <p:cNvPr id="13" name="Rectangle 8"/>
          <p:cNvSpPr>
            <a:spLocks noChangeArrowheads="1"/>
          </p:cNvSpPr>
          <p:nvPr/>
        </p:nvSpPr>
        <p:spPr bwMode="auto">
          <a:xfrm>
            <a:off x="228600" y="1066800"/>
            <a:ext cx="8686800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lvl="1" indent="-342900">
              <a:lnSpc>
                <a:spcPts val="3000"/>
              </a:lnSpc>
              <a:spcBef>
                <a:spcPct val="20000"/>
              </a:spcBef>
              <a:spcAft>
                <a:spcPct val="5000"/>
              </a:spcAft>
              <a:buFontTx/>
              <a:buChar char="•"/>
              <a:defRPr/>
            </a:pPr>
            <a:endParaRPr lang="en-US" sz="2800" dirty="0" smtClean="0"/>
          </a:p>
          <a:p>
            <a:pPr marL="342900" indent="-342900" fontAlgn="base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  <a:defRPr/>
            </a:pPr>
            <a:r>
              <a:rPr lang="en-US" sz="2800" dirty="0" smtClean="0"/>
              <a:t>Emphasis </a:t>
            </a:r>
            <a:r>
              <a:rPr lang="en-US" sz="2800" dirty="0"/>
              <a:t>must be based on early identification of NIHL </a:t>
            </a:r>
            <a:br>
              <a:rPr lang="en-US" sz="2800" dirty="0"/>
            </a:br>
            <a:r>
              <a:rPr lang="en-US" sz="2800" dirty="0" smtClean="0"/>
              <a:t>development:</a:t>
            </a:r>
          </a:p>
          <a:p>
            <a:pPr marL="800100" lvl="1" indent="-342900" fontAlgn="base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buFont typeface="Courier New" pitchFamily="49" charset="0"/>
              <a:buChar char="o"/>
              <a:defRPr/>
            </a:pPr>
            <a:r>
              <a:rPr lang="en-US" sz="2400" dirty="0">
                <a:latin typeface="Calibri" pitchFamily="34" charset="0"/>
                <a:cs typeface="Arial" charset="0"/>
              </a:rPr>
              <a:t>High </a:t>
            </a:r>
            <a:r>
              <a:rPr lang="en-US" sz="2400" dirty="0">
                <a:latin typeface="Calibri" pitchFamily="34" charset="0"/>
                <a:cs typeface="Arial" charset="0"/>
              </a:rPr>
              <a:t>risk employees e.g. exposure, smoking, awareness training, history of ear </a:t>
            </a:r>
            <a:r>
              <a:rPr lang="en-US" sz="2400" dirty="0">
                <a:latin typeface="Calibri" pitchFamily="34" charset="0"/>
                <a:cs typeface="Arial" charset="0"/>
              </a:rPr>
              <a:t>problems</a:t>
            </a:r>
          </a:p>
          <a:p>
            <a:pPr marL="800100" lvl="1" indent="-342900" fontAlgn="base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buFont typeface="Courier New" pitchFamily="49" charset="0"/>
              <a:buChar char="o"/>
              <a:defRPr/>
            </a:pPr>
            <a:r>
              <a:rPr lang="en-US" sz="2400" dirty="0">
                <a:latin typeface="Calibri" pitchFamily="34" charset="0"/>
                <a:cs typeface="Arial" charset="0"/>
              </a:rPr>
              <a:t>10dB </a:t>
            </a:r>
            <a:r>
              <a:rPr lang="en-US" sz="2400" dirty="0">
                <a:latin typeface="Calibri" pitchFamily="34" charset="0"/>
                <a:cs typeface="Arial" charset="0"/>
              </a:rPr>
              <a:t>shift in 2-3 </a:t>
            </a:r>
            <a:r>
              <a:rPr lang="en-US" sz="2400" dirty="0">
                <a:latin typeface="Calibri" pitchFamily="34" charset="0"/>
                <a:cs typeface="Arial" charset="0"/>
              </a:rPr>
              <a:t>frequencies</a:t>
            </a:r>
          </a:p>
          <a:p>
            <a:pPr marL="800100" lvl="1" indent="-342900" fontAlgn="base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buFont typeface="Courier New" pitchFamily="49" charset="0"/>
              <a:buChar char="o"/>
              <a:defRPr/>
            </a:pPr>
            <a:r>
              <a:rPr lang="en-US" sz="2400" dirty="0" err="1">
                <a:latin typeface="Calibri" pitchFamily="34" charset="0"/>
                <a:cs typeface="Arial" charset="0"/>
              </a:rPr>
              <a:t>Otoacoustic</a:t>
            </a:r>
            <a:r>
              <a:rPr lang="en-US" sz="2400" dirty="0">
                <a:latin typeface="Calibri" pitchFamily="34" charset="0"/>
                <a:cs typeface="Arial" charset="0"/>
              </a:rPr>
              <a:t> </a:t>
            </a:r>
            <a:r>
              <a:rPr lang="en-US" sz="2400" dirty="0">
                <a:latin typeface="Calibri" pitchFamily="34" charset="0"/>
                <a:cs typeface="Arial" charset="0"/>
              </a:rPr>
              <a:t>emission shift</a:t>
            </a:r>
            <a:r>
              <a:rPr lang="en-US" sz="2400" dirty="0"/>
              <a:t/>
            </a:r>
            <a:br>
              <a:rPr lang="en-US" sz="2400" dirty="0"/>
            </a:br>
            <a:r>
              <a:rPr lang="en-US" sz="2400" dirty="0"/>
              <a:t/>
            </a:r>
            <a:br>
              <a:rPr lang="en-US" sz="2400" dirty="0"/>
            </a:br>
            <a:r>
              <a:rPr lang="en-US" sz="2400" dirty="0"/>
              <a:t/>
            </a:r>
            <a:br>
              <a:rPr lang="en-US" sz="2400" dirty="0"/>
            </a:br>
            <a:endParaRPr lang="en-US" sz="2400" dirty="0">
              <a:latin typeface="Calibri" pitchFamily="34" charset="0"/>
              <a:cs typeface="Arial" charset="0"/>
            </a:endParaRPr>
          </a:p>
          <a:p>
            <a:pPr marL="800100" lvl="1" indent="-342900" fontAlgn="base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buFont typeface="Courier New" pitchFamily="49" charset="0"/>
              <a:buChar char="o"/>
              <a:defRPr/>
            </a:pPr>
            <a:endParaRPr lang="en-US" sz="2400" dirty="0">
              <a:latin typeface="Calibri" pitchFamily="34" charset="0"/>
              <a:cs typeface="Arial" charset="0"/>
            </a:endParaRPr>
          </a:p>
        </p:txBody>
      </p:sp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3"/>
          <p:cNvPicPr>
            <a:picLocks noChangeAspect="1" noChangeArrowheads="1"/>
          </p:cNvPicPr>
          <p:nvPr/>
        </p:nvPicPr>
        <p:blipFill>
          <a:blip r:embed="rId2" cstate="print"/>
          <a:srcRect l="56223" t="5469" r="18422" b="23450"/>
          <a:stretch>
            <a:fillRect/>
          </a:stretch>
        </p:blipFill>
        <p:spPr bwMode="auto">
          <a:xfrm>
            <a:off x="8124825" y="6324600"/>
            <a:ext cx="693738" cy="392113"/>
          </a:xfrm>
          <a:prstGeom prst="rect">
            <a:avLst/>
          </a:prstGeom>
          <a:noFill/>
          <a:ln w="9525">
            <a:solidFill>
              <a:srgbClr val="C49F00"/>
            </a:solidFill>
            <a:miter lim="800000"/>
            <a:headEnd/>
            <a:tailEnd/>
          </a:ln>
        </p:spPr>
      </p:pic>
      <p:cxnSp>
        <p:nvCxnSpPr>
          <p:cNvPr id="8" name="Straight Connector 7"/>
          <p:cNvCxnSpPr/>
          <p:nvPr/>
        </p:nvCxnSpPr>
        <p:spPr>
          <a:xfrm flipV="1">
            <a:off x="1143000" y="6324600"/>
            <a:ext cx="6781800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143000" y="6748463"/>
            <a:ext cx="6781800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41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50" y="6324600"/>
            <a:ext cx="857250" cy="423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6" name="Straight Connector 15"/>
          <p:cNvCxnSpPr/>
          <p:nvPr/>
        </p:nvCxnSpPr>
        <p:spPr>
          <a:xfrm>
            <a:off x="0" y="1066800"/>
            <a:ext cx="892968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0"/>
            <a:ext cx="9001125" cy="5715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fontAlgn="auto">
              <a:spcAft>
                <a:spcPts val="0"/>
              </a:spcAft>
              <a:defRPr/>
            </a:pPr>
            <a:endParaRPr lang="en-ZA" sz="2400" b="1" dirty="0">
              <a:solidFill>
                <a:srgbClr val="C49F00"/>
              </a:solidFill>
              <a:ea typeface="+mj-ea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84138" y="609600"/>
            <a:ext cx="9001125" cy="571500"/>
          </a:xfrm>
          <a:prstGeom prst="rect">
            <a:avLst/>
          </a:prstGeom>
        </p:spPr>
        <p:txBody>
          <a:bodyPr anchor="ctr"/>
          <a:lstStyle/>
          <a:p>
            <a:pPr lvl="0">
              <a:defRPr/>
            </a:pPr>
            <a:r>
              <a:rPr lang="en" sz="3200" b="1" dirty="0" smtClean="0">
                <a:ea typeface="+mj-ea"/>
              </a:rPr>
              <a:t>Preventing NIHL</a:t>
            </a:r>
            <a:endParaRPr lang="en" sz="3200" b="1" dirty="0">
              <a:ea typeface="+mj-ea"/>
            </a:endParaRPr>
          </a:p>
          <a:p>
            <a:pPr fontAlgn="auto">
              <a:spcAft>
                <a:spcPts val="0"/>
              </a:spcAft>
              <a:defRPr/>
            </a:pPr>
            <a:endParaRPr lang="en-ZA" sz="3200" b="1" dirty="0">
              <a:ea typeface="+mj-ea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590800" y="6324600"/>
            <a:ext cx="3800475" cy="3698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ZA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Leading the change to zero harm</a:t>
            </a:r>
          </a:p>
        </p:txBody>
      </p:sp>
      <p:sp>
        <p:nvSpPr>
          <p:cNvPr id="889" name="Rectangle 3"/>
          <p:cNvSpPr txBox="1">
            <a:spLocks noChangeArrowheads="1"/>
          </p:cNvSpPr>
          <p:nvPr/>
        </p:nvSpPr>
        <p:spPr>
          <a:xfrm>
            <a:off x="381000" y="1295400"/>
            <a:ext cx="8424863" cy="48006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609600" indent="-609600" algn="ctr" fontAlgn="auto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en-US" sz="2400" dirty="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  <a:p>
            <a:pPr algn="ctr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en-ZA" sz="800" b="1" dirty="0">
              <a:latin typeface="+mn-lt"/>
              <a:cs typeface="+mn-cs"/>
            </a:endParaRPr>
          </a:p>
        </p:txBody>
      </p:sp>
      <p:sp>
        <p:nvSpPr>
          <p:cNvPr id="13" name="Rectangle 8"/>
          <p:cNvSpPr>
            <a:spLocks noChangeArrowheads="1"/>
          </p:cNvSpPr>
          <p:nvPr/>
        </p:nvSpPr>
        <p:spPr bwMode="auto">
          <a:xfrm>
            <a:off x="228600" y="1066800"/>
            <a:ext cx="8686800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lvl="1" indent="-342900">
              <a:lnSpc>
                <a:spcPts val="3000"/>
              </a:lnSpc>
              <a:spcBef>
                <a:spcPct val="20000"/>
              </a:spcBef>
              <a:spcAft>
                <a:spcPct val="5000"/>
              </a:spcAft>
              <a:buFontTx/>
              <a:buChar char="•"/>
              <a:defRPr/>
            </a:pPr>
            <a:endParaRPr lang="en-US" sz="2800" dirty="0" smtClean="0"/>
          </a:p>
          <a:p>
            <a:pPr marL="342900" indent="-342900" fontAlgn="base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  <a:defRPr/>
            </a:pPr>
            <a:r>
              <a:rPr lang="en-US" sz="2800" dirty="0" smtClean="0"/>
              <a:t>Emphasis </a:t>
            </a:r>
            <a:r>
              <a:rPr lang="en-US" sz="2800" dirty="0"/>
              <a:t>must be </a:t>
            </a:r>
            <a:r>
              <a:rPr lang="en-US" sz="2800" dirty="0" smtClean="0"/>
              <a:t>on </a:t>
            </a:r>
            <a:r>
              <a:rPr lang="en-US" sz="2800" dirty="0"/>
              <a:t>leading indicators</a:t>
            </a:r>
            <a:r>
              <a:rPr lang="en-US" sz="2800" dirty="0" smtClean="0"/>
              <a:t>:</a:t>
            </a:r>
          </a:p>
          <a:p>
            <a:pPr marL="800100" lvl="1" indent="-342900" fontAlgn="base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buFont typeface="Courier New" pitchFamily="49" charset="0"/>
              <a:buChar char="o"/>
              <a:defRPr/>
            </a:pPr>
            <a:r>
              <a:rPr lang="en-US" sz="2400" dirty="0" smtClean="0"/>
              <a:t>Temporary threshold shift</a:t>
            </a:r>
          </a:p>
          <a:p>
            <a:pPr marL="800100" lvl="1" indent="-342900" fontAlgn="base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buFont typeface="Courier New" pitchFamily="49" charset="0"/>
              <a:buChar char="o"/>
              <a:defRPr/>
            </a:pPr>
            <a:r>
              <a:rPr lang="en-US" sz="2400" dirty="0" smtClean="0"/>
              <a:t>Presence </a:t>
            </a:r>
            <a:r>
              <a:rPr lang="en-US" sz="2400" dirty="0"/>
              <a:t>of </a:t>
            </a:r>
            <a:r>
              <a:rPr lang="en-US" sz="2400" dirty="0" smtClean="0"/>
              <a:t>tinnitus</a:t>
            </a:r>
          </a:p>
          <a:p>
            <a:pPr marL="800100" lvl="1" indent="-342900" fontAlgn="base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buFont typeface="Courier New" pitchFamily="49" charset="0"/>
              <a:buChar char="o"/>
              <a:defRPr/>
            </a:pPr>
            <a:r>
              <a:rPr lang="en-US" sz="2400" dirty="0" smtClean="0"/>
              <a:t>Awareness </a:t>
            </a:r>
            <a:r>
              <a:rPr lang="en-US" sz="2400" dirty="0"/>
              <a:t>training </a:t>
            </a:r>
            <a:r>
              <a:rPr lang="en-US" sz="2400" dirty="0" smtClean="0"/>
              <a:t>results</a:t>
            </a:r>
          </a:p>
          <a:p>
            <a:pPr marL="800100" lvl="1" indent="-342900" fontAlgn="base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buFont typeface="Courier New" pitchFamily="49" charset="0"/>
              <a:buChar char="o"/>
              <a:defRPr/>
            </a:pPr>
            <a:r>
              <a:rPr lang="en-US" sz="2400" dirty="0" smtClean="0"/>
              <a:t>HPD </a:t>
            </a:r>
            <a:r>
              <a:rPr lang="en-US" sz="2400" dirty="0"/>
              <a:t>compliance for </a:t>
            </a:r>
            <a:r>
              <a:rPr lang="en-US" sz="2400" dirty="0" smtClean="0"/>
              <a:t>use</a:t>
            </a:r>
          </a:p>
          <a:p>
            <a:pPr marL="800100" lvl="1" indent="-342900" fontAlgn="base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buFont typeface="Courier New" pitchFamily="49" charset="0"/>
              <a:buChar char="o"/>
              <a:defRPr/>
            </a:pPr>
            <a:r>
              <a:rPr lang="en-US" sz="2400" dirty="0" smtClean="0"/>
              <a:t>HPD </a:t>
            </a:r>
            <a:r>
              <a:rPr lang="en-US" sz="2400" dirty="0"/>
              <a:t>fit </a:t>
            </a:r>
            <a:r>
              <a:rPr lang="en-US" sz="2400" dirty="0" smtClean="0"/>
              <a:t>testing</a:t>
            </a:r>
          </a:p>
          <a:p>
            <a:pPr marL="800100" lvl="1" indent="-342900" fontAlgn="base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buFont typeface="Courier New" pitchFamily="49" charset="0"/>
              <a:buChar char="o"/>
              <a:defRPr/>
            </a:pPr>
            <a:r>
              <a:rPr lang="en-US" sz="2400" dirty="0" err="1" smtClean="0"/>
              <a:t>Otoacoustic</a:t>
            </a:r>
            <a:r>
              <a:rPr lang="en-US" sz="2400" dirty="0" smtClean="0"/>
              <a:t> </a:t>
            </a:r>
            <a:r>
              <a:rPr lang="en-US" sz="2400" dirty="0"/>
              <a:t>emission </a:t>
            </a:r>
            <a:r>
              <a:rPr lang="en-US" sz="2400" dirty="0" smtClean="0"/>
              <a:t>shift</a:t>
            </a:r>
            <a:r>
              <a:rPr lang="en-US" sz="2400" dirty="0"/>
              <a:t/>
            </a:r>
            <a:br>
              <a:rPr lang="en-US" sz="2400" dirty="0"/>
            </a:br>
            <a:r>
              <a:rPr lang="en-US" sz="2400" dirty="0"/>
              <a:t/>
            </a:r>
            <a:br>
              <a:rPr lang="en-US" sz="2400" dirty="0"/>
            </a:br>
            <a:endParaRPr lang="en-US" sz="2400" dirty="0">
              <a:latin typeface="Calibri" pitchFamily="34" charset="0"/>
              <a:cs typeface="Arial" charset="0"/>
            </a:endParaRPr>
          </a:p>
          <a:p>
            <a:pPr marL="800100" lvl="1" indent="-342900" fontAlgn="base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buFont typeface="Courier New" pitchFamily="49" charset="0"/>
              <a:buChar char="o"/>
              <a:defRPr/>
            </a:pPr>
            <a:endParaRPr lang="en-US" sz="2400" dirty="0">
              <a:latin typeface="Calibri" pitchFamily="34" charset="0"/>
              <a:cs typeface="Arial" charset="0"/>
            </a:endParaRPr>
          </a:p>
        </p:txBody>
      </p:sp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3" name="Picture 3"/>
          <p:cNvPicPr>
            <a:picLocks noChangeAspect="1" noChangeArrowheads="1"/>
          </p:cNvPicPr>
          <p:nvPr/>
        </p:nvPicPr>
        <p:blipFill>
          <a:blip r:embed="rId2" cstate="print"/>
          <a:srcRect l="56223" t="5469" r="18422" b="23450"/>
          <a:stretch>
            <a:fillRect/>
          </a:stretch>
        </p:blipFill>
        <p:spPr bwMode="auto">
          <a:xfrm>
            <a:off x="8097838" y="6218238"/>
            <a:ext cx="693737" cy="392112"/>
          </a:xfrm>
          <a:prstGeom prst="rect">
            <a:avLst/>
          </a:prstGeom>
          <a:noFill/>
          <a:ln w="9525">
            <a:solidFill>
              <a:srgbClr val="C49F00"/>
            </a:solidFill>
            <a:miter lim="800000"/>
            <a:headEnd/>
            <a:tailEnd/>
          </a:ln>
        </p:spPr>
      </p:pic>
      <p:cxnSp>
        <p:nvCxnSpPr>
          <p:cNvPr id="8" name="Straight Connector 7"/>
          <p:cNvCxnSpPr/>
          <p:nvPr/>
        </p:nvCxnSpPr>
        <p:spPr>
          <a:xfrm>
            <a:off x="1500188" y="6092825"/>
            <a:ext cx="7572375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500188" y="6742113"/>
            <a:ext cx="7572375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867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50" y="6232525"/>
            <a:ext cx="857250" cy="425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6" name="Straight Connector 15"/>
          <p:cNvCxnSpPr/>
          <p:nvPr/>
        </p:nvCxnSpPr>
        <p:spPr>
          <a:xfrm>
            <a:off x="184150" y="722313"/>
            <a:ext cx="8929688" cy="1587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0"/>
            <a:ext cx="9001125" cy="5715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fontAlgn="auto">
              <a:spcAft>
                <a:spcPts val="0"/>
              </a:spcAft>
              <a:defRPr/>
            </a:pPr>
            <a:endParaRPr lang="en-ZA" sz="2400" b="1" dirty="0">
              <a:solidFill>
                <a:srgbClr val="C49F00"/>
              </a:solidFill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223838" y="152400"/>
            <a:ext cx="9001125" cy="571500"/>
          </a:xfrm>
          <a:prstGeom prst="rect">
            <a:avLst/>
          </a:prstGeom>
        </p:spPr>
        <p:txBody>
          <a:bodyPr anchor="ctr">
            <a:normAutofit lnSpcReduction="1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ZA" sz="3200" b="1" dirty="0">
                <a:latin typeface="Arial" pitchFamily="34" charset="0"/>
                <a:ea typeface="+mj-ea"/>
                <a:cs typeface="Arial" pitchFamily="34" charset="0"/>
              </a:rPr>
              <a:t>End</a:t>
            </a:r>
            <a:endParaRPr lang="en-ZA" sz="2400" b="1" dirty="0"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>
          <a:xfrm>
            <a:off x="3657600" y="6324600"/>
            <a:ext cx="2133600" cy="365125"/>
          </a:xfrm>
        </p:spPr>
        <p:txBody>
          <a:bodyPr/>
          <a:lstStyle/>
          <a:p>
            <a:pPr algn="ctr">
              <a:defRPr/>
            </a:pPr>
            <a:fld id="{6A7415FF-96A6-4B06-B2F0-F4A43CE9BD8E}" type="slidenum">
              <a:rPr lang="en-US" sz="1600" b="1" smtClean="0"/>
              <a:pPr algn="ctr">
                <a:defRPr/>
              </a:pPr>
              <a:t>23</a:t>
            </a:fld>
            <a:endParaRPr lang="en-US" sz="1600" b="1" dirty="0"/>
          </a:p>
        </p:txBody>
      </p:sp>
      <p:sp>
        <p:nvSpPr>
          <p:cNvPr id="10" name="Title 3"/>
          <p:cNvSpPr txBox="1">
            <a:spLocks/>
          </p:cNvSpPr>
          <p:nvPr/>
        </p:nvSpPr>
        <p:spPr>
          <a:xfrm>
            <a:off x="228600" y="2590800"/>
            <a:ext cx="8696325" cy="1143000"/>
          </a:xfrm>
          <a:prstGeom prst="rect">
            <a:avLst/>
          </a:prstGeom>
        </p:spPr>
        <p:txBody>
          <a:bodyPr anchor="ctr">
            <a:normAutofit fontScale="70000" lnSpcReduction="20000"/>
          </a:bodyPr>
          <a:lstStyle/>
          <a:p>
            <a:pPr algn="ctr" fontAlgn="auto">
              <a:spcAft>
                <a:spcPts val="0"/>
              </a:spcAft>
              <a:defRPr/>
            </a:pPr>
            <a:endParaRPr lang="en-ZA" sz="3600" b="1" dirty="0">
              <a:latin typeface="Arial" pitchFamily="34" charset="0"/>
              <a:ea typeface="+mj-ea"/>
              <a:cs typeface="Arial" pitchFamily="34" charset="0"/>
            </a:endParaRPr>
          </a:p>
          <a:p>
            <a:pPr algn="ctr" fontAlgn="auto">
              <a:spcAft>
                <a:spcPts val="0"/>
              </a:spcAft>
              <a:defRPr/>
            </a:pPr>
            <a:endParaRPr lang="en-ZA" sz="3600" b="1" dirty="0">
              <a:latin typeface="Arial" pitchFamily="34" charset="0"/>
              <a:ea typeface="+mj-ea"/>
              <a:cs typeface="Arial" pitchFamily="34" charset="0"/>
            </a:endParaRPr>
          </a:p>
          <a:p>
            <a:pPr algn="ctr" fontAlgn="auto">
              <a:spcAft>
                <a:spcPts val="0"/>
              </a:spcAft>
              <a:defRPr/>
            </a:pPr>
            <a:r>
              <a:rPr lang="en-ZA" sz="5200" b="1" dirty="0">
                <a:latin typeface="Arial" pitchFamily="34" charset="0"/>
                <a:ea typeface="+mj-ea"/>
                <a:cs typeface="Arial" pitchFamily="34" charset="0"/>
              </a:rPr>
              <a:t>THANK YOU</a:t>
            </a:r>
          </a:p>
          <a:p>
            <a:pPr algn="ctr" fontAlgn="auto">
              <a:spcAft>
                <a:spcPts val="0"/>
              </a:spcAft>
              <a:defRPr/>
            </a:pPr>
            <a:endParaRPr lang="en-ZA" sz="3600" b="1" dirty="0">
              <a:latin typeface="Arial" pitchFamily="34" charset="0"/>
              <a:ea typeface="+mj-ea"/>
              <a:cs typeface="Arial" pitchFamily="34" charset="0"/>
            </a:endParaRPr>
          </a:p>
          <a:p>
            <a:pPr algn="ctr" fontAlgn="auto">
              <a:spcAft>
                <a:spcPts val="0"/>
              </a:spcAft>
              <a:defRPr/>
            </a:pPr>
            <a:endParaRPr lang="en-ZA" sz="3600" b="1" dirty="0">
              <a:latin typeface="Arial" pitchFamily="34" charset="0"/>
              <a:ea typeface="+mj-ea"/>
              <a:cs typeface="Arial" pitchFamily="34" charset="0"/>
            </a:endParaRPr>
          </a:p>
        </p:txBody>
      </p:sp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3"/>
          <p:cNvPicPr>
            <a:picLocks noChangeAspect="1" noChangeArrowheads="1"/>
          </p:cNvPicPr>
          <p:nvPr/>
        </p:nvPicPr>
        <p:blipFill>
          <a:blip r:embed="rId2" cstate="print"/>
          <a:srcRect l="56223" t="5469" r="18422" b="23450"/>
          <a:stretch>
            <a:fillRect/>
          </a:stretch>
        </p:blipFill>
        <p:spPr bwMode="auto">
          <a:xfrm>
            <a:off x="8124825" y="6324600"/>
            <a:ext cx="693738" cy="392113"/>
          </a:xfrm>
          <a:prstGeom prst="rect">
            <a:avLst/>
          </a:prstGeom>
          <a:noFill/>
          <a:ln w="9525">
            <a:solidFill>
              <a:srgbClr val="C49F00"/>
            </a:solidFill>
            <a:miter lim="800000"/>
            <a:headEnd/>
            <a:tailEnd/>
          </a:ln>
        </p:spPr>
      </p:pic>
      <p:cxnSp>
        <p:nvCxnSpPr>
          <p:cNvPr id="8" name="Straight Connector 7"/>
          <p:cNvCxnSpPr/>
          <p:nvPr/>
        </p:nvCxnSpPr>
        <p:spPr>
          <a:xfrm flipV="1">
            <a:off x="1143000" y="6324600"/>
            <a:ext cx="6781800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143000" y="6748463"/>
            <a:ext cx="6781800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41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50" y="6324600"/>
            <a:ext cx="857250" cy="423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6" name="Straight Connector 15"/>
          <p:cNvCxnSpPr/>
          <p:nvPr/>
        </p:nvCxnSpPr>
        <p:spPr>
          <a:xfrm>
            <a:off x="0" y="1066800"/>
            <a:ext cx="892968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0"/>
            <a:ext cx="9001125" cy="5715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fontAlgn="auto">
              <a:spcAft>
                <a:spcPts val="0"/>
              </a:spcAft>
              <a:defRPr/>
            </a:pPr>
            <a:endParaRPr lang="en-ZA" sz="2400" b="1" dirty="0">
              <a:solidFill>
                <a:srgbClr val="C49F00"/>
              </a:solidFill>
              <a:ea typeface="+mj-ea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84138" y="381000"/>
            <a:ext cx="9001125" cy="571500"/>
          </a:xfrm>
          <a:prstGeom prst="rect">
            <a:avLst/>
          </a:prstGeom>
        </p:spPr>
        <p:txBody>
          <a:bodyPr anchor="ctr"/>
          <a:lstStyle/>
          <a:p>
            <a:pPr fontAlgn="auto">
              <a:spcAft>
                <a:spcPts val="0"/>
              </a:spcAft>
              <a:defRPr/>
            </a:pPr>
            <a:r>
              <a:rPr lang="en-ZA" sz="3200" b="1" dirty="0" smtClean="0">
                <a:ea typeface="+mj-ea"/>
              </a:rPr>
              <a:t>Need For Paradigm Shift </a:t>
            </a:r>
            <a:endParaRPr lang="en-ZA" sz="3200" b="1" dirty="0">
              <a:ea typeface="+mj-ea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590800" y="6324600"/>
            <a:ext cx="3800475" cy="3698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ZA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Leading the change to zero harm</a:t>
            </a:r>
          </a:p>
        </p:txBody>
      </p:sp>
      <p:sp>
        <p:nvSpPr>
          <p:cNvPr id="889" name="Rectangle 3"/>
          <p:cNvSpPr txBox="1">
            <a:spLocks noChangeArrowheads="1"/>
          </p:cNvSpPr>
          <p:nvPr/>
        </p:nvSpPr>
        <p:spPr>
          <a:xfrm>
            <a:off x="381000" y="1295400"/>
            <a:ext cx="8424863" cy="48006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609600" indent="-609600" algn="ctr" fontAlgn="auto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en-US" sz="2400" dirty="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  <a:p>
            <a:pPr algn="ctr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en-ZA" sz="800" b="1" dirty="0">
              <a:latin typeface="+mn-lt"/>
              <a:cs typeface="+mn-cs"/>
            </a:endParaRPr>
          </a:p>
        </p:txBody>
      </p:sp>
      <p:graphicFrame>
        <p:nvGraphicFramePr>
          <p:cNvPr id="19" name="Chart 18"/>
          <p:cNvGraphicFramePr/>
          <p:nvPr/>
        </p:nvGraphicFramePr>
        <p:xfrm>
          <a:off x="381000" y="1600200"/>
          <a:ext cx="7776864" cy="43204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0" name="Title 1"/>
          <p:cNvSpPr>
            <a:spLocks noGrp="1"/>
          </p:cNvSpPr>
          <p:nvPr>
            <p:ph type="ctrTitle"/>
          </p:nvPr>
        </p:nvSpPr>
        <p:spPr>
          <a:xfrm>
            <a:off x="533400" y="676672"/>
            <a:ext cx="7772400" cy="1152128"/>
          </a:xfrm>
        </p:spPr>
        <p:txBody>
          <a:bodyPr>
            <a:normAutofit/>
          </a:bodyPr>
          <a:lstStyle/>
          <a:p>
            <a:pPr lvl="0" algn="l"/>
            <a:r>
              <a:rPr lang="en-US" sz="2400" dirty="0" smtClean="0"/>
              <a:t>Prevent Hearing Loss not Compensation for NIHL</a:t>
            </a:r>
            <a:endParaRPr lang="en-GB" sz="2400" dirty="0"/>
          </a:p>
        </p:txBody>
      </p:sp>
      <p:sp>
        <p:nvSpPr>
          <p:cNvPr id="21" name="Rectangle 20"/>
          <p:cNvSpPr/>
          <p:nvPr/>
        </p:nvSpPr>
        <p:spPr>
          <a:xfrm>
            <a:off x="457200" y="5943600"/>
            <a:ext cx="648072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1998 to 2008 = R890 million in NIHL compensation claims </a:t>
            </a:r>
            <a:endParaRPr lang="en-GB" dirty="0"/>
          </a:p>
        </p:txBody>
      </p:sp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3"/>
          <p:cNvPicPr>
            <a:picLocks noChangeAspect="1" noChangeArrowheads="1"/>
          </p:cNvPicPr>
          <p:nvPr/>
        </p:nvPicPr>
        <p:blipFill>
          <a:blip r:embed="rId2" cstate="print"/>
          <a:srcRect l="56223" t="5469" r="18422" b="23450"/>
          <a:stretch>
            <a:fillRect/>
          </a:stretch>
        </p:blipFill>
        <p:spPr bwMode="auto">
          <a:xfrm>
            <a:off x="8124825" y="6324600"/>
            <a:ext cx="693738" cy="392113"/>
          </a:xfrm>
          <a:prstGeom prst="rect">
            <a:avLst/>
          </a:prstGeom>
          <a:noFill/>
          <a:ln w="9525">
            <a:solidFill>
              <a:srgbClr val="C49F00"/>
            </a:solidFill>
            <a:miter lim="800000"/>
            <a:headEnd/>
            <a:tailEnd/>
          </a:ln>
        </p:spPr>
      </p:pic>
      <p:cxnSp>
        <p:nvCxnSpPr>
          <p:cNvPr id="8" name="Straight Connector 7"/>
          <p:cNvCxnSpPr/>
          <p:nvPr/>
        </p:nvCxnSpPr>
        <p:spPr>
          <a:xfrm flipV="1">
            <a:off x="1143000" y="6324600"/>
            <a:ext cx="6781800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143000" y="6748463"/>
            <a:ext cx="6781800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41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50" y="6324600"/>
            <a:ext cx="857250" cy="423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6" name="Straight Connector 15"/>
          <p:cNvCxnSpPr/>
          <p:nvPr/>
        </p:nvCxnSpPr>
        <p:spPr>
          <a:xfrm>
            <a:off x="0" y="1066800"/>
            <a:ext cx="892968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0"/>
            <a:ext cx="9001125" cy="5715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fontAlgn="auto">
              <a:spcAft>
                <a:spcPts val="0"/>
              </a:spcAft>
              <a:defRPr/>
            </a:pPr>
            <a:endParaRPr lang="en-ZA" sz="2400" b="1" dirty="0">
              <a:solidFill>
                <a:srgbClr val="C49F00"/>
              </a:solidFill>
              <a:ea typeface="+mj-ea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84138" y="381000"/>
            <a:ext cx="9001125" cy="571500"/>
          </a:xfrm>
          <a:prstGeom prst="rect">
            <a:avLst/>
          </a:prstGeom>
        </p:spPr>
        <p:txBody>
          <a:bodyPr anchor="ctr"/>
          <a:lstStyle/>
          <a:p>
            <a:pPr fontAlgn="auto">
              <a:spcAft>
                <a:spcPts val="0"/>
              </a:spcAft>
              <a:defRPr/>
            </a:pPr>
            <a:r>
              <a:rPr lang="en-ZA" sz="3200" b="1" dirty="0" smtClean="0">
                <a:ea typeface="+mj-ea"/>
              </a:rPr>
              <a:t>Need For Paradigm Shift </a:t>
            </a:r>
            <a:endParaRPr lang="en-ZA" sz="3200" b="1" dirty="0">
              <a:ea typeface="+mj-ea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590800" y="6324600"/>
            <a:ext cx="3800475" cy="3698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ZA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Leading the change to zero harm</a:t>
            </a:r>
          </a:p>
        </p:txBody>
      </p:sp>
      <p:sp>
        <p:nvSpPr>
          <p:cNvPr id="889" name="Rectangle 3"/>
          <p:cNvSpPr txBox="1">
            <a:spLocks noChangeArrowheads="1"/>
          </p:cNvSpPr>
          <p:nvPr/>
        </p:nvSpPr>
        <p:spPr>
          <a:xfrm>
            <a:off x="381000" y="1295400"/>
            <a:ext cx="8424863" cy="48006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609600" indent="-609600" algn="ctr" fontAlgn="auto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en-US" sz="2400" dirty="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  <a:p>
            <a:pPr algn="ctr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en-ZA" sz="800" b="1" dirty="0">
              <a:latin typeface="+mn-lt"/>
              <a:cs typeface="+mn-cs"/>
            </a:endParaRPr>
          </a:p>
        </p:txBody>
      </p:sp>
      <p:sp>
        <p:nvSpPr>
          <p:cNvPr id="20" name="Title 1"/>
          <p:cNvSpPr>
            <a:spLocks noGrp="1"/>
          </p:cNvSpPr>
          <p:nvPr>
            <p:ph type="ctrTitle"/>
          </p:nvPr>
        </p:nvSpPr>
        <p:spPr>
          <a:xfrm>
            <a:off x="304800" y="1143000"/>
            <a:ext cx="8610600" cy="1152128"/>
          </a:xfrm>
        </p:spPr>
        <p:txBody>
          <a:bodyPr>
            <a:normAutofit fontScale="90000"/>
          </a:bodyPr>
          <a:lstStyle/>
          <a:p>
            <a:pPr lvl="0" algn="l"/>
            <a:r>
              <a:rPr lang="en-US" sz="2700" dirty="0"/>
              <a:t>Despite efforts towards NIHL reduction </a:t>
            </a:r>
            <a:r>
              <a:rPr lang="en-US" sz="2700" dirty="0" smtClean="0"/>
              <a:t>- </a:t>
            </a:r>
            <a:r>
              <a:rPr lang="en-US" sz="2700" dirty="0"/>
              <a:t>In 2011 </a:t>
            </a:r>
            <a:r>
              <a:rPr lang="en-US" sz="2700" dirty="0" smtClean="0"/>
              <a:t>- 948 </a:t>
            </a:r>
            <a:r>
              <a:rPr lang="en-US" sz="2700" dirty="0"/>
              <a:t>NIHL cases were reported to DMR</a:t>
            </a:r>
            <a:r>
              <a:rPr lang="en-US" sz="2400" dirty="0" smtClean="0"/>
              <a:t/>
            </a:r>
            <a:br>
              <a:rPr lang="en-US" sz="2400" dirty="0" smtClean="0"/>
            </a:br>
            <a:endParaRPr lang="en-GB" sz="2400" dirty="0"/>
          </a:p>
        </p:txBody>
      </p:sp>
      <p:graphicFrame>
        <p:nvGraphicFramePr>
          <p:cNvPr id="14" name="Chart 13"/>
          <p:cNvGraphicFramePr/>
          <p:nvPr/>
        </p:nvGraphicFramePr>
        <p:xfrm>
          <a:off x="762000" y="1905000"/>
          <a:ext cx="6934200" cy="4267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3"/>
          <p:cNvPicPr>
            <a:picLocks noChangeAspect="1" noChangeArrowheads="1"/>
          </p:cNvPicPr>
          <p:nvPr/>
        </p:nvPicPr>
        <p:blipFill>
          <a:blip r:embed="rId2" cstate="print"/>
          <a:srcRect l="56223" t="5469" r="18422" b="23450"/>
          <a:stretch>
            <a:fillRect/>
          </a:stretch>
        </p:blipFill>
        <p:spPr bwMode="auto">
          <a:xfrm>
            <a:off x="8124825" y="6324600"/>
            <a:ext cx="693738" cy="392113"/>
          </a:xfrm>
          <a:prstGeom prst="rect">
            <a:avLst/>
          </a:prstGeom>
          <a:noFill/>
          <a:ln w="9525">
            <a:solidFill>
              <a:srgbClr val="C49F00"/>
            </a:solidFill>
            <a:miter lim="800000"/>
            <a:headEnd/>
            <a:tailEnd/>
          </a:ln>
        </p:spPr>
      </p:pic>
      <p:cxnSp>
        <p:nvCxnSpPr>
          <p:cNvPr id="8" name="Straight Connector 7"/>
          <p:cNvCxnSpPr/>
          <p:nvPr/>
        </p:nvCxnSpPr>
        <p:spPr>
          <a:xfrm flipV="1">
            <a:off x="1143000" y="6324600"/>
            <a:ext cx="6781800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143000" y="6748463"/>
            <a:ext cx="6781800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41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50" y="6324600"/>
            <a:ext cx="857250" cy="423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6" name="Straight Connector 15"/>
          <p:cNvCxnSpPr/>
          <p:nvPr/>
        </p:nvCxnSpPr>
        <p:spPr>
          <a:xfrm>
            <a:off x="0" y="1066800"/>
            <a:ext cx="892968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0"/>
            <a:ext cx="9001125" cy="5715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fontAlgn="auto">
              <a:spcAft>
                <a:spcPts val="0"/>
              </a:spcAft>
              <a:defRPr/>
            </a:pPr>
            <a:endParaRPr lang="en-ZA" sz="2400" b="1" dirty="0">
              <a:solidFill>
                <a:srgbClr val="C49F00"/>
              </a:solidFill>
              <a:ea typeface="+mj-ea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84138" y="381000"/>
            <a:ext cx="9001125" cy="571500"/>
          </a:xfrm>
          <a:prstGeom prst="rect">
            <a:avLst/>
          </a:prstGeom>
        </p:spPr>
        <p:txBody>
          <a:bodyPr anchor="ctr"/>
          <a:lstStyle/>
          <a:p>
            <a:pPr fontAlgn="auto">
              <a:spcAft>
                <a:spcPts val="0"/>
              </a:spcAft>
              <a:defRPr/>
            </a:pPr>
            <a:r>
              <a:rPr lang="en-ZA" sz="3200" b="1" dirty="0" smtClean="0">
                <a:ea typeface="+mj-ea"/>
              </a:rPr>
              <a:t>Paradigm Shift is needed</a:t>
            </a:r>
            <a:endParaRPr lang="en-ZA" sz="3200" b="1" dirty="0">
              <a:ea typeface="+mj-ea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590800" y="6324600"/>
            <a:ext cx="3800475" cy="3698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ZA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Leading the change to zero harm</a:t>
            </a:r>
          </a:p>
        </p:txBody>
      </p:sp>
      <p:sp>
        <p:nvSpPr>
          <p:cNvPr id="889" name="Rectangle 3"/>
          <p:cNvSpPr txBox="1">
            <a:spLocks noChangeArrowheads="1"/>
          </p:cNvSpPr>
          <p:nvPr/>
        </p:nvSpPr>
        <p:spPr>
          <a:xfrm>
            <a:off x="381000" y="1295400"/>
            <a:ext cx="8424863" cy="48006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609600" indent="-609600" algn="ctr" fontAlgn="auto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en-US" sz="2400" dirty="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  <a:p>
            <a:pPr algn="ctr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en-ZA" sz="800" b="1" dirty="0">
              <a:latin typeface="+mn-lt"/>
              <a:cs typeface="+mn-cs"/>
            </a:endParaRPr>
          </a:p>
        </p:txBody>
      </p:sp>
      <p:sp>
        <p:nvSpPr>
          <p:cNvPr id="13" name="Rectangle 8"/>
          <p:cNvSpPr>
            <a:spLocks noChangeArrowheads="1"/>
          </p:cNvSpPr>
          <p:nvPr/>
        </p:nvSpPr>
        <p:spPr bwMode="auto">
          <a:xfrm>
            <a:off x="228600" y="1066800"/>
            <a:ext cx="8686800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lvl="1" indent="-342900">
              <a:lnSpc>
                <a:spcPts val="3000"/>
              </a:lnSpc>
              <a:spcBef>
                <a:spcPct val="20000"/>
              </a:spcBef>
              <a:spcAft>
                <a:spcPct val="5000"/>
              </a:spcAft>
              <a:buFontTx/>
              <a:buChar char="•"/>
              <a:defRPr/>
            </a:pPr>
            <a:endParaRPr lang="en-US" sz="2800" dirty="0" smtClean="0"/>
          </a:p>
          <a:p>
            <a:pPr marL="342900" lvl="1" indent="-342900">
              <a:lnSpc>
                <a:spcPts val="3000"/>
              </a:lnSpc>
              <a:spcBef>
                <a:spcPct val="20000"/>
              </a:spcBef>
              <a:spcAft>
                <a:spcPct val="5000"/>
              </a:spcAft>
              <a:buFontTx/>
              <a:buChar char="•"/>
              <a:defRPr/>
            </a:pPr>
            <a:endParaRPr lang="en-US" sz="2800" dirty="0"/>
          </a:p>
          <a:p>
            <a:pPr marL="342900" lvl="1" indent="-342900">
              <a:lnSpc>
                <a:spcPts val="3000"/>
              </a:lnSpc>
              <a:spcBef>
                <a:spcPct val="20000"/>
              </a:spcBef>
              <a:spcAft>
                <a:spcPct val="5000"/>
              </a:spcAft>
              <a:buFontTx/>
              <a:buChar char="•"/>
              <a:defRPr/>
            </a:pPr>
            <a:endParaRPr lang="en-US" sz="2800" dirty="0" smtClean="0"/>
          </a:p>
          <a:p>
            <a:pPr marL="342900" lvl="1" indent="-342900">
              <a:lnSpc>
                <a:spcPts val="3000"/>
              </a:lnSpc>
              <a:spcBef>
                <a:spcPct val="20000"/>
              </a:spcBef>
              <a:spcAft>
                <a:spcPct val="5000"/>
              </a:spcAft>
              <a:buFontTx/>
              <a:buChar char="•"/>
              <a:defRPr/>
            </a:pPr>
            <a:endParaRPr lang="en-US" sz="2800" dirty="0"/>
          </a:p>
          <a:p>
            <a:pPr marL="342900" lvl="1" indent="-342900">
              <a:lnSpc>
                <a:spcPts val="3000"/>
              </a:lnSpc>
              <a:spcBef>
                <a:spcPct val="20000"/>
              </a:spcBef>
              <a:spcAft>
                <a:spcPct val="5000"/>
              </a:spcAft>
              <a:buFontTx/>
              <a:buChar char="•"/>
              <a:defRPr/>
            </a:pPr>
            <a:r>
              <a:rPr lang="en-US" sz="2800" dirty="0" smtClean="0"/>
              <a:t>Prevent </a:t>
            </a:r>
            <a:r>
              <a:rPr lang="en-US" sz="2800" dirty="0"/>
              <a:t>Hearing Loss not Compensation for </a:t>
            </a:r>
            <a:r>
              <a:rPr lang="en-US" sz="2800" dirty="0" smtClean="0"/>
              <a:t>NIHL</a:t>
            </a:r>
            <a:endParaRPr lang="en-US" sz="2800" dirty="0">
              <a:latin typeface="+mn-lt"/>
              <a:cs typeface="+mn-cs"/>
            </a:endParaRPr>
          </a:p>
        </p:txBody>
      </p:sp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3"/>
          <p:cNvPicPr>
            <a:picLocks noChangeAspect="1" noChangeArrowheads="1"/>
          </p:cNvPicPr>
          <p:nvPr/>
        </p:nvPicPr>
        <p:blipFill>
          <a:blip r:embed="rId2" cstate="print"/>
          <a:srcRect l="56223" t="5469" r="18422" b="23450"/>
          <a:stretch>
            <a:fillRect/>
          </a:stretch>
        </p:blipFill>
        <p:spPr bwMode="auto">
          <a:xfrm>
            <a:off x="8124825" y="6324600"/>
            <a:ext cx="693738" cy="392113"/>
          </a:xfrm>
          <a:prstGeom prst="rect">
            <a:avLst/>
          </a:prstGeom>
          <a:noFill/>
          <a:ln w="9525">
            <a:solidFill>
              <a:srgbClr val="C49F00"/>
            </a:solidFill>
            <a:miter lim="800000"/>
            <a:headEnd/>
            <a:tailEnd/>
          </a:ln>
        </p:spPr>
      </p:pic>
      <p:cxnSp>
        <p:nvCxnSpPr>
          <p:cNvPr id="8" name="Straight Connector 7"/>
          <p:cNvCxnSpPr/>
          <p:nvPr/>
        </p:nvCxnSpPr>
        <p:spPr>
          <a:xfrm flipV="1">
            <a:off x="1143000" y="6324600"/>
            <a:ext cx="6781800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143000" y="6748463"/>
            <a:ext cx="6781800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41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50" y="6324600"/>
            <a:ext cx="857250" cy="423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6" name="Straight Connector 15"/>
          <p:cNvCxnSpPr/>
          <p:nvPr/>
        </p:nvCxnSpPr>
        <p:spPr>
          <a:xfrm>
            <a:off x="0" y="1066800"/>
            <a:ext cx="892968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0"/>
            <a:ext cx="9001125" cy="5715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fontAlgn="auto">
              <a:spcAft>
                <a:spcPts val="0"/>
              </a:spcAft>
              <a:defRPr/>
            </a:pPr>
            <a:endParaRPr lang="en-ZA" sz="2400" b="1" dirty="0">
              <a:solidFill>
                <a:srgbClr val="C49F00"/>
              </a:solidFill>
              <a:ea typeface="+mj-ea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84138" y="609600"/>
            <a:ext cx="9001125" cy="571500"/>
          </a:xfrm>
          <a:prstGeom prst="rect">
            <a:avLst/>
          </a:prstGeom>
        </p:spPr>
        <p:txBody>
          <a:bodyPr anchor="ctr"/>
          <a:lstStyle/>
          <a:p>
            <a:pPr lvl="0">
              <a:defRPr/>
            </a:pPr>
            <a:r>
              <a:rPr lang="en" sz="3200" b="1" dirty="0" smtClean="0">
                <a:ea typeface="+mj-ea"/>
              </a:rPr>
              <a:t>Preventing </a:t>
            </a:r>
            <a:r>
              <a:rPr lang="en" sz="3200" b="1" dirty="0">
                <a:ea typeface="+mj-ea"/>
              </a:rPr>
              <a:t>Compensation for NIHL</a:t>
            </a:r>
          </a:p>
          <a:p>
            <a:pPr fontAlgn="auto">
              <a:spcAft>
                <a:spcPts val="0"/>
              </a:spcAft>
              <a:defRPr/>
            </a:pPr>
            <a:endParaRPr lang="en-ZA" sz="3200" b="1" dirty="0">
              <a:ea typeface="+mj-ea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590800" y="6324600"/>
            <a:ext cx="3800475" cy="3698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ZA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Leading the change to zero harm</a:t>
            </a:r>
          </a:p>
        </p:txBody>
      </p:sp>
      <p:sp>
        <p:nvSpPr>
          <p:cNvPr id="889" name="Rectangle 3"/>
          <p:cNvSpPr txBox="1">
            <a:spLocks noChangeArrowheads="1"/>
          </p:cNvSpPr>
          <p:nvPr/>
        </p:nvSpPr>
        <p:spPr>
          <a:xfrm>
            <a:off x="381000" y="1295400"/>
            <a:ext cx="8424863" cy="48006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609600" indent="-609600" algn="ctr" fontAlgn="auto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en-US" sz="2400" dirty="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  <a:p>
            <a:pPr algn="ctr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en-ZA" sz="800" b="1" dirty="0">
              <a:latin typeface="+mn-lt"/>
              <a:cs typeface="+mn-cs"/>
            </a:endParaRPr>
          </a:p>
        </p:txBody>
      </p:sp>
      <p:sp>
        <p:nvSpPr>
          <p:cNvPr id="13" name="Rectangle 8"/>
          <p:cNvSpPr>
            <a:spLocks noChangeArrowheads="1"/>
          </p:cNvSpPr>
          <p:nvPr/>
        </p:nvSpPr>
        <p:spPr bwMode="auto">
          <a:xfrm>
            <a:off x="228600" y="1066800"/>
            <a:ext cx="8686800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lvl="1" indent="-342900">
              <a:lnSpc>
                <a:spcPts val="3000"/>
              </a:lnSpc>
              <a:spcBef>
                <a:spcPct val="20000"/>
              </a:spcBef>
              <a:spcAft>
                <a:spcPct val="5000"/>
              </a:spcAft>
              <a:buFontTx/>
              <a:buChar char="•"/>
              <a:defRPr/>
            </a:pPr>
            <a:endParaRPr lang="en-US" sz="2800" dirty="0" smtClean="0"/>
          </a:p>
          <a:p>
            <a:pPr marL="342900" lvl="1" indent="-342900">
              <a:lnSpc>
                <a:spcPts val="3000"/>
              </a:lnSpc>
              <a:spcBef>
                <a:spcPct val="20000"/>
              </a:spcBef>
              <a:spcAft>
                <a:spcPct val="5000"/>
              </a:spcAft>
              <a:buFontTx/>
              <a:buChar char="•"/>
              <a:defRPr/>
            </a:pPr>
            <a:r>
              <a:rPr lang="en-US" sz="2800" dirty="0"/>
              <a:t>Focus on compliance </a:t>
            </a:r>
            <a:r>
              <a:rPr lang="en-US" sz="2800" dirty="0" smtClean="0"/>
              <a:t>only</a:t>
            </a:r>
          </a:p>
          <a:p>
            <a:pPr marL="342900" lvl="1" indent="-342900">
              <a:lnSpc>
                <a:spcPts val="3000"/>
              </a:lnSpc>
              <a:spcBef>
                <a:spcPct val="20000"/>
              </a:spcBef>
              <a:spcAft>
                <a:spcPct val="5000"/>
              </a:spcAft>
              <a:buFontTx/>
              <a:buChar char="•"/>
              <a:defRPr/>
            </a:pPr>
            <a:r>
              <a:rPr lang="en-US" sz="2800" dirty="0" smtClean="0"/>
              <a:t>Only </a:t>
            </a:r>
            <a:r>
              <a:rPr lang="en-US" sz="2800" dirty="0"/>
              <a:t>achieve minimum </a:t>
            </a:r>
            <a:r>
              <a:rPr lang="en-US" sz="2800" dirty="0" smtClean="0"/>
              <a:t>standard</a:t>
            </a:r>
          </a:p>
          <a:p>
            <a:pPr marL="342900" lvl="1" indent="-342900">
              <a:lnSpc>
                <a:spcPts val="3000"/>
              </a:lnSpc>
              <a:spcBef>
                <a:spcPct val="20000"/>
              </a:spcBef>
              <a:spcAft>
                <a:spcPct val="5000"/>
              </a:spcAft>
              <a:buFontTx/>
              <a:buChar char="•"/>
              <a:defRPr/>
            </a:pPr>
            <a:r>
              <a:rPr lang="en-US" sz="2800" dirty="0" smtClean="0"/>
              <a:t>Focus </a:t>
            </a:r>
            <a:r>
              <a:rPr lang="en-US" sz="2800" dirty="0"/>
              <a:t>needs to be on best </a:t>
            </a:r>
            <a:r>
              <a:rPr lang="en-US" sz="2800" dirty="0" smtClean="0"/>
              <a:t>practice</a:t>
            </a:r>
          </a:p>
          <a:p>
            <a:pPr marL="342900" lvl="1" indent="-342900">
              <a:lnSpc>
                <a:spcPts val="3000"/>
              </a:lnSpc>
              <a:spcBef>
                <a:spcPct val="20000"/>
              </a:spcBef>
              <a:spcAft>
                <a:spcPct val="5000"/>
              </a:spcAft>
              <a:buFontTx/>
              <a:buChar char="•"/>
              <a:defRPr/>
            </a:pPr>
            <a:r>
              <a:rPr lang="en-US" sz="2800" dirty="0" smtClean="0"/>
              <a:t>Focus </a:t>
            </a:r>
            <a:r>
              <a:rPr lang="en-US" sz="2800" dirty="0"/>
              <a:t>needs to be on Zero </a:t>
            </a:r>
            <a:r>
              <a:rPr lang="en-US" sz="2800" dirty="0" smtClean="0"/>
              <a:t>Harm</a:t>
            </a:r>
            <a:endParaRPr lang="en-US" sz="2800" dirty="0"/>
          </a:p>
        </p:txBody>
      </p:sp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3"/>
          <p:cNvPicPr>
            <a:picLocks noChangeAspect="1" noChangeArrowheads="1"/>
          </p:cNvPicPr>
          <p:nvPr/>
        </p:nvPicPr>
        <p:blipFill>
          <a:blip r:embed="rId2" cstate="print"/>
          <a:srcRect l="56223" t="5469" r="18422" b="23450"/>
          <a:stretch>
            <a:fillRect/>
          </a:stretch>
        </p:blipFill>
        <p:spPr bwMode="auto">
          <a:xfrm>
            <a:off x="8124825" y="6324600"/>
            <a:ext cx="693738" cy="392113"/>
          </a:xfrm>
          <a:prstGeom prst="rect">
            <a:avLst/>
          </a:prstGeom>
          <a:noFill/>
          <a:ln w="9525">
            <a:solidFill>
              <a:srgbClr val="C49F00"/>
            </a:solidFill>
            <a:miter lim="800000"/>
            <a:headEnd/>
            <a:tailEnd/>
          </a:ln>
        </p:spPr>
      </p:pic>
      <p:cxnSp>
        <p:nvCxnSpPr>
          <p:cNvPr id="8" name="Straight Connector 7"/>
          <p:cNvCxnSpPr/>
          <p:nvPr/>
        </p:nvCxnSpPr>
        <p:spPr>
          <a:xfrm flipV="1">
            <a:off x="1143000" y="6324600"/>
            <a:ext cx="6781800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143000" y="6748463"/>
            <a:ext cx="6781800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41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50" y="6324600"/>
            <a:ext cx="857250" cy="423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6" name="Straight Connector 15"/>
          <p:cNvCxnSpPr/>
          <p:nvPr/>
        </p:nvCxnSpPr>
        <p:spPr>
          <a:xfrm>
            <a:off x="0" y="1066800"/>
            <a:ext cx="892968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0"/>
            <a:ext cx="9001125" cy="5715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fontAlgn="auto">
              <a:spcAft>
                <a:spcPts val="0"/>
              </a:spcAft>
              <a:defRPr/>
            </a:pPr>
            <a:endParaRPr lang="en-ZA" sz="2400" b="1" dirty="0">
              <a:solidFill>
                <a:srgbClr val="C49F00"/>
              </a:solidFill>
              <a:ea typeface="+mj-ea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84138" y="609600"/>
            <a:ext cx="9001125" cy="571500"/>
          </a:xfrm>
          <a:prstGeom prst="rect">
            <a:avLst/>
          </a:prstGeom>
        </p:spPr>
        <p:txBody>
          <a:bodyPr anchor="ctr"/>
          <a:lstStyle/>
          <a:p>
            <a:pPr lvl="0">
              <a:defRPr/>
            </a:pPr>
            <a:r>
              <a:rPr lang="en" sz="3200" b="1" dirty="0" smtClean="0">
                <a:ea typeface="+mj-ea"/>
              </a:rPr>
              <a:t>Preventing </a:t>
            </a:r>
            <a:r>
              <a:rPr lang="en" sz="3200" b="1" dirty="0">
                <a:ea typeface="+mj-ea"/>
              </a:rPr>
              <a:t>Compensation for NIHL</a:t>
            </a:r>
          </a:p>
          <a:p>
            <a:pPr fontAlgn="auto">
              <a:spcAft>
                <a:spcPts val="0"/>
              </a:spcAft>
              <a:defRPr/>
            </a:pPr>
            <a:endParaRPr lang="en-ZA" sz="3200" b="1" dirty="0">
              <a:ea typeface="+mj-ea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590800" y="6324600"/>
            <a:ext cx="3800475" cy="3698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ZA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Leading the change to zero harm</a:t>
            </a:r>
          </a:p>
        </p:txBody>
      </p:sp>
      <p:sp>
        <p:nvSpPr>
          <p:cNvPr id="889" name="Rectangle 3"/>
          <p:cNvSpPr txBox="1">
            <a:spLocks noChangeArrowheads="1"/>
          </p:cNvSpPr>
          <p:nvPr/>
        </p:nvSpPr>
        <p:spPr>
          <a:xfrm>
            <a:off x="381000" y="1295400"/>
            <a:ext cx="8424863" cy="48006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609600" indent="-609600" algn="ctr" fontAlgn="auto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en-US" sz="2400" dirty="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  <a:p>
            <a:pPr algn="ctr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en-ZA" sz="800" b="1" dirty="0">
              <a:latin typeface="+mn-lt"/>
              <a:cs typeface="+mn-cs"/>
            </a:endParaRPr>
          </a:p>
        </p:txBody>
      </p:sp>
      <p:sp>
        <p:nvSpPr>
          <p:cNvPr id="13" name="Rectangle 8"/>
          <p:cNvSpPr>
            <a:spLocks noChangeArrowheads="1"/>
          </p:cNvSpPr>
          <p:nvPr/>
        </p:nvSpPr>
        <p:spPr bwMode="auto">
          <a:xfrm>
            <a:off x="228600" y="1066800"/>
            <a:ext cx="8686800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lvl="1" indent="-342900">
              <a:lnSpc>
                <a:spcPts val="3000"/>
              </a:lnSpc>
              <a:spcBef>
                <a:spcPct val="20000"/>
              </a:spcBef>
              <a:spcAft>
                <a:spcPct val="5000"/>
              </a:spcAft>
              <a:buFontTx/>
              <a:buChar char="•"/>
              <a:defRPr/>
            </a:pPr>
            <a:endParaRPr lang="en-US" sz="2800" dirty="0" smtClean="0"/>
          </a:p>
          <a:p>
            <a:pPr marL="342900" lvl="1" indent="-342900">
              <a:lnSpc>
                <a:spcPts val="3000"/>
              </a:lnSpc>
              <a:spcBef>
                <a:spcPct val="20000"/>
              </a:spcBef>
              <a:spcAft>
                <a:spcPct val="5000"/>
              </a:spcAft>
              <a:buFontTx/>
              <a:buChar char="•"/>
              <a:defRPr/>
            </a:pPr>
            <a:r>
              <a:rPr lang="en-US" sz="2800" dirty="0"/>
              <a:t>Report on 5%PLH shift</a:t>
            </a:r>
            <a:br>
              <a:rPr lang="en-US" sz="2800" dirty="0"/>
            </a:br>
            <a:r>
              <a:rPr lang="en-US" sz="2800" dirty="0"/>
              <a:t>Report on 10%PLH shift </a:t>
            </a:r>
            <a:br>
              <a:rPr lang="en-US" sz="2800" dirty="0"/>
            </a:br>
            <a:r>
              <a:rPr lang="en-US" sz="2800" dirty="0"/>
              <a:t>Permanent hearing loss</a:t>
            </a:r>
            <a:br>
              <a:rPr lang="en-US" sz="2800" dirty="0"/>
            </a:br>
            <a:r>
              <a:rPr lang="en-US" sz="2800" dirty="0"/>
              <a:t>Failed systems- not continual improvement </a:t>
            </a:r>
            <a:br>
              <a:rPr lang="en-US" sz="2800" dirty="0"/>
            </a:br>
            <a:r>
              <a:rPr lang="en-US" sz="2800" dirty="0"/>
              <a:t>Annual hearing test = “Documenting the path to deafness”</a:t>
            </a:r>
          </a:p>
        </p:txBody>
      </p:sp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3"/>
          <p:cNvPicPr>
            <a:picLocks noChangeAspect="1" noChangeArrowheads="1"/>
          </p:cNvPicPr>
          <p:nvPr/>
        </p:nvPicPr>
        <p:blipFill>
          <a:blip r:embed="rId2" cstate="print"/>
          <a:srcRect l="56223" t="5469" r="18422" b="23450"/>
          <a:stretch>
            <a:fillRect/>
          </a:stretch>
        </p:blipFill>
        <p:spPr bwMode="auto">
          <a:xfrm>
            <a:off x="8124825" y="6324600"/>
            <a:ext cx="693738" cy="392113"/>
          </a:xfrm>
          <a:prstGeom prst="rect">
            <a:avLst/>
          </a:prstGeom>
          <a:noFill/>
          <a:ln w="9525">
            <a:solidFill>
              <a:srgbClr val="C49F00"/>
            </a:solidFill>
            <a:miter lim="800000"/>
            <a:headEnd/>
            <a:tailEnd/>
          </a:ln>
        </p:spPr>
      </p:pic>
      <p:cxnSp>
        <p:nvCxnSpPr>
          <p:cNvPr id="8" name="Straight Connector 7"/>
          <p:cNvCxnSpPr/>
          <p:nvPr/>
        </p:nvCxnSpPr>
        <p:spPr>
          <a:xfrm flipV="1">
            <a:off x="1143000" y="6324600"/>
            <a:ext cx="6781800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143000" y="6748463"/>
            <a:ext cx="6781800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41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50" y="6324600"/>
            <a:ext cx="857250" cy="423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6" name="Straight Connector 15"/>
          <p:cNvCxnSpPr/>
          <p:nvPr/>
        </p:nvCxnSpPr>
        <p:spPr>
          <a:xfrm>
            <a:off x="0" y="1066800"/>
            <a:ext cx="892968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0"/>
            <a:ext cx="9001125" cy="5715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fontAlgn="auto">
              <a:spcAft>
                <a:spcPts val="0"/>
              </a:spcAft>
              <a:defRPr/>
            </a:pPr>
            <a:endParaRPr lang="en-ZA" sz="2400" b="1" dirty="0">
              <a:solidFill>
                <a:srgbClr val="C49F00"/>
              </a:solidFill>
              <a:ea typeface="+mj-ea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84138" y="609600"/>
            <a:ext cx="9001125" cy="571500"/>
          </a:xfrm>
          <a:prstGeom prst="rect">
            <a:avLst/>
          </a:prstGeom>
        </p:spPr>
        <p:txBody>
          <a:bodyPr anchor="ctr"/>
          <a:lstStyle/>
          <a:p>
            <a:pPr lvl="0">
              <a:defRPr/>
            </a:pPr>
            <a:r>
              <a:rPr lang="en" sz="3200" b="1" dirty="0" smtClean="0">
                <a:ea typeface="+mj-ea"/>
              </a:rPr>
              <a:t>Preventing </a:t>
            </a:r>
            <a:r>
              <a:rPr lang="en" sz="3200" b="1" dirty="0">
                <a:ea typeface="+mj-ea"/>
              </a:rPr>
              <a:t>Compensation for NIHL</a:t>
            </a:r>
          </a:p>
          <a:p>
            <a:pPr fontAlgn="auto">
              <a:spcAft>
                <a:spcPts val="0"/>
              </a:spcAft>
              <a:defRPr/>
            </a:pPr>
            <a:endParaRPr lang="en-ZA" sz="3200" b="1" dirty="0">
              <a:ea typeface="+mj-ea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590800" y="6324600"/>
            <a:ext cx="3800475" cy="3698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ZA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Leading the change to zero harm</a:t>
            </a:r>
          </a:p>
        </p:txBody>
      </p:sp>
      <p:sp>
        <p:nvSpPr>
          <p:cNvPr id="889" name="Rectangle 3"/>
          <p:cNvSpPr txBox="1">
            <a:spLocks noChangeArrowheads="1"/>
          </p:cNvSpPr>
          <p:nvPr/>
        </p:nvSpPr>
        <p:spPr>
          <a:xfrm>
            <a:off x="381000" y="1295400"/>
            <a:ext cx="8424863" cy="48006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609600" indent="-609600" algn="ctr" fontAlgn="auto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en-US" sz="2400" dirty="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  <a:p>
            <a:pPr algn="ctr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en-ZA" sz="800" b="1" dirty="0">
              <a:latin typeface="+mn-lt"/>
              <a:cs typeface="+mn-cs"/>
            </a:endParaRPr>
          </a:p>
        </p:txBody>
      </p:sp>
      <p:sp>
        <p:nvSpPr>
          <p:cNvPr id="13" name="Rectangle 8"/>
          <p:cNvSpPr>
            <a:spLocks noChangeArrowheads="1"/>
          </p:cNvSpPr>
          <p:nvPr/>
        </p:nvSpPr>
        <p:spPr bwMode="auto">
          <a:xfrm>
            <a:off x="228600" y="1066800"/>
            <a:ext cx="8686800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lvl="1" indent="-342900">
              <a:lnSpc>
                <a:spcPts val="3000"/>
              </a:lnSpc>
              <a:spcBef>
                <a:spcPct val="20000"/>
              </a:spcBef>
              <a:spcAft>
                <a:spcPct val="5000"/>
              </a:spcAft>
              <a:buFontTx/>
              <a:buChar char="•"/>
              <a:defRPr/>
            </a:pPr>
            <a:endParaRPr lang="en-US" sz="2800" dirty="0" smtClean="0"/>
          </a:p>
          <a:p>
            <a:pPr marL="342900" lvl="1" indent="-342900">
              <a:lnSpc>
                <a:spcPts val="3000"/>
              </a:lnSpc>
              <a:spcBef>
                <a:spcPct val="20000"/>
              </a:spcBef>
              <a:spcAft>
                <a:spcPct val="5000"/>
              </a:spcAft>
              <a:buFontTx/>
              <a:buChar char="•"/>
              <a:defRPr/>
            </a:pPr>
            <a:r>
              <a:rPr lang="en-US" sz="2800" dirty="0" smtClean="0"/>
              <a:t>All </a:t>
            </a:r>
            <a:r>
              <a:rPr lang="en-US" sz="2800" dirty="0"/>
              <a:t>have a “COP for </a:t>
            </a:r>
            <a:r>
              <a:rPr lang="en-US" sz="2800" dirty="0" smtClean="0"/>
              <a:t>Noise”</a:t>
            </a:r>
          </a:p>
          <a:p>
            <a:pPr marL="342900" lvl="1" indent="-342900">
              <a:lnSpc>
                <a:spcPts val="3000"/>
              </a:lnSpc>
              <a:spcBef>
                <a:spcPct val="20000"/>
              </a:spcBef>
              <a:spcAft>
                <a:spcPct val="5000"/>
              </a:spcAft>
              <a:buFontTx/>
              <a:buChar char="•"/>
              <a:defRPr/>
            </a:pPr>
            <a:r>
              <a:rPr lang="en-US" sz="2800" dirty="0" smtClean="0"/>
              <a:t>If </a:t>
            </a:r>
            <a:r>
              <a:rPr lang="en-US" sz="2800" dirty="0"/>
              <a:t>we are honest that is a COP for noise measurement </a:t>
            </a:r>
            <a:br>
              <a:rPr lang="en-US" sz="2800" dirty="0"/>
            </a:br>
            <a:r>
              <a:rPr lang="en-US" sz="2800" dirty="0"/>
              <a:t>It has very little to say about preventing hearing </a:t>
            </a:r>
            <a:r>
              <a:rPr lang="en-US" sz="2800" dirty="0" smtClean="0"/>
              <a:t>loss</a:t>
            </a:r>
          </a:p>
          <a:p>
            <a:pPr marL="342900" lvl="1" indent="-342900">
              <a:lnSpc>
                <a:spcPts val="3000"/>
              </a:lnSpc>
              <a:spcBef>
                <a:spcPct val="20000"/>
              </a:spcBef>
              <a:spcAft>
                <a:spcPct val="5000"/>
              </a:spcAft>
              <a:buFontTx/>
              <a:buChar char="•"/>
              <a:defRPr/>
            </a:pPr>
            <a:r>
              <a:rPr lang="en-US" sz="2800" dirty="0" smtClean="0"/>
              <a:t>Revised </a:t>
            </a:r>
            <a:r>
              <a:rPr lang="en-US" sz="2800" dirty="0"/>
              <a:t>version is in the pipeline that is much more specific about preventing hearing loss… but where is it??? </a:t>
            </a:r>
            <a:br>
              <a:rPr lang="en-US" sz="2800" dirty="0"/>
            </a:br>
            <a:endParaRPr lang="en-US" sz="2800" dirty="0"/>
          </a:p>
        </p:txBody>
      </p:sp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3"/>
          <p:cNvPicPr>
            <a:picLocks noChangeAspect="1" noChangeArrowheads="1"/>
          </p:cNvPicPr>
          <p:nvPr/>
        </p:nvPicPr>
        <p:blipFill>
          <a:blip r:embed="rId2" cstate="print"/>
          <a:srcRect l="56223" t="5469" r="18422" b="23450"/>
          <a:stretch>
            <a:fillRect/>
          </a:stretch>
        </p:blipFill>
        <p:spPr bwMode="auto">
          <a:xfrm>
            <a:off x="8124825" y="6324600"/>
            <a:ext cx="693738" cy="392113"/>
          </a:xfrm>
          <a:prstGeom prst="rect">
            <a:avLst/>
          </a:prstGeom>
          <a:noFill/>
          <a:ln w="9525">
            <a:solidFill>
              <a:srgbClr val="C49F00"/>
            </a:solidFill>
            <a:miter lim="800000"/>
            <a:headEnd/>
            <a:tailEnd/>
          </a:ln>
        </p:spPr>
      </p:pic>
      <p:cxnSp>
        <p:nvCxnSpPr>
          <p:cNvPr id="8" name="Straight Connector 7"/>
          <p:cNvCxnSpPr/>
          <p:nvPr/>
        </p:nvCxnSpPr>
        <p:spPr>
          <a:xfrm flipV="1">
            <a:off x="1143000" y="6324600"/>
            <a:ext cx="6781800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143000" y="6748463"/>
            <a:ext cx="6781800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41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50" y="6324600"/>
            <a:ext cx="857250" cy="423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6" name="Straight Connector 15"/>
          <p:cNvCxnSpPr/>
          <p:nvPr/>
        </p:nvCxnSpPr>
        <p:spPr>
          <a:xfrm>
            <a:off x="0" y="1066800"/>
            <a:ext cx="892968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0"/>
            <a:ext cx="9001125" cy="5715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fontAlgn="auto">
              <a:spcAft>
                <a:spcPts val="0"/>
              </a:spcAft>
              <a:defRPr/>
            </a:pPr>
            <a:endParaRPr lang="en-ZA" sz="2400" b="1" dirty="0">
              <a:solidFill>
                <a:srgbClr val="C49F00"/>
              </a:solidFill>
              <a:ea typeface="+mj-ea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84138" y="609600"/>
            <a:ext cx="9001125" cy="571500"/>
          </a:xfrm>
          <a:prstGeom prst="rect">
            <a:avLst/>
          </a:prstGeom>
        </p:spPr>
        <p:txBody>
          <a:bodyPr anchor="ctr"/>
          <a:lstStyle/>
          <a:p>
            <a:pPr lvl="0">
              <a:defRPr/>
            </a:pPr>
            <a:r>
              <a:rPr lang="en" sz="3200" b="1" dirty="0" smtClean="0">
                <a:ea typeface="+mj-ea"/>
              </a:rPr>
              <a:t>Preventing NIHL</a:t>
            </a:r>
            <a:endParaRPr lang="en" sz="3200" b="1" dirty="0">
              <a:ea typeface="+mj-ea"/>
            </a:endParaRPr>
          </a:p>
          <a:p>
            <a:pPr fontAlgn="auto">
              <a:spcAft>
                <a:spcPts val="0"/>
              </a:spcAft>
              <a:defRPr/>
            </a:pPr>
            <a:endParaRPr lang="en-ZA" sz="3200" b="1" dirty="0">
              <a:ea typeface="+mj-ea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590800" y="6324600"/>
            <a:ext cx="3800475" cy="3698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ZA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Leading the change to zero harm</a:t>
            </a:r>
          </a:p>
        </p:txBody>
      </p:sp>
      <p:sp>
        <p:nvSpPr>
          <p:cNvPr id="889" name="Rectangle 3"/>
          <p:cNvSpPr txBox="1">
            <a:spLocks noChangeArrowheads="1"/>
          </p:cNvSpPr>
          <p:nvPr/>
        </p:nvSpPr>
        <p:spPr>
          <a:xfrm>
            <a:off x="381000" y="1295400"/>
            <a:ext cx="8424863" cy="48006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609600" indent="-609600" algn="ctr" fontAlgn="auto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en-US" sz="2400" dirty="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  <a:p>
            <a:pPr algn="ctr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en-ZA" sz="800" b="1" dirty="0">
              <a:latin typeface="+mn-lt"/>
              <a:cs typeface="+mn-cs"/>
            </a:endParaRPr>
          </a:p>
        </p:txBody>
      </p:sp>
      <p:sp>
        <p:nvSpPr>
          <p:cNvPr id="13" name="Rectangle 8"/>
          <p:cNvSpPr>
            <a:spLocks noChangeArrowheads="1"/>
          </p:cNvSpPr>
          <p:nvPr/>
        </p:nvSpPr>
        <p:spPr bwMode="auto">
          <a:xfrm>
            <a:off x="228600" y="1066800"/>
            <a:ext cx="8686800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lvl="1" indent="-342900">
              <a:lnSpc>
                <a:spcPts val="3000"/>
              </a:lnSpc>
              <a:spcBef>
                <a:spcPct val="20000"/>
              </a:spcBef>
              <a:spcAft>
                <a:spcPct val="5000"/>
              </a:spcAft>
              <a:buFontTx/>
              <a:buChar char="•"/>
              <a:defRPr/>
            </a:pPr>
            <a:endParaRPr lang="en-US" sz="2800" dirty="0" smtClean="0"/>
          </a:p>
          <a:p>
            <a:pPr marL="342900" lvl="1" indent="-342900">
              <a:lnSpc>
                <a:spcPts val="3000"/>
              </a:lnSpc>
              <a:spcBef>
                <a:spcPct val="20000"/>
              </a:spcBef>
              <a:spcAft>
                <a:spcPct val="5000"/>
              </a:spcAft>
              <a:buFontTx/>
              <a:buChar char="•"/>
              <a:defRPr/>
            </a:pPr>
            <a:endParaRPr lang="en-US" sz="2800" dirty="0" smtClean="0"/>
          </a:p>
          <a:p>
            <a:pPr marL="342900" lvl="1" indent="-342900">
              <a:lnSpc>
                <a:spcPts val="3000"/>
              </a:lnSpc>
              <a:spcBef>
                <a:spcPct val="20000"/>
              </a:spcBef>
              <a:spcAft>
                <a:spcPct val="5000"/>
              </a:spcAft>
              <a:buFontTx/>
              <a:buChar char="•"/>
              <a:defRPr/>
            </a:pPr>
            <a:endParaRPr lang="en-US" sz="2800" dirty="0"/>
          </a:p>
          <a:p>
            <a:pPr marL="342900" lvl="1" indent="-342900">
              <a:lnSpc>
                <a:spcPts val="3000"/>
              </a:lnSpc>
              <a:spcBef>
                <a:spcPct val="20000"/>
              </a:spcBef>
              <a:spcAft>
                <a:spcPct val="5000"/>
              </a:spcAft>
              <a:buFontTx/>
              <a:buChar char="•"/>
              <a:defRPr/>
            </a:pPr>
            <a:r>
              <a:rPr lang="en-US" sz="2800" dirty="0"/>
              <a:t>If we really want to prevent hearing loss we have to use Hearing levels as the measure of our </a:t>
            </a:r>
            <a:r>
              <a:rPr lang="en-US" sz="2800" dirty="0" smtClean="0"/>
              <a:t>success</a:t>
            </a:r>
          </a:p>
        </p:txBody>
      </p:sp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43</TotalTime>
  <Words>641</Words>
  <Application>Microsoft Office PowerPoint</Application>
  <PresentationFormat>On-screen Show (4:3)</PresentationFormat>
  <Paragraphs>145</Paragraphs>
  <Slides>23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4" baseType="lpstr">
      <vt:lpstr>Office Theme</vt:lpstr>
      <vt:lpstr>Slide 1</vt:lpstr>
      <vt:lpstr>Slide 2</vt:lpstr>
      <vt:lpstr>Prevent Hearing Loss not Compensation for NIHL</vt:lpstr>
      <vt:lpstr>Despite efforts towards NIHL reduction - In 2011 - 948 NIHL cases were reported to DMR 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</vt:vector>
  </TitlesOfParts>
  <Company>HP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Hgumede</dc:creator>
  <cp:lastModifiedBy>Hgumede</cp:lastModifiedBy>
  <cp:revision>2</cp:revision>
  <dcterms:created xsi:type="dcterms:W3CDTF">2012-08-08T05:33:03Z</dcterms:created>
  <dcterms:modified xsi:type="dcterms:W3CDTF">2012-08-08T06:16:50Z</dcterms:modified>
</cp:coreProperties>
</file>