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8" r:id="rId1"/>
  </p:sldMasterIdLst>
  <p:sldIdLst>
    <p:sldId id="264" r:id="rId2"/>
    <p:sldId id="256" r:id="rId3"/>
    <p:sldId id="257" r:id="rId4"/>
    <p:sldId id="258" r:id="rId5"/>
    <p:sldId id="261" r:id="rId6"/>
    <p:sldId id="266" r:id="rId7"/>
    <p:sldId id="259" r:id="rId8"/>
    <p:sldId id="263" r:id="rId9"/>
    <p:sldId id="267" r:id="rId10"/>
    <p:sldId id="268" r:id="rId11"/>
    <p:sldId id="269" r:id="rId12"/>
    <p:sldId id="272" r:id="rId13"/>
    <p:sldId id="271" r:id="rId1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94" d="100"/>
          <a:sy n="94" d="100"/>
        </p:scale>
        <p:origin x="-696" y="-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blipFill dpi="0" rotWithShape="1">
          <a:blip r:embed="rId2" cstate="print">
            <a:alphaModFix amt="50000"/>
            <a:lum/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sharpenSoften amount="-26000"/>
                    </a14:imgEffect>
                    <a14:imgEffect>
                      <a14:brightnessContrast bright="-46000" contrast="-14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5DA21B-9D99-4E50-9907-9E19D2312F66}" type="datetime1">
              <a:rPr lang="en-US" smtClean="0"/>
              <a:pPr/>
              <a:t>5/21/2013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9104461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9F3734-E045-4927-B443-397566EA487A}" type="datetime1">
              <a:rPr lang="en-US" smtClean="0"/>
              <a:pPr/>
              <a:t>5/21/2013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3429802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7AE629-6442-4AE8-8079-C67C85ACB3DB}" type="datetime1">
              <a:rPr lang="en-US" smtClean="0"/>
              <a:pPr/>
              <a:t>5/21/2013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32361575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515DD8-90AA-4033-A990-34BD089F026F}" type="datetime1">
              <a:rPr lang="en-US" smtClean="0"/>
              <a:pPr/>
              <a:t>5/21/2013</a:t>
            </a:fld>
            <a:endParaRPr lang="en-Z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FC34AE-C252-40C3-B425-E621965D3564}" type="slidenum">
              <a:rPr lang="en-ZA" smtClean="0"/>
              <a:pPr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xmlns="" val="38417778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619A9-48C8-4B91-A3E0-FE4E2EC4FC62}" type="datetime1">
              <a:rPr lang="en-US" smtClean="0"/>
              <a:pPr/>
              <a:t>5/21/2013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510631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C0EFDC-4860-43CC-BFA6-A2E557D3AC78}" type="datetime1">
              <a:rPr lang="en-US" smtClean="0"/>
              <a:pPr/>
              <a:t>5/21/2013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7277924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FAF95E-D29B-4785-9913-7952D4DA569B}" type="datetime1">
              <a:rPr lang="en-US" smtClean="0"/>
              <a:pPr/>
              <a:t>5/21/2013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5225417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AABA44-D70D-430F-8398-285057C47A33}" type="datetime1">
              <a:rPr lang="en-US" smtClean="0"/>
              <a:pPr/>
              <a:t>5/21/2013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1004553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217F10-7375-4D92-89EA-B9F07A6FADFF}" type="datetime1">
              <a:rPr lang="en-US" smtClean="0"/>
              <a:pPr/>
              <a:t>5/21/2013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9024088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D0CA81-E2FC-4272-AF16-848A31BB51B3}" type="datetime1">
              <a:rPr lang="en-US" smtClean="0"/>
              <a:pPr/>
              <a:t>5/21/2013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143515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F55360-C1E1-4BB6-BBFA-CF3BFBE4652A}" type="datetime1">
              <a:rPr lang="en-US" smtClean="0"/>
              <a:pPr/>
              <a:t>5/21/2013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679508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xmlns="" val="24195283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microsoft.com/office/2007/relationships/hdphoto" Target="../media/hdphoto1.wdp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4" cstate="print">
            <a:alphaModFix amt="70000"/>
            <a:extLst>
              <a:ext uri="{BEBA8EAE-BF5A-486C-A8C5-ECC9F3942E4B}">
                <a14:imgProps xmlns:a14="http://schemas.microsoft.com/office/drawing/2010/main" xmlns="">
                  <a14:imgLayer r:embed="rId15">
                    <a14:imgEffect>
                      <a14:sharpenSoften amount="-26000"/>
                    </a14:imgEffect>
                    <a14:imgEffect>
                      <a14:brightnessContrast bright="-46000" contrast="-14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225DB5-F22F-4EE4-AB4C-023BDBAF1CA7}" type="datetime1">
              <a:rPr lang="en-US" smtClean="0"/>
              <a:pPr/>
              <a:t>5/21/2013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AE7A42-BFC2-4F15-8E0E-CFC308B85A7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837484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  <p:sldLayoutId id="2147483702" r:id="rId4"/>
    <p:sldLayoutId id="2147483703" r:id="rId5"/>
    <p:sldLayoutId id="2147483704" r:id="rId6"/>
    <p:sldLayoutId id="2147483705" r:id="rId7"/>
    <p:sldLayoutId id="2147483706" r:id="rId8"/>
    <p:sldLayoutId id="2147483707" r:id="rId9"/>
    <p:sldLayoutId id="2147483708" r:id="rId10"/>
    <p:sldLayoutId id="2147483709" r:id="rId11"/>
    <p:sldLayoutId id="2147483710" r:id="rId12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://search.nwsource.com/search?sort=date&amp;from=ST&amp;byline=Don%20Oldenburg" TargetMode="Externa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ZA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Understanding the </a:t>
            </a:r>
            <a:r>
              <a:rPr lang="en-ZA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</a:t>
            </a:r>
            <a:r>
              <a:rPr lang="en-ZA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MOSH Initiative </a:t>
            </a:r>
            <a:endParaRPr lang="en-ZA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03648" y="4293096"/>
            <a:ext cx="6400800" cy="1752600"/>
          </a:xfrm>
        </p:spPr>
        <p:txBody>
          <a:bodyPr/>
          <a:lstStyle/>
          <a:p>
            <a:r>
              <a:rPr lang="en-ZA" b="1" dirty="0" smtClean="0">
                <a:solidFill>
                  <a:schemeClr val="tx2"/>
                </a:solidFill>
              </a:rPr>
              <a:t>Duncan Adams</a:t>
            </a:r>
          </a:p>
          <a:p>
            <a:r>
              <a:rPr lang="en-ZA" b="1" dirty="0" smtClean="0">
                <a:solidFill>
                  <a:schemeClr val="tx2"/>
                </a:solidFill>
              </a:rPr>
              <a:t>10 May 2013</a:t>
            </a:r>
            <a:endParaRPr lang="en-ZA" b="1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209995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ZA" dirty="0" smtClean="0">
                <a:solidFill>
                  <a:srgbClr val="FFFF00"/>
                </a:solidFill>
              </a:rPr>
              <a:t>What do Employees say?</a:t>
            </a:r>
            <a:endParaRPr lang="en-ZA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340768"/>
            <a:ext cx="8229600" cy="4752528"/>
          </a:xfrm>
        </p:spPr>
        <p:txBody>
          <a:bodyPr>
            <a:normAutofit fontScale="92500" lnSpcReduction="10000"/>
          </a:bodyPr>
          <a:lstStyle/>
          <a:p>
            <a:r>
              <a:rPr lang="en-ZA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Allow time to wash hands</a:t>
            </a:r>
          </a:p>
          <a:p>
            <a:r>
              <a:rPr lang="en-ZA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Provide clean facilities</a:t>
            </a:r>
          </a:p>
          <a:p>
            <a:r>
              <a:rPr lang="en-ZA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Provide disposable towels</a:t>
            </a:r>
          </a:p>
          <a:p>
            <a:r>
              <a:rPr lang="en-ZA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Provide dry hand washing gel at counters</a:t>
            </a:r>
          </a:p>
          <a:p>
            <a:r>
              <a:rPr lang="en-ZA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Bonuses for compliance</a:t>
            </a:r>
          </a:p>
          <a:p>
            <a:r>
              <a:rPr lang="en-ZA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Position of washing facilities</a:t>
            </a:r>
          </a:p>
          <a:p>
            <a:r>
              <a:rPr lang="en-ZA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Don’t penalise us if we are on sick leave</a:t>
            </a:r>
          </a:p>
          <a:p>
            <a:pPr marL="0" indent="0">
              <a:buNone/>
            </a:pPr>
            <a:endParaRPr lang="en-ZA" dirty="0" smtClean="0">
              <a:solidFill>
                <a:schemeClr val="accent1">
                  <a:lumMod val="20000"/>
                  <a:lumOff val="80000"/>
                </a:schemeClr>
              </a:solidFill>
            </a:endParaRPr>
          </a:p>
          <a:p>
            <a:pPr marL="0" indent="0">
              <a:buNone/>
            </a:pPr>
            <a:r>
              <a:rPr lang="en-ZA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How </a:t>
            </a:r>
            <a:r>
              <a:rPr lang="en-ZA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do you know what </a:t>
            </a:r>
            <a:r>
              <a:rPr lang="en-ZA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they </a:t>
            </a:r>
            <a:r>
              <a:rPr lang="en-ZA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say</a:t>
            </a:r>
            <a:r>
              <a:rPr lang="en-ZA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10</a:t>
            </a:fld>
            <a:endParaRPr lang="en-US"/>
          </a:p>
        </p:txBody>
      </p:sp>
      <p:sp>
        <p:nvSpPr>
          <p:cNvPr id="6" name="TextBox 5"/>
          <p:cNvSpPr txBox="1"/>
          <p:nvPr/>
        </p:nvSpPr>
        <p:spPr>
          <a:xfrm rot="18971407">
            <a:off x="909709" y="3187917"/>
            <a:ext cx="5279587" cy="1077218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ZA" sz="3200" b="1" dirty="0" smtClean="0"/>
              <a:t>DIRECT INQUIRY INTERVIEWS </a:t>
            </a:r>
          </a:p>
          <a:p>
            <a:r>
              <a:rPr lang="en-ZA" sz="3200" b="1" dirty="0" smtClean="0"/>
              <a:t>MENTAL MODELS</a:t>
            </a:r>
            <a:endParaRPr lang="en-ZA" sz="3200" b="1" dirty="0"/>
          </a:p>
        </p:txBody>
      </p:sp>
    </p:spTree>
    <p:extLst>
      <p:ext uri="{BB962C8B-B14F-4D97-AF65-F5344CB8AC3E}">
        <p14:creationId xmlns:p14="http://schemas.microsoft.com/office/powerpoint/2010/main" xmlns="" val="1208960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ZA" dirty="0" smtClean="0">
                <a:solidFill>
                  <a:srgbClr val="FFFF00"/>
                </a:solidFill>
              </a:rPr>
              <a:t>Communications to Change Behaviour</a:t>
            </a:r>
            <a:endParaRPr lang="en-ZA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ZA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Induction</a:t>
            </a:r>
          </a:p>
          <a:p>
            <a:r>
              <a:rPr lang="en-ZA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Messages/Talks from owner</a:t>
            </a:r>
          </a:p>
          <a:p>
            <a:r>
              <a:rPr lang="en-ZA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Posters</a:t>
            </a:r>
          </a:p>
          <a:p>
            <a:r>
              <a:rPr lang="en-ZA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Report back on health inspector reports</a:t>
            </a:r>
          </a:p>
          <a:p>
            <a:r>
              <a:rPr lang="en-ZA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Customer complaints and compliments</a:t>
            </a:r>
          </a:p>
          <a:p>
            <a:r>
              <a:rPr lang="en-ZA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Positive feedback when doing it right</a:t>
            </a:r>
          </a:p>
          <a:p>
            <a:r>
              <a:rPr lang="en-ZA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Coaching and correcting when wrong behaviour</a:t>
            </a:r>
            <a:endParaRPr lang="en-ZA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11</a:t>
            </a:fld>
            <a:endParaRPr lang="en-US"/>
          </a:p>
        </p:txBody>
      </p:sp>
      <p:sp>
        <p:nvSpPr>
          <p:cNvPr id="5" name="TextBox 4"/>
          <p:cNvSpPr txBox="1"/>
          <p:nvPr/>
        </p:nvSpPr>
        <p:spPr>
          <a:xfrm rot="18712504">
            <a:off x="1040684" y="3223477"/>
            <a:ext cx="6091732" cy="584775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ZA" sz="3200" b="1" dirty="0" smtClean="0"/>
              <a:t>BEHAVIOURAL COMMUNICATIONS</a:t>
            </a:r>
            <a:endParaRPr lang="en-ZA" sz="3200" b="1" dirty="0"/>
          </a:p>
        </p:txBody>
      </p:sp>
    </p:spTree>
    <p:extLst>
      <p:ext uri="{BB962C8B-B14F-4D97-AF65-F5344CB8AC3E}">
        <p14:creationId xmlns:p14="http://schemas.microsoft.com/office/powerpoint/2010/main" xmlns="" val="7896237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 rot="19589267">
            <a:off x="319845" y="2536712"/>
            <a:ext cx="8229600" cy="1681909"/>
          </a:xfr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marL="0" indent="0" algn="ctr">
              <a:buNone/>
            </a:pPr>
            <a:r>
              <a:rPr lang="en-ZA" sz="9600" b="1" dirty="0" smtClean="0"/>
              <a:t>Sustainability</a:t>
            </a:r>
            <a:endParaRPr lang="en-ZA" sz="9600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1312357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endParaRPr lang="en-ZA" sz="8000" b="1" dirty="0" smtClean="0"/>
          </a:p>
          <a:p>
            <a:pPr marL="0" indent="0" algn="ctr">
              <a:buNone/>
            </a:pPr>
            <a:r>
              <a:rPr lang="en-ZA" sz="8000" b="1" dirty="0" smtClean="0"/>
              <a:t>THANK YOU</a:t>
            </a:r>
            <a:endParaRPr lang="en-ZA" sz="8000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471585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xplosion 1 3"/>
          <p:cNvSpPr/>
          <p:nvPr/>
        </p:nvSpPr>
        <p:spPr>
          <a:xfrm>
            <a:off x="2987824" y="1988840"/>
            <a:ext cx="1584176" cy="1584176"/>
          </a:xfrm>
          <a:prstGeom prst="irregularSeal1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dirty="0" smtClean="0"/>
              <a:t>MOSH</a:t>
            </a:r>
            <a:endParaRPr lang="en-ZA" dirty="0"/>
          </a:p>
        </p:txBody>
      </p:sp>
      <p:sp>
        <p:nvSpPr>
          <p:cNvPr id="6" name="Line Callout 1 5"/>
          <p:cNvSpPr/>
          <p:nvPr/>
        </p:nvSpPr>
        <p:spPr>
          <a:xfrm>
            <a:off x="4441304" y="1556792"/>
            <a:ext cx="914400" cy="612648"/>
          </a:xfrm>
          <a:prstGeom prst="borderCallout1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dirty="0" err="1" smtClean="0"/>
              <a:t>CoM</a:t>
            </a:r>
            <a:endParaRPr lang="en-ZA" dirty="0"/>
          </a:p>
        </p:txBody>
      </p:sp>
      <p:sp>
        <p:nvSpPr>
          <p:cNvPr id="7" name="Line Callout 1 6"/>
          <p:cNvSpPr/>
          <p:nvPr/>
        </p:nvSpPr>
        <p:spPr>
          <a:xfrm>
            <a:off x="5750768" y="1229710"/>
            <a:ext cx="914400" cy="612648"/>
          </a:xfrm>
          <a:prstGeom prst="borderCallout1">
            <a:avLst>
              <a:gd name="adj1" fmla="val 47179"/>
              <a:gd name="adj2" fmla="val -8333"/>
              <a:gd name="adj3" fmla="val 50311"/>
              <a:gd name="adj4" fmla="val -38333"/>
            </a:avLst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dirty="0" smtClean="0"/>
              <a:t>CEOs</a:t>
            </a:r>
            <a:endParaRPr lang="en-ZA" dirty="0"/>
          </a:p>
        </p:txBody>
      </p:sp>
      <p:sp>
        <p:nvSpPr>
          <p:cNvPr id="8" name="Line Callout 1 7"/>
          <p:cNvSpPr/>
          <p:nvPr/>
        </p:nvSpPr>
        <p:spPr>
          <a:xfrm>
            <a:off x="5751647" y="1996579"/>
            <a:ext cx="914400" cy="612648"/>
          </a:xfrm>
          <a:prstGeom prst="borderCallout1">
            <a:avLst>
              <a:gd name="adj1" fmla="val 43626"/>
              <a:gd name="adj2" fmla="val -8333"/>
              <a:gd name="adj3" fmla="val 32543"/>
              <a:gd name="adj4" fmla="val -39522"/>
            </a:avLst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dirty="0" smtClean="0"/>
              <a:t>Budget</a:t>
            </a:r>
            <a:endParaRPr lang="en-ZA" dirty="0"/>
          </a:p>
        </p:txBody>
      </p:sp>
      <p:sp>
        <p:nvSpPr>
          <p:cNvPr id="9" name="Line Callout 1 8"/>
          <p:cNvSpPr/>
          <p:nvPr/>
        </p:nvSpPr>
        <p:spPr>
          <a:xfrm>
            <a:off x="4441304" y="3743805"/>
            <a:ext cx="1440160" cy="1108899"/>
          </a:xfrm>
          <a:prstGeom prst="borderCallout1">
            <a:avLst>
              <a:gd name="adj1" fmla="val -8737"/>
              <a:gd name="adj2" fmla="val -5310"/>
              <a:gd name="adj3" fmla="val -57232"/>
              <a:gd name="adj4" fmla="val -28280"/>
            </a:avLst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dirty="0" smtClean="0"/>
              <a:t>Permanent Staff (Learning hub)</a:t>
            </a:r>
            <a:endParaRPr lang="en-ZA" dirty="0"/>
          </a:p>
        </p:txBody>
      </p:sp>
      <p:sp>
        <p:nvSpPr>
          <p:cNvPr id="10" name="Line Callout 1 9"/>
          <p:cNvSpPr/>
          <p:nvPr/>
        </p:nvSpPr>
        <p:spPr>
          <a:xfrm>
            <a:off x="6436501" y="3861048"/>
            <a:ext cx="914400" cy="612648"/>
          </a:xfrm>
          <a:prstGeom prst="borderCallout1">
            <a:avLst>
              <a:gd name="adj1" fmla="val 31188"/>
              <a:gd name="adj2" fmla="val -9524"/>
              <a:gd name="adj3" fmla="val 30766"/>
              <a:gd name="adj4" fmla="val -57381"/>
            </a:avLst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dirty="0" smtClean="0"/>
              <a:t>T&amp;M</a:t>
            </a:r>
            <a:endParaRPr lang="en-ZA" dirty="0"/>
          </a:p>
        </p:txBody>
      </p:sp>
      <p:sp>
        <p:nvSpPr>
          <p:cNvPr id="11" name="Line Callout 1 10"/>
          <p:cNvSpPr/>
          <p:nvPr/>
        </p:nvSpPr>
        <p:spPr>
          <a:xfrm>
            <a:off x="6436501" y="4653136"/>
            <a:ext cx="914400" cy="612648"/>
          </a:xfrm>
          <a:prstGeom prst="borderCallout1">
            <a:avLst>
              <a:gd name="adj1" fmla="val 18750"/>
              <a:gd name="adj2" fmla="val -8333"/>
              <a:gd name="adj3" fmla="val -42084"/>
              <a:gd name="adj4" fmla="val -57381"/>
            </a:avLst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dirty="0" smtClean="0"/>
              <a:t>Noise</a:t>
            </a:r>
            <a:endParaRPr lang="en-ZA" dirty="0"/>
          </a:p>
        </p:txBody>
      </p:sp>
      <p:sp>
        <p:nvSpPr>
          <p:cNvPr id="12" name="Line Callout 1 11"/>
          <p:cNvSpPr/>
          <p:nvPr/>
        </p:nvSpPr>
        <p:spPr>
          <a:xfrm>
            <a:off x="6460639" y="5404048"/>
            <a:ext cx="914400" cy="612648"/>
          </a:xfrm>
          <a:prstGeom prst="borderCallout1">
            <a:avLst>
              <a:gd name="adj1" fmla="val 18750"/>
              <a:gd name="adj2" fmla="val -8333"/>
              <a:gd name="adj3" fmla="val -86505"/>
              <a:gd name="adj4" fmla="val -59762"/>
            </a:avLst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dirty="0" smtClean="0"/>
              <a:t>Dust</a:t>
            </a:r>
            <a:endParaRPr lang="en-ZA" dirty="0"/>
          </a:p>
        </p:txBody>
      </p:sp>
      <p:sp>
        <p:nvSpPr>
          <p:cNvPr id="13" name="Line Callout 1 12"/>
          <p:cNvSpPr/>
          <p:nvPr/>
        </p:nvSpPr>
        <p:spPr>
          <a:xfrm>
            <a:off x="6436501" y="3106886"/>
            <a:ext cx="914400" cy="612648"/>
          </a:xfrm>
          <a:prstGeom prst="borderCallout1">
            <a:avLst>
              <a:gd name="adj1" fmla="val 18750"/>
              <a:gd name="adj2" fmla="val -8333"/>
              <a:gd name="adj3" fmla="val 101839"/>
              <a:gd name="adj4" fmla="val -56190"/>
            </a:avLst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dirty="0" err="1" smtClean="0"/>
              <a:t>FoG</a:t>
            </a:r>
            <a:endParaRPr lang="en-ZA" dirty="0"/>
          </a:p>
        </p:txBody>
      </p:sp>
      <p:sp>
        <p:nvSpPr>
          <p:cNvPr id="14" name="Right Brace 13"/>
          <p:cNvSpPr/>
          <p:nvPr/>
        </p:nvSpPr>
        <p:spPr>
          <a:xfrm>
            <a:off x="7397220" y="3124513"/>
            <a:ext cx="371472" cy="2843736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15" name="Rectangle 14"/>
          <p:cNvSpPr/>
          <p:nvPr/>
        </p:nvSpPr>
        <p:spPr>
          <a:xfrm>
            <a:off x="7768692" y="4167305"/>
            <a:ext cx="1267804" cy="701855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dirty="0" smtClean="0"/>
              <a:t>8 Adoption Managers</a:t>
            </a:r>
            <a:endParaRPr lang="en-ZA" dirty="0"/>
          </a:p>
        </p:txBody>
      </p:sp>
      <p:sp>
        <p:nvSpPr>
          <p:cNvPr id="16" name="Line Callout 1 15"/>
          <p:cNvSpPr/>
          <p:nvPr/>
        </p:nvSpPr>
        <p:spPr>
          <a:xfrm>
            <a:off x="395536" y="548680"/>
            <a:ext cx="1800200" cy="987354"/>
          </a:xfrm>
          <a:prstGeom prst="borderCallout1">
            <a:avLst>
              <a:gd name="adj1" fmla="val 59617"/>
              <a:gd name="adj2" fmla="val 108334"/>
              <a:gd name="adj3" fmla="val 163256"/>
              <a:gd name="adj4" fmla="val 150882"/>
            </a:avLst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dirty="0" smtClean="0"/>
              <a:t>Leading practices (No research Already used)</a:t>
            </a:r>
            <a:endParaRPr lang="en-ZA" dirty="0"/>
          </a:p>
        </p:txBody>
      </p:sp>
      <p:sp>
        <p:nvSpPr>
          <p:cNvPr id="17" name="Line Callout 1 16"/>
          <p:cNvSpPr/>
          <p:nvPr/>
        </p:nvSpPr>
        <p:spPr>
          <a:xfrm>
            <a:off x="575556" y="2019672"/>
            <a:ext cx="1440160" cy="761256"/>
          </a:xfrm>
          <a:prstGeom prst="borderCallout1">
            <a:avLst>
              <a:gd name="adj1" fmla="val -18521"/>
              <a:gd name="adj2" fmla="val 48810"/>
              <a:gd name="adj3" fmla="val -54486"/>
              <a:gd name="adj4" fmla="val 49215"/>
            </a:avLst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dirty="0" smtClean="0"/>
              <a:t>Source Mine (Document)</a:t>
            </a:r>
            <a:endParaRPr lang="en-ZA" dirty="0"/>
          </a:p>
        </p:txBody>
      </p:sp>
      <p:sp>
        <p:nvSpPr>
          <p:cNvPr id="18" name="Line Callout 1 17"/>
          <p:cNvSpPr/>
          <p:nvPr/>
        </p:nvSpPr>
        <p:spPr>
          <a:xfrm>
            <a:off x="353073" y="3413210"/>
            <a:ext cx="2016223" cy="1115362"/>
          </a:xfrm>
          <a:prstGeom prst="borderCallout1">
            <a:avLst>
              <a:gd name="adj1" fmla="val -15010"/>
              <a:gd name="adj2" fmla="val 46958"/>
              <a:gd name="adj3" fmla="val -52746"/>
              <a:gd name="adj4" fmla="val 46720"/>
            </a:avLst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dirty="0" smtClean="0"/>
              <a:t>Adoption Mines (First mine may be Demonstration Mine)</a:t>
            </a:r>
            <a:endParaRPr lang="en-ZA" dirty="0"/>
          </a:p>
        </p:txBody>
      </p:sp>
      <p:sp>
        <p:nvSpPr>
          <p:cNvPr id="19" name="Line Callout 1 18"/>
          <p:cNvSpPr/>
          <p:nvPr/>
        </p:nvSpPr>
        <p:spPr>
          <a:xfrm>
            <a:off x="597598" y="5294013"/>
            <a:ext cx="1418118" cy="1131714"/>
          </a:xfrm>
          <a:prstGeom prst="borderCallout1">
            <a:avLst>
              <a:gd name="adj1" fmla="val -16786"/>
              <a:gd name="adj2" fmla="val 48465"/>
              <a:gd name="adj3" fmla="val -61629"/>
              <a:gd name="adj4" fmla="val 48572"/>
            </a:avLst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dirty="0" smtClean="0"/>
              <a:t>COPA       (Adoption guide - Roll out)</a:t>
            </a:r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xmlns="" val="25599484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xplosion 1 1"/>
          <p:cNvSpPr/>
          <p:nvPr/>
        </p:nvSpPr>
        <p:spPr>
          <a:xfrm>
            <a:off x="4201074" y="1628800"/>
            <a:ext cx="2448272" cy="2376264"/>
          </a:xfrm>
          <a:prstGeom prst="irregularSeal1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dirty="0" smtClean="0"/>
              <a:t>What is a leading practice?</a:t>
            </a:r>
            <a:endParaRPr lang="en-ZA" dirty="0"/>
          </a:p>
        </p:txBody>
      </p:sp>
      <p:sp>
        <p:nvSpPr>
          <p:cNvPr id="3" name="Line Callout 1 2"/>
          <p:cNvSpPr/>
          <p:nvPr/>
        </p:nvSpPr>
        <p:spPr>
          <a:xfrm>
            <a:off x="6865370" y="260648"/>
            <a:ext cx="1728192" cy="1368152"/>
          </a:xfrm>
          <a:prstGeom prst="borderCallout1">
            <a:avLst>
              <a:gd name="adj1" fmla="val 49780"/>
              <a:gd name="adj2" fmla="val -6443"/>
              <a:gd name="adj3" fmla="val 129209"/>
              <a:gd name="adj4" fmla="val -50301"/>
            </a:avLst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dirty="0" smtClean="0"/>
              <a:t>Working practice – making a difference to health or safety</a:t>
            </a:r>
            <a:endParaRPr lang="en-ZA" dirty="0"/>
          </a:p>
        </p:txBody>
      </p:sp>
      <p:sp>
        <p:nvSpPr>
          <p:cNvPr id="4" name="Line Callout 1 3"/>
          <p:cNvSpPr/>
          <p:nvPr/>
        </p:nvSpPr>
        <p:spPr>
          <a:xfrm>
            <a:off x="2627784" y="260648"/>
            <a:ext cx="1656184" cy="1260720"/>
          </a:xfrm>
          <a:prstGeom prst="borderCallout1">
            <a:avLst>
              <a:gd name="adj1" fmla="val 51561"/>
              <a:gd name="adj2" fmla="val 106690"/>
              <a:gd name="adj3" fmla="val 146812"/>
              <a:gd name="adj4" fmla="val 139258"/>
            </a:avLst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dirty="0" smtClean="0"/>
              <a:t>Determine Behavioural elements in place </a:t>
            </a:r>
            <a:endParaRPr lang="en-ZA" dirty="0"/>
          </a:p>
        </p:txBody>
      </p:sp>
      <p:sp>
        <p:nvSpPr>
          <p:cNvPr id="6" name="Line Callout 1 5"/>
          <p:cNvSpPr/>
          <p:nvPr/>
        </p:nvSpPr>
        <p:spPr>
          <a:xfrm>
            <a:off x="7092280" y="2510608"/>
            <a:ext cx="1584176" cy="1134416"/>
          </a:xfrm>
          <a:prstGeom prst="borderCallout1">
            <a:avLst>
              <a:gd name="adj1" fmla="val -18985"/>
              <a:gd name="adj2" fmla="val 49632"/>
              <a:gd name="adj3" fmla="val -70537"/>
              <a:gd name="adj4" fmla="val 45136"/>
            </a:avLst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dirty="0" smtClean="0"/>
              <a:t>Adapt the leading practice to adopting mine</a:t>
            </a:r>
            <a:endParaRPr lang="en-ZA" dirty="0"/>
          </a:p>
        </p:txBody>
      </p:sp>
      <p:sp>
        <p:nvSpPr>
          <p:cNvPr id="7" name="Line Callout 1 6"/>
          <p:cNvSpPr/>
          <p:nvPr/>
        </p:nvSpPr>
        <p:spPr>
          <a:xfrm>
            <a:off x="791749" y="2132856"/>
            <a:ext cx="2088232" cy="989820"/>
          </a:xfrm>
          <a:prstGeom prst="borderCallout1">
            <a:avLst>
              <a:gd name="adj1" fmla="val -15010"/>
              <a:gd name="adj2" fmla="val 45238"/>
              <a:gd name="adj3" fmla="val -99036"/>
              <a:gd name="adj4" fmla="val 82987"/>
            </a:avLst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dirty="0" smtClean="0"/>
              <a:t>Establish adopting mine’s behavioural elements</a:t>
            </a:r>
            <a:endParaRPr lang="en-ZA" dirty="0"/>
          </a:p>
        </p:txBody>
      </p:sp>
      <p:sp>
        <p:nvSpPr>
          <p:cNvPr id="9" name="Line Callout 1 8"/>
          <p:cNvSpPr/>
          <p:nvPr/>
        </p:nvSpPr>
        <p:spPr>
          <a:xfrm>
            <a:off x="791749" y="3789040"/>
            <a:ext cx="2016224" cy="865256"/>
          </a:xfrm>
          <a:prstGeom prst="borderCallout1">
            <a:avLst>
              <a:gd name="adj1" fmla="val -24502"/>
              <a:gd name="adj2" fmla="val 49452"/>
              <a:gd name="adj3" fmla="val -67502"/>
              <a:gd name="adj4" fmla="val 49922"/>
            </a:avLst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dirty="0" smtClean="0"/>
              <a:t>Mental Models</a:t>
            </a:r>
            <a:endParaRPr lang="en-ZA" dirty="0"/>
          </a:p>
        </p:txBody>
      </p:sp>
      <p:sp>
        <p:nvSpPr>
          <p:cNvPr id="10" name="Line Callout 1 9"/>
          <p:cNvSpPr/>
          <p:nvPr/>
        </p:nvSpPr>
        <p:spPr>
          <a:xfrm>
            <a:off x="3563888" y="3789040"/>
            <a:ext cx="1368152" cy="865256"/>
          </a:xfrm>
          <a:prstGeom prst="borderCallout1">
            <a:avLst>
              <a:gd name="adj1" fmla="val 47919"/>
              <a:gd name="adj2" fmla="val -5946"/>
              <a:gd name="adj3" fmla="val 49273"/>
              <a:gd name="adj4" fmla="val -52176"/>
            </a:avLst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dirty="0" smtClean="0"/>
              <a:t>Direct Enquiry (Interviews)</a:t>
            </a:r>
            <a:endParaRPr lang="en-ZA" dirty="0"/>
          </a:p>
        </p:txBody>
      </p:sp>
      <p:sp>
        <p:nvSpPr>
          <p:cNvPr id="11" name="Line Callout 1 10"/>
          <p:cNvSpPr/>
          <p:nvPr/>
        </p:nvSpPr>
        <p:spPr>
          <a:xfrm>
            <a:off x="2170584" y="5373216"/>
            <a:ext cx="1825352" cy="864096"/>
          </a:xfrm>
          <a:prstGeom prst="borderCallout1">
            <a:avLst>
              <a:gd name="adj1" fmla="val -25671"/>
              <a:gd name="adj2" fmla="val 48810"/>
              <a:gd name="adj3" fmla="val -73070"/>
              <a:gd name="adj4" fmla="val -19242"/>
            </a:avLst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dirty="0" smtClean="0"/>
              <a:t>Behavioural communications</a:t>
            </a:r>
            <a:endParaRPr lang="en-ZA" dirty="0"/>
          </a:p>
        </p:txBody>
      </p:sp>
      <p:sp>
        <p:nvSpPr>
          <p:cNvPr id="12" name="Line Callout 1 11"/>
          <p:cNvSpPr/>
          <p:nvPr/>
        </p:nvSpPr>
        <p:spPr>
          <a:xfrm>
            <a:off x="251520" y="5373216"/>
            <a:ext cx="1274440" cy="792088"/>
          </a:xfrm>
          <a:prstGeom prst="borderCallout1">
            <a:avLst>
              <a:gd name="adj1" fmla="val -18563"/>
              <a:gd name="adj2" fmla="val 50000"/>
              <a:gd name="adj3" fmla="val -81715"/>
              <a:gd name="adj4" fmla="val 119146"/>
            </a:avLst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ZA" dirty="0" smtClean="0"/>
              <a:t>Leadership behaviour</a:t>
            </a:r>
            <a:endParaRPr lang="en-ZA" dirty="0"/>
          </a:p>
        </p:txBody>
      </p:sp>
      <p:sp>
        <p:nvSpPr>
          <p:cNvPr id="15" name="TextBox 14"/>
          <p:cNvSpPr txBox="1"/>
          <p:nvPr/>
        </p:nvSpPr>
        <p:spPr>
          <a:xfrm rot="19263467">
            <a:off x="1077669" y="2039843"/>
            <a:ext cx="7038209" cy="2554545"/>
          </a:xfrm>
          <a:prstGeom prst="rect">
            <a:avLst/>
          </a:prstGeom>
          <a:solidFill>
            <a:srgbClr val="FF0000"/>
          </a:solidFill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  <p:txBody>
          <a:bodyPr wrap="none" rtlCol="0">
            <a:spAutoFit/>
          </a:bodyPr>
          <a:lstStyle/>
          <a:p>
            <a:r>
              <a:rPr lang="en-ZA" sz="8000" b="1" dirty="0" smtClean="0"/>
              <a:t>ADOPTION &amp; </a:t>
            </a:r>
          </a:p>
          <a:p>
            <a:r>
              <a:rPr lang="en-ZA" sz="8000" b="1" dirty="0" smtClean="0"/>
              <a:t>SUSTAINABILITY</a:t>
            </a:r>
            <a:endParaRPr lang="en-ZA" sz="8000" b="1" dirty="0"/>
          </a:p>
        </p:txBody>
      </p:sp>
    </p:spTree>
    <p:extLst>
      <p:ext uri="{BB962C8B-B14F-4D97-AF65-F5344CB8AC3E}">
        <p14:creationId xmlns:p14="http://schemas.microsoft.com/office/powerpoint/2010/main" xmlns="" val="2428355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6" grpId="0" animBg="1"/>
      <p:bldP spid="7" grpId="0" animBg="1"/>
      <p:bldP spid="9" grpId="0" animBg="1"/>
      <p:bldP spid="10" grpId="0" animBg="1"/>
      <p:bldP spid="11" grpId="0" animBg="1"/>
      <p:bldP spid="12" grpId="0" animBg="1"/>
      <p:bldP spid="1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139952" y="130471"/>
            <a:ext cx="4896544" cy="60631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ZA" b="1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                       </a:t>
            </a:r>
            <a:r>
              <a:rPr lang="en-ZA" sz="2800" b="1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CASE STUDY</a:t>
            </a:r>
          </a:p>
          <a:p>
            <a:endParaRPr lang="en-ZA" b="1" dirty="0" smtClean="0">
              <a:solidFill>
                <a:schemeClr val="accent1">
                  <a:lumMod val="20000"/>
                  <a:lumOff val="80000"/>
                </a:schemeClr>
              </a:solidFill>
            </a:endParaRPr>
          </a:p>
          <a:p>
            <a:r>
              <a:rPr lang="en-ZA" b="1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Dirty </a:t>
            </a:r>
            <a:r>
              <a:rPr lang="en-ZA" b="1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Hands Can Have Deadly </a:t>
            </a:r>
            <a:r>
              <a:rPr lang="en-ZA" b="1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Consequences    By</a:t>
            </a:r>
            <a:r>
              <a:rPr lang="en-ZA" b="1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 </a:t>
            </a:r>
            <a:r>
              <a:rPr lang="en-ZA" b="1" dirty="0">
                <a:solidFill>
                  <a:schemeClr val="accent1">
                    <a:lumMod val="20000"/>
                    <a:lumOff val="80000"/>
                  </a:schemeClr>
                </a:solidFill>
                <a:hlinkClick r:id="rId2"/>
              </a:rPr>
              <a:t>Don Oldenburg</a:t>
            </a:r>
            <a:endParaRPr lang="en-ZA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  <a:p>
            <a:r>
              <a:rPr lang="en-ZA" i="1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Washington Post</a:t>
            </a:r>
            <a:endParaRPr lang="en-ZA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  <a:p>
            <a:endParaRPr lang="en-ZA" dirty="0" smtClean="0">
              <a:solidFill>
                <a:schemeClr val="accent1">
                  <a:lumMod val="20000"/>
                  <a:lumOff val="80000"/>
                </a:schemeClr>
              </a:solidFill>
            </a:endParaRPr>
          </a:p>
          <a:p>
            <a:r>
              <a:rPr lang="en-ZA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Eating  </a:t>
            </a:r>
            <a:r>
              <a:rPr lang="en-ZA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rare </a:t>
            </a:r>
            <a:r>
              <a:rPr lang="en-ZA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hamburgers - </a:t>
            </a:r>
            <a:r>
              <a:rPr lang="en-ZA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Escherichia coli 0157:H7 bacterial </a:t>
            </a:r>
            <a:r>
              <a:rPr lang="en-ZA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infection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ZA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501 </a:t>
            </a:r>
            <a:r>
              <a:rPr lang="en-ZA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Washington state residents ill</a:t>
            </a:r>
            <a:r>
              <a:rPr lang="en-ZA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,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ZA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hospitalizing </a:t>
            </a:r>
            <a:r>
              <a:rPr lang="en-ZA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151 of them and </a:t>
            </a:r>
            <a:endParaRPr lang="en-ZA" dirty="0" smtClean="0">
              <a:solidFill>
                <a:schemeClr val="accent1">
                  <a:lumMod val="20000"/>
                  <a:lumOff val="80000"/>
                </a:schemeClr>
              </a:solidFill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en-ZA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killing </a:t>
            </a:r>
            <a:r>
              <a:rPr lang="en-ZA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three </a:t>
            </a:r>
            <a:r>
              <a:rPr lang="en-ZA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children.</a:t>
            </a:r>
          </a:p>
          <a:p>
            <a:endParaRPr lang="en-ZA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  <a:p>
            <a:r>
              <a:rPr lang="en-ZA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Two deaths and 48 illnesses were not from eating infected meat but from contact with someone who had eaten the contaminated food. </a:t>
            </a:r>
          </a:p>
          <a:p>
            <a:endParaRPr lang="en-ZA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  <a:p>
            <a:r>
              <a:rPr lang="en-ZA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Most </a:t>
            </a:r>
            <a:r>
              <a:rPr lang="en-ZA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likely contributing to the secondary infections was </a:t>
            </a:r>
            <a:r>
              <a:rPr lang="en-ZA" b="1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unwashed or poorly washed hands</a:t>
            </a:r>
            <a:r>
              <a:rPr lang="en-ZA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. Somebody - at day care, school, home, work - passed on the deadly bacteria by hand.</a:t>
            </a:r>
          </a:p>
          <a:p>
            <a:endParaRPr lang="en-ZA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493402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211960" y="474345"/>
            <a:ext cx="4608512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itchFamily="34" charset="0"/>
              <a:buChar char="•"/>
            </a:pPr>
            <a:r>
              <a:rPr lang="en-ZA" sz="2000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80 </a:t>
            </a:r>
            <a:r>
              <a:rPr lang="en-ZA" sz="2000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million cases of food </a:t>
            </a:r>
            <a:r>
              <a:rPr lang="en-ZA" sz="2000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poisoning and 10,000 </a:t>
            </a:r>
            <a:r>
              <a:rPr lang="en-ZA" sz="2000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deaths due to food-borne illness occur annually in the </a:t>
            </a:r>
            <a:r>
              <a:rPr lang="en-ZA" sz="2000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U.S.</a:t>
            </a:r>
          </a:p>
          <a:p>
            <a:endParaRPr lang="en-ZA" sz="2000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en-ZA" sz="2000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 </a:t>
            </a:r>
            <a:r>
              <a:rPr lang="en-ZA" sz="2000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One in four food-borne illness outbreaks result from poor hygiene, generally unwashed or poorly washed hands, according to the U.S. </a:t>
            </a:r>
            <a:r>
              <a:rPr lang="en-ZA" sz="2000" dirty="0" err="1">
                <a:solidFill>
                  <a:schemeClr val="accent1">
                    <a:lumMod val="20000"/>
                    <a:lumOff val="80000"/>
                  </a:schemeClr>
                </a:solidFill>
              </a:rPr>
              <a:t>Centers</a:t>
            </a:r>
            <a:r>
              <a:rPr lang="en-ZA" sz="2000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 for Disease Control and Prevention.</a:t>
            </a:r>
          </a:p>
          <a:p>
            <a:endParaRPr lang="en-ZA" sz="2000" dirty="0" smtClean="0">
              <a:solidFill>
                <a:schemeClr val="accent1">
                  <a:lumMod val="20000"/>
                  <a:lumOff val="80000"/>
                </a:schemeClr>
              </a:solidFill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en-ZA" sz="2000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Washing hands - The </a:t>
            </a:r>
            <a:r>
              <a:rPr lang="en-ZA" sz="2000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single most important means of preventing the spread of infection from bacteria, pathogens and viruses causing diseases and food-borne </a:t>
            </a:r>
            <a:r>
              <a:rPr lang="en-ZA" sz="2000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illnesses.</a:t>
            </a:r>
          </a:p>
          <a:p>
            <a:endParaRPr lang="en-ZA" sz="2000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917766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3851920" y="476672"/>
            <a:ext cx="5184576" cy="5544616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en-ZA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Common and Serious diseases from unwashed hands</a:t>
            </a:r>
          </a:p>
          <a:p>
            <a:endParaRPr lang="en-ZA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  <a:p>
            <a:r>
              <a:rPr lang="en-ZA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colds </a:t>
            </a:r>
            <a:r>
              <a:rPr lang="en-ZA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and influenza, </a:t>
            </a:r>
            <a:endParaRPr lang="en-ZA" dirty="0" smtClean="0">
              <a:solidFill>
                <a:schemeClr val="accent1">
                  <a:lumMod val="20000"/>
                  <a:lumOff val="80000"/>
                </a:schemeClr>
              </a:solidFill>
            </a:endParaRPr>
          </a:p>
          <a:p>
            <a:r>
              <a:rPr lang="en-ZA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strep </a:t>
            </a:r>
            <a:r>
              <a:rPr lang="en-ZA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throat, </a:t>
            </a:r>
            <a:endParaRPr lang="en-ZA" dirty="0" smtClean="0">
              <a:solidFill>
                <a:schemeClr val="accent1">
                  <a:lumMod val="20000"/>
                  <a:lumOff val="80000"/>
                </a:schemeClr>
              </a:solidFill>
            </a:endParaRPr>
          </a:p>
          <a:p>
            <a:r>
              <a:rPr lang="en-ZA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ear </a:t>
            </a:r>
            <a:r>
              <a:rPr lang="en-ZA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infections and gastrointestinal disorders </a:t>
            </a:r>
            <a:r>
              <a:rPr lang="en-ZA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.</a:t>
            </a:r>
            <a:endParaRPr lang="en-ZA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  <a:p>
            <a:endParaRPr lang="en-ZA" dirty="0" smtClean="0">
              <a:solidFill>
                <a:schemeClr val="accent1">
                  <a:lumMod val="20000"/>
                  <a:lumOff val="80000"/>
                </a:schemeClr>
              </a:solidFill>
            </a:endParaRPr>
          </a:p>
          <a:p>
            <a:r>
              <a:rPr lang="en-ZA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the </a:t>
            </a:r>
            <a:r>
              <a:rPr lang="en-ZA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viral liver infection hepatitis </a:t>
            </a:r>
            <a:r>
              <a:rPr lang="en-ZA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A </a:t>
            </a:r>
          </a:p>
          <a:p>
            <a:pPr marL="0" indent="0">
              <a:buNone/>
            </a:pPr>
            <a:endParaRPr lang="en-ZA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  <a:p>
            <a:pPr marL="0" indent="0">
              <a:buNone/>
            </a:pPr>
            <a:r>
              <a:rPr lang="en-ZA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(It is </a:t>
            </a:r>
            <a:r>
              <a:rPr lang="en-ZA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transmitted when someone infected doesn't properly wash hands after using the bathroom and then passes along microbes of his </a:t>
            </a:r>
            <a:r>
              <a:rPr lang="en-ZA" dirty="0" err="1">
                <a:solidFill>
                  <a:schemeClr val="accent1">
                    <a:lumMod val="20000"/>
                    <a:lumOff val="80000"/>
                  </a:schemeClr>
                </a:solidFill>
              </a:rPr>
              <a:t>feces</a:t>
            </a:r>
            <a:r>
              <a:rPr lang="en-ZA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 to someone else by handling food, shaking hands or touching a subway railing. The virus ends up in the other person's mouth and he gets </a:t>
            </a:r>
            <a:r>
              <a:rPr lang="en-ZA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sick).</a:t>
            </a:r>
            <a:endParaRPr lang="en-ZA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  <a:p>
            <a:endParaRPr lang="en-ZA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9011675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067944" y="620688"/>
            <a:ext cx="4968552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ZA" sz="2000" b="1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Urban legend</a:t>
            </a:r>
            <a:r>
              <a:rPr lang="en-ZA" sz="2000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: Urine covered mints </a:t>
            </a:r>
            <a:r>
              <a:rPr lang="en-ZA" sz="2000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at restaurant </a:t>
            </a:r>
            <a:r>
              <a:rPr lang="en-ZA" sz="2000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from </a:t>
            </a:r>
            <a:r>
              <a:rPr lang="en-ZA" sz="2000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diners who reach in after using the bathroom and not washing their </a:t>
            </a:r>
            <a:r>
              <a:rPr lang="en-ZA" sz="2000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hands.</a:t>
            </a:r>
          </a:p>
          <a:p>
            <a:endParaRPr lang="en-ZA" sz="2000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  <a:p>
            <a:r>
              <a:rPr lang="en-ZA" sz="2000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Touching </a:t>
            </a:r>
            <a:r>
              <a:rPr lang="en-ZA" sz="2000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the inside doorknobs of public bathrooms, putting your mouth to the receiver of a public telephone, preparing raw meats, shaking hands with someone who just covered his mouth while sneezing, changed a diaper, </a:t>
            </a:r>
            <a:r>
              <a:rPr lang="en-ZA" sz="2000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a </a:t>
            </a:r>
            <a:r>
              <a:rPr lang="en-ZA" sz="2000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grocery </a:t>
            </a:r>
            <a:r>
              <a:rPr lang="en-ZA" sz="2000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cart handle </a:t>
            </a:r>
            <a:r>
              <a:rPr lang="en-ZA" sz="2000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- all expose you to infectious potential.</a:t>
            </a:r>
          </a:p>
          <a:p>
            <a:endParaRPr lang="en-ZA" sz="2000" dirty="0" smtClean="0">
              <a:solidFill>
                <a:schemeClr val="accent1">
                  <a:lumMod val="20000"/>
                  <a:lumOff val="80000"/>
                </a:schemeClr>
              </a:solidFill>
            </a:endParaRPr>
          </a:p>
          <a:p>
            <a:r>
              <a:rPr lang="en-ZA" sz="2000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At </a:t>
            </a:r>
            <a:r>
              <a:rPr lang="en-ZA" sz="2000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least 10 </a:t>
            </a:r>
            <a:r>
              <a:rPr lang="en-ZA" sz="2000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seconds required </a:t>
            </a:r>
            <a:r>
              <a:rPr lang="en-ZA" sz="2000" dirty="0">
                <a:solidFill>
                  <a:schemeClr val="accent1">
                    <a:lumMod val="20000"/>
                    <a:lumOff val="80000"/>
                  </a:schemeClr>
                </a:solidFill>
              </a:rPr>
              <a:t>and don't neglect beneath fingernails and around cuticles.</a:t>
            </a:r>
          </a:p>
          <a:p>
            <a:endParaRPr lang="en-ZA" sz="2000" dirty="0" smtClean="0">
              <a:solidFill>
                <a:schemeClr val="accent1">
                  <a:lumMod val="20000"/>
                  <a:lumOff val="8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8884858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27584" y="260648"/>
            <a:ext cx="7772400" cy="1470025"/>
          </a:xfrm>
        </p:spPr>
        <p:txBody>
          <a:bodyPr/>
          <a:lstStyle/>
          <a:p>
            <a:r>
              <a:rPr lang="en-ZA" dirty="0" smtClean="0">
                <a:solidFill>
                  <a:srgbClr val="FFFF00"/>
                </a:solidFill>
              </a:rPr>
              <a:t>Exercise</a:t>
            </a:r>
            <a:endParaRPr lang="en-ZA" dirty="0">
              <a:solidFill>
                <a:srgbClr val="FFFF0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19672" y="1484784"/>
            <a:ext cx="6400800" cy="1752600"/>
          </a:xfrm>
        </p:spPr>
        <p:txBody>
          <a:bodyPr/>
          <a:lstStyle/>
          <a:p>
            <a:r>
              <a:rPr lang="en-ZA" b="1" dirty="0" smtClean="0">
                <a:solidFill>
                  <a:schemeClr val="tx2"/>
                </a:solidFill>
              </a:rPr>
              <a:t>You own a Spur Restaurant!</a:t>
            </a:r>
          </a:p>
          <a:p>
            <a:endParaRPr lang="en-ZA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95936" y="2132856"/>
            <a:ext cx="1533525" cy="1247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6017" y="3861048"/>
            <a:ext cx="9188477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ZA" sz="2400" b="1" dirty="0" smtClean="0">
                <a:solidFill>
                  <a:schemeClr val="accent1">
                    <a:lumMod val="20000"/>
                    <a:lumOff val="80000"/>
                  </a:schemeClr>
                </a:solidFill>
              </a:rPr>
              <a:t>                                              </a:t>
            </a:r>
            <a:r>
              <a:rPr lang="en-ZA" sz="2400" b="1" dirty="0" smtClean="0">
                <a:solidFill>
                  <a:schemeClr val="tx2"/>
                </a:solidFill>
              </a:rPr>
              <a:t>Answer Some Questions</a:t>
            </a:r>
          </a:p>
          <a:p>
            <a:endParaRPr lang="en-ZA" sz="2400" b="1" dirty="0" smtClean="0">
              <a:solidFill>
                <a:schemeClr val="tx2"/>
              </a:solidFill>
            </a:endParaRPr>
          </a:p>
          <a:p>
            <a:r>
              <a:rPr lang="en-ZA" sz="2400" b="1" dirty="0" smtClean="0">
                <a:solidFill>
                  <a:schemeClr val="tx2"/>
                </a:solidFill>
              </a:rPr>
              <a:t>On a scale of 1-10 what is the likelihood of hand-washing compliance? </a:t>
            </a:r>
          </a:p>
          <a:p>
            <a:endParaRPr lang="en-ZA" sz="2400" b="1" dirty="0">
              <a:solidFill>
                <a:schemeClr val="tx2"/>
              </a:solidFill>
            </a:endParaRPr>
          </a:p>
          <a:p>
            <a:r>
              <a:rPr lang="en-ZA" sz="2400" b="1" dirty="0" smtClean="0">
                <a:solidFill>
                  <a:schemeClr val="tx2"/>
                </a:solidFill>
              </a:rPr>
              <a:t>How do you ensure that employees wash their hands appropriately?</a:t>
            </a:r>
            <a:endParaRPr lang="en-ZA" sz="2400" b="1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790827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ZA" dirty="0" smtClean="0">
                <a:solidFill>
                  <a:srgbClr val="FFFF00"/>
                </a:solidFill>
              </a:rPr>
              <a:t>What should Leaders(owners) do?</a:t>
            </a:r>
            <a:endParaRPr lang="en-ZA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ZA" dirty="0" smtClean="0">
                <a:solidFill>
                  <a:schemeClr val="bg1"/>
                </a:solidFill>
              </a:rPr>
              <a:t>Speak to staff</a:t>
            </a:r>
          </a:p>
          <a:p>
            <a:r>
              <a:rPr lang="en-ZA" dirty="0" smtClean="0">
                <a:solidFill>
                  <a:schemeClr val="bg1"/>
                </a:solidFill>
              </a:rPr>
              <a:t>Provide information on hand-washing</a:t>
            </a:r>
          </a:p>
          <a:p>
            <a:r>
              <a:rPr lang="en-ZA" dirty="0" smtClean="0">
                <a:solidFill>
                  <a:schemeClr val="bg1"/>
                </a:solidFill>
              </a:rPr>
              <a:t>Lead by example – wash your hands </a:t>
            </a:r>
          </a:p>
          <a:p>
            <a:r>
              <a:rPr lang="en-ZA" dirty="0" smtClean="0">
                <a:solidFill>
                  <a:schemeClr val="bg1"/>
                </a:solidFill>
              </a:rPr>
              <a:t>Provide soap, hot water, disposable towels</a:t>
            </a:r>
          </a:p>
          <a:p>
            <a:r>
              <a:rPr lang="en-ZA" dirty="0" smtClean="0">
                <a:solidFill>
                  <a:schemeClr val="bg1"/>
                </a:solidFill>
              </a:rPr>
              <a:t>Automatic equipment</a:t>
            </a:r>
          </a:p>
          <a:p>
            <a:r>
              <a:rPr lang="en-ZA" dirty="0" smtClean="0">
                <a:solidFill>
                  <a:schemeClr val="bg1"/>
                </a:solidFill>
              </a:rPr>
              <a:t>Provide register for record of washing</a:t>
            </a:r>
          </a:p>
          <a:p>
            <a:r>
              <a:rPr lang="en-ZA" dirty="0" smtClean="0">
                <a:solidFill>
                  <a:schemeClr val="bg1"/>
                </a:solidFill>
              </a:rPr>
              <a:t>Carry out spot checks/camera(not in bathroom)</a:t>
            </a:r>
          </a:p>
          <a:p>
            <a:r>
              <a:rPr lang="en-ZA" dirty="0" smtClean="0">
                <a:solidFill>
                  <a:schemeClr val="bg1"/>
                </a:solidFill>
              </a:rPr>
              <a:t>Introduce penalties</a:t>
            </a:r>
          </a:p>
          <a:p>
            <a:r>
              <a:rPr lang="en-ZA" dirty="0" smtClean="0">
                <a:solidFill>
                  <a:schemeClr val="bg1"/>
                </a:solidFill>
              </a:rPr>
              <a:t>Have a clear policy for sick leave</a:t>
            </a:r>
          </a:p>
          <a:p>
            <a:endParaRPr lang="en-ZA" dirty="0" smtClean="0">
              <a:solidFill>
                <a:schemeClr val="accent1">
                  <a:lumMod val="20000"/>
                  <a:lumOff val="80000"/>
                </a:schemeClr>
              </a:solidFill>
            </a:endParaRPr>
          </a:p>
          <a:p>
            <a:endParaRPr lang="en-ZA" dirty="0">
              <a:solidFill>
                <a:schemeClr val="accent1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9</a:t>
            </a:fld>
            <a:endParaRPr lang="en-US"/>
          </a:p>
        </p:txBody>
      </p:sp>
      <p:sp>
        <p:nvSpPr>
          <p:cNvPr id="7" name="TextBox 6"/>
          <p:cNvSpPr txBox="1"/>
          <p:nvPr/>
        </p:nvSpPr>
        <p:spPr>
          <a:xfrm rot="19027618">
            <a:off x="-374477" y="2965822"/>
            <a:ext cx="8770542" cy="830997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ZA" sz="2400" b="1" dirty="0" smtClean="0"/>
              <a:t>LEADERSHIP BEHAVIOUR – </a:t>
            </a:r>
          </a:p>
          <a:p>
            <a:r>
              <a:rPr lang="en-ZA" sz="2400" b="1" dirty="0" smtClean="0"/>
              <a:t>WHATEVER LEADER DO OR DON’T DO COMMUNICATES A MESSAGE</a:t>
            </a:r>
            <a:endParaRPr lang="en-ZA" sz="2400" b="1" dirty="0"/>
          </a:p>
        </p:txBody>
      </p:sp>
    </p:spTree>
    <p:extLst>
      <p:ext uri="{BB962C8B-B14F-4D97-AF65-F5344CB8AC3E}">
        <p14:creationId xmlns:p14="http://schemas.microsoft.com/office/powerpoint/2010/main" xmlns="" val="25824856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theme/theme1.xml><?xml version="1.0" encoding="utf-8"?>
<a:theme xmlns:a="http://schemas.openxmlformats.org/drawingml/2006/main" name="2_Theme3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6555</TotalTime>
  <Words>550</Words>
  <Application>Microsoft Office PowerPoint</Application>
  <PresentationFormat>On-screen Show (4:3)</PresentationFormat>
  <Paragraphs>109</Paragraphs>
  <Slides>13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2_Theme3</vt:lpstr>
      <vt:lpstr>Understanding the CoM MOSH Initiative </vt:lpstr>
      <vt:lpstr>Slide 2</vt:lpstr>
      <vt:lpstr>Slide 3</vt:lpstr>
      <vt:lpstr>Slide 4</vt:lpstr>
      <vt:lpstr>Slide 5</vt:lpstr>
      <vt:lpstr>Slide 6</vt:lpstr>
      <vt:lpstr>Slide 7</vt:lpstr>
      <vt:lpstr>Exercise</vt:lpstr>
      <vt:lpstr>What should Leaders(owners) do?</vt:lpstr>
      <vt:lpstr>What do Employees say?</vt:lpstr>
      <vt:lpstr>Communications to Change Behaviour</vt:lpstr>
      <vt:lpstr>Slide 12</vt:lpstr>
      <vt:lpstr>Slide 13</vt:lpstr>
    </vt:vector>
  </TitlesOfParts>
  <Company>Hewlett-Packard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Duncan Laptop</dc:creator>
  <cp:lastModifiedBy>Hgumede</cp:lastModifiedBy>
  <cp:revision>41</cp:revision>
  <dcterms:created xsi:type="dcterms:W3CDTF">2013-04-15T12:35:00Z</dcterms:created>
  <dcterms:modified xsi:type="dcterms:W3CDTF">2013-05-23T07:12:35Z</dcterms:modified>
</cp:coreProperties>
</file>