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73" r:id="rId13"/>
    <p:sldId id="269" r:id="rId14"/>
    <p:sldId id="271" r:id="rId15"/>
    <p:sldId id="272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E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PD%20TAS%20-%20Reasons%20for%20Slow%20Adoption%20-Rev%202.xls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Noise%20HPD_TAS%20Potential%20Adopters%20Tracking%20Report%20Rev%202Nov%2012.xls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NOISE TEAM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6November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  <a:defRPr/>
            </a:pPr>
            <a:r>
              <a:rPr lang="en-GB" sz="3200" dirty="0" smtClean="0">
                <a:solidFill>
                  <a:schemeClr val="bg1"/>
                </a:solidFill>
              </a:rPr>
              <a:t>Current Machines - Drilling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Current focus is on exhaust muffling initiatives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Five more noise sources that can be leveraged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Interaction with Research institutions, T&amp;M Team, OEMs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328" y="1340768"/>
            <a:ext cx="4705672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bg1"/>
                </a:solidFill>
              </a:rPr>
              <a:t>Current Machines – other Equipment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Assist the Industry with a source elimination Repository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Some initiatives will be candidates for the new leading practice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Source Elimination - </a:t>
            </a:r>
            <a:r>
              <a:rPr lang="en-GB" sz="2400" dirty="0" smtClean="0">
                <a:solidFill>
                  <a:schemeClr val="bg1"/>
                </a:solidFill>
              </a:rPr>
              <a:t> Future mines and expansion projects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Forum where to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The decision to use quieter rock breaking mechanisms is part of mine design and feasibility studies hence the benefits will be longer-term side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Drilling Selection tool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547191"/>
            <a:ext cx="3276600" cy="5257799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, MHSC,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3200400" y="1394792"/>
            <a:ext cx="2971800" cy="5562600"/>
            <a:chOff x="1479987" y="0"/>
            <a:chExt cx="1373497" cy="5257800"/>
          </a:xfrm>
        </p:grpSpPr>
        <p:sp>
          <p:nvSpPr>
            <p:cNvPr id="18" name="Flowchart: Manual Operation 17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</a:t>
              </a:r>
              <a:r>
                <a:rPr lang="en-US" sz="1200" dirty="0" smtClean="0"/>
                <a:t>ion </a:t>
              </a:r>
              <a:r>
                <a:rPr lang="en-US" sz="1200" b="0" i="0" u="none" kern="1200" dirty="0" smtClean="0"/>
                <a:t>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 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21"/>
          <p:cNvGrpSpPr/>
          <p:nvPr/>
        </p:nvGrpSpPr>
        <p:grpSpPr>
          <a:xfrm>
            <a:off x="6248400" y="1318591"/>
            <a:ext cx="3124199" cy="5638800"/>
            <a:chOff x="2956495" y="-38100"/>
            <a:chExt cx="1524001" cy="5257800"/>
          </a:xfrm>
        </p:grpSpPr>
        <p:sp>
          <p:nvSpPr>
            <p:cNvPr id="21" name="Flowchart: Manual Operation 20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>
                  <a:solidFill>
                    <a:schemeClr val="tx1"/>
                  </a:solidFill>
                </a:rPr>
                <a:t>Daft Assessment Tool –</a:t>
              </a:r>
              <a:r>
                <a:rPr lang="en-US" sz="1200" b="1" kern="1200" dirty="0" smtClean="0">
                  <a:solidFill>
                    <a:schemeClr val="tx1"/>
                  </a:solidFill>
                </a:rPr>
                <a:t>Sept 2012</a:t>
              </a:r>
              <a:endParaRPr lang="en-US" sz="1200" b="1" kern="1200" dirty="0">
                <a:solidFill>
                  <a:schemeClr val="tx1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Jan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13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24"/>
          <p:cNvGrpSpPr/>
          <p:nvPr/>
        </p:nvGrpSpPr>
        <p:grpSpPr>
          <a:xfrm>
            <a:off x="152400" y="1280492"/>
            <a:ext cx="3048000" cy="5676900"/>
            <a:chOff x="4433005" y="0"/>
            <a:chExt cx="1373497" cy="5257800"/>
          </a:xfrm>
        </p:grpSpPr>
        <p:sp>
          <p:nvSpPr>
            <p:cNvPr id="5" name="Flowchart: Manual Operation 4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Compile summary of the practices and contact personnel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Source elimination repository on MOSH website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  <a:endParaRPr lang="en-US" sz="1200" dirty="0" smtClean="0"/>
            </a:p>
          </p:txBody>
        </p:sp>
      </p:grpSp>
      <p:grpSp>
        <p:nvGrpSpPr>
          <p:cNvPr id="7" name="Group 30"/>
          <p:cNvGrpSpPr/>
          <p:nvPr/>
        </p:nvGrpSpPr>
        <p:grpSpPr>
          <a:xfrm>
            <a:off x="3276600" y="1394792"/>
            <a:ext cx="2819400" cy="5334000"/>
            <a:chOff x="5909515" y="0"/>
            <a:chExt cx="1373497" cy="5257800"/>
          </a:xfrm>
        </p:grpSpPr>
        <p:sp>
          <p:nvSpPr>
            <p:cNvPr id="8" name="Flowchart: Manual Operation 7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0" i="0" u="none" kern="1200" dirty="0" smtClean="0"/>
                <a:t>2nd Industry Team Meeting -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14 Nov 2012 </a:t>
              </a:r>
              <a:endParaRPr lang="en-US" sz="20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2013</a:t>
              </a: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14</a:t>
            </a:fld>
            <a:endParaRPr lang="en-US" b="1"/>
          </a:p>
        </p:txBody>
      </p:sp>
      <p:sp>
        <p:nvSpPr>
          <p:cNvPr id="14" name="Oval Callout 13"/>
          <p:cNvSpPr/>
          <p:nvPr/>
        </p:nvSpPr>
        <p:spPr>
          <a:xfrm rot="21371828">
            <a:off x="6393545" y="3718638"/>
            <a:ext cx="2554392" cy="1599792"/>
          </a:xfrm>
          <a:prstGeom prst="wedgeEllipseCallout">
            <a:avLst>
              <a:gd name="adj1" fmla="val -114941"/>
              <a:gd name="adj2" fmla="val -55910"/>
            </a:avLst>
          </a:prstGeom>
          <a:solidFill>
            <a:srgbClr val="D09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08712" y="4149080"/>
            <a:ext cx="2555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Thanks </a:t>
            </a:r>
            <a:r>
              <a:rPr lang="en-US" sz="2400" b="1" dirty="0" smtClean="0">
                <a:solidFill>
                  <a:srgbClr val="FF0000"/>
                </a:solidFill>
              </a:rPr>
              <a:t>Harmony  </a:t>
            </a:r>
            <a:r>
              <a:rPr lang="en-US" b="1" dirty="0" smtClean="0">
                <a:solidFill>
                  <a:srgbClr val="FF0000"/>
                </a:solidFill>
              </a:rPr>
              <a:t>- for Hosting &amp; Presenting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15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sz="20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600" dirty="0" err="1">
                <a:solidFill>
                  <a:schemeClr val="bg1"/>
                </a:solidFill>
              </a:rPr>
              <a:t>stope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Required </a:t>
            </a:r>
            <a:r>
              <a:rPr lang="en-US" sz="1600" dirty="0">
                <a:solidFill>
                  <a:schemeClr val="bg1"/>
                </a:solidFill>
              </a:rPr>
              <a:t>substantial refinement that </a:t>
            </a:r>
            <a:r>
              <a:rPr lang="en-US" sz="1600" dirty="0" smtClean="0">
                <a:solidFill>
                  <a:schemeClr val="bg1"/>
                </a:solidFill>
              </a:rPr>
              <a:t>proved </a:t>
            </a:r>
            <a:r>
              <a:rPr lang="en-US" sz="16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Only Leasing Option available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Other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600" dirty="0" smtClean="0">
                <a:solidFill>
                  <a:schemeClr val="bg1"/>
                </a:solidFill>
              </a:rPr>
              <a:t>selection as </a:t>
            </a:r>
            <a:r>
              <a:rPr lang="en-US" sz="1600" dirty="0">
                <a:solidFill>
                  <a:schemeClr val="bg1"/>
                </a:solidFill>
              </a:rPr>
              <a:t>leading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2nd Leading Practice  - PPE and Administrative Control (2010 </a:t>
            </a:r>
            <a:r>
              <a:rPr lang="en-US" sz="2400" dirty="0" smtClean="0">
                <a:solidFill>
                  <a:schemeClr val="bg1"/>
                </a:solidFill>
                <a:latin typeface="+mn-lt"/>
                <a:cs typeface="+mn-cs"/>
              </a:rPr>
              <a:t>-Current)</a:t>
            </a:r>
            <a:endParaRPr lang="en-U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Hearing Protection </a:t>
            </a: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Device, Training, Awareness 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Few Mines have fully adopted </a:t>
            </a:r>
          </a:p>
          <a:p>
            <a:pPr marL="1257300" lvl="2" indent="-342900">
              <a:defRPr/>
            </a:pP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Fundamental Challenges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Preventing Hearing loss versus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Paradigm shift </a:t>
            </a: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Noise has a lower priority compared to other Safety challenges (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FoG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, fatigue, T&amp;M  etc) and OH ( TB, HIV, Dust)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should be on Source Elimination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Noise Team Activities</a:t>
            </a:r>
            <a:endParaRPr lang="en-US" sz="18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Basics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Fully functioning Industry Team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Adopted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Shared understanding of the hazard and risk being addressed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‘Actual’ cost of noise (</a:t>
            </a:r>
            <a:r>
              <a:rPr lang="en-GB" b="1" dirty="0" smtClean="0"/>
              <a:t>R14K</a:t>
            </a:r>
            <a:r>
              <a:rPr lang="en-GB" dirty="0" smtClean="0">
                <a:solidFill>
                  <a:schemeClr val="bg1"/>
                </a:solidFill>
              </a:rPr>
              <a:t>/employee/year Vs. </a:t>
            </a:r>
            <a:r>
              <a:rPr lang="en-GB" b="1" dirty="0" smtClean="0"/>
              <a:t>R60K</a:t>
            </a:r>
            <a:r>
              <a:rPr lang="en-GB" dirty="0" smtClean="0">
                <a:solidFill>
                  <a:schemeClr val="bg1"/>
                </a:solidFill>
              </a:rPr>
              <a:t>/employee/year)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Shared understanding of a comprehensive ‘Buy Quiet Policy’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 smtClean="0">
                <a:solidFill>
                  <a:schemeClr val="bg1"/>
                </a:solidFill>
              </a:rPr>
              <a:t>Promotion of the Adoption of the Tool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5 Adopters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12 Implementers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27 Partial Adopters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Interest Group and future COPA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Creation of Mine Adoptions Teams (Xstrata &amp; Impala)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Customization of Leadership Behaviour and Behavioural Communication Plans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  <p:sp>
        <p:nvSpPr>
          <p:cNvPr id="5" name="Right Arrow 4">
            <a:hlinkClick r:id="rId3" action="ppaction://hlinkfile"/>
          </p:cNvPr>
          <p:cNvSpPr/>
          <p:nvPr/>
        </p:nvSpPr>
        <p:spPr>
          <a:xfrm>
            <a:off x="7740352" y="4077072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hlinkClick r:id="rId4" action="ppaction://hlinkfile"/>
          </p:cNvPr>
          <p:cNvSpPr/>
          <p:nvPr/>
        </p:nvSpPr>
        <p:spPr>
          <a:xfrm>
            <a:off x="7812360" y="4725144"/>
            <a:ext cx="50405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2913</TotalTime>
  <Words>762</Words>
  <Application>Microsoft Office PowerPoint</Application>
  <PresentationFormat>On-screen Show (4:3)</PresentationFormat>
  <Paragraphs>128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Background</vt:lpstr>
      <vt:lpstr>Discussion Points</vt:lpstr>
      <vt:lpstr>MOSH Basics </vt:lpstr>
      <vt:lpstr>HPD TAS Tool</vt:lpstr>
      <vt:lpstr>Source Elimination</vt:lpstr>
      <vt:lpstr>Source Elimination</vt:lpstr>
      <vt:lpstr>Discussion Points</vt:lpstr>
      <vt:lpstr>Future Activities</vt:lpstr>
      <vt:lpstr>Future Activities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18</cp:revision>
  <dcterms:created xsi:type="dcterms:W3CDTF">2012-08-02T11:34:04Z</dcterms:created>
  <dcterms:modified xsi:type="dcterms:W3CDTF">2012-11-02T09:44:43Z</dcterms:modified>
</cp:coreProperties>
</file>