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9" r:id="rId3"/>
    <p:sldId id="263" r:id="rId4"/>
    <p:sldId id="273" r:id="rId5"/>
    <p:sldId id="274" r:id="rId6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250" y="-36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8/14/2013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304216"/>
            <a:ext cx="5286380" cy="769441"/>
          </a:xfrm>
        </p:spPr>
        <p:txBody>
          <a:bodyPr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Noise Adoption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3250" y="2549874"/>
            <a:ext cx="3914780" cy="17526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José de Beer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Dick Coutts</a:t>
            </a:r>
          </a:p>
          <a:p>
            <a:r>
              <a:rPr lang="en-ZA" dirty="0">
                <a:solidFill>
                  <a:schemeClr val="bg1"/>
                </a:solidFill>
              </a:rPr>
              <a:t>Hlangabeza Gumede </a:t>
            </a:r>
            <a:endParaRPr lang="en-ZA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215524" y="5049306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dirty="0" smtClean="0">
                <a:solidFill>
                  <a:schemeClr val="bg1"/>
                </a:solidFill>
              </a:rPr>
              <a:t>15</a:t>
            </a:r>
            <a:r>
              <a:rPr lang="en-ZA" baseline="30000" dirty="0" smtClean="0">
                <a:solidFill>
                  <a:schemeClr val="bg1"/>
                </a:solidFill>
              </a:rPr>
              <a:t>th</a:t>
            </a:r>
            <a:r>
              <a:rPr lang="en-ZA" dirty="0" smtClean="0">
                <a:solidFill>
                  <a:schemeClr val="bg1"/>
                </a:solidFill>
              </a:rPr>
              <a:t> August 2013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  <a:endParaRPr lang="en-ZA" sz="20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</a:t>
            </a:r>
            <a:r>
              <a:rPr lang="en-ZA" sz="2000" dirty="0" smtClean="0"/>
              <a:t>learnt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Future activities</a:t>
            </a:r>
            <a:r>
              <a:rPr lang="en-ZA" sz="2000" dirty="0" smtClean="0"/>
              <a:t> </a:t>
            </a:r>
            <a:endParaRPr lang="en-ZA" sz="20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(July-August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2033854"/>
              </p:ext>
            </p:extLst>
          </p:nvPr>
        </p:nvGraphicFramePr>
        <p:xfrm>
          <a:off x="0" y="764704"/>
          <a:ext cx="9144000" cy="5561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71469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9672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1.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HPD_TAS Adoption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Completed customization of LB&amp;BC</a:t>
                      </a:r>
                      <a:r>
                        <a:rPr lang="en-US" sz="2400" kern="1200" baseline="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 plans for all mines with mine adoption teams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07 Aug 2013 – ARM Modikwa Adoption team training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19 Aug 2013 – Impala Adoption 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04 Sep 2013 –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Lonmin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 Induction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11 Sep 2013 – Sasol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Mooi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Nooi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 Induction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 anchor="ctr"/>
                </a:tc>
              </a:tr>
              <a:tr h="418495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2.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Verification exercise for potential LP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400" kern="1200" baseline="300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st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 stage indications – Practices exist, but </a:t>
                      </a:r>
                      <a:r>
                        <a:rPr lang="en-US" sz="2400" kern="1200" baseline="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require refinements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Currently on 2</a:t>
                      </a:r>
                      <a:r>
                        <a:rPr lang="en-US" sz="2400" kern="1200" baseline="300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2400" kern="1200" baseline="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/3</a:t>
                      </a:r>
                      <a:r>
                        <a:rPr lang="en-US" sz="2400" kern="1200" baseline="300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rd</a:t>
                      </a:r>
                      <a:r>
                        <a:rPr lang="en-US" sz="2400" kern="1200" baseline="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 s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tage  of  verification </a:t>
                      </a:r>
                      <a:endParaRPr lang="en-US" sz="2400" kern="1200" baseline="0" dirty="0" smtClean="0">
                        <a:solidFill>
                          <a:schemeClr val="tx1"/>
                        </a:solidFill>
                        <a:latin typeface="Calibri Light" pitchFamily="34" charset="0"/>
                        <a:ea typeface="+mn-ea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kern="1200" baseline="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Final verification to be presented to the industry team meeting – 02</a:t>
                      </a:r>
                      <a:r>
                        <a:rPr lang="en-US" sz="2400" kern="1200" baseline="300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2400" kern="1200" baseline="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 October 2013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20 Aug 2013 – OAE Verification –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Glencore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 Xstrata Mototolo Platinum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Times New Roman"/>
                        <a:cs typeface="+mn-cs"/>
                      </a:endParaRP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03 Sep 2013  - Customized HPD System  - Impala Platinum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03 Sep 2013 – Lashing unit Shaft Sinkers 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114300" marR="114300" marT="0" marB="0"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Team activities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(July-August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65564"/>
              </p:ext>
            </p:extLst>
          </p:nvPr>
        </p:nvGraphicFramePr>
        <p:xfrm>
          <a:off x="0" y="764704"/>
          <a:ext cx="9144000" cy="288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8093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07098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3.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Industry wide “Buy quiet” Initiative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Continuing with consultations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24 July 2013 - CM&amp;EE 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24 July 2013 -  MPA’s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30 July 2013 - CEO endorsement</a:t>
                      </a:r>
                    </a:p>
                    <a:p>
                      <a:pPr marL="8001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21 Aug 2013 - Mini workshop</a:t>
                      </a:r>
                      <a:endParaRPr lang="en-US" sz="1800" b="1" kern="1200" dirty="0" smtClean="0"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Times New Roman"/>
                        <a:cs typeface="+mn-cs"/>
                      </a:endParaRPr>
                    </a:p>
                  </a:txBody>
                  <a:tcPr marL="114300" marR="114300" marT="0" marB="0"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441935"/>
              </p:ext>
            </p:extLst>
          </p:nvPr>
        </p:nvGraphicFramePr>
        <p:xfrm>
          <a:off x="161458" y="5106870"/>
          <a:ext cx="9144000" cy="1210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72705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8305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23 July 2013 – BECSA 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cancellation of HPD induction training .</a:t>
                      </a:r>
                      <a:endParaRPr lang="en-US" sz="1800" kern="1200" baseline="0" dirty="0">
                        <a:solidFill>
                          <a:schemeClr val="tx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 anchor="ctr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107348" y="451368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Lowlights of the month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(July-August 2013)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620747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1438" y="507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4848411"/>
              </p:ext>
            </p:extLst>
          </p:nvPr>
        </p:nvGraphicFramePr>
        <p:xfrm>
          <a:off x="0" y="764705"/>
          <a:ext cx="9144000" cy="1616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552"/>
                <a:gridCol w="8604448"/>
              </a:tblGrid>
              <a:tr h="45821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Key Lessons learnt</a:t>
                      </a: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053957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  <a:cs typeface="+mn-cs"/>
                        </a:rPr>
                        <a:t>COPA’s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Necessity of COPA’s for HPD_TAS</a:t>
                      </a:r>
                      <a:endParaRPr lang="en-US" sz="2400" kern="1200" dirty="0" smtClean="0">
                        <a:solidFill>
                          <a:schemeClr val="tx1"/>
                        </a:solidFill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40" y="631698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7371317"/>
              </p:ext>
            </p:extLst>
          </p:nvPr>
        </p:nvGraphicFramePr>
        <p:xfrm>
          <a:off x="-13608" y="4653136"/>
          <a:ext cx="9144000" cy="1458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72705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Future activities</a:t>
                      </a: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9485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Sponsor meeting – 26 September 2013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Industry meeting – 02 October 2013 .</a:t>
                      </a:r>
                      <a:endParaRPr lang="en-US" sz="2400" kern="1200" dirty="0">
                        <a:solidFill>
                          <a:schemeClr val="tx1"/>
                        </a:solidFill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114300" marR="114300" marT="0" marB="0" anchor="ctr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111972" y="400506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Future activities</a:t>
            </a:r>
          </a:p>
          <a:p>
            <a:pPr lvl="0">
              <a:spcBef>
                <a:spcPct val="0"/>
              </a:spcBef>
              <a:defRPr/>
            </a:pP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539199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1459</TotalTime>
  <Words>268</Words>
  <Application>Microsoft Office PowerPoint</Application>
  <PresentationFormat>On-screen Show (4:3)</PresentationFormat>
  <Paragraphs>60</Paragraphs>
  <Slides>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Theme3</vt:lpstr>
      <vt:lpstr>Noise Adoption Team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JDeBeer01</cp:lastModifiedBy>
  <cp:revision>295</cp:revision>
  <dcterms:created xsi:type="dcterms:W3CDTF">2012-08-02T11:34:04Z</dcterms:created>
  <dcterms:modified xsi:type="dcterms:W3CDTF">2013-08-14T11:56:50Z</dcterms:modified>
</cp:coreProperties>
</file>