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406" r:id="rId2"/>
    <p:sldId id="413" r:id="rId3"/>
    <p:sldId id="407" r:id="rId4"/>
    <p:sldId id="408" r:id="rId5"/>
    <p:sldId id="418" r:id="rId6"/>
    <p:sldId id="409" r:id="rId7"/>
    <p:sldId id="410" r:id="rId8"/>
    <p:sldId id="411" r:id="rId9"/>
    <p:sldId id="414" r:id="rId10"/>
    <p:sldId id="415" r:id="rId11"/>
    <p:sldId id="420" r:id="rId12"/>
    <p:sldId id="419" r:id="rId13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B5433"/>
    <a:srgbClr val="A2965C"/>
    <a:srgbClr val="C49F00"/>
    <a:srgbClr val="786F44"/>
    <a:srgbClr val="FFCC66"/>
    <a:srgbClr val="FCA11C"/>
    <a:srgbClr val="F55F23"/>
    <a:srgbClr val="E6BA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3153" autoAdjust="0"/>
  </p:normalViewPr>
  <p:slideViewPr>
    <p:cSldViewPr>
      <p:cViewPr>
        <p:scale>
          <a:sx n="70" d="100"/>
          <a:sy n="70" d="100"/>
        </p:scale>
        <p:origin x="-8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AppData\Roaming\Microsoft\Excel\Expert%20Model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9.0076130639804214E-2"/>
          <c:y val="2.1268462494819798E-2"/>
          <c:w val="0.78887386502769741"/>
          <c:h val="0.92388595109821803"/>
        </c:manualLayout>
      </c:layout>
      <c:lineChart>
        <c:grouping val="standard"/>
        <c:ser>
          <c:idx val="1"/>
          <c:order val="0"/>
          <c:tx>
            <c:strRef>
              <c:f>Sheet2!$F$4</c:f>
              <c:strCache>
                <c:ptCount val="1"/>
                <c:pt idx="0">
                  <c:v>Number of claims</c:v>
                </c:pt>
              </c:strCache>
            </c:strRef>
          </c:tx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(Sheet2!$F$5,Sheet2!$F$6:$F$11)</c:f>
              <c:numCache>
                <c:formatCode>General</c:formatCode>
                <c:ptCount val="7"/>
                <c:pt idx="1">
                  <c:v>6288</c:v>
                </c:pt>
                <c:pt idx="2">
                  <c:v>3566</c:v>
                </c:pt>
                <c:pt idx="3">
                  <c:v>2611</c:v>
                </c:pt>
                <c:pt idx="4">
                  <c:v>1899</c:v>
                </c:pt>
                <c:pt idx="5">
                  <c:v>1730</c:v>
                </c:pt>
                <c:pt idx="6">
                  <c:v>1523</c:v>
                </c:pt>
              </c:numCache>
            </c:numRef>
          </c:val>
        </c:ser>
        <c:ser>
          <c:idx val="2"/>
          <c:order val="1"/>
          <c:tx>
            <c:strRef>
              <c:f>Sheet2!$G$4</c:f>
              <c:strCache>
                <c:ptCount val="1"/>
                <c:pt idx="0">
                  <c:v>Compensated</c:v>
                </c:pt>
              </c:strCache>
            </c:strRef>
          </c:tx>
          <c:marker>
            <c:symbol val="none"/>
          </c:marker>
          <c:cat>
            <c:numRef>
              <c:f>Sheet2!$E$6:$E$11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2011</c:v>
                </c:pt>
              </c:numCache>
            </c:numRef>
          </c:cat>
          <c:val>
            <c:numRef>
              <c:f>(Sheet2!$G$5,Sheet2!$G$6:$G$11)</c:f>
              <c:numCache>
                <c:formatCode>General</c:formatCode>
                <c:ptCount val="7"/>
                <c:pt idx="1">
                  <c:v>4790</c:v>
                </c:pt>
                <c:pt idx="2">
                  <c:v>2623</c:v>
                </c:pt>
                <c:pt idx="3">
                  <c:v>1854</c:v>
                </c:pt>
                <c:pt idx="4">
                  <c:v>1291</c:v>
                </c:pt>
                <c:pt idx="5">
                  <c:v>1049</c:v>
                </c:pt>
                <c:pt idx="6">
                  <c:v>915</c:v>
                </c:pt>
              </c:numCache>
            </c:numRef>
          </c:val>
        </c:ser>
        <c:marker val="1"/>
        <c:axId val="192009728"/>
        <c:axId val="192016384"/>
      </c:lineChart>
      <c:catAx>
        <c:axId val="192009728"/>
        <c:scaling>
          <c:orientation val="minMax"/>
        </c:scaling>
        <c:axPos val="b"/>
        <c:numFmt formatCode="General" sourceLinked="1"/>
        <c:tickLblPos val="nextTo"/>
        <c:crossAx val="192016384"/>
        <c:crosses val="autoZero"/>
        <c:auto val="1"/>
        <c:lblAlgn val="ctr"/>
        <c:lblOffset val="100"/>
      </c:catAx>
      <c:valAx>
        <c:axId val="192016384"/>
        <c:scaling>
          <c:orientation val="minMax"/>
        </c:scaling>
        <c:axPos val="l"/>
        <c:majorGridlines/>
        <c:numFmt formatCode="General" sourceLinked="1"/>
        <c:tickLblPos val="nextTo"/>
        <c:crossAx val="192009728"/>
        <c:crosses val="autoZero"/>
        <c:crossBetween val="between"/>
      </c:valAx>
      <c:spPr>
        <a:ln w="12700"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10982172088311871"/>
          <c:y val="0.83273553680041679"/>
          <c:w val="0.15545316928758354"/>
          <c:h val="8.6624734782403831E-2"/>
        </c:manualLayout>
      </c:layout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299EF74-16DC-4F13-8C2D-01711D19047D}" type="datetimeFigureOut">
              <a:rPr lang="en-US"/>
              <a:pPr>
                <a:defRPr/>
              </a:pPr>
              <a:t>5/17/2012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A44A186-BC7B-4CAC-8ADF-E6D8A45ABD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E1BDD9B-A64E-47B6-9245-4DE5EE57D9E1}" type="datetimeFigureOut">
              <a:rPr lang="en-US"/>
              <a:pPr>
                <a:defRPr/>
              </a:pPr>
              <a:t>5/17/2012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16D32B6-6E86-4301-BA4C-71D2F869C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6D32B6-6E86-4301-BA4C-71D2F869CBD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2A68-265D-4499-A232-555940FC7F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37E45-BBD5-473D-8FF7-790ABFFDDA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23A8F-6881-4674-9440-10CEA9B522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6F3AB-A117-458A-A2D7-67DF064AA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AE83-EA6D-4B61-81D0-3795ECF56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5B8B-F29B-4D6C-9715-6E4471E5B5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7124-C187-400A-A12F-729601EB4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011F-AD4D-49B7-8086-55BBE9E7DA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CA266-BF45-4430-AE2D-23FC3719F3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5E9F-3D0A-4D71-B265-0269FC819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5F716-30B6-40CD-9B75-89035DDE8F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54C493-153E-4CF7-8827-B6D74D7EF9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Noise Team Monthly Report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/>
          </a:bodyPr>
          <a:lstStyle/>
          <a:p>
            <a:r>
              <a:rPr lang="en-ZA" sz="2600" b="1" dirty="0" smtClean="0">
                <a:solidFill>
                  <a:srgbClr val="5D5635"/>
                </a:solidFill>
              </a:rPr>
              <a:t>17 May 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End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65760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20B90F60-92B2-4DA0-877A-34502CBF2F20}" type="slidenum">
              <a:rPr lang="en-US" sz="1600" b="1" smtClean="0"/>
              <a:pPr algn="ctr">
                <a:defRPr/>
              </a:pPr>
              <a:t>10</a:t>
            </a:fld>
            <a:endParaRPr lang="en-US" sz="1600" b="1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28600" y="2590800"/>
            <a:ext cx="8696325" cy="11430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ZA" sz="5200" b="1" dirty="0"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</a:t>
            </a: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 Direction of the Solution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8170" t="7279"/>
          <a:stretch>
            <a:fillRect/>
          </a:stretch>
        </p:blipFill>
        <p:spPr bwMode="auto">
          <a:xfrm>
            <a:off x="914400" y="762000"/>
            <a:ext cx="6768752" cy="586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/>
          <p:cNvSpPr/>
          <p:nvPr/>
        </p:nvSpPr>
        <p:spPr>
          <a:xfrm>
            <a:off x="1009600" y="1275928"/>
            <a:ext cx="28956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009600" y="2418928"/>
            <a:ext cx="2057400" cy="335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009600" y="4019128"/>
            <a:ext cx="25908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</a:t>
            </a: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he Direction of the Solution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57200" y="1143000"/>
          <a:ext cx="6781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990600" y="4114800"/>
          <a:ext cx="6934200" cy="195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C49F00"/>
                  </a:outerShdw>
                </a:effectLst>
                <a:tableStyleId>{5C22544A-7EE6-4342-B048-85BDC9FD1C3A}</a:tableStyleId>
              </a:tblPr>
              <a:tblGrid>
                <a:gridCol w="3756025"/>
                <a:gridCol w="1501775"/>
                <a:gridCol w="167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Elimination ,Isolation etc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60%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Engineering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20 %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Administrative Controls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Protective Equip. (PPE)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70%?</a:t>
                      </a:r>
                      <a:endParaRPr lang="en-US" dirty="0"/>
                    </a:p>
                  </a:txBody>
                  <a:tcPr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10%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19" name="Right Brace 18"/>
          <p:cNvSpPr/>
          <p:nvPr/>
        </p:nvSpPr>
        <p:spPr>
          <a:xfrm>
            <a:off x="6477000" y="3429000"/>
            <a:ext cx="381000" cy="381000"/>
          </a:xfrm>
          <a:prstGeom prst="rightBrace">
            <a:avLst/>
          </a:prstGeom>
          <a:ln w="254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781800" y="3276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Duty of Care &amp; ALARP Zone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Arc 20"/>
          <p:cNvSpPr/>
          <p:nvPr/>
        </p:nvSpPr>
        <p:spPr>
          <a:xfrm rot="10800000">
            <a:off x="6019800" y="2971800"/>
            <a:ext cx="685800" cy="762000"/>
          </a:xfrm>
          <a:prstGeom prst="arc">
            <a:avLst>
              <a:gd name="adj1" fmla="val 15571252"/>
              <a:gd name="adj2" fmla="val 20690128"/>
            </a:avLst>
          </a:prstGeom>
          <a:ln w="44450">
            <a:solidFill>
              <a:srgbClr val="FF0000"/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Table of Contents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Introduction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Activities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May/June Challenges</a:t>
            </a:r>
          </a:p>
          <a:p>
            <a:pPr marL="342900" indent="-342900">
              <a:buFontTx/>
              <a:buChar char="•"/>
              <a:defRPr/>
            </a:pPr>
            <a:r>
              <a:rPr lang="en-US" sz="3200" dirty="0" smtClean="0">
                <a:latin typeface="+mn-lt"/>
                <a:cs typeface="+mn-cs"/>
              </a:rPr>
              <a:t>Highlights</a:t>
            </a: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Introduction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9906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3200" b="1" dirty="0" smtClean="0">
                <a:latin typeface="+mn-lt"/>
                <a:cs typeface="+mn-cs"/>
              </a:rPr>
              <a:t>Major activities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Visits and Promoting the HPD_TAS_ Tool to potential industry adopters and implementers </a:t>
            </a:r>
            <a:endParaRPr lang="en-US" sz="2800" dirty="0" smtClean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Sponsor Meeting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Follow-up of noise initiatives presented on the Tripartite Forum</a:t>
            </a:r>
            <a:endParaRPr lang="en-US" sz="2800" dirty="0" smtClean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Scoping and Planning Industry-Day of learning/workshop</a:t>
            </a:r>
            <a:endParaRPr lang="en-ZA" sz="2800" dirty="0" smtClean="0">
              <a:latin typeface="+mn-lt"/>
              <a:cs typeface="+mn-cs"/>
            </a:endParaRPr>
          </a:p>
          <a:p>
            <a:pPr marL="1257300" lvl="2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HPD_TAS Tool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9906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b="1" dirty="0" smtClean="0">
                <a:latin typeface="+mn-lt"/>
                <a:cs typeface="+mn-cs"/>
              </a:rPr>
              <a:t>Activities - </a:t>
            </a:r>
            <a:r>
              <a:rPr lang="en-US" sz="2600" dirty="0" smtClean="0">
                <a:latin typeface="+mn-lt"/>
                <a:cs typeface="+mn-cs"/>
              </a:rPr>
              <a:t>Mine Visits (Training and demo-Industry members allocated)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latin typeface="+mn-lt"/>
                <a:cs typeface="+mn-cs"/>
              </a:rPr>
              <a:t>Petra </a:t>
            </a:r>
            <a:r>
              <a:rPr lang="en-US" sz="2600" dirty="0" smtClean="0">
                <a:latin typeface="+mn-lt"/>
                <a:cs typeface="+mn-cs"/>
              </a:rPr>
              <a:t>Diamonds </a:t>
            </a:r>
            <a:r>
              <a:rPr lang="en-US" sz="2600" dirty="0" smtClean="0">
                <a:latin typeface="+mn-lt"/>
                <a:cs typeface="+mn-cs"/>
              </a:rPr>
              <a:t>SHE Peer Review </a:t>
            </a:r>
            <a:r>
              <a:rPr lang="en-US" sz="2600" dirty="0" smtClean="0">
                <a:latin typeface="+mn-lt"/>
                <a:cs typeface="+mn-cs"/>
              </a:rPr>
              <a:t>Presentation (Dust &amp; Noise)</a:t>
            </a:r>
            <a:endParaRPr lang="en-US" sz="2600" dirty="0" smtClean="0">
              <a:latin typeface="+mn-lt"/>
              <a:cs typeface="+mn-cs"/>
            </a:endParaRP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latin typeface="+mn-lt"/>
                <a:cs typeface="+mn-cs"/>
              </a:rPr>
              <a:t>Training 120 safety reps at Lonmin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err="1" smtClean="0">
                <a:latin typeface="+mn-lt"/>
                <a:cs typeface="+mn-cs"/>
              </a:rPr>
              <a:t>Khuthala</a:t>
            </a:r>
            <a:r>
              <a:rPr lang="en-US" sz="2600" dirty="0" smtClean="0">
                <a:latin typeface="+mn-lt"/>
                <a:cs typeface="+mn-cs"/>
              </a:rPr>
              <a:t> </a:t>
            </a:r>
            <a:r>
              <a:rPr lang="en-US" sz="2600" dirty="0" smtClean="0">
                <a:latin typeface="+mn-lt"/>
                <a:cs typeface="+mn-cs"/>
              </a:rPr>
              <a:t>Mine (1</a:t>
            </a:r>
            <a:r>
              <a:rPr lang="en-US" sz="2600" baseline="30000" dirty="0" smtClean="0">
                <a:latin typeface="+mn-lt"/>
                <a:cs typeface="+mn-cs"/>
              </a:rPr>
              <a:t>st</a:t>
            </a:r>
            <a:r>
              <a:rPr lang="en-US" sz="2600" dirty="0" smtClean="0">
                <a:latin typeface="+mn-lt"/>
                <a:cs typeface="+mn-cs"/>
              </a:rPr>
              <a:t>  contact)</a:t>
            </a:r>
          </a:p>
          <a:p>
            <a:pPr marL="1257300" lvl="2" indent="-342900">
              <a:defRPr/>
            </a:pPr>
            <a:endParaRPr lang="en-ZA" sz="3200" dirty="0" smtClean="0">
              <a:latin typeface="Calibri" pitchFamily="34" charset="0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HPD_TAS Tool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9906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b="1" dirty="0" smtClean="0">
                <a:latin typeface="+mn-lt"/>
                <a:cs typeface="+mn-cs"/>
              </a:rPr>
              <a:t>Future Activities - </a:t>
            </a:r>
            <a:r>
              <a:rPr lang="en-US" sz="2600" dirty="0" smtClean="0">
                <a:latin typeface="+mn-lt"/>
                <a:cs typeface="+mn-cs"/>
              </a:rPr>
              <a:t>Mine Visits (Training and demo)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Lonmin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 - James Price (1</a:t>
            </a:r>
            <a:r>
              <a:rPr lang="en-US" sz="2600" baseline="30000" dirty="0" smtClean="0">
                <a:solidFill>
                  <a:srgbClr val="FF0000"/>
                </a:solidFill>
                <a:latin typeface="+mn-lt"/>
                <a:cs typeface="+mn-cs"/>
              </a:rPr>
              <a:t>st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Contact COM)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Exxarro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- Busi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Matolo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(Await confirmation)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Afrimat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- Monty Coleman (ASPASA-Glen Douglas)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Tranter - Bill Murray (OEM)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Murray 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and Roberts - Johan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Davel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(1</a:t>
            </a:r>
            <a:r>
              <a:rPr lang="en-US" sz="2600" baseline="30000" dirty="0" smtClean="0">
                <a:solidFill>
                  <a:srgbClr val="FF0000"/>
                </a:solidFill>
                <a:latin typeface="+mn-lt"/>
                <a:cs typeface="+mn-cs"/>
              </a:rPr>
              <a:t>st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Contact</a:t>
            </a:r>
            <a:r>
              <a:rPr lang="en-US" sz="2600" dirty="0" smtClean="0">
                <a:solidFill>
                  <a:srgbClr val="FF0000"/>
                </a:solidFill>
              </a:rPr>
              <a:t> &amp; Await confirmation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ARM - Tsietsi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Lentana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(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Nkomati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&amp; Two Rivers)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Sasol -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Inus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Labuschagne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( Assist with stakeholder requests)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Continue 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with suppliers (Atlas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Copco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,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Sandvik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)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Arnold 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Theron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 – Group Manager Coal (</a:t>
            </a:r>
            <a:r>
              <a:rPr lang="en-US" sz="2600" dirty="0" err="1" smtClean="0">
                <a:solidFill>
                  <a:srgbClr val="FF0000"/>
                </a:solidFill>
                <a:latin typeface="+mn-lt"/>
                <a:cs typeface="+mn-cs"/>
              </a:rPr>
              <a:t>Kriel</a:t>
            </a:r>
            <a:r>
              <a:rPr lang="en-US" sz="2600" dirty="0" smtClean="0">
                <a:solidFill>
                  <a:srgbClr val="FF0000"/>
                </a:solidFill>
                <a:latin typeface="+mn-lt"/>
                <a:cs typeface="+mn-cs"/>
              </a:rPr>
              <a:t>)</a:t>
            </a:r>
          </a:p>
          <a:p>
            <a:pPr marL="1257300" lvl="2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noProof="0" dirty="0" smtClean="0">
                <a:latin typeface="Arial" pitchFamily="34" charset="0"/>
                <a:ea typeface="+mj-ea"/>
                <a:cs typeface="Arial" pitchFamily="34" charset="0"/>
              </a:rPr>
              <a:t>Possible Simple 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219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b="1" dirty="0" smtClean="0">
                <a:latin typeface="+mn-lt"/>
                <a:cs typeface="+mn-cs"/>
              </a:rPr>
              <a:t>Activities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ZA" sz="2800" dirty="0" smtClean="0">
                <a:latin typeface="Calibri" pitchFamily="34" charset="0"/>
              </a:rPr>
              <a:t>Utilising information from NW tripartite forum;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ZA" sz="2800" dirty="0" smtClean="0">
                <a:latin typeface="Calibri" pitchFamily="34" charset="0"/>
              </a:rPr>
              <a:t>Contacting the presenters and write ups</a:t>
            </a:r>
          </a:p>
          <a:p>
            <a:pPr marL="1257300" lvl="2" indent="-342900">
              <a:buFont typeface="Wingdings" pitchFamily="2" charset="2"/>
              <a:buChar char="§"/>
              <a:defRPr/>
            </a:pPr>
            <a:endParaRPr lang="en-ZA" sz="2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800100" lvl="1" indent="-342900">
              <a:defRPr/>
            </a:pPr>
            <a:endParaRPr lang="en-ZA" sz="2800" dirty="0" smtClean="0"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“Buy quiet policy”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219200"/>
            <a:ext cx="9144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b="1" dirty="0" smtClean="0">
                <a:latin typeface="+mn-lt"/>
                <a:cs typeface="+mn-cs"/>
              </a:rPr>
              <a:t>Activities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BECSA BHP Billiton 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Process not proven on the ground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latin typeface="+mn-lt"/>
                <a:cs typeface="+mn-cs"/>
              </a:rPr>
              <a:t>Contacted and planned visit to Kumba Iron Ore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Still pending</a:t>
            </a:r>
          </a:p>
          <a:p>
            <a:pPr marL="800100" lvl="1" indent="-342900">
              <a:buFont typeface="Wingdings" pitchFamily="2" charset="2"/>
              <a:buChar char="§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Sasol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Procurement Process not  proven yet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Scrubber system failed as a possible LP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+mn-lt"/>
                <a:cs typeface="+mn-cs"/>
              </a:rPr>
              <a:t>Future Activities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800" dirty="0" smtClean="0">
                <a:latin typeface="+mn-lt"/>
                <a:cs typeface="+mn-cs"/>
              </a:rPr>
              <a:t>Benchmarking with International Standards  (NASA, Australia)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32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32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1257300" lvl="2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May 2012/June - </a:t>
            </a:r>
            <a:r>
              <a:rPr lang="en-ZA" sz="3200" b="1" noProof="0" dirty="0" smtClean="0"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Operational Challenges </a:t>
            </a:r>
          </a:p>
          <a:p>
            <a:pPr marL="800100" lvl="1" indent="-342900">
              <a:buFontTx/>
              <a:buChar char="•"/>
              <a:defRPr/>
            </a:pPr>
            <a:r>
              <a:rPr lang="en-US" sz="2800" dirty="0" smtClean="0">
                <a:latin typeface="+mn-lt"/>
                <a:cs typeface="+mn-cs"/>
              </a:rPr>
              <a:t>‘Partners are economic with the truth</a:t>
            </a:r>
            <a:endParaRPr lang="en-US" sz="2800" dirty="0" smtClean="0"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32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1257300" lvl="2" indent="-342900">
              <a:defRPr/>
            </a:pPr>
            <a:r>
              <a:rPr lang="en-ZA" sz="3200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32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ZA" sz="3200" b="1" noProof="0" dirty="0" smtClean="0">
                <a:latin typeface="Arial" pitchFamily="34" charset="0"/>
                <a:ea typeface="+mj-ea"/>
                <a:cs typeface="Arial" pitchFamily="34" charset="0"/>
              </a:rPr>
              <a:t>Highlights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1066800"/>
            <a:ext cx="8915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 typeface="Wingdings" pitchFamily="2" charset="2"/>
              <a:buChar char="§"/>
              <a:defRPr/>
            </a:pPr>
            <a:r>
              <a:rPr lang="en-US" sz="2400" b="1" dirty="0" smtClean="0">
                <a:latin typeface="+mn-lt"/>
                <a:cs typeface="+mn-cs"/>
              </a:rPr>
              <a:t>Increased HPD_TAS_Tool participation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Lonmin </a:t>
            </a:r>
            <a:r>
              <a:rPr lang="en-US" sz="2400" dirty="0" smtClean="0">
                <a:latin typeface="+mn-lt"/>
                <a:cs typeface="+mn-cs"/>
              </a:rPr>
              <a:t>– Training of Safety Representatives</a:t>
            </a: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Presentation an Medical </a:t>
            </a:r>
            <a:r>
              <a:rPr lang="en-US" sz="2400" dirty="0" smtClean="0">
                <a:latin typeface="+mn-lt"/>
                <a:cs typeface="+mn-cs"/>
              </a:rPr>
              <a:t>Council </a:t>
            </a:r>
            <a:r>
              <a:rPr lang="en-US" sz="2400" dirty="0" smtClean="0">
                <a:latin typeface="+mn-lt"/>
                <a:cs typeface="+mn-cs"/>
              </a:rPr>
              <a:t>S</a:t>
            </a:r>
            <a:r>
              <a:rPr lang="en-US" sz="2400" dirty="0" smtClean="0">
                <a:latin typeface="+mn-lt"/>
                <a:cs typeface="+mn-cs"/>
              </a:rPr>
              <a:t>eminar</a:t>
            </a: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400" b="1" dirty="0" smtClean="0">
                <a:latin typeface="+mn-lt"/>
                <a:cs typeface="+mn-cs"/>
              </a:rPr>
              <a:t>Sponsor meeting held 26 April </a:t>
            </a:r>
            <a:r>
              <a:rPr lang="en-US" sz="2400" b="1" dirty="0" smtClean="0">
                <a:latin typeface="+mn-lt"/>
                <a:cs typeface="+mn-cs"/>
              </a:rPr>
              <a:t>2012</a:t>
            </a:r>
            <a:endParaRPr lang="en-US" sz="2400" dirty="0" smtClean="0"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Understands his role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Quantitative Targets for the next two years (e.g. reduce NIHL claims from 900 to 500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Annual Plan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Quarterly feedback</a:t>
            </a:r>
            <a:endParaRPr lang="en-US" sz="2400" dirty="0" smtClean="0">
              <a:latin typeface="+mn-lt"/>
              <a:cs typeface="+mn-cs"/>
            </a:endParaRP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400" dirty="0" smtClean="0">
                <a:latin typeface="+mn-lt"/>
                <a:cs typeface="+mn-cs"/>
              </a:rPr>
              <a:t> </a:t>
            </a:r>
            <a:r>
              <a:rPr lang="en-US" sz="2400" b="1" dirty="0" smtClean="0">
                <a:latin typeface="+mn-lt"/>
                <a:cs typeface="+mn-cs"/>
              </a:rPr>
              <a:t>Increased visibility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Petra </a:t>
            </a:r>
            <a:r>
              <a:rPr lang="en-US" sz="2400" dirty="0" smtClean="0">
                <a:latin typeface="+mn-lt"/>
                <a:cs typeface="+mn-cs"/>
              </a:rPr>
              <a:t>Diamonds, Xstrata,  Khutala 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Tranter Energy Mining supplies (OEM’s)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BECSA, Shaft Sinkers, ARM, </a:t>
            </a:r>
            <a:r>
              <a:rPr lang="en-US" sz="2400" dirty="0" err="1" smtClean="0">
                <a:latin typeface="+mn-lt"/>
                <a:cs typeface="+mn-cs"/>
              </a:rPr>
              <a:t>Lonmin</a:t>
            </a:r>
            <a:endParaRPr lang="en-US" sz="2400" dirty="0" smtClean="0"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Mine exhibition- Witbank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Presentations and industry visits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Attending Tripartite forums &amp; AMMSA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r>
              <a:rPr lang="en-US" sz="2400" dirty="0" smtClean="0">
                <a:latin typeface="+mn-lt"/>
                <a:cs typeface="+mn-cs"/>
              </a:rPr>
              <a:t>Rand Mutual Assurance interaction etc</a:t>
            </a: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400" dirty="0" smtClean="0"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4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4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28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1257300" lvl="2" indent="-342900">
              <a:buFont typeface="Courier New" pitchFamily="49" charset="0"/>
              <a:buChar char="o"/>
              <a:defRPr/>
            </a:pPr>
            <a:endParaRPr lang="en-US" sz="2800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marL="800100" lvl="1" indent="-342900">
              <a:defRPr/>
            </a:pPr>
            <a:r>
              <a:rPr lang="en-ZA" sz="2800" dirty="0" smtClean="0">
                <a:latin typeface="Calibri" pitchFamily="34" charset="0"/>
              </a:rPr>
              <a:t> </a:t>
            </a:r>
          </a:p>
          <a:p>
            <a:pPr marL="1257300" lvl="2" indent="-342900">
              <a:defRPr/>
            </a:pPr>
            <a:r>
              <a:rPr lang="en-ZA" sz="2800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FontTx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800100" lvl="1" indent="-342900">
              <a:buFontTx/>
              <a:buChar char="•"/>
              <a:defRPr/>
            </a:pPr>
            <a:endParaRPr lang="en-US" sz="2800" dirty="0" smtClean="0">
              <a:latin typeface="+mn-lt"/>
              <a:cs typeface="+mn-cs"/>
            </a:endParaRPr>
          </a:p>
          <a:p>
            <a:pPr marL="342900" indent="-342900">
              <a:defRPr/>
            </a:pPr>
            <a:endParaRPr lang="en-US" sz="28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10712</TotalTime>
  <Words>503</Words>
  <Application>Microsoft Office PowerPoint</Application>
  <PresentationFormat>On-screen Show (4:3)</PresentationFormat>
  <Paragraphs>138</Paragraphs>
  <Slides>12</Slides>
  <Notes>8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573</cp:revision>
  <cp:lastPrinted>2011-11-14T14:29:43Z</cp:lastPrinted>
  <dcterms:created xsi:type="dcterms:W3CDTF">2007-02-09T08:16:42Z</dcterms:created>
  <dcterms:modified xsi:type="dcterms:W3CDTF">2012-05-17T05:16:53Z</dcterms:modified>
</cp:coreProperties>
</file>