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handoutMasterIdLst>
    <p:handoutMasterId r:id="rId17"/>
  </p:handoutMasterIdLst>
  <p:sldIdLst>
    <p:sldId id="304" r:id="rId2"/>
    <p:sldId id="514" r:id="rId3"/>
    <p:sldId id="504" r:id="rId4"/>
    <p:sldId id="503" r:id="rId5"/>
    <p:sldId id="513" r:id="rId6"/>
    <p:sldId id="510" r:id="rId7"/>
    <p:sldId id="512" r:id="rId8"/>
    <p:sldId id="484" r:id="rId9"/>
    <p:sldId id="498" r:id="rId10"/>
    <p:sldId id="505" r:id="rId11"/>
    <p:sldId id="506" r:id="rId12"/>
    <p:sldId id="507" r:id="rId13"/>
    <p:sldId id="508" r:id="rId14"/>
    <p:sldId id="509" r:id="rId15"/>
  </p:sldIdLst>
  <p:sldSz cx="9144000" cy="6858000" type="screen4x3"/>
  <p:notesSz cx="6858000" cy="994568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49F00"/>
    <a:srgbClr val="E6BA00"/>
    <a:srgbClr val="5D5635"/>
    <a:srgbClr val="5B5433"/>
    <a:srgbClr val="786F44"/>
    <a:srgbClr val="A2965C"/>
    <a:srgbClr val="FFCC66"/>
    <a:srgbClr val="FCA11C"/>
    <a:srgbClr val="F55F23"/>
    <a:srgbClr val="0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3190" autoAdjust="0"/>
  </p:normalViewPr>
  <p:slideViewPr>
    <p:cSldViewPr>
      <p:cViewPr>
        <p:scale>
          <a:sx n="66" d="100"/>
          <a:sy n="66" d="100"/>
        </p:scale>
        <p:origin x="-1530" y="-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2" d="100"/>
        <a:sy n="52" d="100"/>
      </p:scale>
      <p:origin x="0" y="0"/>
    </p:cViewPr>
  </p:sorterViewPr>
  <p:notesViewPr>
    <p:cSldViewPr>
      <p:cViewPr varScale="1">
        <p:scale>
          <a:sx n="48" d="100"/>
          <a:sy n="48" d="100"/>
        </p:scale>
        <p:origin x="-2922" y="-108"/>
      </p:cViewPr>
      <p:guideLst>
        <p:guide orient="horz" pos="3132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3D800DE-8927-42CA-9BE2-0492CCF5F170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8AA99F5-BD45-4A64-82ED-BF2F092AA6FB}">
      <dgm:prSet phldrT="[Text]" custT="1"/>
      <dgm:spPr>
        <a:solidFill>
          <a:srgbClr val="C49F00"/>
        </a:solidFill>
      </dgm:spPr>
      <dgm:t>
        <a:bodyPr/>
        <a:lstStyle/>
        <a:p>
          <a:r>
            <a:rPr lang="en-US" sz="1600" b="1" dirty="0" smtClean="0">
              <a:solidFill>
                <a:schemeClr val="tx1"/>
              </a:solidFill>
            </a:rPr>
            <a:t>Identification Phase – </a:t>
          </a:r>
          <a:r>
            <a:rPr lang="en-US" sz="1600" b="0" dirty="0" smtClean="0">
              <a:solidFill>
                <a:schemeClr val="tx1"/>
              </a:solidFill>
            </a:rPr>
            <a:t>Identifying</a:t>
          </a:r>
          <a:r>
            <a:rPr lang="en-US" sz="1600" b="1" dirty="0" smtClean="0">
              <a:solidFill>
                <a:srgbClr val="FF0000"/>
              </a:solidFill>
            </a:rPr>
            <a:t> leading practices</a:t>
          </a:r>
          <a:r>
            <a:rPr lang="en-US" sz="1600" dirty="0" smtClean="0">
              <a:solidFill>
                <a:schemeClr val="tx1"/>
              </a:solidFill>
            </a:rPr>
            <a:t> with greatest  potential to address major risks</a:t>
          </a:r>
        </a:p>
        <a:p>
          <a:endParaRPr lang="en-US" sz="1200" dirty="0"/>
        </a:p>
      </dgm:t>
    </dgm:pt>
    <dgm:pt modelId="{AEFF93DA-8983-4BE3-B118-16536B26E39B}" type="parTrans" cxnId="{DCB9364A-22C9-49EB-A15C-DB01912386FE}">
      <dgm:prSet/>
      <dgm:spPr/>
      <dgm:t>
        <a:bodyPr/>
        <a:lstStyle/>
        <a:p>
          <a:endParaRPr lang="en-US" sz="1600"/>
        </a:p>
      </dgm:t>
    </dgm:pt>
    <dgm:pt modelId="{E70EBB20-C551-44B1-A579-1DE8DC98129D}" type="sibTrans" cxnId="{DCB9364A-22C9-49EB-A15C-DB01912386FE}">
      <dgm:prSet custT="1"/>
      <dgm:spPr>
        <a:solidFill>
          <a:srgbClr val="C49F00"/>
        </a:solidFill>
      </dgm:spPr>
      <dgm:t>
        <a:bodyPr/>
        <a:lstStyle/>
        <a:p>
          <a:endParaRPr lang="en-US" sz="2400" dirty="0"/>
        </a:p>
      </dgm:t>
    </dgm:pt>
    <dgm:pt modelId="{B2C4C9F9-7C31-420C-AEFA-A3F967EA644B}">
      <dgm:prSet phldrT="[Text]" custT="1"/>
      <dgm:spPr>
        <a:solidFill>
          <a:srgbClr val="C49F00"/>
        </a:solidFill>
      </dgm:spPr>
      <dgm:t>
        <a:bodyPr/>
        <a:lstStyle/>
        <a:p>
          <a:r>
            <a:rPr lang="en-US" sz="1600" b="1" dirty="0" smtClean="0">
              <a:solidFill>
                <a:schemeClr val="tx1"/>
              </a:solidFill>
            </a:rPr>
            <a:t>Documentation Phase </a:t>
          </a:r>
          <a:r>
            <a:rPr lang="en-US" sz="1600" dirty="0" smtClean="0">
              <a:solidFill>
                <a:schemeClr val="tx1"/>
              </a:solidFill>
            </a:rPr>
            <a:t>– Documenting the </a:t>
          </a:r>
          <a:r>
            <a:rPr lang="en-US" sz="1600" b="1" dirty="0" smtClean="0">
              <a:solidFill>
                <a:srgbClr val="FF0000"/>
              </a:solidFill>
            </a:rPr>
            <a:t>leading practice </a:t>
          </a:r>
          <a:r>
            <a:rPr lang="en-US" sz="1600" dirty="0" smtClean="0">
              <a:solidFill>
                <a:schemeClr val="tx1"/>
              </a:solidFill>
            </a:rPr>
            <a:t>at the source mine where it already applied</a:t>
          </a:r>
          <a:endParaRPr lang="en-US" sz="1600" dirty="0">
            <a:solidFill>
              <a:schemeClr val="tx1"/>
            </a:solidFill>
          </a:endParaRPr>
        </a:p>
      </dgm:t>
    </dgm:pt>
    <dgm:pt modelId="{2A6818B4-C767-43CA-89D3-B33E3C5E9687}" type="parTrans" cxnId="{E7D1FBD8-A81E-4C29-AC34-9CDACF788B39}">
      <dgm:prSet/>
      <dgm:spPr/>
      <dgm:t>
        <a:bodyPr/>
        <a:lstStyle/>
        <a:p>
          <a:endParaRPr lang="en-US" sz="1600"/>
        </a:p>
      </dgm:t>
    </dgm:pt>
    <dgm:pt modelId="{A6168B8B-795E-407F-991B-C4BA10FA8B0D}" type="sibTrans" cxnId="{E7D1FBD8-A81E-4C29-AC34-9CDACF788B39}">
      <dgm:prSet custT="1"/>
      <dgm:spPr>
        <a:solidFill>
          <a:srgbClr val="C49F00"/>
        </a:solidFill>
      </dgm:spPr>
      <dgm:t>
        <a:bodyPr/>
        <a:lstStyle/>
        <a:p>
          <a:endParaRPr lang="en-US" sz="2400" dirty="0"/>
        </a:p>
      </dgm:t>
    </dgm:pt>
    <dgm:pt modelId="{7687BADB-5921-463F-9F68-1B987B60D5DC}">
      <dgm:prSet phldrT="[Text]" custT="1"/>
      <dgm:spPr>
        <a:solidFill>
          <a:srgbClr val="C49F00"/>
        </a:solidFill>
      </dgm:spPr>
      <dgm:t>
        <a:bodyPr/>
        <a:lstStyle/>
        <a:p>
          <a:r>
            <a:rPr lang="en-US" sz="1600" b="1" dirty="0" smtClean="0">
              <a:solidFill>
                <a:schemeClr val="tx1"/>
              </a:solidFill>
            </a:rPr>
            <a:t>Demonstration Phase – </a:t>
          </a:r>
          <a:r>
            <a:rPr lang="en-US" sz="1600" b="0" dirty="0" smtClean="0">
              <a:solidFill>
                <a:schemeClr val="tx1"/>
              </a:solidFill>
            </a:rPr>
            <a:t>Demonstrating the </a:t>
          </a:r>
          <a:r>
            <a:rPr lang="en-US" sz="1600" b="1" dirty="0" smtClean="0">
              <a:solidFill>
                <a:srgbClr val="FF0000"/>
              </a:solidFill>
            </a:rPr>
            <a:t>leading practice</a:t>
          </a:r>
          <a:r>
            <a:rPr lang="en-US" sz="1600" b="0" dirty="0" smtClean="0">
              <a:solidFill>
                <a:schemeClr val="tx1"/>
              </a:solidFill>
            </a:rPr>
            <a:t> at another operating mine</a:t>
          </a:r>
          <a:endParaRPr lang="en-US" sz="1600" b="0" dirty="0">
            <a:solidFill>
              <a:schemeClr val="tx1"/>
            </a:solidFill>
          </a:endParaRPr>
        </a:p>
      </dgm:t>
    </dgm:pt>
    <dgm:pt modelId="{3D99DECF-73D5-4D60-B693-7A70B5DAE8C9}" type="parTrans" cxnId="{396EBFF3-CBF9-47E2-849B-AF8F0EDD9059}">
      <dgm:prSet/>
      <dgm:spPr/>
      <dgm:t>
        <a:bodyPr/>
        <a:lstStyle/>
        <a:p>
          <a:endParaRPr lang="en-US" sz="1600"/>
        </a:p>
      </dgm:t>
    </dgm:pt>
    <dgm:pt modelId="{3056C7B5-4231-4591-B5DC-DDC25D992CAF}" type="sibTrans" cxnId="{396EBFF3-CBF9-47E2-849B-AF8F0EDD9059}">
      <dgm:prSet custT="1"/>
      <dgm:spPr>
        <a:solidFill>
          <a:srgbClr val="C49F00"/>
        </a:solidFill>
      </dgm:spPr>
      <dgm:t>
        <a:bodyPr/>
        <a:lstStyle/>
        <a:p>
          <a:endParaRPr lang="en-US" sz="2400" dirty="0"/>
        </a:p>
      </dgm:t>
    </dgm:pt>
    <dgm:pt modelId="{551F3B4C-EDD5-41F3-811D-9E84E84FD634}">
      <dgm:prSet phldrT="[Text]" custT="1"/>
      <dgm:spPr>
        <a:solidFill>
          <a:srgbClr val="C49F00"/>
        </a:solidFill>
      </dgm:spPr>
      <dgm:t>
        <a:bodyPr/>
        <a:lstStyle/>
        <a:p>
          <a:r>
            <a:rPr lang="en-US" sz="1600" b="1" dirty="0" smtClean="0">
              <a:solidFill>
                <a:schemeClr val="tx1"/>
              </a:solidFill>
            </a:rPr>
            <a:t>Facilitation Phase </a:t>
          </a:r>
          <a:r>
            <a:rPr lang="en-US" sz="1600" dirty="0" smtClean="0">
              <a:solidFill>
                <a:schemeClr val="tx1"/>
              </a:solidFill>
            </a:rPr>
            <a:t>– Facilitating the widespread adoption of the </a:t>
          </a:r>
          <a:r>
            <a:rPr lang="en-US" sz="1600" b="1" dirty="0" smtClean="0">
              <a:solidFill>
                <a:srgbClr val="FF0000"/>
              </a:solidFill>
            </a:rPr>
            <a:t>leading practice</a:t>
          </a:r>
          <a:endParaRPr lang="en-US" sz="1600" b="1" dirty="0">
            <a:solidFill>
              <a:srgbClr val="FF0000"/>
            </a:solidFill>
          </a:endParaRPr>
        </a:p>
      </dgm:t>
    </dgm:pt>
    <dgm:pt modelId="{D6A212BF-ECA7-4228-A12D-B1CD0C7560D4}" type="parTrans" cxnId="{BB5311BC-D8FC-488D-9F2B-9270393587CC}">
      <dgm:prSet/>
      <dgm:spPr/>
      <dgm:t>
        <a:bodyPr/>
        <a:lstStyle/>
        <a:p>
          <a:endParaRPr lang="en-US" sz="1600"/>
        </a:p>
      </dgm:t>
    </dgm:pt>
    <dgm:pt modelId="{7E300EA6-3398-472D-A345-AFC5BBF4CB7E}" type="sibTrans" cxnId="{BB5311BC-D8FC-488D-9F2B-9270393587CC}">
      <dgm:prSet/>
      <dgm:spPr/>
      <dgm:t>
        <a:bodyPr/>
        <a:lstStyle/>
        <a:p>
          <a:endParaRPr lang="en-US" sz="1600"/>
        </a:p>
      </dgm:t>
    </dgm:pt>
    <dgm:pt modelId="{E01280F3-A9FA-4D25-B9B2-223CC3FFD7FD}" type="pres">
      <dgm:prSet presAssocID="{A3D800DE-8927-42CA-9BE2-0492CCF5F170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7CAE22D-A280-4D76-A11F-46780C702329}" type="pres">
      <dgm:prSet presAssocID="{A3D800DE-8927-42CA-9BE2-0492CCF5F170}" presName="dummyMaxCanvas" presStyleCnt="0">
        <dgm:presLayoutVars/>
      </dgm:prSet>
      <dgm:spPr/>
    </dgm:pt>
    <dgm:pt modelId="{C709E011-59E3-423A-9E22-3A0540DB9189}" type="pres">
      <dgm:prSet presAssocID="{A3D800DE-8927-42CA-9BE2-0492CCF5F170}" presName="FourNodes_1" presStyleLbl="node1" presStyleIdx="0" presStyleCnt="4" custScaleX="109375" custLinFactNeighborX="-7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CA180F-8FDD-4870-85FA-C6EEC6EA822E}" type="pres">
      <dgm:prSet presAssocID="{A3D800DE-8927-42CA-9BE2-0492CCF5F170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D697E9-71C2-4A5D-BF19-3CDE5620D52D}" type="pres">
      <dgm:prSet presAssocID="{A3D800DE-8927-42CA-9BE2-0492CCF5F170}" presName="FourNodes_3" presStyleLbl="node1" presStyleIdx="2" presStyleCnt="4" custLinFactNeighborX="-1000" custLinFactNeighborY="-625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FB5761-3EF6-4A61-9249-F655127A5773}" type="pres">
      <dgm:prSet presAssocID="{A3D800DE-8927-42CA-9BE2-0492CCF5F170}" presName="FourNodes_4" presStyleLbl="node1" presStyleIdx="3" presStyleCnt="4" custLinFactNeighborX="-1563" custLinFactNeighborY="-51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35B33B-ADAD-4FF1-B69A-96E91C32C0FD}" type="pres">
      <dgm:prSet presAssocID="{A3D800DE-8927-42CA-9BE2-0492CCF5F170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A8DE0A-B367-490C-A74A-5051B7C9DD75}" type="pres">
      <dgm:prSet presAssocID="{A3D800DE-8927-42CA-9BE2-0492CCF5F170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D428E0-10BD-4B15-8041-0AC5C952AE10}" type="pres">
      <dgm:prSet presAssocID="{A3D800DE-8927-42CA-9BE2-0492CCF5F170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0C167F-F315-4C3E-9B91-0ACD3CA4D4B5}" type="pres">
      <dgm:prSet presAssocID="{A3D800DE-8927-42CA-9BE2-0492CCF5F170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AD207D-E940-4922-99F0-F8FE697CA366}" type="pres">
      <dgm:prSet presAssocID="{A3D800DE-8927-42CA-9BE2-0492CCF5F170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A6755C-2732-4C14-8306-E59D067B0666}" type="pres">
      <dgm:prSet presAssocID="{A3D800DE-8927-42CA-9BE2-0492CCF5F170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3921BB-CBA5-4068-92E3-02B9A4778C01}" type="pres">
      <dgm:prSet presAssocID="{A3D800DE-8927-42CA-9BE2-0492CCF5F170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CB9364A-22C9-49EB-A15C-DB01912386FE}" srcId="{A3D800DE-8927-42CA-9BE2-0492CCF5F170}" destId="{68AA99F5-BD45-4A64-82ED-BF2F092AA6FB}" srcOrd="0" destOrd="0" parTransId="{AEFF93DA-8983-4BE3-B118-16536B26E39B}" sibTransId="{E70EBB20-C551-44B1-A579-1DE8DC98129D}"/>
    <dgm:cxn modelId="{396EBFF3-CBF9-47E2-849B-AF8F0EDD9059}" srcId="{A3D800DE-8927-42CA-9BE2-0492CCF5F170}" destId="{7687BADB-5921-463F-9F68-1B987B60D5DC}" srcOrd="2" destOrd="0" parTransId="{3D99DECF-73D5-4D60-B693-7A70B5DAE8C9}" sibTransId="{3056C7B5-4231-4591-B5DC-DDC25D992CAF}"/>
    <dgm:cxn modelId="{C8D5995B-1356-424C-A687-5A027975FB9E}" type="presOf" srcId="{E70EBB20-C551-44B1-A579-1DE8DC98129D}" destId="{2335B33B-ADAD-4FF1-B69A-96E91C32C0FD}" srcOrd="0" destOrd="0" presId="urn:microsoft.com/office/officeart/2005/8/layout/vProcess5"/>
    <dgm:cxn modelId="{C1B0A185-9FF1-491C-B3B4-1869DA11FC9A}" type="presOf" srcId="{B2C4C9F9-7C31-420C-AEFA-A3F967EA644B}" destId="{C8CA180F-8FDD-4870-85FA-C6EEC6EA822E}" srcOrd="0" destOrd="0" presId="urn:microsoft.com/office/officeart/2005/8/layout/vProcess5"/>
    <dgm:cxn modelId="{247EF246-271D-4865-81E1-5814DC020987}" type="presOf" srcId="{7687BADB-5921-463F-9F68-1B987B60D5DC}" destId="{40A6755C-2732-4C14-8306-E59D067B0666}" srcOrd="1" destOrd="0" presId="urn:microsoft.com/office/officeart/2005/8/layout/vProcess5"/>
    <dgm:cxn modelId="{B86F6DA4-186D-4B57-9619-2890412F1C16}" type="presOf" srcId="{68AA99F5-BD45-4A64-82ED-BF2F092AA6FB}" destId="{120C167F-F315-4C3E-9B91-0ACD3CA4D4B5}" srcOrd="1" destOrd="0" presId="urn:microsoft.com/office/officeart/2005/8/layout/vProcess5"/>
    <dgm:cxn modelId="{0E466869-E75A-4A8B-8A7F-0AA3D686987D}" type="presOf" srcId="{68AA99F5-BD45-4A64-82ED-BF2F092AA6FB}" destId="{C709E011-59E3-423A-9E22-3A0540DB9189}" srcOrd="0" destOrd="0" presId="urn:microsoft.com/office/officeart/2005/8/layout/vProcess5"/>
    <dgm:cxn modelId="{BB5311BC-D8FC-488D-9F2B-9270393587CC}" srcId="{A3D800DE-8927-42CA-9BE2-0492CCF5F170}" destId="{551F3B4C-EDD5-41F3-811D-9E84E84FD634}" srcOrd="3" destOrd="0" parTransId="{D6A212BF-ECA7-4228-A12D-B1CD0C7560D4}" sibTransId="{7E300EA6-3398-472D-A345-AFC5BBF4CB7E}"/>
    <dgm:cxn modelId="{DA8C97EE-1391-4DA9-AB86-DF04770A0041}" type="presOf" srcId="{3056C7B5-4231-4591-B5DC-DDC25D992CAF}" destId="{57D428E0-10BD-4B15-8041-0AC5C952AE10}" srcOrd="0" destOrd="0" presId="urn:microsoft.com/office/officeart/2005/8/layout/vProcess5"/>
    <dgm:cxn modelId="{8152B66B-7E0C-4F32-8E5C-C4475900AE9D}" type="presOf" srcId="{B2C4C9F9-7C31-420C-AEFA-A3F967EA644B}" destId="{00AD207D-E940-4922-99F0-F8FE697CA366}" srcOrd="1" destOrd="0" presId="urn:microsoft.com/office/officeart/2005/8/layout/vProcess5"/>
    <dgm:cxn modelId="{23FCAE43-FBB8-4EF6-B817-6591ABA6E933}" type="presOf" srcId="{551F3B4C-EDD5-41F3-811D-9E84E84FD634}" destId="{213921BB-CBA5-4068-92E3-02B9A4778C01}" srcOrd="1" destOrd="0" presId="urn:microsoft.com/office/officeart/2005/8/layout/vProcess5"/>
    <dgm:cxn modelId="{E7D1FBD8-A81E-4C29-AC34-9CDACF788B39}" srcId="{A3D800DE-8927-42CA-9BE2-0492CCF5F170}" destId="{B2C4C9F9-7C31-420C-AEFA-A3F967EA644B}" srcOrd="1" destOrd="0" parTransId="{2A6818B4-C767-43CA-89D3-B33E3C5E9687}" sibTransId="{A6168B8B-795E-407F-991B-C4BA10FA8B0D}"/>
    <dgm:cxn modelId="{24AFB5B8-D93A-4383-BC08-A759B86CE543}" type="presOf" srcId="{7687BADB-5921-463F-9F68-1B987B60D5DC}" destId="{A9D697E9-71C2-4A5D-BF19-3CDE5620D52D}" srcOrd="0" destOrd="0" presId="urn:microsoft.com/office/officeart/2005/8/layout/vProcess5"/>
    <dgm:cxn modelId="{646112E3-8196-465B-A95A-96F6F150170F}" type="presOf" srcId="{A6168B8B-795E-407F-991B-C4BA10FA8B0D}" destId="{60A8DE0A-B367-490C-A74A-5051B7C9DD75}" srcOrd="0" destOrd="0" presId="urn:microsoft.com/office/officeart/2005/8/layout/vProcess5"/>
    <dgm:cxn modelId="{F4E9F539-A20B-4967-B621-71547F25AAA5}" type="presOf" srcId="{551F3B4C-EDD5-41F3-811D-9E84E84FD634}" destId="{A7FB5761-3EF6-4A61-9249-F655127A5773}" srcOrd="0" destOrd="0" presId="urn:microsoft.com/office/officeart/2005/8/layout/vProcess5"/>
    <dgm:cxn modelId="{0F88E601-592E-4F3F-BD40-A4B967D612D2}" type="presOf" srcId="{A3D800DE-8927-42CA-9BE2-0492CCF5F170}" destId="{E01280F3-A9FA-4D25-B9B2-223CC3FFD7FD}" srcOrd="0" destOrd="0" presId="urn:microsoft.com/office/officeart/2005/8/layout/vProcess5"/>
    <dgm:cxn modelId="{2202694E-E807-495C-80B7-7435E5655D5D}" type="presParOf" srcId="{E01280F3-A9FA-4D25-B9B2-223CC3FFD7FD}" destId="{C7CAE22D-A280-4D76-A11F-46780C702329}" srcOrd="0" destOrd="0" presId="urn:microsoft.com/office/officeart/2005/8/layout/vProcess5"/>
    <dgm:cxn modelId="{E7DB3ACE-DAE9-4565-BAEA-0E5B25868BA5}" type="presParOf" srcId="{E01280F3-A9FA-4D25-B9B2-223CC3FFD7FD}" destId="{C709E011-59E3-423A-9E22-3A0540DB9189}" srcOrd="1" destOrd="0" presId="urn:microsoft.com/office/officeart/2005/8/layout/vProcess5"/>
    <dgm:cxn modelId="{9892CFA5-7A99-4683-A072-76DB40005D56}" type="presParOf" srcId="{E01280F3-A9FA-4D25-B9B2-223CC3FFD7FD}" destId="{C8CA180F-8FDD-4870-85FA-C6EEC6EA822E}" srcOrd="2" destOrd="0" presId="urn:microsoft.com/office/officeart/2005/8/layout/vProcess5"/>
    <dgm:cxn modelId="{EE606025-AE82-404B-8F42-6F1A85D4B178}" type="presParOf" srcId="{E01280F3-A9FA-4D25-B9B2-223CC3FFD7FD}" destId="{A9D697E9-71C2-4A5D-BF19-3CDE5620D52D}" srcOrd="3" destOrd="0" presId="urn:microsoft.com/office/officeart/2005/8/layout/vProcess5"/>
    <dgm:cxn modelId="{F8F4D92A-475F-49B9-9340-B82C5F95106E}" type="presParOf" srcId="{E01280F3-A9FA-4D25-B9B2-223CC3FFD7FD}" destId="{A7FB5761-3EF6-4A61-9249-F655127A5773}" srcOrd="4" destOrd="0" presId="urn:microsoft.com/office/officeart/2005/8/layout/vProcess5"/>
    <dgm:cxn modelId="{8E123D5C-A330-481F-B1DE-500026FB5359}" type="presParOf" srcId="{E01280F3-A9FA-4D25-B9B2-223CC3FFD7FD}" destId="{2335B33B-ADAD-4FF1-B69A-96E91C32C0FD}" srcOrd="5" destOrd="0" presId="urn:microsoft.com/office/officeart/2005/8/layout/vProcess5"/>
    <dgm:cxn modelId="{6CB98B43-90B7-4968-8044-C908D0B697FB}" type="presParOf" srcId="{E01280F3-A9FA-4D25-B9B2-223CC3FFD7FD}" destId="{60A8DE0A-B367-490C-A74A-5051B7C9DD75}" srcOrd="6" destOrd="0" presId="urn:microsoft.com/office/officeart/2005/8/layout/vProcess5"/>
    <dgm:cxn modelId="{9CD2B3C1-49E9-41E0-93DD-5B7E80B970EE}" type="presParOf" srcId="{E01280F3-A9FA-4D25-B9B2-223CC3FFD7FD}" destId="{57D428E0-10BD-4B15-8041-0AC5C952AE10}" srcOrd="7" destOrd="0" presId="urn:microsoft.com/office/officeart/2005/8/layout/vProcess5"/>
    <dgm:cxn modelId="{CF28D547-8317-40BA-A699-5A5627D8E283}" type="presParOf" srcId="{E01280F3-A9FA-4D25-B9B2-223CC3FFD7FD}" destId="{120C167F-F315-4C3E-9B91-0ACD3CA4D4B5}" srcOrd="8" destOrd="0" presId="urn:microsoft.com/office/officeart/2005/8/layout/vProcess5"/>
    <dgm:cxn modelId="{9D440AE1-E374-4C0F-8E39-FF9D4FC283D1}" type="presParOf" srcId="{E01280F3-A9FA-4D25-B9B2-223CC3FFD7FD}" destId="{00AD207D-E940-4922-99F0-F8FE697CA366}" srcOrd="9" destOrd="0" presId="urn:microsoft.com/office/officeart/2005/8/layout/vProcess5"/>
    <dgm:cxn modelId="{1E713F2B-990C-48AC-A7D7-44E24545BE71}" type="presParOf" srcId="{E01280F3-A9FA-4D25-B9B2-223CC3FFD7FD}" destId="{40A6755C-2732-4C14-8306-E59D067B0666}" srcOrd="10" destOrd="0" presId="urn:microsoft.com/office/officeart/2005/8/layout/vProcess5"/>
    <dgm:cxn modelId="{A563F794-5010-4DEF-9A42-59284DA76331}" type="presParOf" srcId="{E01280F3-A9FA-4D25-B9B2-223CC3FFD7FD}" destId="{213921BB-CBA5-4068-92E3-02B9A4778C01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709E011-59E3-423A-9E22-3A0540DB9189}">
      <dsp:nvSpPr>
        <dsp:cNvPr id="0" name=""/>
        <dsp:cNvSpPr/>
      </dsp:nvSpPr>
      <dsp:spPr>
        <a:xfrm>
          <a:off x="-114299" y="0"/>
          <a:ext cx="5334000" cy="922020"/>
        </a:xfrm>
        <a:prstGeom prst="roundRect">
          <a:avLst>
            <a:gd name="adj" fmla="val 10000"/>
          </a:avLst>
        </a:prstGeom>
        <a:solidFill>
          <a:srgbClr val="C49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Identification Phase – </a:t>
          </a:r>
          <a:r>
            <a:rPr lang="en-US" sz="1600" b="0" kern="1200" dirty="0" smtClean="0">
              <a:solidFill>
                <a:schemeClr val="tx1"/>
              </a:solidFill>
            </a:rPr>
            <a:t>Identifying</a:t>
          </a:r>
          <a:r>
            <a:rPr lang="en-US" sz="1600" b="1" kern="1200" dirty="0" smtClean="0">
              <a:solidFill>
                <a:srgbClr val="FF0000"/>
              </a:solidFill>
            </a:rPr>
            <a:t> leading practices</a:t>
          </a:r>
          <a:r>
            <a:rPr lang="en-US" sz="1600" kern="1200" dirty="0" smtClean="0">
              <a:solidFill>
                <a:schemeClr val="tx1"/>
              </a:solidFill>
            </a:rPr>
            <a:t> with greatest  potential to address major risks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 dirty="0"/>
        </a:p>
      </dsp:txBody>
      <dsp:txXfrm>
        <a:off x="-114299" y="0"/>
        <a:ext cx="4219652" cy="922020"/>
      </dsp:txXfrm>
    </dsp:sp>
    <dsp:sp modelId="{C8CA180F-8FDD-4870-85FA-C6EEC6EA822E}">
      <dsp:nvSpPr>
        <dsp:cNvPr id="0" name=""/>
        <dsp:cNvSpPr/>
      </dsp:nvSpPr>
      <dsp:spPr>
        <a:xfrm>
          <a:off x="522732" y="1089660"/>
          <a:ext cx="4876800" cy="922020"/>
        </a:xfrm>
        <a:prstGeom prst="roundRect">
          <a:avLst>
            <a:gd name="adj" fmla="val 10000"/>
          </a:avLst>
        </a:prstGeom>
        <a:solidFill>
          <a:srgbClr val="C49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Documentation Phase </a:t>
          </a:r>
          <a:r>
            <a:rPr lang="en-US" sz="1600" kern="1200" dirty="0" smtClean="0">
              <a:solidFill>
                <a:schemeClr val="tx1"/>
              </a:solidFill>
            </a:rPr>
            <a:t>– Documenting the </a:t>
          </a:r>
          <a:r>
            <a:rPr lang="en-US" sz="1600" b="1" kern="1200" dirty="0" smtClean="0">
              <a:solidFill>
                <a:srgbClr val="FF0000"/>
              </a:solidFill>
            </a:rPr>
            <a:t>leading practice </a:t>
          </a:r>
          <a:r>
            <a:rPr lang="en-US" sz="1600" kern="1200" dirty="0" smtClean="0">
              <a:solidFill>
                <a:schemeClr val="tx1"/>
              </a:solidFill>
            </a:rPr>
            <a:t>at the source mine where it already applied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522732" y="1089660"/>
        <a:ext cx="3869054" cy="922020"/>
      </dsp:txXfrm>
    </dsp:sp>
    <dsp:sp modelId="{A9D697E9-71C2-4A5D-BF19-3CDE5620D52D}">
      <dsp:nvSpPr>
        <dsp:cNvPr id="0" name=""/>
        <dsp:cNvSpPr/>
      </dsp:nvSpPr>
      <dsp:spPr>
        <a:xfrm>
          <a:off x="876300" y="2121693"/>
          <a:ext cx="4876800" cy="922020"/>
        </a:xfrm>
        <a:prstGeom prst="roundRect">
          <a:avLst>
            <a:gd name="adj" fmla="val 10000"/>
          </a:avLst>
        </a:prstGeom>
        <a:solidFill>
          <a:srgbClr val="C49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Demonstration Phase – </a:t>
          </a:r>
          <a:r>
            <a:rPr lang="en-US" sz="1600" b="0" kern="1200" dirty="0" smtClean="0">
              <a:solidFill>
                <a:schemeClr val="tx1"/>
              </a:solidFill>
            </a:rPr>
            <a:t>Demonstrating the </a:t>
          </a:r>
          <a:r>
            <a:rPr lang="en-US" sz="1600" b="1" kern="1200" dirty="0" smtClean="0">
              <a:solidFill>
                <a:srgbClr val="FF0000"/>
              </a:solidFill>
            </a:rPr>
            <a:t>leading practice</a:t>
          </a:r>
          <a:r>
            <a:rPr lang="en-US" sz="1600" b="0" kern="1200" dirty="0" smtClean="0">
              <a:solidFill>
                <a:schemeClr val="tx1"/>
              </a:solidFill>
            </a:rPr>
            <a:t> at another operating mine</a:t>
          </a:r>
          <a:endParaRPr lang="en-US" sz="1600" b="0" kern="1200" dirty="0">
            <a:solidFill>
              <a:schemeClr val="tx1"/>
            </a:solidFill>
          </a:endParaRPr>
        </a:p>
      </dsp:txBody>
      <dsp:txXfrm>
        <a:off x="876300" y="2121693"/>
        <a:ext cx="3875151" cy="922020"/>
      </dsp:txXfrm>
    </dsp:sp>
    <dsp:sp modelId="{A7FB5761-3EF6-4A61-9249-F655127A5773}">
      <dsp:nvSpPr>
        <dsp:cNvPr id="0" name=""/>
        <dsp:cNvSpPr/>
      </dsp:nvSpPr>
      <dsp:spPr>
        <a:xfrm>
          <a:off x="1257275" y="3221827"/>
          <a:ext cx="4876800" cy="922020"/>
        </a:xfrm>
        <a:prstGeom prst="roundRect">
          <a:avLst>
            <a:gd name="adj" fmla="val 10000"/>
          </a:avLst>
        </a:prstGeom>
        <a:solidFill>
          <a:srgbClr val="C49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Facilitation Phase </a:t>
          </a:r>
          <a:r>
            <a:rPr lang="en-US" sz="1600" kern="1200" dirty="0" smtClean="0">
              <a:solidFill>
                <a:schemeClr val="tx1"/>
              </a:solidFill>
            </a:rPr>
            <a:t>– Facilitating the widespread adoption of the </a:t>
          </a:r>
          <a:r>
            <a:rPr lang="en-US" sz="1600" b="1" kern="1200" dirty="0" smtClean="0">
              <a:solidFill>
                <a:srgbClr val="FF0000"/>
              </a:solidFill>
            </a:rPr>
            <a:t>leading practice</a:t>
          </a:r>
          <a:endParaRPr lang="en-US" sz="1600" b="1" kern="1200" dirty="0">
            <a:solidFill>
              <a:srgbClr val="FF0000"/>
            </a:solidFill>
          </a:endParaRPr>
        </a:p>
      </dsp:txBody>
      <dsp:txXfrm>
        <a:off x="1257275" y="3221827"/>
        <a:ext cx="3869055" cy="922020"/>
      </dsp:txXfrm>
    </dsp:sp>
    <dsp:sp modelId="{2335B33B-ADAD-4FF1-B69A-96E91C32C0FD}">
      <dsp:nvSpPr>
        <dsp:cNvPr id="0" name=""/>
        <dsp:cNvSpPr/>
      </dsp:nvSpPr>
      <dsp:spPr>
        <a:xfrm>
          <a:off x="4391786" y="706183"/>
          <a:ext cx="599313" cy="599313"/>
        </a:xfrm>
        <a:prstGeom prst="downArrow">
          <a:avLst>
            <a:gd name="adj1" fmla="val 55000"/>
            <a:gd name="adj2" fmla="val 45000"/>
          </a:avLst>
        </a:prstGeom>
        <a:solidFill>
          <a:srgbClr val="C49F00"/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 dirty="0"/>
        </a:p>
      </dsp:txBody>
      <dsp:txXfrm>
        <a:off x="4391786" y="706183"/>
        <a:ext cx="599313" cy="599313"/>
      </dsp:txXfrm>
    </dsp:sp>
    <dsp:sp modelId="{60A8DE0A-B367-490C-A74A-5051B7C9DD75}">
      <dsp:nvSpPr>
        <dsp:cNvPr id="0" name=""/>
        <dsp:cNvSpPr/>
      </dsp:nvSpPr>
      <dsp:spPr>
        <a:xfrm>
          <a:off x="4800219" y="1795843"/>
          <a:ext cx="599313" cy="599313"/>
        </a:xfrm>
        <a:prstGeom prst="downArrow">
          <a:avLst>
            <a:gd name="adj1" fmla="val 55000"/>
            <a:gd name="adj2" fmla="val 45000"/>
          </a:avLst>
        </a:prstGeom>
        <a:solidFill>
          <a:srgbClr val="C49F00"/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 dirty="0"/>
        </a:p>
      </dsp:txBody>
      <dsp:txXfrm>
        <a:off x="4800219" y="1795843"/>
        <a:ext cx="599313" cy="599313"/>
      </dsp:txXfrm>
    </dsp:sp>
    <dsp:sp modelId="{57D428E0-10BD-4B15-8041-0AC5C952AE10}">
      <dsp:nvSpPr>
        <dsp:cNvPr id="0" name=""/>
        <dsp:cNvSpPr/>
      </dsp:nvSpPr>
      <dsp:spPr>
        <a:xfrm>
          <a:off x="5202555" y="2885503"/>
          <a:ext cx="599313" cy="599313"/>
        </a:xfrm>
        <a:prstGeom prst="downArrow">
          <a:avLst>
            <a:gd name="adj1" fmla="val 55000"/>
            <a:gd name="adj2" fmla="val 45000"/>
          </a:avLst>
        </a:prstGeom>
        <a:solidFill>
          <a:srgbClr val="C49F00"/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 dirty="0"/>
        </a:p>
      </dsp:txBody>
      <dsp:txXfrm>
        <a:off x="5202555" y="2885503"/>
        <a:ext cx="599313" cy="5993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ZA" dirty="0" smtClean="0"/>
              <a:t>MOSH Entry Examination and Making Safe 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pt-BR" smtClean="0"/>
              <a:t>SACEPA Conference - Secunda - 25 January 2012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B326C3-F569-435F-8705-C1001C3232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63487780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ZA" dirty="0" smtClean="0"/>
              <a:t>MOSH Entry Examination and Making Safe 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5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pt-BR" smtClean="0"/>
              <a:t>SACEPA Conference - Secunda - 25 January 2012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D56AF9-12C6-4521-8B69-8AF7315278A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67679831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SACEPA Conference - Secunda - 25 January 2012</a:t>
            </a:r>
            <a:endParaRPr lang="en-US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ZA" dirty="0" smtClean="0"/>
              <a:t>MOSH Entry Examination and Making Safe 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2BD087-DD67-432F-AE7C-561AACD1A7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A3F88E-C514-4938-B79C-5704FC577AD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548DFF-F035-47BA-B54E-0D81A1E74C1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3A9194-7A10-4ACA-8AA2-7A4CD7D0AF0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B59EC4-DEAD-418A-94A6-5503B55D8C8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7FA9C3-E540-4529-831D-E2C969502C0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E85050-BCE0-4668-AEF2-9AF4E0DB248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2E7215-4DDC-4300-99A0-91656B231EB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7E73B3-922C-465C-B1F8-422172F5CA5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9FBCC5-C038-497B-951B-4C2D85BC67F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1B5941-94C9-44B3-B907-9EA4BA0E3EC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7E8AEDB-4DD6-49D5-AD12-FACFAC19651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A88800"/>
          </a:solidFill>
          <a:ln>
            <a:solidFill>
              <a:srgbClr val="C49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-304800" y="0"/>
            <a:ext cx="4000496" cy="6858000"/>
          </a:xfrm>
          <a:prstGeom prst="rect">
            <a:avLst/>
          </a:prstGeom>
          <a:solidFill>
            <a:srgbClr val="E6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051" name="Group 20"/>
          <p:cNvGrpSpPr>
            <a:grpSpLocks/>
          </p:cNvGrpSpPr>
          <p:nvPr/>
        </p:nvGrpSpPr>
        <p:grpSpPr bwMode="auto">
          <a:xfrm>
            <a:off x="0" y="0"/>
            <a:ext cx="9143999" cy="1428736"/>
            <a:chOff x="118" y="119"/>
            <a:chExt cx="5467" cy="823"/>
          </a:xfrm>
        </p:grpSpPr>
        <p:pic>
          <p:nvPicPr>
            <p:cNvPr id="2052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18" y="119"/>
              <a:ext cx="766" cy="81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053" name="Picture 1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967" y="119"/>
              <a:ext cx="618" cy="81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054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85" y="119"/>
              <a:ext cx="4082" cy="82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9" name="Picture 7" descr="cmlogoDE copy"/>
          <p:cNvPicPr>
            <a:picLocks noChangeAspect="1" noChangeArrowheads="1"/>
          </p:cNvPicPr>
          <p:nvPr/>
        </p:nvPicPr>
        <p:blipFill>
          <a:blip r:embed="rId6" cstate="screen">
            <a:biLevel thresh="50000"/>
          </a:blip>
          <a:srcRect/>
          <a:stretch>
            <a:fillRect/>
          </a:stretch>
        </p:blipFill>
        <p:spPr bwMode="auto">
          <a:xfrm>
            <a:off x="8072462" y="6143644"/>
            <a:ext cx="903287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2" name="Straight Connector 11"/>
          <p:cNvCxnSpPr/>
          <p:nvPr/>
        </p:nvCxnSpPr>
        <p:spPr>
          <a:xfrm>
            <a:off x="142844" y="6500834"/>
            <a:ext cx="7786742" cy="1588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4"/>
          <p:cNvSpPr txBox="1">
            <a:spLocks/>
          </p:cNvSpPr>
          <p:nvPr/>
        </p:nvSpPr>
        <p:spPr bwMode="auto">
          <a:xfrm>
            <a:off x="0" y="1600200"/>
            <a:ext cx="8153400" cy="997527"/>
          </a:xfrm>
          <a:prstGeom prst="rect">
            <a:avLst/>
          </a:prstGeom>
          <a:solidFill>
            <a:srgbClr val="000000">
              <a:alpha val="60000"/>
            </a:srgb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eaLnBrk="0" hangingPunct="0">
              <a:defRPr/>
            </a:pPr>
            <a:r>
              <a:rPr lang="en-GB" sz="2800" b="1" dirty="0" smtClean="0">
                <a:solidFill>
                  <a:schemeClr val="bg1"/>
                </a:solidFill>
              </a:rPr>
              <a:t>Aspects of the MOSH Leading Practice Adoption System</a:t>
            </a:r>
            <a:endParaRPr kumimoji="0" lang="en-ZA" sz="2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rgbClr val="C49F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4214810" y="3143248"/>
            <a:ext cx="4622017" cy="25717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4286248" y="6514426"/>
            <a:ext cx="37147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i="1" dirty="0" smtClean="0">
                <a:latin typeface="Tahoma" pitchFamily="34" charset="0"/>
                <a:cs typeface="Tahoma" pitchFamily="34" charset="0"/>
              </a:rPr>
              <a:t>Working together for a sustainable future since 1889</a:t>
            </a:r>
            <a:endParaRPr lang="en-US" sz="1100" i="1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72066" y="6215082"/>
            <a:ext cx="297068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 smtClean="0"/>
              <a:t>CHAMBER OF MINES OF SOUTH AFRICA</a:t>
            </a:r>
            <a:endParaRPr lang="en-US" sz="600" b="1" dirty="0"/>
          </a:p>
        </p:txBody>
      </p:sp>
      <p:sp>
        <p:nvSpPr>
          <p:cNvPr id="16" name="Subtitle 15"/>
          <p:cNvSpPr>
            <a:spLocks noGrp="1"/>
          </p:cNvSpPr>
          <p:nvPr>
            <p:ph type="subTitle" idx="1"/>
          </p:nvPr>
        </p:nvSpPr>
        <p:spPr>
          <a:xfrm>
            <a:off x="0" y="4038600"/>
            <a:ext cx="3657600" cy="1295400"/>
          </a:xfrm>
        </p:spPr>
        <p:txBody>
          <a:bodyPr>
            <a:normAutofit/>
          </a:bodyPr>
          <a:lstStyle/>
          <a:p>
            <a:pPr algn="l"/>
            <a:endParaRPr lang="en-ZA" sz="2600" b="1" dirty="0" smtClean="0">
              <a:solidFill>
                <a:srgbClr val="5D5635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5" name="Straight Arrow Connector 104"/>
          <p:cNvCxnSpPr>
            <a:cxnSpLocks noChangeShapeType="1"/>
          </p:cNvCxnSpPr>
          <p:nvPr/>
        </p:nvCxnSpPr>
        <p:spPr bwMode="auto">
          <a:xfrm>
            <a:off x="5410200" y="4876800"/>
            <a:ext cx="0" cy="685800"/>
          </a:xfrm>
          <a:prstGeom prst="straightConnector1">
            <a:avLst/>
          </a:prstGeom>
          <a:noFill/>
          <a:ln w="25400" algn="ctr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2286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2" name="Isosceles Triangle 51"/>
          <p:cNvSpPr/>
          <p:nvPr/>
        </p:nvSpPr>
        <p:spPr>
          <a:xfrm rot="10800000">
            <a:off x="4648200" y="1447800"/>
            <a:ext cx="1524000" cy="838200"/>
          </a:xfrm>
          <a:prstGeom prst="triangle">
            <a:avLst/>
          </a:prstGeom>
          <a:solidFill>
            <a:srgbClr val="C49F00"/>
          </a:solidFill>
          <a:ln>
            <a:solidFill>
              <a:srgbClr val="C49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/>
          <p:cNvSpPr txBox="1"/>
          <p:nvPr/>
        </p:nvSpPr>
        <p:spPr>
          <a:xfrm>
            <a:off x="4572000" y="1447800"/>
            <a:ext cx="16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Identification</a:t>
            </a:r>
            <a:endParaRPr lang="en-US" sz="1400" dirty="0"/>
          </a:p>
        </p:txBody>
      </p:sp>
      <p:sp>
        <p:nvSpPr>
          <p:cNvPr id="55" name="Isosceles Triangle 54"/>
          <p:cNvSpPr/>
          <p:nvPr/>
        </p:nvSpPr>
        <p:spPr>
          <a:xfrm>
            <a:off x="4648200" y="2819400"/>
            <a:ext cx="1524000" cy="838200"/>
          </a:xfrm>
          <a:prstGeom prst="triangle">
            <a:avLst/>
          </a:prstGeom>
          <a:solidFill>
            <a:srgbClr val="C49F00"/>
          </a:solidFill>
          <a:ln>
            <a:solidFill>
              <a:srgbClr val="C49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/>
          <p:cNvSpPr txBox="1"/>
          <p:nvPr/>
        </p:nvSpPr>
        <p:spPr>
          <a:xfrm>
            <a:off x="4191000" y="3349823"/>
            <a:ext cx="2514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Documentation</a:t>
            </a:r>
          </a:p>
        </p:txBody>
      </p:sp>
      <p:cxnSp>
        <p:nvCxnSpPr>
          <p:cNvPr id="57" name="Straight Arrow Connector 104"/>
          <p:cNvCxnSpPr>
            <a:cxnSpLocks noChangeShapeType="1"/>
            <a:endCxn id="55" idx="0"/>
          </p:cNvCxnSpPr>
          <p:nvPr/>
        </p:nvCxnSpPr>
        <p:spPr bwMode="auto">
          <a:xfrm>
            <a:off x="5410200" y="2286000"/>
            <a:ext cx="0" cy="533400"/>
          </a:xfrm>
          <a:prstGeom prst="straightConnector1">
            <a:avLst/>
          </a:prstGeom>
          <a:noFill/>
          <a:ln w="25400" algn="ctr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59" name="Rounded Rectangle 58"/>
          <p:cNvSpPr/>
          <p:nvPr/>
        </p:nvSpPr>
        <p:spPr>
          <a:xfrm>
            <a:off x="4572000" y="4343400"/>
            <a:ext cx="1676400" cy="609600"/>
          </a:xfrm>
          <a:prstGeom prst="roundRect">
            <a:avLst/>
          </a:prstGeom>
          <a:solidFill>
            <a:srgbClr val="C49F00"/>
          </a:solidFill>
          <a:ln>
            <a:solidFill>
              <a:srgbClr val="C49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4572000" y="4572000"/>
            <a:ext cx="152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Demonstration</a:t>
            </a:r>
            <a:endParaRPr lang="en-US" sz="1400" dirty="0"/>
          </a:p>
        </p:txBody>
      </p:sp>
      <p:cxnSp>
        <p:nvCxnSpPr>
          <p:cNvPr id="61" name="Straight Arrow Connector 104"/>
          <p:cNvCxnSpPr>
            <a:cxnSpLocks noChangeShapeType="1"/>
            <a:endCxn id="59" idx="0"/>
          </p:cNvCxnSpPr>
          <p:nvPr/>
        </p:nvCxnSpPr>
        <p:spPr bwMode="auto">
          <a:xfrm>
            <a:off x="5410200" y="3657600"/>
            <a:ext cx="0" cy="685800"/>
          </a:xfrm>
          <a:prstGeom prst="straightConnector1">
            <a:avLst/>
          </a:prstGeom>
          <a:noFill/>
          <a:ln w="25400" algn="ctr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64" name="Rounded Rectangle 63"/>
          <p:cNvSpPr/>
          <p:nvPr/>
        </p:nvSpPr>
        <p:spPr>
          <a:xfrm>
            <a:off x="4572000" y="5562600"/>
            <a:ext cx="1676400" cy="609600"/>
          </a:xfrm>
          <a:prstGeom prst="roundRect">
            <a:avLst/>
          </a:prstGeom>
          <a:solidFill>
            <a:srgbClr val="C49F00"/>
          </a:solidFill>
          <a:ln>
            <a:solidFill>
              <a:srgbClr val="C49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TextBox 65"/>
          <p:cNvSpPr txBox="1"/>
          <p:nvPr/>
        </p:nvSpPr>
        <p:spPr>
          <a:xfrm>
            <a:off x="4572000" y="5791200"/>
            <a:ext cx="152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Facilitation</a:t>
            </a:r>
          </a:p>
        </p:txBody>
      </p:sp>
      <p:sp>
        <p:nvSpPr>
          <p:cNvPr id="68" name="Title 3"/>
          <p:cNvSpPr txBox="1">
            <a:spLocks/>
          </p:cNvSpPr>
          <p:nvPr/>
        </p:nvSpPr>
        <p:spPr>
          <a:xfrm>
            <a:off x="66644" y="5334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3200" b="1" dirty="0" smtClean="0">
                <a:latin typeface="Arial" pitchFamily="34" charset="0"/>
                <a:ea typeface="+mj-ea"/>
                <a:cs typeface="Arial" pitchFamily="34" charset="0"/>
              </a:rPr>
              <a:t>Future Operating Philosophies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9" name="Right Brace 68"/>
          <p:cNvSpPr/>
          <p:nvPr/>
        </p:nvSpPr>
        <p:spPr>
          <a:xfrm flipH="1">
            <a:off x="3581400" y="1447800"/>
            <a:ext cx="990600" cy="4114800"/>
          </a:xfrm>
          <a:prstGeom prst="rightBrac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ounded Rectangle 67"/>
          <p:cNvSpPr>
            <a:spLocks noChangeArrowheads="1"/>
          </p:cNvSpPr>
          <p:nvPr/>
        </p:nvSpPr>
        <p:spPr bwMode="auto">
          <a:xfrm>
            <a:off x="381000" y="2888932"/>
            <a:ext cx="3124200" cy="1225868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 w="6350" algn="ctr">
            <a:solidFill>
              <a:srgbClr val="000000"/>
            </a:solidFill>
            <a:round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en-AU" dirty="0" smtClean="0"/>
              <a:t>#1 </a:t>
            </a:r>
            <a:r>
              <a:rPr lang="en-AU" dirty="0" smtClean="0">
                <a:solidFill>
                  <a:srgbClr val="FF0000"/>
                </a:solidFill>
              </a:rPr>
              <a:t>Pull</a:t>
            </a:r>
            <a:r>
              <a:rPr lang="en-AU" dirty="0" smtClean="0"/>
              <a:t> according to the Bottleneck capacity </a:t>
            </a:r>
          </a:p>
          <a:p>
            <a:pPr algn="ctr"/>
            <a:r>
              <a:rPr lang="en-AU" dirty="0" smtClean="0">
                <a:solidFill>
                  <a:srgbClr val="FF0000"/>
                </a:solidFill>
              </a:rPr>
              <a:t>BOTTLECK SETS THE  DRUM BEAT</a:t>
            </a:r>
            <a:endParaRPr lang="en-ZA" dirty="0">
              <a:solidFill>
                <a:srgbClr val="FF0000"/>
              </a:solidFill>
            </a:endParaRPr>
          </a:p>
        </p:txBody>
      </p:sp>
      <p:sp>
        <p:nvSpPr>
          <p:cNvPr id="71" name="Right Brace 70"/>
          <p:cNvSpPr/>
          <p:nvPr/>
        </p:nvSpPr>
        <p:spPr>
          <a:xfrm flipH="1">
            <a:off x="3733800" y="5562600"/>
            <a:ext cx="762000" cy="533400"/>
          </a:xfrm>
          <a:prstGeom prst="rightBrac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ounded Rectangle 67"/>
          <p:cNvSpPr>
            <a:spLocks noChangeArrowheads="1"/>
          </p:cNvSpPr>
          <p:nvPr/>
        </p:nvSpPr>
        <p:spPr bwMode="auto">
          <a:xfrm>
            <a:off x="609600" y="5334000"/>
            <a:ext cx="3124200" cy="919401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 w="6350" algn="ctr">
            <a:solidFill>
              <a:srgbClr val="000000"/>
            </a:solidFill>
            <a:round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en-AU" dirty="0" smtClean="0"/>
              <a:t>#2 </a:t>
            </a:r>
            <a:r>
              <a:rPr lang="en-AU" dirty="0" smtClean="0">
                <a:solidFill>
                  <a:srgbClr val="FF0000"/>
                </a:solidFill>
              </a:rPr>
              <a:t>Marketing and Selling Mode of Operation during facilitation</a:t>
            </a:r>
            <a:endParaRPr lang="en-ZA" dirty="0"/>
          </a:p>
        </p:txBody>
      </p:sp>
      <p:sp>
        <p:nvSpPr>
          <p:cNvPr id="73" name="Rounded Rectangle 67"/>
          <p:cNvSpPr>
            <a:spLocks noChangeArrowheads="1"/>
          </p:cNvSpPr>
          <p:nvPr/>
        </p:nvSpPr>
        <p:spPr bwMode="auto">
          <a:xfrm rot="5400000">
            <a:off x="5055742" y="3630224"/>
            <a:ext cx="4671315" cy="306467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 w="6350" algn="ctr">
            <a:solidFill>
              <a:srgbClr val="000000"/>
            </a:solidFill>
            <a:round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en-AU" dirty="0" smtClean="0"/>
              <a:t>#3 Work according to the Integrated plan</a:t>
            </a:r>
            <a:endParaRPr lang="en-ZA" dirty="0"/>
          </a:p>
        </p:txBody>
      </p:sp>
      <p:sp>
        <p:nvSpPr>
          <p:cNvPr id="74" name="Right Brace 73"/>
          <p:cNvSpPr/>
          <p:nvPr/>
        </p:nvSpPr>
        <p:spPr>
          <a:xfrm rot="10800000" flipH="1">
            <a:off x="6248400" y="1447800"/>
            <a:ext cx="914400" cy="4724400"/>
          </a:xfrm>
          <a:prstGeom prst="rightBrac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Future Operating Rules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28600" y="11430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•"/>
              <a:defRPr/>
            </a:pPr>
            <a:r>
              <a:rPr lang="en-US" sz="2800" dirty="0" smtClean="0">
                <a:solidFill>
                  <a:srgbClr val="FF0000"/>
                </a:solidFill>
                <a:latin typeface="+mn-lt"/>
                <a:cs typeface="+mn-cs"/>
              </a:rPr>
              <a:t>Bottleneck Sets the Drum Beat</a:t>
            </a:r>
          </a:p>
          <a:p>
            <a:pPr marL="971550" lvl="1" indent="-514350">
              <a:buFont typeface="+mj-lt"/>
              <a:buAutoNum type="arabicPeriod"/>
              <a:defRPr/>
            </a:pPr>
            <a:r>
              <a:rPr lang="en-US" sz="2800" dirty="0" smtClean="0">
                <a:latin typeface="+mn-lt"/>
                <a:cs typeface="+mn-cs"/>
              </a:rPr>
              <a:t>Annual, Team, Leading Practices, targets &amp;  Plans are set from the constraint i.e. Pull from the facilitation stage) </a:t>
            </a:r>
          </a:p>
          <a:p>
            <a:pPr marL="971550" lvl="1" indent="-514350">
              <a:buFont typeface="+mj-lt"/>
              <a:buAutoNum type="arabicPeriod"/>
              <a:defRPr/>
            </a:pPr>
            <a:r>
              <a:rPr lang="en-US" sz="2800" dirty="0" smtClean="0">
                <a:latin typeface="+mn-lt"/>
                <a:cs typeface="+mn-cs"/>
              </a:rPr>
              <a:t>Facilitation phase has the first priority</a:t>
            </a:r>
          </a:p>
          <a:p>
            <a:pPr marL="971550" lvl="1" indent="-514350">
              <a:buFont typeface="+mj-lt"/>
              <a:buAutoNum type="arabicPeriod"/>
              <a:defRPr/>
            </a:pPr>
            <a:r>
              <a:rPr lang="en-US" sz="2800" dirty="0" smtClean="0">
                <a:latin typeface="+mn-lt"/>
                <a:cs typeface="+mn-cs"/>
              </a:rPr>
              <a:t>Progress reporting  is based on;</a:t>
            </a:r>
          </a:p>
          <a:p>
            <a:pPr marL="1428750" lvl="2" indent="-514350">
              <a:buFont typeface="Arial" pitchFamily="34" charset="0"/>
              <a:buChar char="•"/>
              <a:defRPr/>
            </a:pPr>
            <a:r>
              <a:rPr lang="en-US" sz="2800" dirty="0" smtClean="0">
                <a:latin typeface="+mn-lt"/>
                <a:cs typeface="+mn-cs"/>
              </a:rPr>
              <a:t> the impact to the facilitation stage e.g. delays to the facilitation phase</a:t>
            </a:r>
          </a:p>
          <a:p>
            <a:pPr marL="1428750" lvl="2" indent="-514350">
              <a:buFont typeface="Arial" pitchFamily="34" charset="0"/>
              <a:buChar char="•"/>
              <a:defRPr/>
            </a:pPr>
            <a:r>
              <a:rPr lang="en-US" sz="2800" dirty="0" smtClean="0">
                <a:latin typeface="+mn-lt"/>
                <a:cs typeface="+mn-cs"/>
              </a:rPr>
              <a:t> Facilitation phase activities (</a:t>
            </a:r>
            <a:r>
              <a:rPr lang="en-US" sz="2800" dirty="0" smtClean="0">
                <a:solidFill>
                  <a:srgbClr val="FF0000"/>
                </a:solidFill>
                <a:latin typeface="+mn-lt"/>
                <a:cs typeface="+mn-cs"/>
              </a:rPr>
              <a:t>70% </a:t>
            </a:r>
            <a:r>
              <a:rPr lang="en-US" sz="2800" dirty="0" smtClean="0">
                <a:latin typeface="+mn-lt"/>
                <a:cs typeface="+mn-cs"/>
              </a:rPr>
              <a:t>of them should be planned</a:t>
            </a:r>
            <a:r>
              <a:rPr lang="en-US" sz="2800" dirty="0" smtClean="0">
                <a:latin typeface="+mn-lt"/>
                <a:cs typeface="+mn-cs"/>
              </a:rPr>
              <a:t>)</a:t>
            </a:r>
          </a:p>
          <a:p>
            <a:pPr marL="971550" lvl="1" indent="-514350">
              <a:buFont typeface="+mj-lt"/>
              <a:buAutoNum type="arabicPeriod"/>
              <a:defRPr/>
            </a:pPr>
            <a:r>
              <a:rPr lang="en-US" sz="2800" dirty="0" smtClean="0">
                <a:latin typeface="+mn-lt"/>
                <a:cs typeface="+mn-cs"/>
              </a:rPr>
              <a:t>Stable </a:t>
            </a:r>
            <a:r>
              <a:rPr lang="en-US" sz="2800" dirty="0" smtClean="0">
                <a:latin typeface="+mn-lt"/>
                <a:cs typeface="+mn-cs"/>
              </a:rPr>
              <a:t>&amp; Rolling </a:t>
            </a:r>
            <a:r>
              <a:rPr lang="en-US" sz="2800" dirty="0" smtClean="0">
                <a:latin typeface="+mn-lt"/>
                <a:cs typeface="+mn-cs"/>
              </a:rPr>
              <a:t>plans</a:t>
            </a:r>
          </a:p>
          <a:p>
            <a:pPr marL="1428750" lvl="2" indent="-514350">
              <a:buFont typeface="Arial" pitchFamily="34" charset="0"/>
              <a:buChar char="•"/>
              <a:defRPr/>
            </a:pPr>
            <a:endParaRPr lang="en-US" sz="2800" dirty="0" smtClean="0">
              <a:latin typeface="+mn-lt"/>
              <a:cs typeface="+mn-cs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Future Operating Rules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28600" y="11430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•"/>
              <a:defRPr/>
            </a:pPr>
            <a:r>
              <a:rPr lang="en-AU" sz="3200" dirty="0" smtClean="0">
                <a:solidFill>
                  <a:srgbClr val="FF0000"/>
                </a:solidFill>
                <a:latin typeface="+mn-lt"/>
                <a:cs typeface="+mn-cs"/>
              </a:rPr>
              <a:t>Marketing and Selling Mode of Operation during facilitation </a:t>
            </a:r>
          </a:p>
          <a:p>
            <a:pPr marL="971550" lvl="1" indent="-514350">
              <a:buFont typeface="+mj-lt"/>
              <a:buAutoNum type="arabicPeriod"/>
              <a:defRPr/>
            </a:pPr>
            <a:r>
              <a:rPr lang="en-US" sz="3200" dirty="0" smtClean="0">
                <a:solidFill>
                  <a:srgbClr val="0070C0"/>
                </a:solidFill>
                <a:latin typeface="+mn-lt"/>
                <a:cs typeface="+mn-cs"/>
              </a:rPr>
              <a:t>Compelling Value Case (</a:t>
            </a:r>
            <a:r>
              <a:rPr lang="en-US" sz="3200" i="1" dirty="0" smtClean="0">
                <a:solidFill>
                  <a:srgbClr val="0070C0"/>
                </a:solidFill>
                <a:latin typeface="+mn-lt"/>
                <a:cs typeface="+mn-cs"/>
              </a:rPr>
              <a:t>corn to spread</a:t>
            </a:r>
            <a:r>
              <a:rPr lang="en-US" sz="3200" dirty="0" smtClean="0">
                <a:solidFill>
                  <a:srgbClr val="0070C0"/>
                </a:solidFill>
                <a:latin typeface="+mn-lt"/>
                <a:cs typeface="+mn-cs"/>
              </a:rPr>
              <a:t>)</a:t>
            </a:r>
          </a:p>
          <a:p>
            <a:pPr marL="971550" lvl="1" indent="-514350">
              <a:buFont typeface="+mj-lt"/>
              <a:buAutoNum type="arabicPeriod"/>
              <a:defRPr/>
            </a:pPr>
            <a:r>
              <a:rPr lang="en-US" sz="3200" dirty="0" smtClean="0">
                <a:latin typeface="+mn-lt"/>
                <a:cs typeface="+mn-cs"/>
              </a:rPr>
              <a:t>Follow comprehensive selling procedure</a:t>
            </a:r>
          </a:p>
          <a:p>
            <a:pPr marL="1428750" lvl="2" indent="-514350">
              <a:buFont typeface="Arial" pitchFamily="34" charset="0"/>
              <a:buChar char="•"/>
              <a:defRPr/>
            </a:pPr>
            <a:r>
              <a:rPr lang="en-US" sz="3200" dirty="0" smtClean="0">
                <a:latin typeface="+mn-lt"/>
                <a:cs typeface="+mn-cs"/>
              </a:rPr>
              <a:t>Manage the facilitation phase like a sells funnel</a:t>
            </a:r>
          </a:p>
          <a:p>
            <a:pPr marL="514350" indent="-514350">
              <a:buFont typeface="Arial" pitchFamily="34" charset="0"/>
              <a:buChar char="•"/>
              <a:defRPr/>
            </a:pPr>
            <a:endParaRPr lang="en-US" sz="3200" dirty="0" smtClean="0">
              <a:latin typeface="+mn-lt"/>
              <a:cs typeface="+mn-cs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Future Operating Rules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28600" y="11430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•"/>
              <a:defRPr/>
            </a:pPr>
            <a:r>
              <a:rPr lang="en-US" sz="3200" dirty="0" smtClean="0">
                <a:solidFill>
                  <a:srgbClr val="FF0000"/>
                </a:solidFill>
                <a:latin typeface="+mn-lt"/>
                <a:cs typeface="+mn-cs"/>
              </a:rPr>
              <a:t>Work according to the Integrated Plan</a:t>
            </a:r>
          </a:p>
          <a:p>
            <a:pPr marL="342900" indent="-342900">
              <a:buFontTx/>
              <a:buChar char="•"/>
              <a:defRPr/>
            </a:pPr>
            <a:endParaRPr lang="en-US" sz="3200" dirty="0" smtClean="0">
              <a:solidFill>
                <a:srgbClr val="FF0000"/>
              </a:solidFill>
              <a:latin typeface="+mn-lt"/>
              <a:cs typeface="+mn-cs"/>
            </a:endParaRPr>
          </a:p>
          <a:p>
            <a:pPr marL="971550" lvl="1" indent="-514350">
              <a:buFont typeface="+mj-lt"/>
              <a:buAutoNum type="arabicPeriod"/>
              <a:defRPr/>
            </a:pPr>
            <a:r>
              <a:rPr lang="en-US" sz="3200" dirty="0" smtClean="0">
                <a:latin typeface="+mn-lt"/>
                <a:cs typeface="+mn-cs"/>
              </a:rPr>
              <a:t>Agree and signoff on Monthly, Quarterly and Annual plans</a:t>
            </a:r>
          </a:p>
          <a:p>
            <a:pPr marL="971550" lvl="1" indent="-514350">
              <a:buFont typeface="+mj-lt"/>
              <a:buAutoNum type="arabicPeriod"/>
              <a:defRPr/>
            </a:pPr>
            <a:r>
              <a:rPr lang="en-US" sz="3200" dirty="0" smtClean="0">
                <a:latin typeface="+mn-lt"/>
                <a:cs typeface="+mn-cs"/>
              </a:rPr>
              <a:t>Progress measurement should be based on the impact to the GOAL (critical path, chain, EV etc)</a:t>
            </a:r>
          </a:p>
          <a:p>
            <a:pPr marL="1428750" lvl="2" indent="-514350">
              <a:buFont typeface="Arial" pitchFamily="34" charset="0"/>
              <a:buChar char="•"/>
              <a:defRPr/>
            </a:pPr>
            <a:endParaRPr lang="en-US" sz="3200" dirty="0" smtClean="0">
              <a:latin typeface="+mn-lt"/>
              <a:cs typeface="+mn-cs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Next</a:t>
            </a:r>
            <a:r>
              <a:rPr kumimoji="0" lang="en-ZA" sz="32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Steps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28600" y="11430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•"/>
              <a:defRPr/>
            </a:pPr>
            <a:r>
              <a:rPr lang="en-US" sz="3200" dirty="0" smtClean="0">
                <a:latin typeface="+mn-lt"/>
                <a:cs typeface="+mn-cs"/>
              </a:rPr>
              <a:t>Micro Design</a:t>
            </a:r>
          </a:p>
          <a:p>
            <a:pPr marL="971550" lvl="1" indent="-514350">
              <a:buFont typeface="+mj-lt"/>
              <a:buAutoNum type="arabicPeriod"/>
              <a:defRPr/>
            </a:pPr>
            <a:r>
              <a:rPr lang="en-US" sz="3200" dirty="0" smtClean="0">
                <a:latin typeface="+mn-lt"/>
                <a:cs typeface="+mn-cs"/>
              </a:rPr>
              <a:t>Work Cycles (at most 6 pages) – </a:t>
            </a:r>
            <a:r>
              <a:rPr lang="en-US" sz="2400" dirty="0" smtClean="0">
                <a:latin typeface="+mn-lt"/>
                <a:cs typeface="+mn-cs"/>
              </a:rPr>
              <a:t>Inst. Memory</a:t>
            </a:r>
            <a:endParaRPr lang="en-US" sz="3200" dirty="0" smtClean="0">
              <a:latin typeface="+mn-lt"/>
              <a:cs typeface="+mn-cs"/>
            </a:endParaRPr>
          </a:p>
          <a:p>
            <a:pPr marL="1428750" lvl="2" indent="-514350">
              <a:buFont typeface="Arial" pitchFamily="34" charset="0"/>
              <a:buChar char="•"/>
              <a:defRPr/>
            </a:pPr>
            <a:r>
              <a:rPr lang="en-US" sz="3200" dirty="0" smtClean="0">
                <a:latin typeface="+mn-lt"/>
                <a:cs typeface="+mn-cs"/>
              </a:rPr>
              <a:t>Process Flows</a:t>
            </a:r>
          </a:p>
          <a:p>
            <a:pPr marL="1428750" lvl="2" indent="-514350">
              <a:buFont typeface="Arial" pitchFamily="34" charset="0"/>
              <a:buChar char="•"/>
              <a:defRPr/>
            </a:pPr>
            <a:r>
              <a:rPr lang="en-US" sz="3200" dirty="0" smtClean="0">
                <a:solidFill>
                  <a:srgbClr val="FF0000"/>
                </a:solidFill>
                <a:latin typeface="+mn-lt"/>
                <a:cs typeface="+mn-cs"/>
              </a:rPr>
              <a:t>KPIs and KPAs</a:t>
            </a:r>
          </a:p>
          <a:p>
            <a:pPr marL="1428750" lvl="2" indent="-514350">
              <a:buFont typeface="Arial" pitchFamily="34" charset="0"/>
              <a:buChar char="•"/>
              <a:defRPr/>
            </a:pPr>
            <a:r>
              <a:rPr lang="en-US" sz="3200" dirty="0" smtClean="0">
                <a:latin typeface="+mn-lt"/>
                <a:cs typeface="+mn-cs"/>
              </a:rPr>
              <a:t>Critical Interfaces</a:t>
            </a:r>
          </a:p>
          <a:p>
            <a:pPr marL="1428750" lvl="2" indent="-514350">
              <a:buFont typeface="Arial" pitchFamily="34" charset="0"/>
              <a:buChar char="•"/>
              <a:defRPr/>
            </a:pPr>
            <a:r>
              <a:rPr lang="en-US" sz="3200" dirty="0" smtClean="0">
                <a:latin typeface="+mn-lt"/>
                <a:cs typeface="+mn-cs"/>
              </a:rPr>
              <a:t>Adds/destroys value</a:t>
            </a:r>
          </a:p>
          <a:p>
            <a:pPr marL="1428750" lvl="2" indent="-514350">
              <a:buFont typeface="Arial" pitchFamily="34" charset="0"/>
              <a:buChar char="•"/>
              <a:defRPr/>
            </a:pPr>
            <a:r>
              <a:rPr lang="en-US" sz="3200" dirty="0" smtClean="0">
                <a:latin typeface="+mn-lt"/>
                <a:cs typeface="+mn-cs"/>
              </a:rPr>
              <a:t>Work designs per each phase (critical elements only)</a:t>
            </a:r>
          </a:p>
          <a:p>
            <a:pPr marL="1428750" lvl="2" indent="-514350">
              <a:buFont typeface="Arial" pitchFamily="34" charset="0"/>
              <a:buChar char="•"/>
              <a:defRPr/>
            </a:pPr>
            <a:r>
              <a:rPr lang="en-US" sz="3200" dirty="0" smtClean="0">
                <a:latin typeface="+mn-lt"/>
                <a:cs typeface="+mn-cs"/>
              </a:rPr>
              <a:t>Technology &amp; assets etc</a:t>
            </a:r>
          </a:p>
          <a:p>
            <a:pPr marL="971550" lvl="1" indent="-514350">
              <a:buFont typeface="+mj-lt"/>
              <a:buAutoNum type="arabicPeriod"/>
              <a:defRPr/>
            </a:pPr>
            <a:r>
              <a:rPr lang="en-US" sz="3200" dirty="0" smtClean="0">
                <a:latin typeface="+mn-lt"/>
                <a:cs typeface="+mn-cs"/>
              </a:rPr>
              <a:t>Non Physical Constraint</a:t>
            </a:r>
          </a:p>
          <a:p>
            <a:pPr marL="1428750" lvl="2" indent="-514350">
              <a:buFont typeface="Arial" pitchFamily="34" charset="0"/>
              <a:buChar char="•"/>
              <a:defRPr/>
            </a:pPr>
            <a:endParaRPr lang="en-US" sz="3200" dirty="0" smtClean="0">
              <a:latin typeface="+mn-lt"/>
              <a:cs typeface="+mn-cs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3200" b="1" dirty="0" smtClean="0">
                <a:latin typeface="Arial" pitchFamily="34" charset="0"/>
                <a:ea typeface="+mj-ea"/>
                <a:cs typeface="Arial" pitchFamily="34" charset="0"/>
              </a:rPr>
              <a:t>Introduction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76200" y="11430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buFontTx/>
              <a:buChar char="•"/>
              <a:defRPr/>
            </a:pPr>
            <a:r>
              <a:rPr lang="en-US" sz="2800" dirty="0" smtClean="0">
                <a:latin typeface="+mn-lt"/>
                <a:cs typeface="+mn-cs"/>
              </a:rPr>
              <a:t>Approximately how many Leading Practices can be adopted from the Learning Hub per year by the industry?</a:t>
            </a:r>
          </a:p>
          <a:p>
            <a:pPr marL="800100" lvl="1" indent="-342900">
              <a:buFontTx/>
              <a:buChar char="•"/>
              <a:defRPr/>
            </a:pPr>
            <a:r>
              <a:rPr lang="en-US" sz="2800" i="1" dirty="0" smtClean="0">
                <a:latin typeface="+mn-lt"/>
                <a:cs typeface="+mn-cs"/>
              </a:rPr>
              <a:t>Alignment with Industry Expectation</a:t>
            </a:r>
          </a:p>
          <a:p>
            <a:pPr marL="342900" indent="-342900" eaLnBrk="1" hangingPunct="1">
              <a:buFontTx/>
              <a:buChar char="•"/>
              <a:defRPr/>
            </a:pPr>
            <a:r>
              <a:rPr lang="en-US" sz="2800" dirty="0" smtClean="0">
                <a:latin typeface="+mn-lt"/>
                <a:cs typeface="+mn-cs"/>
              </a:rPr>
              <a:t>Where  should most energy (time, resources etc) of the  Adoption Teams (or Learning Hub) be FOCUSED on</a:t>
            </a:r>
          </a:p>
          <a:p>
            <a:pPr marL="342900" indent="-342900" eaLnBrk="1" hangingPunct="1">
              <a:buFontTx/>
              <a:buChar char="•"/>
              <a:defRPr/>
            </a:pPr>
            <a:r>
              <a:rPr lang="en-US" sz="2800" dirty="0" smtClean="0">
                <a:latin typeface="+mn-lt"/>
                <a:cs typeface="+mn-cs"/>
              </a:rPr>
              <a:t>POSSIBLE Operational measurement strategy for the Teams and Hub</a:t>
            </a:r>
          </a:p>
          <a:p>
            <a:pPr marL="342900" indent="-342900" eaLnBrk="1" hangingPunct="1">
              <a:buFontTx/>
              <a:buChar char="•"/>
              <a:defRPr/>
            </a:pPr>
            <a:r>
              <a:rPr lang="en-US" sz="2800" dirty="0" smtClean="0">
                <a:solidFill>
                  <a:srgbClr val="FF0000"/>
                </a:solidFill>
                <a:latin typeface="+mn-lt"/>
                <a:cs typeface="+mn-cs"/>
              </a:rPr>
              <a:t>Leading Practice Adoption System MACRO DESIGN</a:t>
            </a:r>
          </a:p>
          <a:p>
            <a:pPr marL="342900" indent="-342900" eaLnBrk="1" hangingPunct="1">
              <a:buFontTx/>
              <a:buChar char="•"/>
              <a:defRPr/>
            </a:pPr>
            <a:r>
              <a:rPr lang="en-US" sz="2800" dirty="0" smtClean="0">
                <a:solidFill>
                  <a:srgbClr val="FF0000"/>
                </a:solidFill>
                <a:latin typeface="+mn-lt"/>
                <a:cs typeface="+mn-cs"/>
              </a:rPr>
              <a:t>Aligning to the Business world approach</a:t>
            </a:r>
          </a:p>
          <a:p>
            <a:pPr marL="342900" indent="-342900" eaLnBrk="1" hangingPunct="1">
              <a:buFontTx/>
              <a:buChar char="•"/>
              <a:defRPr/>
            </a:pPr>
            <a:r>
              <a:rPr lang="en-US" sz="2800" dirty="0" smtClean="0">
                <a:latin typeface="+mn-lt"/>
                <a:cs typeface="+mn-cs"/>
              </a:rPr>
              <a:t>Exploring the systems approach of the Leading Practice Adoption System</a:t>
            </a:r>
          </a:p>
          <a:p>
            <a:pPr marL="342900" indent="-342900" eaLnBrk="1" hangingPunct="1">
              <a:buFontTx/>
              <a:buChar char="•"/>
              <a:defRPr/>
            </a:pPr>
            <a:endParaRPr lang="en-US" sz="2800" dirty="0" smtClean="0">
              <a:latin typeface="+mn-lt"/>
              <a:cs typeface="+mn-cs"/>
            </a:endParaRPr>
          </a:p>
          <a:p>
            <a:pPr marL="800100" lvl="2" indent="-342900">
              <a:buFont typeface="Courier New" pitchFamily="49" charset="0"/>
              <a:buChar char="o"/>
              <a:defRPr/>
            </a:pPr>
            <a:endParaRPr lang="en-US" sz="2800" b="1" dirty="0" smtClean="0">
              <a:latin typeface="+mn-lt"/>
              <a:cs typeface="+mn-cs"/>
            </a:endParaRPr>
          </a:p>
          <a:p>
            <a:pPr marL="800100" lvl="2" indent="-342900">
              <a:buFont typeface="Courier New" pitchFamily="49" charset="0"/>
              <a:buChar char="o"/>
              <a:defRPr/>
            </a:pPr>
            <a:endParaRPr lang="en-US" sz="2800" b="1" dirty="0" smtClean="0">
              <a:latin typeface="+mn-lt"/>
              <a:cs typeface="+mn-cs"/>
            </a:endParaRPr>
          </a:p>
          <a:p>
            <a:pPr marL="800100" lvl="2" indent="-342900">
              <a:buFont typeface="Courier New" pitchFamily="49" charset="0"/>
              <a:buChar char="o"/>
              <a:defRPr/>
            </a:pPr>
            <a:endParaRPr lang="en-US" sz="2800" b="1" dirty="0" smtClean="0">
              <a:latin typeface="+mn-lt"/>
              <a:cs typeface="+mn-cs"/>
            </a:endParaRPr>
          </a:p>
          <a:p>
            <a:pPr marL="800100" lvl="2" indent="-342900">
              <a:buFont typeface="Courier New" pitchFamily="49" charset="0"/>
              <a:buChar char="o"/>
              <a:defRPr/>
            </a:pPr>
            <a:endParaRPr lang="en-US" sz="2800" b="1" dirty="0" smtClean="0">
              <a:latin typeface="+mn-lt"/>
              <a:cs typeface="+mn-cs"/>
            </a:endParaRPr>
          </a:p>
          <a:p>
            <a:pPr marL="800100" lvl="2" indent="-342900">
              <a:buFont typeface="Courier New" pitchFamily="49" charset="0"/>
              <a:buChar char="o"/>
              <a:defRPr/>
            </a:pPr>
            <a:r>
              <a:rPr lang="en-US" sz="2400" dirty="0" smtClean="0">
                <a:latin typeface="+mn-lt"/>
                <a:cs typeface="+mn-cs"/>
              </a:rPr>
              <a:t>How many weakest links in a chain?</a:t>
            </a:r>
          </a:p>
          <a:p>
            <a:pPr marL="800100" lvl="2" indent="-342900">
              <a:buFont typeface="Courier New" pitchFamily="49" charset="0"/>
              <a:buChar char="o"/>
              <a:defRPr/>
            </a:pPr>
            <a:r>
              <a:rPr lang="en-US" sz="2400" dirty="0" smtClean="0">
                <a:latin typeface="+mn-lt"/>
                <a:cs typeface="+mn-cs"/>
              </a:rPr>
              <a:t>What determines the system’s Throughput?</a:t>
            </a:r>
          </a:p>
          <a:p>
            <a:pPr marL="800100" lvl="2" indent="-342900">
              <a:buFont typeface="Courier New" pitchFamily="49" charset="0"/>
              <a:buChar char="o"/>
              <a:defRPr/>
            </a:pPr>
            <a:endParaRPr lang="en-US" sz="2400" b="1" dirty="0" smtClean="0">
              <a:latin typeface="+mn-lt"/>
              <a:cs typeface="+mn-cs"/>
            </a:endParaRPr>
          </a:p>
          <a:p>
            <a:pPr marL="800100" lvl="2" indent="-342900">
              <a:buFont typeface="Courier New" pitchFamily="49" charset="0"/>
              <a:buChar char="o"/>
              <a:defRPr/>
            </a:pPr>
            <a:endParaRPr lang="en-US" sz="2400" b="1" dirty="0" smtClean="0">
              <a:latin typeface="+mn-lt"/>
              <a:cs typeface="+mn-cs"/>
            </a:endParaRPr>
          </a:p>
          <a:p>
            <a:pPr marL="342900" indent="-342900">
              <a:buFontTx/>
              <a:buChar char="•"/>
              <a:defRPr/>
            </a:pPr>
            <a:endParaRPr lang="en-US" sz="2400" dirty="0" smtClean="0">
              <a:latin typeface="+mn-lt"/>
              <a:cs typeface="+mn-cs"/>
            </a:endParaRPr>
          </a:p>
          <a:p>
            <a:pPr marL="800100" lvl="1" indent="-342900">
              <a:buFontTx/>
              <a:buChar char="•"/>
              <a:defRPr/>
            </a:pPr>
            <a:endParaRPr lang="en-US" sz="3200" dirty="0" smtClean="0">
              <a:latin typeface="+mn-lt"/>
              <a:cs typeface="+mn-cs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3200" b="1" dirty="0" smtClean="0">
                <a:latin typeface="Arial" pitchFamily="34" charset="0"/>
                <a:ea typeface="+mj-ea"/>
                <a:cs typeface="Arial" pitchFamily="34" charset="0"/>
              </a:rPr>
              <a:t>Systems Approach Background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76200" y="11430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buFontTx/>
              <a:buChar char="•"/>
              <a:defRPr/>
            </a:pPr>
            <a:r>
              <a:rPr lang="en-US" sz="2800" dirty="0" smtClean="0">
                <a:latin typeface="+mn-lt"/>
                <a:cs typeface="+mn-cs"/>
              </a:rPr>
              <a:t>Systems Approach Model</a:t>
            </a:r>
          </a:p>
          <a:p>
            <a:pPr marL="342900" indent="-342900" eaLnBrk="1" hangingPunct="1">
              <a:buFontTx/>
              <a:buChar char="•"/>
              <a:defRPr/>
            </a:pPr>
            <a:endParaRPr lang="en-US" sz="2800" dirty="0" smtClean="0">
              <a:latin typeface="+mn-lt"/>
              <a:cs typeface="+mn-cs"/>
            </a:endParaRPr>
          </a:p>
          <a:p>
            <a:pPr marL="800100" lvl="2" indent="-342900">
              <a:buFont typeface="Courier New" pitchFamily="49" charset="0"/>
              <a:buChar char="o"/>
              <a:defRPr/>
            </a:pPr>
            <a:r>
              <a:rPr lang="en-US" sz="2400" dirty="0" smtClean="0">
                <a:latin typeface="+mn-lt"/>
                <a:cs typeface="+mn-cs"/>
              </a:rPr>
              <a:t>System: A set of interdependent processes working together to achieve a common </a:t>
            </a:r>
            <a:r>
              <a:rPr lang="en-US" sz="2800" b="1" dirty="0" smtClean="0">
                <a:latin typeface="+mn-lt"/>
                <a:cs typeface="+mn-cs"/>
              </a:rPr>
              <a:t>goal</a:t>
            </a:r>
          </a:p>
          <a:p>
            <a:pPr marL="800100" lvl="2" indent="-342900">
              <a:buFont typeface="Courier New" pitchFamily="49" charset="0"/>
              <a:buChar char="o"/>
              <a:defRPr/>
            </a:pPr>
            <a:endParaRPr lang="en-US" sz="2800" b="1" dirty="0" smtClean="0">
              <a:latin typeface="+mn-lt"/>
              <a:cs typeface="+mn-cs"/>
            </a:endParaRPr>
          </a:p>
          <a:p>
            <a:pPr marL="800100" lvl="2" indent="-342900">
              <a:buFont typeface="Courier New" pitchFamily="49" charset="0"/>
              <a:buChar char="o"/>
              <a:defRPr/>
            </a:pPr>
            <a:endParaRPr lang="en-US" sz="2800" b="1" dirty="0" smtClean="0">
              <a:latin typeface="+mn-lt"/>
              <a:cs typeface="+mn-cs"/>
            </a:endParaRPr>
          </a:p>
          <a:p>
            <a:pPr marL="800100" lvl="2" indent="-342900">
              <a:buFont typeface="Courier New" pitchFamily="49" charset="0"/>
              <a:buChar char="o"/>
              <a:defRPr/>
            </a:pPr>
            <a:endParaRPr lang="en-US" sz="2800" b="1" dirty="0" smtClean="0">
              <a:latin typeface="+mn-lt"/>
              <a:cs typeface="+mn-cs"/>
            </a:endParaRPr>
          </a:p>
          <a:p>
            <a:pPr marL="800100" lvl="2" indent="-342900">
              <a:buFont typeface="Courier New" pitchFamily="49" charset="0"/>
              <a:buChar char="o"/>
              <a:defRPr/>
            </a:pPr>
            <a:endParaRPr lang="en-US" sz="2800" b="1" dirty="0" smtClean="0">
              <a:latin typeface="+mn-lt"/>
              <a:cs typeface="+mn-cs"/>
            </a:endParaRPr>
          </a:p>
          <a:p>
            <a:pPr marL="800100" lvl="2" indent="-342900">
              <a:buFont typeface="Courier New" pitchFamily="49" charset="0"/>
              <a:buChar char="o"/>
              <a:defRPr/>
            </a:pPr>
            <a:r>
              <a:rPr lang="en-US" sz="2400" dirty="0" smtClean="0">
                <a:latin typeface="+mn-lt"/>
                <a:cs typeface="+mn-cs"/>
              </a:rPr>
              <a:t>How many weakest links in a chain?</a:t>
            </a:r>
          </a:p>
          <a:p>
            <a:pPr marL="800100" lvl="2" indent="-342900">
              <a:buFont typeface="Courier New" pitchFamily="49" charset="0"/>
              <a:buChar char="o"/>
              <a:defRPr/>
            </a:pPr>
            <a:r>
              <a:rPr lang="en-US" sz="2400" dirty="0" smtClean="0">
                <a:latin typeface="+mn-lt"/>
                <a:cs typeface="+mn-cs"/>
              </a:rPr>
              <a:t>What determines the system’s Throughput?</a:t>
            </a:r>
          </a:p>
          <a:p>
            <a:pPr marL="800100" lvl="2" indent="-342900">
              <a:buFont typeface="Courier New" pitchFamily="49" charset="0"/>
              <a:buChar char="o"/>
              <a:defRPr/>
            </a:pPr>
            <a:endParaRPr lang="en-US" sz="2400" b="1" dirty="0" smtClean="0">
              <a:latin typeface="+mn-lt"/>
              <a:cs typeface="+mn-cs"/>
            </a:endParaRPr>
          </a:p>
          <a:p>
            <a:pPr marL="800100" lvl="2" indent="-342900">
              <a:buFont typeface="Courier New" pitchFamily="49" charset="0"/>
              <a:buChar char="o"/>
              <a:defRPr/>
            </a:pPr>
            <a:endParaRPr lang="en-US" sz="2400" b="1" dirty="0" smtClean="0">
              <a:latin typeface="+mn-lt"/>
              <a:cs typeface="+mn-cs"/>
            </a:endParaRPr>
          </a:p>
          <a:p>
            <a:pPr marL="342900" indent="-342900">
              <a:buFontTx/>
              <a:buChar char="•"/>
              <a:defRPr/>
            </a:pPr>
            <a:endParaRPr lang="en-US" sz="2400" dirty="0" smtClean="0">
              <a:latin typeface="+mn-lt"/>
              <a:cs typeface="+mn-cs"/>
            </a:endParaRPr>
          </a:p>
          <a:p>
            <a:pPr marL="800100" lvl="1" indent="-342900">
              <a:buFontTx/>
              <a:buChar char="•"/>
              <a:defRPr/>
            </a:pPr>
            <a:endParaRPr lang="en-US" sz="3200" dirty="0" smtClean="0">
              <a:latin typeface="+mn-lt"/>
              <a:cs typeface="+mn-cs"/>
            </a:endParaRP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838200" y="3243262"/>
            <a:ext cx="5976938" cy="719138"/>
            <a:chOff x="884" y="2478"/>
            <a:chExt cx="3765" cy="453"/>
          </a:xfrm>
        </p:grpSpPr>
        <p:sp>
          <p:nvSpPr>
            <p:cNvPr id="15" name="Oval 4"/>
            <p:cNvSpPr>
              <a:spLocks noChangeArrowheads="1"/>
            </p:cNvSpPr>
            <p:nvPr/>
          </p:nvSpPr>
          <p:spPr bwMode="auto">
            <a:xfrm>
              <a:off x="884" y="2478"/>
              <a:ext cx="862" cy="453"/>
            </a:xfrm>
            <a:prstGeom prst="ellipse">
              <a:avLst/>
            </a:prstGeom>
            <a:solidFill>
              <a:srgbClr val="C49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400">
                  <a:latin typeface="Times New Roman" pitchFamily="18" charset="0"/>
                </a:rPr>
                <a:t>A</a:t>
              </a:r>
            </a:p>
          </p:txBody>
        </p:sp>
        <p:sp>
          <p:nvSpPr>
            <p:cNvPr id="17" name="Oval 5"/>
            <p:cNvSpPr>
              <a:spLocks noChangeArrowheads="1"/>
            </p:cNvSpPr>
            <p:nvPr/>
          </p:nvSpPr>
          <p:spPr bwMode="auto">
            <a:xfrm>
              <a:off x="1655" y="2478"/>
              <a:ext cx="862" cy="453"/>
            </a:xfrm>
            <a:prstGeom prst="ellipse">
              <a:avLst/>
            </a:prstGeom>
            <a:solidFill>
              <a:srgbClr val="C49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400">
                  <a:latin typeface="Times New Roman" pitchFamily="18" charset="0"/>
                </a:rPr>
                <a:t>B</a:t>
              </a:r>
            </a:p>
          </p:txBody>
        </p:sp>
        <p:sp>
          <p:nvSpPr>
            <p:cNvPr id="20" name="Oval 6"/>
            <p:cNvSpPr>
              <a:spLocks noChangeArrowheads="1"/>
            </p:cNvSpPr>
            <p:nvPr/>
          </p:nvSpPr>
          <p:spPr bwMode="auto">
            <a:xfrm>
              <a:off x="2381" y="2478"/>
              <a:ext cx="862" cy="453"/>
            </a:xfrm>
            <a:prstGeom prst="ellipse">
              <a:avLst/>
            </a:prstGeom>
            <a:solidFill>
              <a:srgbClr val="C49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400">
                  <a:latin typeface="Times New Roman" pitchFamily="18" charset="0"/>
                </a:rPr>
                <a:t>C</a:t>
              </a:r>
            </a:p>
          </p:txBody>
        </p:sp>
        <p:sp>
          <p:nvSpPr>
            <p:cNvPr id="21" name="Oval 7"/>
            <p:cNvSpPr>
              <a:spLocks noChangeArrowheads="1"/>
            </p:cNvSpPr>
            <p:nvPr/>
          </p:nvSpPr>
          <p:spPr bwMode="auto">
            <a:xfrm>
              <a:off x="3107" y="2478"/>
              <a:ext cx="862" cy="453"/>
            </a:xfrm>
            <a:prstGeom prst="ellipse">
              <a:avLst/>
            </a:prstGeom>
            <a:solidFill>
              <a:srgbClr val="C49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400">
                  <a:latin typeface="Times New Roman" pitchFamily="18" charset="0"/>
                </a:rPr>
                <a:t>D</a:t>
              </a:r>
            </a:p>
          </p:txBody>
        </p:sp>
        <p:sp>
          <p:nvSpPr>
            <p:cNvPr id="22" name="Oval 8"/>
            <p:cNvSpPr>
              <a:spLocks noChangeArrowheads="1"/>
            </p:cNvSpPr>
            <p:nvPr/>
          </p:nvSpPr>
          <p:spPr bwMode="auto">
            <a:xfrm>
              <a:off x="3787" y="2478"/>
              <a:ext cx="862" cy="453"/>
            </a:xfrm>
            <a:prstGeom prst="ellipse">
              <a:avLst/>
            </a:prstGeom>
            <a:solidFill>
              <a:srgbClr val="C49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400">
                  <a:latin typeface="Times New Roman" pitchFamily="18" charset="0"/>
                </a:rPr>
                <a:t>E</a:t>
              </a:r>
            </a:p>
          </p:txBody>
        </p:sp>
      </p:grp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3200" b="1" dirty="0" smtClean="0">
                <a:latin typeface="Arial" pitchFamily="34" charset="0"/>
                <a:ea typeface="+mj-ea"/>
                <a:cs typeface="Arial" pitchFamily="34" charset="0"/>
              </a:rPr>
              <a:t>Systems Approach Background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76200" y="11430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800100" lvl="3" indent="-342900">
              <a:buFont typeface="Courier New" pitchFamily="49" charset="0"/>
              <a:buChar char="o"/>
              <a:defRPr/>
            </a:pPr>
            <a:r>
              <a:rPr lang="en-US" sz="2800" dirty="0" smtClean="0">
                <a:latin typeface="+mn-lt"/>
                <a:cs typeface="+mn-cs"/>
              </a:rPr>
              <a:t>Capacity Variations</a:t>
            </a:r>
          </a:p>
          <a:p>
            <a:pPr marL="800100" lvl="2" indent="-342900">
              <a:buFont typeface="Courier New" pitchFamily="49" charset="0"/>
              <a:buChar char="o"/>
              <a:defRPr/>
            </a:pPr>
            <a:endParaRPr lang="en-US" sz="2800" b="1" dirty="0" smtClean="0">
              <a:latin typeface="+mn-lt"/>
              <a:cs typeface="+mn-cs"/>
            </a:endParaRPr>
          </a:p>
          <a:p>
            <a:pPr marL="800100" lvl="2" indent="-342900">
              <a:buFont typeface="Courier New" pitchFamily="49" charset="0"/>
              <a:buChar char="o"/>
              <a:defRPr/>
            </a:pPr>
            <a:endParaRPr lang="en-US" sz="2800" b="1" dirty="0" smtClean="0">
              <a:latin typeface="+mn-lt"/>
              <a:cs typeface="+mn-cs"/>
            </a:endParaRPr>
          </a:p>
          <a:p>
            <a:pPr marL="800100" lvl="2" indent="-342900">
              <a:buFont typeface="Courier New" pitchFamily="49" charset="0"/>
              <a:buChar char="o"/>
              <a:defRPr/>
            </a:pPr>
            <a:endParaRPr lang="en-US" sz="2800" b="1" dirty="0" smtClean="0">
              <a:latin typeface="+mn-lt"/>
              <a:cs typeface="+mn-cs"/>
            </a:endParaRPr>
          </a:p>
          <a:p>
            <a:pPr marL="800100" lvl="3" indent="-342900" eaLnBrk="1" hangingPunct="1">
              <a:buFont typeface="Courier New" pitchFamily="49" charset="0"/>
              <a:buChar char="o"/>
              <a:defRPr/>
            </a:pPr>
            <a:r>
              <a:rPr lang="en-US" sz="2800" dirty="0" smtClean="0">
                <a:latin typeface="+mn-lt"/>
                <a:cs typeface="+mn-cs"/>
              </a:rPr>
              <a:t>Murphy exists in reality</a:t>
            </a:r>
          </a:p>
          <a:p>
            <a:pPr marL="800100" lvl="3" indent="-342900" eaLnBrk="1" hangingPunct="1">
              <a:buFont typeface="Courier New" pitchFamily="49" charset="0"/>
              <a:buChar char="o"/>
              <a:defRPr/>
            </a:pPr>
            <a:r>
              <a:rPr lang="en-US" sz="2800" dirty="0" smtClean="0">
                <a:latin typeface="+mn-lt"/>
                <a:cs typeface="+mn-cs"/>
              </a:rPr>
              <a:t>Interdependencies</a:t>
            </a:r>
          </a:p>
          <a:p>
            <a:pPr marL="800100" lvl="3" indent="-342900" eaLnBrk="1" hangingPunct="1">
              <a:buFont typeface="Courier New" pitchFamily="49" charset="0"/>
              <a:buChar char="o"/>
              <a:defRPr/>
            </a:pPr>
            <a:r>
              <a:rPr lang="en-US" sz="2800" dirty="0" smtClean="0">
                <a:latin typeface="+mn-lt"/>
                <a:cs typeface="+mn-cs"/>
              </a:rPr>
              <a:t>Fluctuations</a:t>
            </a:r>
          </a:p>
          <a:p>
            <a:pPr marL="800100" lvl="3" indent="-342900" eaLnBrk="1" hangingPunct="1">
              <a:buFont typeface="Courier New" pitchFamily="49" charset="0"/>
              <a:buChar char="o"/>
              <a:defRPr/>
            </a:pPr>
            <a:r>
              <a:rPr lang="en-US" sz="2800" dirty="0" smtClean="0">
                <a:latin typeface="+mn-lt"/>
                <a:cs typeface="+mn-cs"/>
              </a:rPr>
              <a:t>Complexity </a:t>
            </a:r>
          </a:p>
          <a:p>
            <a:pPr marL="1257300" lvl="4" indent="-342900">
              <a:buFont typeface="Courier New" pitchFamily="49" charset="0"/>
              <a:buChar char="o"/>
              <a:defRPr/>
            </a:pPr>
            <a:r>
              <a:rPr lang="en-US" sz="2400" dirty="0" smtClean="0">
                <a:latin typeface="+mn-lt"/>
                <a:cs typeface="+mn-cs"/>
              </a:rPr>
              <a:t>Number of interdependent constraints managed (</a:t>
            </a:r>
            <a:r>
              <a:rPr lang="en-ZA" sz="2400" dirty="0" smtClean="0">
                <a:latin typeface="+mn-lt"/>
                <a:cs typeface="+mn-cs"/>
              </a:rPr>
              <a:t>Physical and Non-physical</a:t>
            </a:r>
            <a:r>
              <a:rPr lang="en-ZA" sz="2800" dirty="0" smtClean="0">
                <a:latin typeface="+mn-lt"/>
                <a:cs typeface="+mn-cs"/>
              </a:rPr>
              <a:t>)</a:t>
            </a:r>
            <a:endParaRPr lang="en-US" sz="2800" dirty="0" smtClean="0">
              <a:latin typeface="+mn-lt"/>
              <a:cs typeface="+mn-cs"/>
            </a:endParaRPr>
          </a:p>
          <a:p>
            <a:pPr marL="800100" lvl="2" indent="-342900">
              <a:buFont typeface="Courier New" pitchFamily="49" charset="0"/>
              <a:buChar char="o"/>
              <a:defRPr/>
            </a:pPr>
            <a:endParaRPr lang="en-US" sz="2400" b="1" dirty="0" smtClean="0">
              <a:latin typeface="+mn-lt"/>
              <a:cs typeface="+mn-cs"/>
            </a:endParaRPr>
          </a:p>
          <a:p>
            <a:pPr marL="800100" lvl="2" indent="-342900">
              <a:buFont typeface="Courier New" pitchFamily="49" charset="0"/>
              <a:buChar char="o"/>
              <a:defRPr/>
            </a:pPr>
            <a:endParaRPr lang="en-US" sz="2400" b="1" dirty="0" smtClean="0">
              <a:latin typeface="+mn-lt"/>
              <a:cs typeface="+mn-cs"/>
            </a:endParaRPr>
          </a:p>
          <a:p>
            <a:pPr marL="342900" indent="-342900">
              <a:buFontTx/>
              <a:buChar char="•"/>
              <a:defRPr/>
            </a:pPr>
            <a:endParaRPr lang="en-US" sz="2400" dirty="0" smtClean="0">
              <a:latin typeface="+mn-lt"/>
              <a:cs typeface="+mn-cs"/>
            </a:endParaRPr>
          </a:p>
          <a:p>
            <a:pPr marL="800100" lvl="1" indent="-342900">
              <a:buFontTx/>
              <a:buChar char="•"/>
              <a:defRPr/>
            </a:pPr>
            <a:endParaRPr lang="en-US" sz="3200" dirty="0" smtClean="0">
              <a:latin typeface="+mn-lt"/>
              <a:cs typeface="+mn-cs"/>
            </a:endParaRPr>
          </a:p>
        </p:txBody>
      </p:sp>
      <p:grpSp>
        <p:nvGrpSpPr>
          <p:cNvPr id="24" name="Group 9"/>
          <p:cNvGrpSpPr>
            <a:grpSpLocks/>
          </p:cNvGrpSpPr>
          <p:nvPr/>
        </p:nvGrpSpPr>
        <p:grpSpPr bwMode="auto">
          <a:xfrm>
            <a:off x="1066800" y="2057400"/>
            <a:ext cx="5976937" cy="719138"/>
            <a:chOff x="929" y="1480"/>
            <a:chExt cx="3765" cy="453"/>
          </a:xfrm>
        </p:grpSpPr>
        <p:sp>
          <p:nvSpPr>
            <p:cNvPr id="25" name="Oval 4"/>
            <p:cNvSpPr>
              <a:spLocks noChangeArrowheads="1"/>
            </p:cNvSpPr>
            <p:nvPr/>
          </p:nvSpPr>
          <p:spPr bwMode="auto">
            <a:xfrm>
              <a:off x="929" y="1480"/>
              <a:ext cx="862" cy="453"/>
            </a:xfrm>
            <a:prstGeom prst="ellipse">
              <a:avLst/>
            </a:prstGeom>
            <a:solidFill>
              <a:srgbClr val="C49F00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400">
                  <a:latin typeface="Times New Roman" pitchFamily="18" charset="0"/>
                </a:rPr>
                <a:t>10</a:t>
              </a:r>
            </a:p>
          </p:txBody>
        </p:sp>
        <p:sp>
          <p:nvSpPr>
            <p:cNvPr id="26" name="Oval 5"/>
            <p:cNvSpPr>
              <a:spLocks noChangeArrowheads="1"/>
            </p:cNvSpPr>
            <p:nvPr/>
          </p:nvSpPr>
          <p:spPr bwMode="auto">
            <a:xfrm>
              <a:off x="1700" y="1480"/>
              <a:ext cx="862" cy="453"/>
            </a:xfrm>
            <a:prstGeom prst="ellipse">
              <a:avLst/>
            </a:prstGeom>
            <a:solidFill>
              <a:srgbClr val="C49F00"/>
            </a:solidFill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400">
                  <a:latin typeface="Times New Roman" pitchFamily="18" charset="0"/>
                </a:rPr>
                <a:t>20</a:t>
              </a:r>
            </a:p>
          </p:txBody>
        </p:sp>
        <p:sp>
          <p:nvSpPr>
            <p:cNvPr id="27" name="Oval 6"/>
            <p:cNvSpPr>
              <a:spLocks noChangeArrowheads="1"/>
            </p:cNvSpPr>
            <p:nvPr/>
          </p:nvSpPr>
          <p:spPr bwMode="auto">
            <a:xfrm>
              <a:off x="2426" y="1525"/>
              <a:ext cx="862" cy="363"/>
            </a:xfrm>
            <a:prstGeom prst="ellipse">
              <a:avLst/>
            </a:prstGeom>
            <a:solidFill>
              <a:srgbClr val="C49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400">
                  <a:latin typeface="Times New Roman" pitchFamily="18" charset="0"/>
                </a:rPr>
                <a:t>5</a:t>
              </a:r>
            </a:p>
          </p:txBody>
        </p:sp>
        <p:sp>
          <p:nvSpPr>
            <p:cNvPr id="28" name="Oval 7"/>
            <p:cNvSpPr>
              <a:spLocks noChangeArrowheads="1"/>
            </p:cNvSpPr>
            <p:nvPr/>
          </p:nvSpPr>
          <p:spPr bwMode="auto">
            <a:xfrm>
              <a:off x="3152" y="1480"/>
              <a:ext cx="862" cy="453"/>
            </a:xfrm>
            <a:prstGeom prst="ellipse">
              <a:avLst/>
            </a:prstGeom>
            <a:solidFill>
              <a:srgbClr val="C49F00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400">
                  <a:latin typeface="Times New Roman" pitchFamily="18" charset="0"/>
                </a:rPr>
                <a:t>15</a:t>
              </a:r>
            </a:p>
          </p:txBody>
        </p:sp>
        <p:sp>
          <p:nvSpPr>
            <p:cNvPr id="29" name="Oval 8"/>
            <p:cNvSpPr>
              <a:spLocks noChangeArrowheads="1"/>
            </p:cNvSpPr>
            <p:nvPr/>
          </p:nvSpPr>
          <p:spPr bwMode="auto">
            <a:xfrm>
              <a:off x="3832" y="1480"/>
              <a:ext cx="862" cy="453"/>
            </a:xfrm>
            <a:prstGeom prst="ellipse">
              <a:avLst/>
            </a:prstGeom>
            <a:solidFill>
              <a:srgbClr val="C49F00"/>
            </a:solidFill>
            <a:ln w="762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400" dirty="0">
                  <a:latin typeface="Times New Roman" pitchFamily="18" charset="0"/>
                </a:rPr>
                <a:t>25</a:t>
              </a:r>
            </a:p>
          </p:txBody>
        </p:sp>
      </p:grp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3200" b="1" dirty="0" smtClean="0">
                <a:latin typeface="Arial" pitchFamily="34" charset="0"/>
                <a:ea typeface="+mj-ea"/>
                <a:cs typeface="Arial" pitchFamily="34" charset="0"/>
              </a:rPr>
              <a:t>Systems Approach Background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76200" y="11430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800100" lvl="2" indent="-342900">
              <a:buFont typeface="Courier New" pitchFamily="49" charset="0"/>
              <a:buChar char="o"/>
              <a:defRPr/>
            </a:pPr>
            <a:endParaRPr lang="en-US" sz="2800" b="1" dirty="0" smtClean="0">
              <a:latin typeface="+mn-lt"/>
              <a:cs typeface="+mn-cs"/>
            </a:endParaRPr>
          </a:p>
          <a:p>
            <a:pPr marL="800100" lvl="2" indent="-342900">
              <a:buFont typeface="Courier New" pitchFamily="49" charset="0"/>
              <a:buChar char="o"/>
              <a:defRPr/>
            </a:pPr>
            <a:endParaRPr lang="en-US" sz="2800" b="1" dirty="0" smtClean="0">
              <a:latin typeface="+mn-lt"/>
              <a:cs typeface="+mn-cs"/>
            </a:endParaRPr>
          </a:p>
          <a:p>
            <a:pPr marL="800100" lvl="3" indent="-342900" eaLnBrk="1" hangingPunct="1">
              <a:buFont typeface="Courier New" pitchFamily="49" charset="0"/>
              <a:buChar char="o"/>
              <a:defRPr/>
            </a:pPr>
            <a:endParaRPr lang="en-US" sz="2800" dirty="0" smtClean="0">
              <a:latin typeface="+mn-lt"/>
              <a:cs typeface="+mn-cs"/>
            </a:endParaRPr>
          </a:p>
          <a:p>
            <a:pPr marL="800100" lvl="3" indent="-342900" eaLnBrk="1" hangingPunct="1">
              <a:buFont typeface="Courier New" pitchFamily="49" charset="0"/>
              <a:buChar char="o"/>
              <a:defRPr/>
            </a:pPr>
            <a:endParaRPr lang="en-US" sz="2800" dirty="0" smtClean="0">
              <a:latin typeface="+mn-lt"/>
              <a:cs typeface="+mn-cs"/>
            </a:endParaRPr>
          </a:p>
          <a:p>
            <a:pPr marL="800100" lvl="3" indent="-342900" eaLnBrk="1" hangingPunct="1">
              <a:buFont typeface="Courier New" pitchFamily="49" charset="0"/>
              <a:buChar char="o"/>
              <a:defRPr/>
            </a:pPr>
            <a:endParaRPr lang="en-US" sz="2800" dirty="0" smtClean="0">
              <a:latin typeface="+mn-lt"/>
              <a:cs typeface="+mn-cs"/>
            </a:endParaRPr>
          </a:p>
          <a:p>
            <a:pPr marL="800100" lvl="3" indent="-342900" eaLnBrk="1" hangingPunct="1">
              <a:buFont typeface="Courier New" pitchFamily="49" charset="0"/>
              <a:buChar char="o"/>
              <a:defRPr/>
            </a:pPr>
            <a:r>
              <a:rPr lang="en-US" sz="2800" dirty="0" smtClean="0">
                <a:latin typeface="+mn-lt"/>
                <a:cs typeface="+mn-cs"/>
              </a:rPr>
              <a:t>An hr lost at the bottleneck is an hr lost for the whole system</a:t>
            </a:r>
          </a:p>
          <a:p>
            <a:pPr marL="800100" lvl="3" indent="-342900" eaLnBrk="1" hangingPunct="1">
              <a:buFont typeface="Courier New" pitchFamily="49" charset="0"/>
              <a:buChar char="o"/>
              <a:defRPr/>
            </a:pPr>
            <a:r>
              <a:rPr lang="en-US" sz="2800" dirty="0" smtClean="0">
                <a:latin typeface="+mn-lt"/>
                <a:cs typeface="+mn-cs"/>
              </a:rPr>
              <a:t>Bottleneck determines the system throughput</a:t>
            </a:r>
          </a:p>
          <a:p>
            <a:pPr marL="800100" lvl="3" indent="-342900" eaLnBrk="1" hangingPunct="1">
              <a:buFont typeface="Courier New" pitchFamily="49" charset="0"/>
              <a:buChar char="o"/>
              <a:defRPr/>
            </a:pPr>
            <a:r>
              <a:rPr lang="en-US" sz="2800" dirty="0" smtClean="0">
                <a:latin typeface="+mn-lt"/>
                <a:cs typeface="+mn-cs"/>
              </a:rPr>
              <a:t>Bottleneck is the ‘drumbeat’ of the system</a:t>
            </a:r>
          </a:p>
          <a:p>
            <a:pPr marL="800100" lvl="3" indent="-342900" eaLnBrk="1" hangingPunct="1">
              <a:buFont typeface="Courier New" pitchFamily="49" charset="0"/>
              <a:buChar char="o"/>
              <a:defRPr/>
            </a:pPr>
            <a:r>
              <a:rPr lang="en-US" sz="2800" dirty="0" smtClean="0">
                <a:latin typeface="+mn-lt"/>
                <a:cs typeface="+mn-cs"/>
              </a:rPr>
              <a:t>Plans must be staggered around the bottleneck</a:t>
            </a:r>
          </a:p>
          <a:p>
            <a:pPr marL="800100" lvl="2" indent="-342900">
              <a:buFont typeface="Courier New" pitchFamily="49" charset="0"/>
              <a:buChar char="o"/>
              <a:defRPr/>
            </a:pPr>
            <a:endParaRPr lang="en-US" sz="2400" b="1" dirty="0" smtClean="0">
              <a:latin typeface="+mn-lt"/>
              <a:cs typeface="+mn-cs"/>
            </a:endParaRPr>
          </a:p>
          <a:p>
            <a:pPr marL="800100" lvl="2" indent="-342900">
              <a:buFont typeface="Courier New" pitchFamily="49" charset="0"/>
              <a:buChar char="o"/>
              <a:defRPr/>
            </a:pPr>
            <a:endParaRPr lang="en-US" sz="2400" b="1" dirty="0" smtClean="0">
              <a:latin typeface="+mn-lt"/>
              <a:cs typeface="+mn-cs"/>
            </a:endParaRPr>
          </a:p>
          <a:p>
            <a:pPr marL="342900" indent="-342900">
              <a:buFontTx/>
              <a:buChar char="•"/>
              <a:defRPr/>
            </a:pPr>
            <a:endParaRPr lang="en-US" sz="2400" dirty="0" smtClean="0">
              <a:latin typeface="+mn-lt"/>
              <a:cs typeface="+mn-cs"/>
            </a:endParaRPr>
          </a:p>
          <a:p>
            <a:pPr marL="800100" lvl="1" indent="-342900">
              <a:buFontTx/>
              <a:buChar char="•"/>
              <a:defRPr/>
            </a:pPr>
            <a:endParaRPr lang="en-US" sz="3200" dirty="0" smtClean="0">
              <a:latin typeface="+mn-lt"/>
              <a:cs typeface="+mn-cs"/>
            </a:endParaRP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1219200" y="1981200"/>
            <a:ext cx="5976937" cy="719138"/>
            <a:chOff x="929" y="1480"/>
            <a:chExt cx="3765" cy="453"/>
          </a:xfrm>
        </p:grpSpPr>
        <p:sp>
          <p:nvSpPr>
            <p:cNvPr id="25" name="Oval 4"/>
            <p:cNvSpPr>
              <a:spLocks noChangeArrowheads="1"/>
            </p:cNvSpPr>
            <p:nvPr/>
          </p:nvSpPr>
          <p:spPr bwMode="auto">
            <a:xfrm>
              <a:off x="929" y="1480"/>
              <a:ext cx="862" cy="453"/>
            </a:xfrm>
            <a:prstGeom prst="ellipse">
              <a:avLst/>
            </a:prstGeom>
            <a:solidFill>
              <a:srgbClr val="C49F00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400">
                  <a:latin typeface="Times New Roman" pitchFamily="18" charset="0"/>
                </a:rPr>
                <a:t>10</a:t>
              </a:r>
            </a:p>
          </p:txBody>
        </p:sp>
        <p:sp>
          <p:nvSpPr>
            <p:cNvPr id="26" name="Oval 5"/>
            <p:cNvSpPr>
              <a:spLocks noChangeArrowheads="1"/>
            </p:cNvSpPr>
            <p:nvPr/>
          </p:nvSpPr>
          <p:spPr bwMode="auto">
            <a:xfrm>
              <a:off x="1700" y="1480"/>
              <a:ext cx="862" cy="453"/>
            </a:xfrm>
            <a:prstGeom prst="ellipse">
              <a:avLst/>
            </a:prstGeom>
            <a:solidFill>
              <a:srgbClr val="C49F00"/>
            </a:solidFill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400">
                  <a:latin typeface="Times New Roman" pitchFamily="18" charset="0"/>
                </a:rPr>
                <a:t>20</a:t>
              </a:r>
            </a:p>
          </p:txBody>
        </p:sp>
        <p:sp>
          <p:nvSpPr>
            <p:cNvPr id="27" name="Oval 6"/>
            <p:cNvSpPr>
              <a:spLocks noChangeArrowheads="1"/>
            </p:cNvSpPr>
            <p:nvPr/>
          </p:nvSpPr>
          <p:spPr bwMode="auto">
            <a:xfrm>
              <a:off x="2426" y="1525"/>
              <a:ext cx="862" cy="363"/>
            </a:xfrm>
            <a:prstGeom prst="ellipse">
              <a:avLst/>
            </a:prstGeom>
            <a:solidFill>
              <a:srgbClr val="C49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400">
                  <a:latin typeface="Times New Roman" pitchFamily="18" charset="0"/>
                </a:rPr>
                <a:t>5</a:t>
              </a:r>
            </a:p>
          </p:txBody>
        </p:sp>
        <p:sp>
          <p:nvSpPr>
            <p:cNvPr id="28" name="Oval 7"/>
            <p:cNvSpPr>
              <a:spLocks noChangeArrowheads="1"/>
            </p:cNvSpPr>
            <p:nvPr/>
          </p:nvSpPr>
          <p:spPr bwMode="auto">
            <a:xfrm>
              <a:off x="3152" y="1480"/>
              <a:ext cx="862" cy="453"/>
            </a:xfrm>
            <a:prstGeom prst="ellipse">
              <a:avLst/>
            </a:prstGeom>
            <a:solidFill>
              <a:srgbClr val="C49F00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400" dirty="0">
                  <a:latin typeface="Times New Roman" pitchFamily="18" charset="0"/>
                </a:rPr>
                <a:t>15</a:t>
              </a:r>
            </a:p>
          </p:txBody>
        </p:sp>
        <p:sp>
          <p:nvSpPr>
            <p:cNvPr id="29" name="Oval 8"/>
            <p:cNvSpPr>
              <a:spLocks noChangeArrowheads="1"/>
            </p:cNvSpPr>
            <p:nvPr/>
          </p:nvSpPr>
          <p:spPr bwMode="auto">
            <a:xfrm>
              <a:off x="3832" y="1480"/>
              <a:ext cx="862" cy="453"/>
            </a:xfrm>
            <a:prstGeom prst="ellipse">
              <a:avLst/>
            </a:prstGeom>
            <a:solidFill>
              <a:srgbClr val="C49F00"/>
            </a:solidFill>
            <a:ln w="762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400" dirty="0">
                  <a:latin typeface="Times New Roman" pitchFamily="18" charset="0"/>
                </a:rPr>
                <a:t>25</a:t>
              </a:r>
            </a:p>
          </p:txBody>
        </p:sp>
      </p:grp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3200" b="1" dirty="0" smtClean="0">
                <a:latin typeface="Arial" pitchFamily="34" charset="0"/>
                <a:ea typeface="+mj-ea"/>
                <a:cs typeface="Arial" pitchFamily="34" charset="0"/>
              </a:rPr>
              <a:t>Systems Approach Background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76200" y="11430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lvl="2" indent="-342900">
              <a:buFont typeface="Arial" pitchFamily="34" charset="0"/>
              <a:buChar char="•"/>
              <a:defRPr/>
            </a:pPr>
            <a:r>
              <a:rPr lang="en-ZA" sz="4000" dirty="0" smtClean="0">
                <a:latin typeface="+mn-lt"/>
                <a:cs typeface="+mn-cs"/>
              </a:rPr>
              <a:t>Physical Constraint</a:t>
            </a:r>
            <a:endParaRPr lang="en-US" sz="4000" dirty="0" smtClean="0">
              <a:latin typeface="+mn-lt"/>
              <a:cs typeface="+mn-cs"/>
            </a:endParaRPr>
          </a:p>
          <a:p>
            <a:pPr marL="800100" lvl="2" indent="-342900">
              <a:buFont typeface="Courier New" pitchFamily="49" charset="0"/>
              <a:buChar char="o"/>
              <a:defRPr/>
            </a:pPr>
            <a:endParaRPr lang="en-US" sz="2400" b="1" dirty="0" smtClean="0">
              <a:latin typeface="+mn-lt"/>
              <a:cs typeface="+mn-cs"/>
            </a:endParaRPr>
          </a:p>
          <a:p>
            <a:pPr marL="800100" lvl="2" indent="-342900">
              <a:buFont typeface="Courier New" pitchFamily="49" charset="0"/>
              <a:buChar char="o"/>
              <a:defRPr/>
            </a:pPr>
            <a:endParaRPr lang="en-US" sz="2400" b="1" dirty="0" smtClean="0">
              <a:latin typeface="+mn-lt"/>
              <a:cs typeface="+mn-cs"/>
            </a:endParaRPr>
          </a:p>
          <a:p>
            <a:pPr marL="342900" indent="-342900">
              <a:buFontTx/>
              <a:buChar char="•"/>
              <a:defRPr/>
            </a:pPr>
            <a:endParaRPr lang="en-US" sz="2400" dirty="0" smtClean="0">
              <a:latin typeface="+mn-lt"/>
              <a:cs typeface="+mn-cs"/>
            </a:endParaRPr>
          </a:p>
          <a:p>
            <a:pPr marL="800100" lvl="1" indent="-342900">
              <a:buFontTx/>
              <a:buChar char="•"/>
              <a:defRPr/>
            </a:pPr>
            <a:endParaRPr lang="en-US" sz="3200" dirty="0" smtClean="0">
              <a:latin typeface="+mn-lt"/>
              <a:cs typeface="+mn-cs"/>
            </a:endParaRPr>
          </a:p>
        </p:txBody>
      </p:sp>
      <p:sp>
        <p:nvSpPr>
          <p:cNvPr id="19" name="AutoShape 4"/>
          <p:cNvSpPr>
            <a:spLocks noChangeArrowheads="1"/>
          </p:cNvSpPr>
          <p:nvPr/>
        </p:nvSpPr>
        <p:spPr bwMode="auto">
          <a:xfrm>
            <a:off x="5005388" y="2782888"/>
            <a:ext cx="1150937" cy="360362"/>
          </a:xfrm>
          <a:prstGeom prst="cube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29" tIns="45715" rIns="91429" bIns="45715" anchor="ctr"/>
          <a:lstStyle/>
          <a:p>
            <a:pPr algn="ctr"/>
            <a:r>
              <a:rPr lang="en-US" sz="1400" b="1">
                <a:effectLst/>
                <a:latin typeface="Tahoma" pitchFamily="34" charset="0"/>
                <a:ea typeface="MS PGothic" pitchFamily="34" charset="-128"/>
                <a:cs typeface="Tahoma" pitchFamily="34" charset="0"/>
              </a:rPr>
              <a:t>Blockage</a:t>
            </a:r>
          </a:p>
        </p:txBody>
      </p:sp>
      <p:grpSp>
        <p:nvGrpSpPr>
          <p:cNvPr id="20" name="Group 5"/>
          <p:cNvGrpSpPr>
            <a:grpSpLocks/>
          </p:cNvGrpSpPr>
          <p:nvPr/>
        </p:nvGrpSpPr>
        <p:grpSpPr bwMode="auto">
          <a:xfrm>
            <a:off x="5795963" y="1990725"/>
            <a:ext cx="2449512" cy="720725"/>
            <a:chOff x="3152" y="1298"/>
            <a:chExt cx="1543" cy="453"/>
          </a:xfrm>
        </p:grpSpPr>
        <p:sp>
          <p:nvSpPr>
            <p:cNvPr id="21" name="Oval 6"/>
            <p:cNvSpPr>
              <a:spLocks noChangeArrowheads="1"/>
            </p:cNvSpPr>
            <p:nvPr/>
          </p:nvSpPr>
          <p:spPr bwMode="auto">
            <a:xfrm>
              <a:off x="3152" y="1298"/>
              <a:ext cx="862" cy="453"/>
            </a:xfrm>
            <a:prstGeom prst="ellipse">
              <a:avLst/>
            </a:prstGeom>
            <a:solidFill>
              <a:srgbClr val="C49F00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1429" tIns="45715" rIns="91429" bIns="45715" anchor="ctr"/>
            <a:lstStyle/>
            <a:p>
              <a:pPr algn="ctr"/>
              <a:r>
                <a:rPr lang="en-US">
                  <a:effectLst/>
                  <a:latin typeface="Tahoma" pitchFamily="34" charset="0"/>
                  <a:ea typeface="MS PGothic" pitchFamily="34" charset="-128"/>
                  <a:cs typeface="Tahoma" pitchFamily="34" charset="0"/>
                </a:rPr>
                <a:t>15</a:t>
              </a:r>
            </a:p>
          </p:txBody>
        </p:sp>
        <p:sp>
          <p:nvSpPr>
            <p:cNvPr id="22" name="Oval 7"/>
            <p:cNvSpPr>
              <a:spLocks noChangeArrowheads="1"/>
            </p:cNvSpPr>
            <p:nvPr/>
          </p:nvSpPr>
          <p:spPr bwMode="auto">
            <a:xfrm>
              <a:off x="3833" y="1298"/>
              <a:ext cx="862" cy="453"/>
            </a:xfrm>
            <a:prstGeom prst="ellipse">
              <a:avLst/>
            </a:prstGeom>
            <a:solidFill>
              <a:srgbClr val="C49F00"/>
            </a:solidFill>
            <a:ln w="762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1429" tIns="45715" rIns="91429" bIns="45715" anchor="ctr"/>
            <a:lstStyle/>
            <a:p>
              <a:pPr algn="ctr"/>
              <a:r>
                <a:rPr lang="en-US">
                  <a:effectLst/>
                  <a:latin typeface="Tahoma" pitchFamily="34" charset="0"/>
                  <a:ea typeface="MS PGothic" pitchFamily="34" charset="-128"/>
                  <a:cs typeface="Tahoma" pitchFamily="34" charset="0"/>
                </a:rPr>
                <a:t>25</a:t>
              </a:r>
            </a:p>
          </p:txBody>
        </p:sp>
      </p:grpSp>
      <p:sp>
        <p:nvSpPr>
          <p:cNvPr id="23" name="AutoShape 8"/>
          <p:cNvSpPr>
            <a:spLocks noChangeArrowheads="1"/>
          </p:cNvSpPr>
          <p:nvPr/>
        </p:nvSpPr>
        <p:spPr bwMode="auto">
          <a:xfrm>
            <a:off x="5003800" y="2709863"/>
            <a:ext cx="1150938" cy="503237"/>
          </a:xfrm>
          <a:prstGeom prst="cube">
            <a:avLst>
              <a:gd name="adj" fmla="val 25000"/>
            </a:avLst>
          </a:prstGeom>
          <a:solidFill>
            <a:srgbClr val="00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29" tIns="45715" rIns="91429" bIns="45715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MS PGothic" pitchFamily="34" charset="-128"/>
                <a:cs typeface="Tahoma" pitchFamily="34" charset="0"/>
              </a:rPr>
              <a:t>BUFFER</a:t>
            </a:r>
          </a:p>
        </p:txBody>
      </p:sp>
      <p:sp>
        <p:nvSpPr>
          <p:cNvPr id="24" name="AutoShape 9"/>
          <p:cNvSpPr>
            <a:spLocks noChangeArrowheads="1"/>
          </p:cNvSpPr>
          <p:nvPr/>
        </p:nvSpPr>
        <p:spPr bwMode="auto">
          <a:xfrm>
            <a:off x="3060700" y="2782888"/>
            <a:ext cx="1439863" cy="360362"/>
          </a:xfrm>
          <a:prstGeom prst="flowChartManualOperation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29" tIns="45715" rIns="91429" bIns="45715" anchor="ctr"/>
          <a:lstStyle/>
          <a:p>
            <a:pPr algn="ctr"/>
            <a:r>
              <a:rPr lang="en-US" sz="1600" b="1">
                <a:effectLst/>
                <a:latin typeface="Tahoma" pitchFamily="34" charset="0"/>
                <a:ea typeface="MS PGothic" pitchFamily="34" charset="-128"/>
                <a:cs typeface="Tahoma" pitchFamily="34" charset="0"/>
              </a:rPr>
              <a:t>Starvation</a:t>
            </a:r>
          </a:p>
        </p:txBody>
      </p:sp>
      <p:sp>
        <p:nvSpPr>
          <p:cNvPr id="30" name="Oval 10"/>
          <p:cNvSpPr>
            <a:spLocks noChangeArrowheads="1"/>
          </p:cNvSpPr>
          <p:nvPr/>
        </p:nvSpPr>
        <p:spPr bwMode="auto">
          <a:xfrm>
            <a:off x="4067175" y="2133600"/>
            <a:ext cx="1368425" cy="577850"/>
          </a:xfrm>
          <a:prstGeom prst="ellipse">
            <a:avLst/>
          </a:prstGeom>
          <a:solidFill>
            <a:srgbClr val="C49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29" tIns="45715" rIns="91429" bIns="45715" anchor="ctr"/>
          <a:lstStyle/>
          <a:p>
            <a:pPr algn="ctr"/>
            <a:r>
              <a:rPr lang="en-US">
                <a:effectLst/>
                <a:latin typeface="Tahoma" pitchFamily="34" charset="0"/>
                <a:ea typeface="MS PGothic" pitchFamily="34" charset="-128"/>
                <a:cs typeface="Tahoma" pitchFamily="34" charset="0"/>
              </a:rPr>
              <a:t>5</a:t>
            </a:r>
          </a:p>
        </p:txBody>
      </p:sp>
      <p:grpSp>
        <p:nvGrpSpPr>
          <p:cNvPr id="31" name="Group 11"/>
          <p:cNvGrpSpPr>
            <a:grpSpLocks/>
          </p:cNvGrpSpPr>
          <p:nvPr/>
        </p:nvGrpSpPr>
        <p:grpSpPr bwMode="auto">
          <a:xfrm>
            <a:off x="900113" y="2062163"/>
            <a:ext cx="2592387" cy="719137"/>
            <a:chOff x="929" y="1298"/>
            <a:chExt cx="1633" cy="453"/>
          </a:xfrm>
        </p:grpSpPr>
        <p:sp>
          <p:nvSpPr>
            <p:cNvPr id="32" name="Oval 12"/>
            <p:cNvSpPr>
              <a:spLocks noChangeArrowheads="1"/>
            </p:cNvSpPr>
            <p:nvPr/>
          </p:nvSpPr>
          <p:spPr bwMode="auto">
            <a:xfrm>
              <a:off x="929" y="1298"/>
              <a:ext cx="862" cy="453"/>
            </a:xfrm>
            <a:prstGeom prst="ellipse">
              <a:avLst/>
            </a:prstGeom>
            <a:solidFill>
              <a:srgbClr val="C49F00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1429" tIns="45715" rIns="91429" bIns="45715" anchor="ctr"/>
            <a:lstStyle/>
            <a:p>
              <a:pPr algn="ctr"/>
              <a:r>
                <a:rPr lang="en-US">
                  <a:effectLst/>
                  <a:latin typeface="Tahoma" pitchFamily="34" charset="0"/>
                  <a:ea typeface="MS PGothic" pitchFamily="34" charset="-128"/>
                  <a:cs typeface="Tahoma" pitchFamily="34" charset="0"/>
                </a:rPr>
                <a:t>10</a:t>
              </a:r>
            </a:p>
          </p:txBody>
        </p:sp>
        <p:sp>
          <p:nvSpPr>
            <p:cNvPr id="33" name="Oval 13"/>
            <p:cNvSpPr>
              <a:spLocks noChangeArrowheads="1"/>
            </p:cNvSpPr>
            <p:nvPr/>
          </p:nvSpPr>
          <p:spPr bwMode="auto">
            <a:xfrm>
              <a:off x="1700" y="1298"/>
              <a:ext cx="862" cy="453"/>
            </a:xfrm>
            <a:prstGeom prst="ellipse">
              <a:avLst/>
            </a:prstGeom>
            <a:solidFill>
              <a:srgbClr val="C49F00"/>
            </a:solidFill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1429" tIns="45715" rIns="91429" bIns="45715" anchor="ctr"/>
            <a:lstStyle/>
            <a:p>
              <a:pPr algn="ctr"/>
              <a:r>
                <a:rPr lang="en-US">
                  <a:effectLst/>
                  <a:latin typeface="Tahoma" pitchFamily="34" charset="0"/>
                  <a:ea typeface="MS PGothic" pitchFamily="34" charset="-128"/>
                  <a:cs typeface="Tahoma" pitchFamily="34" charset="0"/>
                </a:rPr>
                <a:t>20</a:t>
              </a:r>
            </a:p>
          </p:txBody>
        </p:sp>
      </p:grpSp>
      <p:sp>
        <p:nvSpPr>
          <p:cNvPr id="34" name="AutoShape 14"/>
          <p:cNvSpPr>
            <a:spLocks noChangeArrowheads="1"/>
          </p:cNvSpPr>
          <p:nvPr/>
        </p:nvSpPr>
        <p:spPr bwMode="auto">
          <a:xfrm>
            <a:off x="3060700" y="2782888"/>
            <a:ext cx="1439863" cy="360362"/>
          </a:xfrm>
          <a:prstGeom prst="flowChartManualOperation">
            <a:avLst/>
          </a:prstGeom>
          <a:solidFill>
            <a:srgbClr val="00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29" tIns="45715" rIns="91429" bIns="45715" anchor="ctr"/>
          <a:lstStyle/>
          <a:p>
            <a:pPr algn="ctr"/>
            <a:r>
              <a:rPr lang="en-US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MS PGothic" pitchFamily="34" charset="-128"/>
                <a:cs typeface="Tahoma" pitchFamily="34" charset="0"/>
              </a:rPr>
              <a:t>BUFFER</a:t>
            </a:r>
          </a:p>
        </p:txBody>
      </p:sp>
      <p:sp>
        <p:nvSpPr>
          <p:cNvPr id="35" name="Rectangle 3"/>
          <p:cNvSpPr txBox="1">
            <a:spLocks noChangeArrowheads="1"/>
          </p:cNvSpPr>
          <p:nvPr/>
        </p:nvSpPr>
        <p:spPr>
          <a:xfrm>
            <a:off x="762000" y="3505200"/>
            <a:ext cx="7777163" cy="2786062"/>
          </a:xfrm>
          <a:prstGeom prst="rect">
            <a:avLst/>
          </a:prstGeom>
        </p:spPr>
        <p:txBody>
          <a:bodyPr vert="horz" lIns="87260" tIns="43630" rIns="87260" bIns="43630" rtlCol="0">
            <a:normAutofit/>
          </a:bodyPr>
          <a:lstStyle/>
          <a:p>
            <a:pPr marL="609600" marR="0" lvl="0" indent="-609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Identify the weakest link in the system</a:t>
            </a:r>
          </a:p>
          <a:p>
            <a:pPr marL="609600" marR="0" lvl="0" indent="-609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Exploit the weak link</a:t>
            </a:r>
          </a:p>
          <a:p>
            <a:pPr marL="609600" marR="0" lvl="0" indent="-609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Subordinate All to the Exploitation plan</a:t>
            </a:r>
          </a:p>
          <a:p>
            <a:pPr marL="609600" marR="0" lvl="0" indent="-609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Elevate the Constraint </a:t>
            </a:r>
            <a:r>
              <a:rPr kumimoji="0" lang="en-US" sz="2400" b="0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(Investment)</a:t>
            </a:r>
          </a:p>
          <a:p>
            <a:pPr marL="609600" marR="0" lvl="0" indent="-609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Go Back to 1.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accel="50000" decel="50000" autoRev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5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5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500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" dur="500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30" grpId="0" animBg="1"/>
      <p:bldP spid="34" grpId="0" animBg="1"/>
      <p:bldP spid="3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3200" b="1" dirty="0" smtClean="0">
                <a:latin typeface="Arial" pitchFamily="34" charset="0"/>
                <a:ea typeface="+mj-ea"/>
                <a:cs typeface="Arial" pitchFamily="34" charset="0"/>
              </a:rPr>
              <a:t>Systems Approach Background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76200" y="11430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lvl="2" indent="-342900">
              <a:buFont typeface="Arial" pitchFamily="34" charset="0"/>
              <a:buChar char="•"/>
              <a:defRPr/>
            </a:pPr>
            <a:r>
              <a:rPr lang="en-ZA" sz="4000" dirty="0" smtClean="0">
                <a:latin typeface="+mn-lt"/>
                <a:cs typeface="+mn-cs"/>
              </a:rPr>
              <a:t>Non-Physical Constraint</a:t>
            </a:r>
            <a:endParaRPr lang="en-US" sz="4000" dirty="0" smtClean="0">
              <a:latin typeface="+mn-lt"/>
              <a:cs typeface="+mn-cs"/>
            </a:endParaRPr>
          </a:p>
          <a:p>
            <a:pPr marL="800100" lvl="2" indent="-342900">
              <a:buFont typeface="Courier New" pitchFamily="49" charset="0"/>
              <a:buChar char="o"/>
              <a:defRPr/>
            </a:pPr>
            <a:endParaRPr lang="en-US" sz="2400" b="1" dirty="0" smtClean="0">
              <a:latin typeface="+mn-lt"/>
              <a:cs typeface="+mn-cs"/>
            </a:endParaRPr>
          </a:p>
          <a:p>
            <a:pPr marL="800100" lvl="2" indent="-342900">
              <a:buFont typeface="Courier New" pitchFamily="49" charset="0"/>
              <a:buChar char="o"/>
              <a:defRPr/>
            </a:pPr>
            <a:endParaRPr lang="en-US" sz="2400" b="1" dirty="0" smtClean="0">
              <a:latin typeface="+mn-lt"/>
              <a:cs typeface="+mn-cs"/>
            </a:endParaRPr>
          </a:p>
          <a:p>
            <a:pPr marL="342900" indent="-342900">
              <a:buFontTx/>
              <a:buChar char="•"/>
              <a:defRPr/>
            </a:pPr>
            <a:endParaRPr lang="en-US" sz="2400" dirty="0" smtClean="0">
              <a:latin typeface="+mn-lt"/>
              <a:cs typeface="+mn-cs"/>
            </a:endParaRPr>
          </a:p>
          <a:p>
            <a:pPr marL="800100" lvl="1" indent="-342900">
              <a:buFontTx/>
              <a:buChar char="•"/>
              <a:defRPr/>
            </a:pPr>
            <a:endParaRPr lang="en-US" sz="3200" dirty="0" smtClean="0">
              <a:latin typeface="+mn-lt"/>
              <a:cs typeface="+mn-cs"/>
            </a:endParaRPr>
          </a:p>
        </p:txBody>
      </p:sp>
      <p:sp>
        <p:nvSpPr>
          <p:cNvPr id="25" name="AutoShape 3"/>
          <p:cNvSpPr>
            <a:spLocks noChangeArrowheads="1"/>
          </p:cNvSpPr>
          <p:nvPr/>
        </p:nvSpPr>
        <p:spPr bwMode="auto">
          <a:xfrm>
            <a:off x="304800" y="2286000"/>
            <a:ext cx="1295400" cy="609600"/>
          </a:xfrm>
          <a:prstGeom prst="flowChartAlternateProcess">
            <a:avLst/>
          </a:prstGeom>
          <a:solidFill>
            <a:srgbClr val="C49F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latin typeface="Times New Roman" pitchFamily="18" charset="0"/>
              </a:rPr>
              <a:t>Cough</a:t>
            </a:r>
          </a:p>
        </p:txBody>
      </p:sp>
      <p:sp>
        <p:nvSpPr>
          <p:cNvPr id="26" name="AutoShape 4"/>
          <p:cNvSpPr>
            <a:spLocks noChangeArrowheads="1"/>
          </p:cNvSpPr>
          <p:nvPr/>
        </p:nvSpPr>
        <p:spPr bwMode="auto">
          <a:xfrm>
            <a:off x="1828800" y="3200400"/>
            <a:ext cx="1447800" cy="685800"/>
          </a:xfrm>
          <a:prstGeom prst="flowChartAlternateProcess">
            <a:avLst/>
          </a:prstGeom>
          <a:solidFill>
            <a:srgbClr val="C49F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latin typeface="Times New Roman" pitchFamily="18" charset="0"/>
              </a:rPr>
              <a:t>Leg cramps</a:t>
            </a:r>
          </a:p>
        </p:txBody>
      </p:sp>
      <p:sp>
        <p:nvSpPr>
          <p:cNvPr id="27" name="AutoShape 5"/>
          <p:cNvSpPr>
            <a:spLocks noChangeArrowheads="1"/>
          </p:cNvSpPr>
          <p:nvPr/>
        </p:nvSpPr>
        <p:spPr bwMode="auto">
          <a:xfrm>
            <a:off x="231775" y="3463925"/>
            <a:ext cx="1447800" cy="685800"/>
          </a:xfrm>
          <a:prstGeom prst="flowChartAlternateProcess">
            <a:avLst/>
          </a:prstGeom>
          <a:solidFill>
            <a:srgbClr val="C49F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latin typeface="Times New Roman" pitchFamily="18" charset="0"/>
              </a:rPr>
              <a:t>Backache</a:t>
            </a:r>
          </a:p>
        </p:txBody>
      </p:sp>
      <p:sp>
        <p:nvSpPr>
          <p:cNvPr id="28" name="AutoShape 6"/>
          <p:cNvSpPr>
            <a:spLocks noChangeArrowheads="1"/>
          </p:cNvSpPr>
          <p:nvPr/>
        </p:nvSpPr>
        <p:spPr bwMode="auto">
          <a:xfrm>
            <a:off x="1828800" y="2286000"/>
            <a:ext cx="1524000" cy="609600"/>
          </a:xfrm>
          <a:prstGeom prst="flowChartAlternateProcess">
            <a:avLst/>
          </a:prstGeom>
          <a:solidFill>
            <a:srgbClr val="C49F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latin typeface="Times New Roman" pitchFamily="18" charset="0"/>
              </a:rPr>
              <a:t>Fever</a:t>
            </a:r>
          </a:p>
        </p:txBody>
      </p:sp>
      <p:sp>
        <p:nvSpPr>
          <p:cNvPr id="29" name="AutoShape 8"/>
          <p:cNvSpPr>
            <a:spLocks noChangeArrowheads="1"/>
          </p:cNvSpPr>
          <p:nvPr/>
        </p:nvSpPr>
        <p:spPr bwMode="auto">
          <a:xfrm>
            <a:off x="3962400" y="2308225"/>
            <a:ext cx="1219200" cy="609600"/>
          </a:xfrm>
          <a:prstGeom prst="flowChartAlternateProcess">
            <a:avLst/>
          </a:prstGeom>
          <a:solidFill>
            <a:srgbClr val="C49F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dirty="0">
                <a:latin typeface="Times New Roman" pitchFamily="18" charset="0"/>
              </a:rPr>
              <a:t>Backache</a:t>
            </a:r>
          </a:p>
        </p:txBody>
      </p:sp>
      <p:sp>
        <p:nvSpPr>
          <p:cNvPr id="31" name="AutoShape 9"/>
          <p:cNvSpPr>
            <a:spLocks noChangeArrowheads="1"/>
          </p:cNvSpPr>
          <p:nvPr/>
        </p:nvSpPr>
        <p:spPr bwMode="auto">
          <a:xfrm>
            <a:off x="6986588" y="3556000"/>
            <a:ext cx="990600" cy="609600"/>
          </a:xfrm>
          <a:prstGeom prst="flowChartAlternateProcess">
            <a:avLst/>
          </a:prstGeom>
          <a:solidFill>
            <a:srgbClr val="C49F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latin typeface="Times New Roman" pitchFamily="18" charset="0"/>
              </a:rPr>
              <a:t>Fever</a:t>
            </a:r>
          </a:p>
        </p:txBody>
      </p:sp>
      <p:sp>
        <p:nvSpPr>
          <p:cNvPr id="36" name="AutoShape 10"/>
          <p:cNvSpPr>
            <a:spLocks noChangeArrowheads="1"/>
          </p:cNvSpPr>
          <p:nvPr/>
        </p:nvSpPr>
        <p:spPr bwMode="auto">
          <a:xfrm>
            <a:off x="3832870" y="3451225"/>
            <a:ext cx="1371600" cy="685800"/>
          </a:xfrm>
          <a:prstGeom prst="flowChartAlternateProcess">
            <a:avLst/>
          </a:prstGeom>
          <a:solidFill>
            <a:srgbClr val="C49F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latin typeface="Times New Roman" pitchFamily="18" charset="0"/>
              </a:rPr>
              <a:t>Cough</a:t>
            </a:r>
          </a:p>
        </p:txBody>
      </p:sp>
      <p:sp>
        <p:nvSpPr>
          <p:cNvPr id="37" name="AutoShape 11"/>
          <p:cNvSpPr>
            <a:spLocks noChangeArrowheads="1"/>
          </p:cNvSpPr>
          <p:nvPr/>
        </p:nvSpPr>
        <p:spPr bwMode="auto">
          <a:xfrm>
            <a:off x="5334001" y="3276600"/>
            <a:ext cx="1295400" cy="639762"/>
          </a:xfrm>
          <a:prstGeom prst="flowChartAlternateProcess">
            <a:avLst/>
          </a:prstGeom>
          <a:solidFill>
            <a:srgbClr val="C49F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dirty="0">
                <a:latin typeface="Times New Roman" pitchFamily="18" charset="0"/>
              </a:rPr>
              <a:t>Muscle </a:t>
            </a:r>
          </a:p>
          <a:p>
            <a:pPr algn="ctr"/>
            <a:r>
              <a:rPr lang="en-US" sz="2400" dirty="0">
                <a:latin typeface="Times New Roman" pitchFamily="18" charset="0"/>
              </a:rPr>
              <a:t>aches</a:t>
            </a:r>
          </a:p>
        </p:txBody>
      </p:sp>
      <p:sp>
        <p:nvSpPr>
          <p:cNvPr id="38" name="AutoShape 12"/>
          <p:cNvSpPr>
            <a:spLocks noChangeArrowheads="1"/>
          </p:cNvSpPr>
          <p:nvPr/>
        </p:nvSpPr>
        <p:spPr bwMode="auto">
          <a:xfrm>
            <a:off x="4724400" y="5584825"/>
            <a:ext cx="2057400" cy="434975"/>
          </a:xfrm>
          <a:prstGeom prst="flowChartAlternateProcess">
            <a:avLst/>
          </a:prstGeom>
          <a:solidFill>
            <a:srgbClr val="C49F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Times New Roman" pitchFamily="18" charset="0"/>
              </a:rPr>
              <a:t>PNEUMONIA</a:t>
            </a:r>
            <a:endParaRPr lang="en-GB" sz="2400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39" name="AutoShape 13"/>
          <p:cNvSpPr>
            <a:spLocks noChangeArrowheads="1"/>
          </p:cNvSpPr>
          <p:nvPr/>
        </p:nvSpPr>
        <p:spPr bwMode="auto">
          <a:xfrm>
            <a:off x="6137127" y="4291608"/>
            <a:ext cx="2664296" cy="1042392"/>
          </a:xfrm>
          <a:prstGeom prst="flowChartAlternateProcess">
            <a:avLst/>
          </a:prstGeom>
          <a:solidFill>
            <a:srgbClr val="C49F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ZA" sz="2400" dirty="0">
                <a:solidFill>
                  <a:schemeClr val="bg1"/>
                </a:solidFill>
                <a:latin typeface="Times New Roman" pitchFamily="18" charset="0"/>
              </a:rPr>
              <a:t>Defence </a:t>
            </a:r>
            <a:br>
              <a:rPr lang="en-ZA" sz="2400" dirty="0">
                <a:solidFill>
                  <a:schemeClr val="bg1"/>
                </a:solidFill>
                <a:latin typeface="Times New Roman" pitchFamily="18" charset="0"/>
              </a:rPr>
            </a:br>
            <a:r>
              <a:rPr lang="en-ZA" sz="2400" dirty="0">
                <a:solidFill>
                  <a:schemeClr val="bg1"/>
                </a:solidFill>
                <a:latin typeface="Times New Roman" pitchFamily="18" charset="0"/>
              </a:rPr>
              <a:t>Mechanism </a:t>
            </a:r>
          </a:p>
          <a:p>
            <a:pPr algn="ctr"/>
            <a:r>
              <a:rPr lang="en-ZA" sz="2400" dirty="0">
                <a:solidFill>
                  <a:schemeClr val="bg1"/>
                </a:solidFill>
                <a:latin typeface="Times New Roman" pitchFamily="18" charset="0"/>
              </a:rPr>
              <a:t>Breakdown</a:t>
            </a:r>
            <a:endParaRPr lang="en-GB" sz="2400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40" name="AutoShape 14"/>
          <p:cNvSpPr>
            <a:spLocks noChangeArrowheads="1"/>
          </p:cNvSpPr>
          <p:nvPr/>
        </p:nvSpPr>
        <p:spPr bwMode="auto">
          <a:xfrm>
            <a:off x="7058025" y="2619375"/>
            <a:ext cx="1143000" cy="685800"/>
          </a:xfrm>
          <a:prstGeom prst="flowChartAlternateProcess">
            <a:avLst/>
          </a:prstGeom>
          <a:solidFill>
            <a:srgbClr val="C49F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latin typeface="Times New Roman" pitchFamily="18" charset="0"/>
              </a:rPr>
              <a:t>Chills</a:t>
            </a:r>
            <a:endParaRPr lang="en-GB" sz="2400">
              <a:latin typeface="Times New Roman" pitchFamily="18" charset="0"/>
            </a:endParaRPr>
          </a:p>
        </p:txBody>
      </p:sp>
      <p:cxnSp>
        <p:nvCxnSpPr>
          <p:cNvPr id="41" name="AutoShape 15"/>
          <p:cNvCxnSpPr>
            <a:cxnSpLocks noChangeShapeType="1"/>
            <a:stCxn id="38" idx="0"/>
            <a:endCxn id="39" idx="2"/>
          </p:cNvCxnSpPr>
          <p:nvPr/>
        </p:nvCxnSpPr>
        <p:spPr bwMode="auto">
          <a:xfrm rot="5400000" flipH="1" flipV="1">
            <a:off x="6485775" y="4601326"/>
            <a:ext cx="250825" cy="1716175"/>
          </a:xfrm>
          <a:prstGeom prst="curvedConnector3">
            <a:avLst>
              <a:gd name="adj1" fmla="val 50000"/>
            </a:avLst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42" name="AutoShape 16"/>
          <p:cNvCxnSpPr>
            <a:cxnSpLocks noChangeShapeType="1"/>
            <a:stCxn id="38" idx="0"/>
            <a:endCxn id="51" idx="2"/>
          </p:cNvCxnSpPr>
          <p:nvPr/>
        </p:nvCxnSpPr>
        <p:spPr bwMode="auto">
          <a:xfrm rot="5400000" flipH="1">
            <a:off x="5112544" y="4944269"/>
            <a:ext cx="403225" cy="877887"/>
          </a:xfrm>
          <a:prstGeom prst="curvedConnector3">
            <a:avLst>
              <a:gd name="adj1" fmla="val 50000"/>
            </a:avLst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43" name="AutoShape 17"/>
          <p:cNvCxnSpPr>
            <a:cxnSpLocks noChangeShapeType="1"/>
            <a:stCxn id="51" idx="0"/>
            <a:endCxn id="36" idx="2"/>
          </p:cNvCxnSpPr>
          <p:nvPr/>
        </p:nvCxnSpPr>
        <p:spPr bwMode="auto">
          <a:xfrm rot="16200000" flipV="1">
            <a:off x="4555258" y="4100438"/>
            <a:ext cx="282575" cy="355749"/>
          </a:xfrm>
          <a:prstGeom prst="curvedConnector3">
            <a:avLst>
              <a:gd name="adj1" fmla="val 50000"/>
            </a:avLst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44" name="AutoShape 18"/>
          <p:cNvCxnSpPr>
            <a:cxnSpLocks noChangeShapeType="1"/>
            <a:stCxn id="39" idx="0"/>
            <a:endCxn id="31" idx="2"/>
          </p:cNvCxnSpPr>
          <p:nvPr/>
        </p:nvCxnSpPr>
        <p:spPr bwMode="auto">
          <a:xfrm rot="5400000" flipH="1" flipV="1">
            <a:off x="7412577" y="4222298"/>
            <a:ext cx="126008" cy="12613"/>
          </a:xfrm>
          <a:prstGeom prst="curvedConnector3">
            <a:avLst>
              <a:gd name="adj1" fmla="val 50000"/>
            </a:avLst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45" name="AutoShape 19"/>
          <p:cNvCxnSpPr>
            <a:cxnSpLocks noChangeShapeType="1"/>
            <a:stCxn id="36" idx="0"/>
            <a:endCxn id="29" idx="2"/>
          </p:cNvCxnSpPr>
          <p:nvPr/>
        </p:nvCxnSpPr>
        <p:spPr bwMode="auto">
          <a:xfrm rot="5400000" flipH="1" flipV="1">
            <a:off x="4278635" y="3157860"/>
            <a:ext cx="533400" cy="53330"/>
          </a:xfrm>
          <a:prstGeom prst="curvedConnector3">
            <a:avLst>
              <a:gd name="adj1" fmla="val 50000"/>
            </a:avLst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46" name="AutoShape 20"/>
          <p:cNvCxnSpPr>
            <a:cxnSpLocks noChangeShapeType="1"/>
            <a:stCxn id="37" idx="0"/>
            <a:endCxn id="52" idx="2"/>
          </p:cNvCxnSpPr>
          <p:nvPr/>
        </p:nvCxnSpPr>
        <p:spPr bwMode="auto">
          <a:xfrm rot="5400000" flipH="1" flipV="1">
            <a:off x="5916613" y="2982914"/>
            <a:ext cx="358775" cy="228599"/>
          </a:xfrm>
          <a:prstGeom prst="curvedConnector3">
            <a:avLst>
              <a:gd name="adj1" fmla="val 50000"/>
            </a:avLst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47" name="AutoShape 21"/>
          <p:cNvCxnSpPr>
            <a:cxnSpLocks noChangeShapeType="1"/>
            <a:stCxn id="31" idx="1"/>
            <a:endCxn id="37" idx="3"/>
          </p:cNvCxnSpPr>
          <p:nvPr/>
        </p:nvCxnSpPr>
        <p:spPr bwMode="auto">
          <a:xfrm rot="10800000">
            <a:off x="6629402" y="3596482"/>
            <a:ext cx="357187" cy="264319"/>
          </a:xfrm>
          <a:prstGeom prst="curvedConnector3">
            <a:avLst>
              <a:gd name="adj1" fmla="val 50000"/>
            </a:avLst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48" name="AutoShape 22"/>
          <p:cNvCxnSpPr>
            <a:cxnSpLocks noChangeShapeType="1"/>
            <a:stCxn id="37" idx="0"/>
            <a:endCxn id="29" idx="2"/>
          </p:cNvCxnSpPr>
          <p:nvPr/>
        </p:nvCxnSpPr>
        <p:spPr bwMode="auto">
          <a:xfrm rot="16200000" flipV="1">
            <a:off x="5097464" y="2392362"/>
            <a:ext cx="358775" cy="1409701"/>
          </a:xfrm>
          <a:prstGeom prst="curvedConnector3">
            <a:avLst>
              <a:gd name="adj1" fmla="val 50000"/>
            </a:avLst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49" name="AutoShape 23"/>
          <p:cNvCxnSpPr>
            <a:cxnSpLocks noChangeShapeType="1"/>
            <a:stCxn id="31" idx="0"/>
            <a:endCxn id="40" idx="2"/>
          </p:cNvCxnSpPr>
          <p:nvPr/>
        </p:nvCxnSpPr>
        <p:spPr bwMode="auto">
          <a:xfrm rot="-5400000">
            <a:off x="7430294" y="3356769"/>
            <a:ext cx="250825" cy="147637"/>
          </a:xfrm>
          <a:prstGeom prst="curvedConnector3">
            <a:avLst>
              <a:gd name="adj1" fmla="val 50000"/>
            </a:avLst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50" name="Text Box 24"/>
          <p:cNvSpPr txBox="1">
            <a:spLocks noChangeArrowheads="1"/>
          </p:cNvSpPr>
          <p:nvPr/>
        </p:nvSpPr>
        <p:spPr bwMode="auto">
          <a:xfrm>
            <a:off x="701675" y="5181600"/>
            <a:ext cx="2935288" cy="8223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In science, there is no</a:t>
            </a:r>
          </a:p>
          <a:p>
            <a:pPr algn="ctr">
              <a:defRPr/>
            </a:pP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Complexity</a:t>
            </a:r>
          </a:p>
        </p:txBody>
      </p:sp>
      <p:sp>
        <p:nvSpPr>
          <p:cNvPr id="51" name="AutoShape 25"/>
          <p:cNvSpPr>
            <a:spLocks noChangeArrowheads="1"/>
          </p:cNvSpPr>
          <p:nvPr/>
        </p:nvSpPr>
        <p:spPr bwMode="auto">
          <a:xfrm>
            <a:off x="4033838" y="4419600"/>
            <a:ext cx="1681162" cy="762000"/>
          </a:xfrm>
          <a:prstGeom prst="flowChartAlternateProcess">
            <a:avLst/>
          </a:prstGeom>
          <a:solidFill>
            <a:srgbClr val="C49F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ZA" sz="2400" dirty="0">
                <a:solidFill>
                  <a:schemeClr val="bg1"/>
                </a:solidFill>
                <a:latin typeface="Times New Roman" pitchFamily="18" charset="0"/>
              </a:rPr>
              <a:t>Lungs </a:t>
            </a:r>
            <a:br>
              <a:rPr lang="en-ZA" sz="2400" dirty="0">
                <a:solidFill>
                  <a:schemeClr val="bg1"/>
                </a:solidFill>
                <a:latin typeface="Times New Roman" pitchFamily="18" charset="0"/>
              </a:rPr>
            </a:br>
            <a:r>
              <a:rPr lang="en-ZA" sz="2400" dirty="0">
                <a:solidFill>
                  <a:schemeClr val="bg1"/>
                </a:solidFill>
                <a:latin typeface="Times New Roman" pitchFamily="18" charset="0"/>
              </a:rPr>
              <a:t>Compromised</a:t>
            </a:r>
            <a:endParaRPr lang="en-GB" sz="2400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52" name="AutoShape 26"/>
          <p:cNvSpPr>
            <a:spLocks noChangeArrowheads="1"/>
          </p:cNvSpPr>
          <p:nvPr/>
        </p:nvSpPr>
        <p:spPr bwMode="auto">
          <a:xfrm>
            <a:off x="5486400" y="2232025"/>
            <a:ext cx="1447800" cy="685800"/>
          </a:xfrm>
          <a:prstGeom prst="flowChartAlternateProcess">
            <a:avLst/>
          </a:prstGeom>
          <a:solidFill>
            <a:srgbClr val="C49F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dirty="0">
                <a:latin typeface="Times New Roman" pitchFamily="18" charset="0"/>
              </a:rPr>
              <a:t>Leg cramps</a:t>
            </a:r>
          </a:p>
        </p:txBody>
      </p:sp>
      <p:sp>
        <p:nvSpPr>
          <p:cNvPr id="53" name="AutoShape 27"/>
          <p:cNvSpPr>
            <a:spLocks noChangeArrowheads="1"/>
          </p:cNvSpPr>
          <p:nvPr/>
        </p:nvSpPr>
        <p:spPr bwMode="auto">
          <a:xfrm>
            <a:off x="1219200" y="4191000"/>
            <a:ext cx="1158875" cy="685800"/>
          </a:xfrm>
          <a:prstGeom prst="flowChartAlternateProcess">
            <a:avLst/>
          </a:prstGeom>
          <a:solidFill>
            <a:srgbClr val="C49F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latin typeface="Times New Roman" pitchFamily="18" charset="0"/>
              </a:rPr>
              <a:t>Chills</a:t>
            </a:r>
          </a:p>
        </p:txBody>
      </p:sp>
      <p:sp>
        <p:nvSpPr>
          <p:cNvPr id="54" name="AutoShape 28"/>
          <p:cNvSpPr>
            <a:spLocks noChangeArrowheads="1"/>
          </p:cNvSpPr>
          <p:nvPr/>
        </p:nvSpPr>
        <p:spPr bwMode="auto">
          <a:xfrm>
            <a:off x="3581400" y="2005012"/>
            <a:ext cx="304800" cy="3810000"/>
          </a:xfrm>
          <a:prstGeom prst="lightningBolt">
            <a:avLst/>
          </a:prstGeom>
          <a:solidFill>
            <a:srgbClr val="C49F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3200" b="1" dirty="0" smtClean="0">
                <a:latin typeface="Arial" pitchFamily="34" charset="0"/>
                <a:ea typeface="+mj-ea"/>
                <a:cs typeface="Arial" pitchFamily="34" charset="0"/>
              </a:rPr>
              <a:t>Leading Practice Adoption System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76200" y="11430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•"/>
              <a:defRPr/>
            </a:pPr>
            <a:r>
              <a:rPr lang="en-US" sz="2000" dirty="0" smtClean="0">
                <a:latin typeface="+mn-lt"/>
                <a:cs typeface="+mn-cs"/>
              </a:rPr>
              <a:t>MOSH Leading Practice Adoption System - identifies Leading Practices in health and safety and  then helps with their widespread adoption across industry</a:t>
            </a:r>
            <a:endParaRPr lang="en-US" sz="2400" dirty="0" smtClean="0">
              <a:latin typeface="+mn-lt"/>
              <a:cs typeface="+mn-cs"/>
            </a:endParaRPr>
          </a:p>
          <a:p>
            <a:pPr marL="800100" lvl="1" indent="-342900">
              <a:buFontTx/>
              <a:buChar char="•"/>
              <a:defRPr/>
            </a:pPr>
            <a:endParaRPr lang="en-US" sz="3200" dirty="0" smtClean="0">
              <a:latin typeface="+mn-lt"/>
              <a:cs typeface="+mn-cs"/>
            </a:endParaRPr>
          </a:p>
        </p:txBody>
      </p:sp>
      <p:graphicFrame>
        <p:nvGraphicFramePr>
          <p:cNvPr id="19" name="Diagram 18"/>
          <p:cNvGraphicFramePr/>
          <p:nvPr/>
        </p:nvGraphicFramePr>
        <p:xfrm>
          <a:off x="1524000" y="1981200"/>
          <a:ext cx="6096000" cy="419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5" name="TextBox 14"/>
          <p:cNvSpPr txBox="1"/>
          <p:nvPr/>
        </p:nvSpPr>
        <p:spPr>
          <a:xfrm rot="16200000" flipV="1">
            <a:off x="5791200" y="3807767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CORE PROCESS</a:t>
            </a:r>
            <a:endParaRPr lang="en-US" sz="2400" b="1" dirty="0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9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5" name="Straight Arrow Connector 104"/>
          <p:cNvCxnSpPr>
            <a:cxnSpLocks noChangeShapeType="1"/>
          </p:cNvCxnSpPr>
          <p:nvPr/>
        </p:nvCxnSpPr>
        <p:spPr bwMode="auto">
          <a:xfrm>
            <a:off x="5410200" y="4876800"/>
            <a:ext cx="0" cy="685800"/>
          </a:xfrm>
          <a:prstGeom prst="straightConnector1">
            <a:avLst/>
          </a:prstGeom>
          <a:noFill/>
          <a:ln w="25400" algn="ctr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2286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2" name="Isosceles Triangle 51"/>
          <p:cNvSpPr/>
          <p:nvPr/>
        </p:nvSpPr>
        <p:spPr>
          <a:xfrm rot="10800000">
            <a:off x="4648200" y="1447800"/>
            <a:ext cx="1524000" cy="838200"/>
          </a:xfrm>
          <a:prstGeom prst="triangle">
            <a:avLst/>
          </a:prstGeom>
          <a:solidFill>
            <a:srgbClr val="C49F00"/>
          </a:solidFill>
          <a:ln>
            <a:solidFill>
              <a:srgbClr val="C49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/>
          <p:cNvSpPr txBox="1"/>
          <p:nvPr/>
        </p:nvSpPr>
        <p:spPr>
          <a:xfrm>
            <a:off x="4572000" y="1447800"/>
            <a:ext cx="16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Identification</a:t>
            </a:r>
            <a:endParaRPr lang="en-US" sz="1400" dirty="0"/>
          </a:p>
        </p:txBody>
      </p:sp>
      <p:sp>
        <p:nvSpPr>
          <p:cNvPr id="55" name="Isosceles Triangle 54"/>
          <p:cNvSpPr/>
          <p:nvPr/>
        </p:nvSpPr>
        <p:spPr>
          <a:xfrm>
            <a:off x="4648200" y="2819400"/>
            <a:ext cx="1524000" cy="838200"/>
          </a:xfrm>
          <a:prstGeom prst="triangle">
            <a:avLst/>
          </a:prstGeom>
          <a:solidFill>
            <a:srgbClr val="C49F00"/>
          </a:solidFill>
          <a:ln>
            <a:solidFill>
              <a:srgbClr val="C49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/>
          <p:cNvSpPr txBox="1"/>
          <p:nvPr/>
        </p:nvSpPr>
        <p:spPr>
          <a:xfrm>
            <a:off x="4191000" y="3349823"/>
            <a:ext cx="2514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Documentation</a:t>
            </a:r>
          </a:p>
        </p:txBody>
      </p:sp>
      <p:cxnSp>
        <p:nvCxnSpPr>
          <p:cNvPr id="57" name="Straight Arrow Connector 104"/>
          <p:cNvCxnSpPr>
            <a:cxnSpLocks noChangeShapeType="1"/>
            <a:endCxn id="55" idx="0"/>
          </p:cNvCxnSpPr>
          <p:nvPr/>
        </p:nvCxnSpPr>
        <p:spPr bwMode="auto">
          <a:xfrm>
            <a:off x="5410200" y="2286000"/>
            <a:ext cx="0" cy="533400"/>
          </a:xfrm>
          <a:prstGeom prst="straightConnector1">
            <a:avLst/>
          </a:prstGeom>
          <a:noFill/>
          <a:ln w="25400" algn="ctr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59" name="Rounded Rectangle 58"/>
          <p:cNvSpPr/>
          <p:nvPr/>
        </p:nvSpPr>
        <p:spPr>
          <a:xfrm>
            <a:off x="4572000" y="4343400"/>
            <a:ext cx="1676400" cy="609600"/>
          </a:xfrm>
          <a:prstGeom prst="roundRect">
            <a:avLst/>
          </a:prstGeom>
          <a:solidFill>
            <a:srgbClr val="C49F00"/>
          </a:solidFill>
          <a:ln>
            <a:solidFill>
              <a:srgbClr val="C49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4572000" y="4572000"/>
            <a:ext cx="152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Demonstration</a:t>
            </a:r>
            <a:endParaRPr lang="en-US" sz="1400" dirty="0"/>
          </a:p>
        </p:txBody>
      </p:sp>
      <p:cxnSp>
        <p:nvCxnSpPr>
          <p:cNvPr id="61" name="Straight Arrow Connector 104"/>
          <p:cNvCxnSpPr>
            <a:cxnSpLocks noChangeShapeType="1"/>
            <a:endCxn id="59" idx="0"/>
          </p:cNvCxnSpPr>
          <p:nvPr/>
        </p:nvCxnSpPr>
        <p:spPr bwMode="auto">
          <a:xfrm>
            <a:off x="5410200" y="3657600"/>
            <a:ext cx="0" cy="685800"/>
          </a:xfrm>
          <a:prstGeom prst="straightConnector1">
            <a:avLst/>
          </a:prstGeom>
          <a:noFill/>
          <a:ln w="25400" algn="ctr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64" name="Rounded Rectangle 63"/>
          <p:cNvSpPr/>
          <p:nvPr/>
        </p:nvSpPr>
        <p:spPr>
          <a:xfrm>
            <a:off x="4572000" y="5562600"/>
            <a:ext cx="1676400" cy="609600"/>
          </a:xfrm>
          <a:prstGeom prst="roundRect">
            <a:avLst/>
          </a:prstGeom>
          <a:solidFill>
            <a:srgbClr val="C49F00"/>
          </a:solidFill>
          <a:ln>
            <a:solidFill>
              <a:srgbClr val="C49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TextBox 65"/>
          <p:cNvSpPr txBox="1"/>
          <p:nvPr/>
        </p:nvSpPr>
        <p:spPr>
          <a:xfrm>
            <a:off x="4572000" y="5791200"/>
            <a:ext cx="152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Facilitation</a:t>
            </a:r>
          </a:p>
        </p:txBody>
      </p:sp>
      <p:sp>
        <p:nvSpPr>
          <p:cNvPr id="68" name="Title 3"/>
          <p:cNvSpPr txBox="1">
            <a:spLocks/>
          </p:cNvSpPr>
          <p:nvPr/>
        </p:nvSpPr>
        <p:spPr>
          <a:xfrm>
            <a:off x="66644" y="5334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3200" b="1" dirty="0" smtClean="0">
                <a:latin typeface="Arial" pitchFamily="34" charset="0"/>
                <a:ea typeface="+mj-ea"/>
                <a:cs typeface="Arial" pitchFamily="34" charset="0"/>
              </a:rPr>
              <a:t>Current Operating Philosophies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9" name="Right Brace 68"/>
          <p:cNvSpPr/>
          <p:nvPr/>
        </p:nvSpPr>
        <p:spPr>
          <a:xfrm flipH="1">
            <a:off x="3581400" y="1447800"/>
            <a:ext cx="990600" cy="4114800"/>
          </a:xfrm>
          <a:prstGeom prst="rightBrac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ounded Rectangle 67"/>
          <p:cNvSpPr>
            <a:spLocks noChangeArrowheads="1"/>
          </p:cNvSpPr>
          <p:nvPr/>
        </p:nvSpPr>
        <p:spPr bwMode="auto">
          <a:xfrm>
            <a:off x="381000" y="3352800"/>
            <a:ext cx="3124200" cy="306467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 w="6350" algn="ctr">
            <a:solidFill>
              <a:srgbClr val="000000"/>
            </a:solidFill>
            <a:round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en-AU" dirty="0" smtClean="0"/>
              <a:t>#1 Push LPs to the Bottleneck</a:t>
            </a:r>
            <a:endParaRPr lang="en-ZA" dirty="0"/>
          </a:p>
        </p:txBody>
      </p:sp>
      <p:sp>
        <p:nvSpPr>
          <p:cNvPr id="71" name="Right Brace 70"/>
          <p:cNvSpPr/>
          <p:nvPr/>
        </p:nvSpPr>
        <p:spPr>
          <a:xfrm flipH="1">
            <a:off x="3733800" y="5562600"/>
            <a:ext cx="762000" cy="533400"/>
          </a:xfrm>
          <a:prstGeom prst="rightBrac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ounded Rectangle 67"/>
          <p:cNvSpPr>
            <a:spLocks noChangeArrowheads="1"/>
          </p:cNvSpPr>
          <p:nvPr/>
        </p:nvSpPr>
        <p:spPr bwMode="auto">
          <a:xfrm>
            <a:off x="609600" y="5334000"/>
            <a:ext cx="3124200" cy="919401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 w="6350" algn="ctr">
            <a:solidFill>
              <a:srgbClr val="000000"/>
            </a:solidFill>
            <a:round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en-AU" dirty="0" smtClean="0"/>
              <a:t>#2 </a:t>
            </a:r>
            <a:r>
              <a:rPr lang="en-AU" dirty="0" smtClean="0">
                <a:solidFill>
                  <a:srgbClr val="FF0000"/>
                </a:solidFill>
              </a:rPr>
              <a:t>‘Hands-off-approach’ </a:t>
            </a:r>
            <a:r>
              <a:rPr lang="en-AU" dirty="0" smtClean="0"/>
              <a:t>with Support if requested by the Industry</a:t>
            </a:r>
            <a:endParaRPr lang="en-ZA" dirty="0"/>
          </a:p>
        </p:txBody>
      </p:sp>
      <p:sp>
        <p:nvSpPr>
          <p:cNvPr id="73" name="Rounded Rectangle 67"/>
          <p:cNvSpPr>
            <a:spLocks noChangeArrowheads="1"/>
          </p:cNvSpPr>
          <p:nvPr/>
        </p:nvSpPr>
        <p:spPr bwMode="auto">
          <a:xfrm rot="5400000">
            <a:off x="5055742" y="3631058"/>
            <a:ext cx="4671315" cy="304800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 w="6350" algn="ctr">
            <a:solidFill>
              <a:srgbClr val="000000"/>
            </a:solidFill>
            <a:round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en-AU" dirty="0" smtClean="0"/>
              <a:t>#3 Silo (</a:t>
            </a:r>
            <a:r>
              <a:rPr lang="en-AU" dirty="0" smtClean="0">
                <a:solidFill>
                  <a:srgbClr val="FF0000"/>
                </a:solidFill>
              </a:rPr>
              <a:t>Individual</a:t>
            </a:r>
            <a:r>
              <a:rPr lang="en-AU" dirty="0" smtClean="0"/>
              <a:t>)  Plans</a:t>
            </a:r>
            <a:endParaRPr lang="en-ZA" dirty="0"/>
          </a:p>
        </p:txBody>
      </p:sp>
      <p:sp>
        <p:nvSpPr>
          <p:cNvPr id="74" name="Right Brace 73"/>
          <p:cNvSpPr/>
          <p:nvPr/>
        </p:nvSpPr>
        <p:spPr>
          <a:xfrm rot="10800000" flipH="1">
            <a:off x="6248400" y="1447800"/>
            <a:ext cx="914400" cy="4724400"/>
          </a:xfrm>
          <a:prstGeom prst="rightBrac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17273</TotalTime>
  <Words>720</Words>
  <Application>Microsoft Office PowerPoint</Application>
  <PresentationFormat>On-screen Show (4:3)</PresentationFormat>
  <Paragraphs>179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dlabuschagne</dc:creator>
  <cp:lastModifiedBy>Hgumede</cp:lastModifiedBy>
  <cp:revision>560</cp:revision>
  <cp:lastPrinted>2011-11-14T14:29:43Z</cp:lastPrinted>
  <dcterms:created xsi:type="dcterms:W3CDTF">2007-02-09T08:16:42Z</dcterms:created>
  <dcterms:modified xsi:type="dcterms:W3CDTF">2012-03-08T05:12:07Z</dcterms:modified>
</cp:coreProperties>
</file>