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89" r:id="rId2"/>
    <p:sldId id="267" r:id="rId3"/>
    <p:sldId id="268" r:id="rId4"/>
    <p:sldId id="269" r:id="rId5"/>
    <p:sldId id="270" r:id="rId6"/>
    <p:sldId id="271" r:id="rId7"/>
    <p:sldId id="283" r:id="rId8"/>
    <p:sldId id="274" r:id="rId9"/>
    <p:sldId id="291" r:id="rId10"/>
    <p:sldId id="276" r:id="rId11"/>
    <p:sldId id="278" r:id="rId12"/>
    <p:sldId id="279" r:id="rId13"/>
    <p:sldId id="281" r:id="rId14"/>
    <p:sldId id="280" r:id="rId15"/>
    <p:sldId id="292" r:id="rId16"/>
    <p:sldId id="284" r:id="rId17"/>
    <p:sldId id="277" r:id="rId18"/>
    <p:sldId id="282" r:id="rId19"/>
    <p:sldId id="290"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2460" autoAdjust="0"/>
  </p:normalViewPr>
  <p:slideViewPr>
    <p:cSldViewPr snapToGrid="0">
      <p:cViewPr varScale="1">
        <p:scale>
          <a:sx n="68" d="100"/>
          <a:sy n="68" d="100"/>
        </p:scale>
        <p:origin x="-8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C0360-820C-42FC-AF23-F70DCA855588}" type="doc">
      <dgm:prSet loTypeId="urn:microsoft.com/office/officeart/2008/layout/BendingPictureBlocks" loCatId="picture" qsTypeId="urn:microsoft.com/office/officeart/2005/8/quickstyle/simple1" qsCatId="simple" csTypeId="urn:microsoft.com/office/officeart/2005/8/colors/accent1_2" csCatId="accent1" phldr="1"/>
      <dgm:spPr/>
    </dgm:pt>
    <dgm:pt modelId="{7ABC401B-FC95-4AEB-8A07-A6AFC3943734}">
      <dgm:prSet phldrT="[Text]"/>
      <dgm:spPr/>
      <dgm:t>
        <a:bodyPr/>
        <a:lstStyle/>
        <a:p>
          <a:r>
            <a:rPr lang="en-ZA" dirty="0" smtClean="0"/>
            <a:t>Concept</a:t>
          </a:r>
          <a:endParaRPr lang="en-ZA" dirty="0"/>
        </a:p>
      </dgm:t>
    </dgm:pt>
    <dgm:pt modelId="{B2DFC368-FF2D-4967-A43A-56EFAE8A6283}" type="parTrans" cxnId="{505C6D17-DA6E-4F82-B1D1-97EAF1002EC2}">
      <dgm:prSet/>
      <dgm:spPr/>
      <dgm:t>
        <a:bodyPr/>
        <a:lstStyle/>
        <a:p>
          <a:endParaRPr lang="en-ZA"/>
        </a:p>
      </dgm:t>
    </dgm:pt>
    <dgm:pt modelId="{3848EE60-62DE-40AD-B4B1-486DD4006CCF}" type="sibTrans" cxnId="{505C6D17-DA6E-4F82-B1D1-97EAF1002EC2}">
      <dgm:prSet/>
      <dgm:spPr/>
      <dgm:t>
        <a:bodyPr/>
        <a:lstStyle/>
        <a:p>
          <a:endParaRPr lang="en-ZA"/>
        </a:p>
      </dgm:t>
    </dgm:pt>
    <dgm:pt modelId="{36BA55EC-A2D7-4BAF-8AAB-C0596E2A420F}" type="pres">
      <dgm:prSet presAssocID="{F64C0360-820C-42FC-AF23-F70DCA855588}" presName="Name0" presStyleCnt="0">
        <dgm:presLayoutVars>
          <dgm:dir/>
          <dgm:resizeHandles/>
        </dgm:presLayoutVars>
      </dgm:prSet>
      <dgm:spPr/>
    </dgm:pt>
    <dgm:pt modelId="{34A17897-AB4D-4051-960B-BB81603533BD}" type="pres">
      <dgm:prSet presAssocID="{7ABC401B-FC95-4AEB-8A07-A6AFC3943734}" presName="composite" presStyleCnt="0"/>
      <dgm:spPr/>
    </dgm:pt>
    <dgm:pt modelId="{17C60A4A-6D67-43CD-9C66-6DDCB9228449}" type="pres">
      <dgm:prSet presAssocID="{7ABC401B-FC95-4AEB-8A07-A6AFC3943734}" presName="rect1" presStyleLbl="bgImgPlace1" presStyleIdx="0" presStyleCnt="1" custScaleX="107114" custLinFactNeighborX="-2552" custLinFactNeighborY="14427"/>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B928B85F-F03C-4C2E-9CCB-53320C0E3F23}" type="pres">
      <dgm:prSet presAssocID="{7ABC401B-FC95-4AEB-8A07-A6AFC3943734}" presName="rect2" presStyleLbl="node1" presStyleIdx="0" presStyleCnt="1" custScaleX="60629" custScaleY="28515" custLinFactY="-15201" custLinFactNeighborX="-15943" custLinFactNeighborY="-100000">
        <dgm:presLayoutVars>
          <dgm:bulletEnabled val="1"/>
        </dgm:presLayoutVars>
      </dgm:prSet>
      <dgm:spPr/>
      <dgm:t>
        <a:bodyPr/>
        <a:lstStyle/>
        <a:p>
          <a:endParaRPr lang="en-ZA"/>
        </a:p>
      </dgm:t>
    </dgm:pt>
  </dgm:ptLst>
  <dgm:cxnLst>
    <dgm:cxn modelId="{315930C6-5E02-4A26-BC37-D8FA7BBA825C}" type="presOf" srcId="{7ABC401B-FC95-4AEB-8A07-A6AFC3943734}" destId="{B928B85F-F03C-4C2E-9CCB-53320C0E3F23}" srcOrd="0" destOrd="0" presId="urn:microsoft.com/office/officeart/2008/layout/BendingPictureBlocks"/>
    <dgm:cxn modelId="{505C6D17-DA6E-4F82-B1D1-97EAF1002EC2}" srcId="{F64C0360-820C-42FC-AF23-F70DCA855588}" destId="{7ABC401B-FC95-4AEB-8A07-A6AFC3943734}" srcOrd="0" destOrd="0" parTransId="{B2DFC368-FF2D-4967-A43A-56EFAE8A6283}" sibTransId="{3848EE60-62DE-40AD-B4B1-486DD4006CCF}"/>
    <dgm:cxn modelId="{7E27C64F-FFAC-4C88-A58B-FC7F5919DD75}" type="presOf" srcId="{F64C0360-820C-42FC-AF23-F70DCA855588}" destId="{36BA55EC-A2D7-4BAF-8AAB-C0596E2A420F}" srcOrd="0" destOrd="0" presId="urn:microsoft.com/office/officeart/2008/layout/BendingPictureBlocks"/>
    <dgm:cxn modelId="{033F339A-41DC-41A3-8BDF-38E45085156C}" type="presParOf" srcId="{36BA55EC-A2D7-4BAF-8AAB-C0596E2A420F}" destId="{34A17897-AB4D-4051-960B-BB81603533BD}" srcOrd="0" destOrd="0" presId="urn:microsoft.com/office/officeart/2008/layout/BendingPictureBlocks"/>
    <dgm:cxn modelId="{A0B82BC4-D845-46F5-BB42-20CC58DD4BBF}" type="presParOf" srcId="{34A17897-AB4D-4051-960B-BB81603533BD}" destId="{17C60A4A-6D67-43CD-9C66-6DDCB9228449}" srcOrd="0" destOrd="0" presId="urn:microsoft.com/office/officeart/2008/layout/BendingPictureBlocks"/>
    <dgm:cxn modelId="{9C53EF1B-EF36-4B16-98B3-392FDA89E67F}" type="presParOf" srcId="{34A17897-AB4D-4051-960B-BB81603533BD}" destId="{B928B85F-F03C-4C2E-9CCB-53320C0E3F23}"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3609E-BCBF-4ABD-8C61-C46864186294}"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773E4035-D1E2-427F-84C1-385A0229B575}" type="pres">
      <dgm:prSet presAssocID="{5EB3609E-BCBF-4ABD-8C61-C46864186294}" presName="rootNode" presStyleCnt="0">
        <dgm:presLayoutVars>
          <dgm:chMax/>
          <dgm:chPref/>
          <dgm:dir/>
          <dgm:animLvl val="lvl"/>
        </dgm:presLayoutVars>
      </dgm:prSet>
      <dgm:spPr/>
    </dgm:pt>
  </dgm:ptLst>
  <dgm:cxnLst>
    <dgm:cxn modelId="{152A44F2-08CC-4B28-9EBA-F464C0F4912B}" type="presOf" srcId="{5EB3609E-BCBF-4ABD-8C61-C46864186294}" destId="{773E4035-D1E2-427F-84C1-385A0229B575}" srcOrd="0"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3609E-BCBF-4ABD-8C61-C46864186294}"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773E4035-D1E2-427F-84C1-385A0229B575}" type="pres">
      <dgm:prSet presAssocID="{5EB3609E-BCBF-4ABD-8C61-C46864186294}" presName="rootNode" presStyleCnt="0">
        <dgm:presLayoutVars>
          <dgm:chMax/>
          <dgm:chPref/>
          <dgm:dir/>
          <dgm:animLvl val="lvl"/>
        </dgm:presLayoutVars>
      </dgm:prSet>
      <dgm:spPr/>
    </dgm:pt>
  </dgm:ptLst>
  <dgm:cxnLst>
    <dgm:cxn modelId="{72021DA8-228C-4440-BC6F-E0DB70501AC9}" type="presOf" srcId="{5EB3609E-BCBF-4ABD-8C61-C46864186294}" destId="{773E4035-D1E2-427F-84C1-385A0229B575}" srcOrd="0"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60A4A-6D67-43CD-9C66-6DDCB9228449}">
      <dsp:nvSpPr>
        <dsp:cNvPr id="0" name=""/>
        <dsp:cNvSpPr/>
      </dsp:nvSpPr>
      <dsp:spPr>
        <a:xfrm>
          <a:off x="1706641" y="856766"/>
          <a:ext cx="6227475" cy="48898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8B85F-F03C-4C2E-9CCB-53320C0E3F23}">
      <dsp:nvSpPr>
        <dsp:cNvPr id="0" name=""/>
        <dsp:cNvSpPr/>
      </dsp:nvSpPr>
      <dsp:spPr>
        <a:xfrm>
          <a:off x="13857" y="0"/>
          <a:ext cx="1910367" cy="8984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ZA" sz="3500" kern="1200" dirty="0" smtClean="0"/>
            <a:t>Concept</a:t>
          </a:r>
          <a:endParaRPr lang="en-ZA" sz="3500" kern="1200" dirty="0"/>
        </a:p>
      </dsp:txBody>
      <dsp:txXfrm>
        <a:off x="13857" y="0"/>
        <a:ext cx="1910367" cy="898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144934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138662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929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115911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1412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425918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2623894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25230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38442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6123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236453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35635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68160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182790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276030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FFBA1-285F-4A56-8154-C8308962A026}" type="datetimeFigureOut">
              <a:rPr lang="en-ZA" smtClean="0"/>
              <a:t>2015/07/30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242C268-4F6B-4BB7-9F67-FE2B29972CED}" type="slidenum">
              <a:rPr lang="en-ZA" smtClean="0"/>
              <a:t>‹#›</a:t>
            </a:fld>
            <a:endParaRPr lang="en-ZA" dirty="0"/>
          </a:p>
        </p:txBody>
      </p:sp>
    </p:spTree>
    <p:extLst>
      <p:ext uri="{BB962C8B-B14F-4D97-AF65-F5344CB8AC3E}">
        <p14:creationId xmlns:p14="http://schemas.microsoft.com/office/powerpoint/2010/main" val="199619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6FFBA1-285F-4A56-8154-C8308962A026}" type="datetimeFigureOut">
              <a:rPr lang="en-ZA" smtClean="0"/>
              <a:t>2015/07/30</a:t>
            </a:fld>
            <a:endParaRPr lang="en-Z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2C268-4F6B-4BB7-9F67-FE2B29972CED}" type="slidenum">
              <a:rPr lang="en-ZA" smtClean="0"/>
              <a:t>‹#›</a:t>
            </a:fld>
            <a:endParaRPr lang="en-ZA" dirty="0"/>
          </a:p>
        </p:txBody>
      </p:sp>
    </p:spTree>
    <p:extLst>
      <p:ext uri="{BB962C8B-B14F-4D97-AF65-F5344CB8AC3E}">
        <p14:creationId xmlns:p14="http://schemas.microsoft.com/office/powerpoint/2010/main" val="14010504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775" y="396875"/>
            <a:ext cx="5334000" cy="540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75" y="-1"/>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775" y="5766163"/>
            <a:ext cx="533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1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lstStyle/>
          <a:p>
            <a:r>
              <a:rPr lang="en-ZA" b="1" dirty="0" smtClean="0"/>
              <a:t>Principle of Operation</a:t>
            </a:r>
            <a:endParaRPr lang="en-ZA" b="1" dirty="0"/>
          </a:p>
        </p:txBody>
      </p:sp>
      <p:sp>
        <p:nvSpPr>
          <p:cNvPr id="9" name="TextBox 8"/>
          <p:cNvSpPr txBox="1"/>
          <p:nvPr/>
        </p:nvSpPr>
        <p:spPr>
          <a:xfrm>
            <a:off x="748146" y="1502688"/>
            <a:ext cx="8998527" cy="4893647"/>
          </a:xfrm>
          <a:prstGeom prst="rect">
            <a:avLst/>
          </a:prstGeom>
          <a:noFill/>
        </p:spPr>
        <p:txBody>
          <a:bodyPr wrap="square" rtlCol="0">
            <a:spAutoFit/>
          </a:bodyPr>
          <a:lstStyle/>
          <a:p>
            <a:r>
              <a:rPr lang="en-ZA" sz="2000" b="1" dirty="0" smtClean="0"/>
              <a:t>What airborne pollutants can be measured</a:t>
            </a:r>
          </a:p>
          <a:p>
            <a:endParaRPr lang="en-ZA" b="1" dirty="0" smtClean="0"/>
          </a:p>
          <a:p>
            <a:pPr algn="just"/>
            <a:r>
              <a:rPr lang="en-ZA" dirty="0"/>
              <a:t>Data Ram responds to all particulate matter that is airborne. It is however optically configured to produce optimal response to particles in the range 0.1 – 10.0 µm, achieving a correlation to gravimetric measurements.</a:t>
            </a:r>
          </a:p>
          <a:p>
            <a:pPr algn="just"/>
            <a:endParaRPr lang="en-ZA" dirty="0" smtClean="0"/>
          </a:p>
          <a:p>
            <a:pPr lvl="0"/>
            <a:r>
              <a:rPr lang="en-ZA" sz="2000" b="1" dirty="0"/>
              <a:t>Output </a:t>
            </a:r>
            <a:endParaRPr lang="en-ZA" sz="2000" b="1" dirty="0" smtClean="0"/>
          </a:p>
          <a:p>
            <a:pPr lvl="0"/>
            <a:endParaRPr lang="en-ZA" b="1" dirty="0"/>
          </a:p>
          <a:p>
            <a:r>
              <a:rPr lang="en-ZA" dirty="0"/>
              <a:t>Data Ram produces an </a:t>
            </a:r>
            <a:r>
              <a:rPr lang="en-ZA" dirty="0" err="1"/>
              <a:t>analog</a:t>
            </a:r>
            <a:r>
              <a:rPr lang="en-ZA" dirty="0"/>
              <a:t> 4-20 mA powered loop and a 0-5 V output signal. It also has a selectable Alarm digital output</a:t>
            </a:r>
            <a:r>
              <a:rPr lang="en-ZA" dirty="0" smtClean="0"/>
              <a:t>.</a:t>
            </a:r>
          </a:p>
          <a:p>
            <a:endParaRPr lang="en-ZA" dirty="0" smtClean="0"/>
          </a:p>
          <a:p>
            <a:pPr lvl="0"/>
            <a:r>
              <a:rPr lang="en-ZA" sz="2000" b="1" dirty="0"/>
              <a:t>Software </a:t>
            </a:r>
            <a:r>
              <a:rPr lang="en-ZA" b="1" dirty="0"/>
              <a:t> </a:t>
            </a:r>
            <a:endParaRPr lang="en-ZA" b="1" dirty="0" smtClean="0"/>
          </a:p>
          <a:p>
            <a:pPr lvl="0"/>
            <a:endParaRPr lang="en-ZA" dirty="0"/>
          </a:p>
          <a:p>
            <a:pPr algn="just"/>
            <a:r>
              <a:rPr lang="en-ZA" dirty="0"/>
              <a:t>Data Ram is supported by </a:t>
            </a:r>
            <a:r>
              <a:rPr lang="en-ZA" dirty="0" err="1"/>
              <a:t>pDR</a:t>
            </a:r>
            <a:r>
              <a:rPr lang="en-ZA" dirty="0"/>
              <a:t>-COM custom software, however this is aimed at short-term personal monitoring and is not suitable for continuous long term fixed-point operation. The PDR-1100 output signal is normally fed into the “Backbone” system of the mine, all reporting and data logging is configured by the end user. </a:t>
            </a:r>
          </a:p>
        </p:txBody>
      </p:sp>
    </p:spTree>
    <p:extLst>
      <p:ext uri="{BB962C8B-B14F-4D97-AF65-F5344CB8AC3E}">
        <p14:creationId xmlns:p14="http://schemas.microsoft.com/office/powerpoint/2010/main" val="1797421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fontScale="90000"/>
          </a:bodyPr>
          <a:lstStyle/>
          <a:p>
            <a:pPr lvl="0"/>
            <a:r>
              <a:rPr lang="en-ZA" b="1" dirty="0"/>
              <a:t>Applicability (surface, underground, plants)</a:t>
            </a:r>
            <a:endParaRPr lang="en-ZA" dirty="0"/>
          </a:p>
        </p:txBody>
      </p:sp>
      <p:sp>
        <p:nvSpPr>
          <p:cNvPr id="9" name="TextBox 8"/>
          <p:cNvSpPr txBox="1"/>
          <p:nvPr/>
        </p:nvSpPr>
        <p:spPr>
          <a:xfrm>
            <a:off x="748145" y="1502688"/>
            <a:ext cx="8832273" cy="2328651"/>
          </a:xfrm>
          <a:prstGeom prst="rect">
            <a:avLst/>
          </a:prstGeom>
          <a:noFill/>
        </p:spPr>
        <p:txBody>
          <a:bodyPr wrap="square" rtlCol="0">
            <a:spAutoFit/>
          </a:bodyPr>
          <a:lstStyle/>
          <a:p>
            <a:pPr algn="just">
              <a:lnSpc>
                <a:spcPct val="125000"/>
              </a:lnSpc>
            </a:pPr>
            <a:r>
              <a:rPr lang="en-ZA" sz="2000" dirty="0"/>
              <a:t>PDR1100 was developed specifically for underground use where dust loading is typically high and consequential contamination of sensing devices and other components are a reality. PDR1100 does therefore not employ a pump. Air is induced at low velocity which entrains the smaller particles and reduces contamination.</a:t>
            </a:r>
          </a:p>
          <a:p>
            <a:pPr>
              <a:lnSpc>
                <a:spcPct val="125000"/>
              </a:lnSpc>
            </a:pPr>
            <a:endParaRPr lang="en-ZA" dirty="0"/>
          </a:p>
        </p:txBody>
      </p:sp>
    </p:spTree>
    <p:extLst>
      <p:ext uri="{BB962C8B-B14F-4D97-AF65-F5344CB8AC3E}">
        <p14:creationId xmlns:p14="http://schemas.microsoft.com/office/powerpoint/2010/main" val="3556631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a:bodyPr>
          <a:lstStyle/>
          <a:p>
            <a:pPr lvl="0"/>
            <a:r>
              <a:rPr lang="en-ZA" b="1" dirty="0"/>
              <a:t>Ex certification          </a:t>
            </a:r>
            <a:endParaRPr lang="en-ZA" dirty="0"/>
          </a:p>
        </p:txBody>
      </p:sp>
      <p:sp>
        <p:nvSpPr>
          <p:cNvPr id="9" name="TextBox 8"/>
          <p:cNvSpPr txBox="1"/>
          <p:nvPr/>
        </p:nvSpPr>
        <p:spPr>
          <a:xfrm>
            <a:off x="748145" y="1502688"/>
            <a:ext cx="8728363" cy="3631763"/>
          </a:xfrm>
          <a:prstGeom prst="rect">
            <a:avLst/>
          </a:prstGeom>
          <a:noFill/>
        </p:spPr>
        <p:txBody>
          <a:bodyPr wrap="square" rtlCol="0">
            <a:spAutoFit/>
          </a:bodyPr>
          <a:lstStyle/>
          <a:p>
            <a:pPr>
              <a:lnSpc>
                <a:spcPct val="150000"/>
              </a:lnSpc>
            </a:pPr>
            <a:r>
              <a:rPr lang="en-ZA" sz="2000" b="1" dirty="0"/>
              <a:t>SANS 60079-:   </a:t>
            </a:r>
            <a:r>
              <a:rPr lang="en-ZA" sz="2000" dirty="0"/>
              <a:t>“Electrical apparatus for explosive gas atmospheres”;</a:t>
            </a:r>
          </a:p>
          <a:p>
            <a:pPr marL="742950" lvl="1" indent="-285750">
              <a:lnSpc>
                <a:spcPct val="150000"/>
              </a:lnSpc>
              <a:buClr>
                <a:schemeClr val="accent1"/>
              </a:buClr>
              <a:buSzPct val="80000"/>
              <a:buFont typeface="Wingdings" panose="05000000000000000000" pitchFamily="2" charset="2"/>
              <a:buChar char="q"/>
            </a:pPr>
            <a:r>
              <a:rPr lang="en-ZA" sz="2000" dirty="0"/>
              <a:t>Part-0:   2009 “General Requirements”; and</a:t>
            </a:r>
          </a:p>
          <a:p>
            <a:pPr marL="742950" lvl="1" indent="-285750">
              <a:lnSpc>
                <a:spcPct val="150000"/>
              </a:lnSpc>
              <a:buClr>
                <a:schemeClr val="accent1"/>
              </a:buClr>
              <a:buSzPct val="80000"/>
              <a:buFont typeface="Wingdings" panose="05000000000000000000" pitchFamily="2" charset="2"/>
              <a:buChar char="q"/>
            </a:pPr>
            <a:r>
              <a:rPr lang="en-ZA" sz="2000" dirty="0"/>
              <a:t>Part-11: 2007 “Equipment protected by intrinsic safety ‘I”   </a:t>
            </a:r>
            <a:endParaRPr lang="en-ZA" sz="2000" dirty="0" smtClean="0"/>
          </a:p>
          <a:p>
            <a:pPr marL="742950" lvl="1" indent="-285750">
              <a:lnSpc>
                <a:spcPct val="150000"/>
              </a:lnSpc>
              <a:buClr>
                <a:schemeClr val="accent1"/>
              </a:buClr>
              <a:buSzPct val="80000"/>
              <a:buFont typeface="Wingdings" panose="05000000000000000000" pitchFamily="2" charset="2"/>
              <a:buChar char="q"/>
            </a:pPr>
            <a:endParaRPr lang="en-ZA" sz="2000" dirty="0"/>
          </a:p>
          <a:p>
            <a:pPr>
              <a:lnSpc>
                <a:spcPct val="150000"/>
              </a:lnSpc>
            </a:pPr>
            <a:r>
              <a:rPr lang="en-ZA" sz="2000" b="1" dirty="0"/>
              <a:t>Approved explosion protection </a:t>
            </a:r>
            <a:r>
              <a:rPr lang="en-ZA" sz="2000" b="1" dirty="0" smtClean="0"/>
              <a:t>rating</a:t>
            </a:r>
            <a:r>
              <a:rPr lang="en-ZA" sz="2000" dirty="0" smtClean="0"/>
              <a:t>:		Ex </a:t>
            </a:r>
            <a:r>
              <a:rPr lang="en-ZA" sz="2000" dirty="0" err="1"/>
              <a:t>ib</a:t>
            </a:r>
            <a:r>
              <a:rPr lang="en-ZA" sz="2000" dirty="0"/>
              <a:t> I</a:t>
            </a:r>
          </a:p>
          <a:p>
            <a:pPr>
              <a:lnSpc>
                <a:spcPct val="150000"/>
              </a:lnSpc>
            </a:pPr>
            <a:r>
              <a:rPr lang="en-ZA" sz="2000" b="1" dirty="0"/>
              <a:t>Inspection Authority </a:t>
            </a:r>
            <a:r>
              <a:rPr lang="en-ZA" sz="2000" b="1" dirty="0" smtClean="0"/>
              <a:t>Certificate</a:t>
            </a:r>
            <a:r>
              <a:rPr lang="en-ZA" sz="2000" dirty="0" smtClean="0"/>
              <a:t>:		MASC </a:t>
            </a:r>
            <a:r>
              <a:rPr lang="en-ZA" sz="2000" dirty="0"/>
              <a:t>M/10-259X</a:t>
            </a:r>
          </a:p>
          <a:p>
            <a:pPr>
              <a:lnSpc>
                <a:spcPct val="150000"/>
              </a:lnSpc>
            </a:pPr>
            <a:r>
              <a:rPr lang="en-ZA" sz="2000" b="1" dirty="0"/>
              <a:t> </a:t>
            </a:r>
            <a:endParaRPr lang="en-ZA" sz="2000" dirty="0"/>
          </a:p>
          <a:p>
            <a:endParaRPr lang="en-ZA" sz="2000" dirty="0"/>
          </a:p>
        </p:txBody>
      </p:sp>
    </p:spTree>
    <p:extLst>
      <p:ext uri="{BB962C8B-B14F-4D97-AF65-F5344CB8AC3E}">
        <p14:creationId xmlns:p14="http://schemas.microsoft.com/office/powerpoint/2010/main" val="215979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a:bodyPr>
          <a:lstStyle/>
          <a:p>
            <a:pPr lvl="0"/>
            <a:r>
              <a:rPr lang="en-ZA" b="1" dirty="0"/>
              <a:t>Installation</a:t>
            </a:r>
            <a:endParaRPr lang="en-ZA" dirty="0"/>
          </a:p>
        </p:txBody>
      </p:sp>
      <p:sp>
        <p:nvSpPr>
          <p:cNvPr id="9" name="TextBox 8"/>
          <p:cNvSpPr txBox="1"/>
          <p:nvPr/>
        </p:nvSpPr>
        <p:spPr>
          <a:xfrm>
            <a:off x="748146" y="1502688"/>
            <a:ext cx="8759536" cy="1593962"/>
          </a:xfrm>
          <a:prstGeom prst="rect">
            <a:avLst/>
          </a:prstGeom>
          <a:noFill/>
        </p:spPr>
        <p:txBody>
          <a:bodyPr wrap="square" rtlCol="0">
            <a:spAutoFit/>
          </a:bodyPr>
          <a:lstStyle/>
          <a:p>
            <a:pPr algn="just">
              <a:lnSpc>
                <a:spcPct val="125000"/>
              </a:lnSpc>
            </a:pPr>
            <a:r>
              <a:rPr lang="en-ZA" sz="2000" dirty="0"/>
              <a:t>PDR1100 is supplied with two steel suspension Eye Bolts. A directional arrow indicates the mounting position in relation to the mine airflow. The electrical installation is a simple 3-wire connection. When power is applied, the instrument switches on and starts transmitting automatically.</a:t>
            </a:r>
          </a:p>
        </p:txBody>
      </p:sp>
    </p:spTree>
    <p:extLst>
      <p:ext uri="{BB962C8B-B14F-4D97-AF65-F5344CB8AC3E}">
        <p14:creationId xmlns:p14="http://schemas.microsoft.com/office/powerpoint/2010/main" val="24363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a:bodyPr>
          <a:lstStyle/>
          <a:p>
            <a:pPr lvl="0"/>
            <a:r>
              <a:rPr lang="en-ZA" b="1" dirty="0"/>
              <a:t>“Backbone Requirements”</a:t>
            </a:r>
            <a:endParaRPr lang="en-ZA" dirty="0"/>
          </a:p>
        </p:txBody>
      </p:sp>
      <p:sp>
        <p:nvSpPr>
          <p:cNvPr id="9" name="TextBox 8"/>
          <p:cNvSpPr txBox="1"/>
          <p:nvPr/>
        </p:nvSpPr>
        <p:spPr>
          <a:xfrm>
            <a:off x="748146" y="1502688"/>
            <a:ext cx="6244936" cy="1292662"/>
          </a:xfrm>
          <a:prstGeom prst="rect">
            <a:avLst/>
          </a:prstGeom>
          <a:noFill/>
        </p:spPr>
        <p:txBody>
          <a:bodyPr wrap="square" rtlCol="0">
            <a:spAutoFit/>
          </a:bodyPr>
          <a:lstStyle/>
          <a:p>
            <a:pPr>
              <a:lnSpc>
                <a:spcPct val="150000"/>
              </a:lnSpc>
            </a:pPr>
            <a:r>
              <a:rPr lang="en-ZA" sz="2000" b="1" dirty="0"/>
              <a:t>Power </a:t>
            </a:r>
            <a:r>
              <a:rPr lang="en-ZA" sz="2000" b="1" dirty="0" smtClean="0"/>
              <a:t>supply</a:t>
            </a:r>
            <a:r>
              <a:rPr lang="en-ZA" sz="2000" dirty="0" smtClean="0"/>
              <a:t>:	12-24 </a:t>
            </a:r>
            <a:r>
              <a:rPr lang="en-ZA" sz="2000" dirty="0"/>
              <a:t>V DC (“IS” for Fiery Mines)</a:t>
            </a:r>
          </a:p>
          <a:p>
            <a:pPr>
              <a:lnSpc>
                <a:spcPct val="150000"/>
              </a:lnSpc>
            </a:pPr>
            <a:r>
              <a:rPr lang="en-ZA" sz="2000" b="1" dirty="0" smtClean="0"/>
              <a:t>Output</a:t>
            </a:r>
            <a:r>
              <a:rPr lang="en-ZA" sz="2000" dirty="0" smtClean="0"/>
              <a:t>:</a:t>
            </a:r>
            <a:r>
              <a:rPr lang="en-ZA" sz="2000" dirty="0"/>
              <a:t>	</a:t>
            </a:r>
            <a:r>
              <a:rPr lang="en-ZA" sz="2000" dirty="0" smtClean="0"/>
              <a:t>4-20 </a:t>
            </a:r>
            <a:r>
              <a:rPr lang="en-ZA" sz="2000" dirty="0"/>
              <a:t>mA or 0-5 V </a:t>
            </a:r>
          </a:p>
          <a:p>
            <a:endParaRPr lang="en-ZA" dirty="0"/>
          </a:p>
        </p:txBody>
      </p:sp>
    </p:spTree>
    <p:extLst>
      <p:ext uri="{BB962C8B-B14F-4D97-AF65-F5344CB8AC3E}">
        <p14:creationId xmlns:p14="http://schemas.microsoft.com/office/powerpoint/2010/main" val="1480342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52" y="0"/>
            <a:ext cx="4933757" cy="720436"/>
          </a:xfrm>
        </p:spPr>
        <p:txBody>
          <a:bodyPr/>
          <a:lstStyle/>
          <a:p>
            <a:r>
              <a:rPr lang="en-ZA" dirty="0" smtClean="0"/>
              <a:t>ADR 1500 SOLAR PANEL</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219" y="886691"/>
            <a:ext cx="3616036" cy="5721927"/>
          </a:xfrm>
          <a:prstGeom prst="rect">
            <a:avLst/>
          </a:prstGeom>
        </p:spPr>
      </p:pic>
    </p:spTree>
    <p:extLst>
      <p:ext uri="{BB962C8B-B14F-4D97-AF65-F5344CB8AC3E}">
        <p14:creationId xmlns:p14="http://schemas.microsoft.com/office/powerpoint/2010/main" val="2338704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a:bodyPr>
          <a:lstStyle/>
          <a:p>
            <a:pPr lvl="0"/>
            <a:r>
              <a:rPr lang="en-ZA" b="1" dirty="0"/>
              <a:t>Maintenance requirements</a:t>
            </a:r>
            <a:endParaRPr lang="en-ZA" dirty="0"/>
          </a:p>
        </p:txBody>
      </p:sp>
      <p:sp>
        <p:nvSpPr>
          <p:cNvPr id="9" name="TextBox 8"/>
          <p:cNvSpPr txBox="1"/>
          <p:nvPr/>
        </p:nvSpPr>
        <p:spPr>
          <a:xfrm>
            <a:off x="748145" y="1502688"/>
            <a:ext cx="8821881" cy="3594510"/>
          </a:xfrm>
          <a:prstGeom prst="rect">
            <a:avLst/>
          </a:prstGeom>
          <a:noFill/>
        </p:spPr>
        <p:txBody>
          <a:bodyPr wrap="square" rtlCol="0">
            <a:spAutoFit/>
          </a:bodyPr>
          <a:lstStyle/>
          <a:p>
            <a:pPr marL="285750" lvl="0" indent="-285750" algn="just">
              <a:lnSpc>
                <a:spcPct val="125000"/>
              </a:lnSpc>
              <a:spcBef>
                <a:spcPts val="600"/>
              </a:spcBef>
              <a:buClr>
                <a:schemeClr val="accent1"/>
              </a:buClr>
              <a:buSzPct val="80000"/>
              <a:buFont typeface="Wingdings" panose="05000000000000000000" pitchFamily="2" charset="2"/>
              <a:buChar char="q"/>
            </a:pPr>
            <a:r>
              <a:rPr lang="en-ZA" sz="2000" b="1" dirty="0"/>
              <a:t>Annual Calibration </a:t>
            </a:r>
            <a:r>
              <a:rPr lang="en-ZA" sz="2000" dirty="0"/>
              <a:t>– This is carried out at our Roodepoort facility. The process includes cleaning and inspection of the Sensor Lenses and other internals. The zero process is done on a certified Clean Air Bench which uses </a:t>
            </a:r>
            <a:r>
              <a:rPr lang="en-ZA" sz="2000" dirty="0" err="1"/>
              <a:t>Hepa</a:t>
            </a:r>
            <a:r>
              <a:rPr lang="en-ZA" sz="2000" dirty="0"/>
              <a:t> Filters. The Span calibration is carried out in a Ventilated Dust Chamber using Arizona Road Dust - ISO SAE Fine. </a:t>
            </a:r>
          </a:p>
          <a:p>
            <a:pPr marL="285750" lvl="0" indent="-285750" algn="just">
              <a:lnSpc>
                <a:spcPct val="125000"/>
              </a:lnSpc>
              <a:spcBef>
                <a:spcPts val="600"/>
              </a:spcBef>
              <a:buClr>
                <a:schemeClr val="accent1"/>
              </a:buClr>
              <a:buSzPct val="80000"/>
              <a:buFont typeface="Wingdings" panose="05000000000000000000" pitchFamily="2" charset="2"/>
              <a:buChar char="q"/>
            </a:pPr>
            <a:r>
              <a:rPr lang="en-ZA" sz="2000" b="1" dirty="0"/>
              <a:t>Field Calibration </a:t>
            </a:r>
            <a:r>
              <a:rPr lang="en-ZA" sz="2000" dirty="0"/>
              <a:t>– This is essentially a zeroing function which resets the zero point above the background level of accumulated dust in the measuring chamber. The PDR1100 is equipped with ports which  aspirated to remove accumulated dust from the Measuring </a:t>
            </a:r>
            <a:r>
              <a:rPr lang="en-ZA" sz="2000" dirty="0" smtClean="0"/>
              <a:t>Chamber.  </a:t>
            </a:r>
            <a:endParaRPr lang="en-ZA" sz="2000" dirty="0"/>
          </a:p>
        </p:txBody>
      </p:sp>
    </p:spTree>
    <p:extLst>
      <p:ext uri="{BB962C8B-B14F-4D97-AF65-F5344CB8AC3E}">
        <p14:creationId xmlns:p14="http://schemas.microsoft.com/office/powerpoint/2010/main" val="3264462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lstStyle/>
          <a:p>
            <a:pPr lvl="0"/>
            <a:r>
              <a:rPr lang="en-ZA" b="1" dirty="0"/>
              <a:t>Supplier support network </a:t>
            </a:r>
            <a:endParaRPr lang="en-ZA" dirty="0"/>
          </a:p>
        </p:txBody>
      </p:sp>
      <p:sp>
        <p:nvSpPr>
          <p:cNvPr id="9" name="TextBox 8"/>
          <p:cNvSpPr txBox="1"/>
          <p:nvPr/>
        </p:nvSpPr>
        <p:spPr>
          <a:xfrm>
            <a:off x="748145" y="1502688"/>
            <a:ext cx="8956964" cy="3831818"/>
          </a:xfrm>
          <a:prstGeom prst="rect">
            <a:avLst/>
          </a:prstGeom>
          <a:noFill/>
        </p:spPr>
        <p:txBody>
          <a:bodyPr wrap="square" rtlCol="0">
            <a:spAutoFit/>
          </a:bodyPr>
          <a:lstStyle/>
          <a:p>
            <a:pPr lvl="0"/>
            <a:r>
              <a:rPr lang="en-ZA" sz="2000" b="1" dirty="0"/>
              <a:t>Locally manufactured or </a:t>
            </a:r>
            <a:r>
              <a:rPr lang="en-ZA" sz="2000" b="1" dirty="0" smtClean="0"/>
              <a:t>imported</a:t>
            </a:r>
          </a:p>
          <a:p>
            <a:pPr lvl="0"/>
            <a:endParaRPr lang="en-ZA" sz="2000" b="1" dirty="0"/>
          </a:p>
          <a:p>
            <a:pPr algn="just">
              <a:lnSpc>
                <a:spcPct val="125000"/>
              </a:lnSpc>
            </a:pPr>
            <a:r>
              <a:rPr lang="en-ZA" sz="2000" dirty="0"/>
              <a:t>Data Ram is manufactured by </a:t>
            </a:r>
            <a:r>
              <a:rPr lang="en-ZA" sz="2000" dirty="0" err="1"/>
              <a:t>Thermo</a:t>
            </a:r>
            <a:r>
              <a:rPr lang="en-ZA" sz="2000" dirty="0"/>
              <a:t> Fisher Scientific in Franklin, Massachusetts USA. The outer housing and ancillaries are manufactured locally</a:t>
            </a:r>
            <a:r>
              <a:rPr lang="en-ZA" sz="2000" dirty="0" smtClean="0"/>
              <a:t>.</a:t>
            </a:r>
          </a:p>
          <a:p>
            <a:endParaRPr lang="en-ZA" sz="2000" dirty="0"/>
          </a:p>
          <a:p>
            <a:pPr lvl="0"/>
            <a:r>
              <a:rPr lang="en-ZA" sz="2000" b="1" dirty="0"/>
              <a:t>Our </a:t>
            </a:r>
            <a:r>
              <a:rPr lang="en-ZA" sz="2000" b="1" dirty="0" smtClean="0"/>
              <a:t>HQ</a:t>
            </a:r>
          </a:p>
          <a:p>
            <a:pPr lvl="0"/>
            <a:endParaRPr lang="en-ZA" sz="2000" dirty="0"/>
          </a:p>
          <a:p>
            <a:pPr>
              <a:lnSpc>
                <a:spcPct val="125000"/>
              </a:lnSpc>
            </a:pPr>
            <a:r>
              <a:rPr lang="en-ZA" sz="2000" dirty="0"/>
              <a:t>AMS Haden Instrument Service are based in Allen’s Nek, Roodepoort. All sales and technical support is provided from this centre</a:t>
            </a:r>
            <a:r>
              <a:rPr lang="en-ZA" sz="2000" dirty="0" smtClean="0"/>
              <a:t>.</a:t>
            </a:r>
            <a:endParaRPr lang="en-ZA" sz="2000" dirty="0"/>
          </a:p>
          <a:p>
            <a:endParaRPr lang="en-ZA" dirty="0"/>
          </a:p>
        </p:txBody>
      </p:sp>
    </p:spTree>
    <p:extLst>
      <p:ext uri="{BB962C8B-B14F-4D97-AF65-F5344CB8AC3E}">
        <p14:creationId xmlns:p14="http://schemas.microsoft.com/office/powerpoint/2010/main" val="2721868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609600"/>
            <a:ext cx="8596668" cy="730827"/>
          </a:xfrm>
        </p:spPr>
        <p:txBody>
          <a:bodyPr>
            <a:normAutofit/>
          </a:bodyPr>
          <a:lstStyle/>
          <a:p>
            <a:pPr lvl="0"/>
            <a:r>
              <a:rPr lang="en-ZA" b="1" dirty="0"/>
              <a:t>OEM Training and support  </a:t>
            </a:r>
            <a:endParaRPr lang="en-ZA" dirty="0"/>
          </a:p>
        </p:txBody>
      </p:sp>
      <p:sp>
        <p:nvSpPr>
          <p:cNvPr id="9" name="TextBox 8"/>
          <p:cNvSpPr txBox="1"/>
          <p:nvPr/>
        </p:nvSpPr>
        <p:spPr>
          <a:xfrm>
            <a:off x="748146" y="1502688"/>
            <a:ext cx="8717972" cy="1209242"/>
          </a:xfrm>
          <a:prstGeom prst="rect">
            <a:avLst/>
          </a:prstGeom>
          <a:noFill/>
        </p:spPr>
        <p:txBody>
          <a:bodyPr wrap="square" rtlCol="0">
            <a:spAutoFit/>
          </a:bodyPr>
          <a:lstStyle/>
          <a:p>
            <a:pPr>
              <a:lnSpc>
                <a:spcPct val="125000"/>
              </a:lnSpc>
            </a:pPr>
            <a:r>
              <a:rPr lang="en-ZA" sz="2000" dirty="0"/>
              <a:t>AMS Haden provide on-site user training on all aspects of PDR deployment. The company also provides a comprehensive repair and calibration service from our Roodepoort facility.</a:t>
            </a:r>
          </a:p>
        </p:txBody>
      </p:sp>
    </p:spTree>
    <p:extLst>
      <p:ext uri="{BB962C8B-B14F-4D97-AF65-F5344CB8AC3E}">
        <p14:creationId xmlns:p14="http://schemas.microsoft.com/office/powerpoint/2010/main" val="115673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90498707"/>
              </p:ext>
            </p:extLst>
          </p:nvPr>
        </p:nvGraphicFramePr>
        <p:xfrm>
          <a:off x="2400300" y="1717963"/>
          <a:ext cx="7284027" cy="4184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900545" y="1274618"/>
            <a:ext cx="7883237" cy="5389418"/>
          </a:xfrm>
          <a:prstGeom prst="rect">
            <a:avLst/>
          </a:prstGeom>
        </p:spPr>
      </p:pic>
      <p:sp>
        <p:nvSpPr>
          <p:cNvPr id="6" name="TextBox 5"/>
          <p:cNvSpPr txBox="1"/>
          <p:nvPr/>
        </p:nvSpPr>
        <p:spPr>
          <a:xfrm>
            <a:off x="1399310" y="1089952"/>
            <a:ext cx="1593272" cy="369332"/>
          </a:xfrm>
          <a:prstGeom prst="rect">
            <a:avLst/>
          </a:prstGeom>
          <a:noFill/>
        </p:spPr>
        <p:txBody>
          <a:bodyPr wrap="square" rtlCol="0">
            <a:spAutoFit/>
          </a:bodyPr>
          <a:lstStyle/>
          <a:p>
            <a:r>
              <a:rPr lang="en-ZA" dirty="0" smtClean="0"/>
              <a:t>PDM 3700</a:t>
            </a:r>
            <a:endParaRPr lang="en-ZA" dirty="0"/>
          </a:p>
        </p:txBody>
      </p:sp>
    </p:spTree>
    <p:extLst>
      <p:ext uri="{BB962C8B-B14F-4D97-AF65-F5344CB8AC3E}">
        <p14:creationId xmlns:p14="http://schemas.microsoft.com/office/powerpoint/2010/main" val="114185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16" y="1401764"/>
            <a:ext cx="9261475" cy="244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ZA" b="1" dirty="0" smtClean="0"/>
              <a:t>The Theory of Near Light Scatter</a:t>
            </a:r>
            <a:endParaRPr lang="en-ZA" b="1" dirty="0"/>
          </a:p>
        </p:txBody>
      </p:sp>
      <p:sp>
        <p:nvSpPr>
          <p:cNvPr id="5" name="TextBox 4"/>
          <p:cNvSpPr txBox="1"/>
          <p:nvPr/>
        </p:nvSpPr>
        <p:spPr>
          <a:xfrm>
            <a:off x="633845" y="4125190"/>
            <a:ext cx="8956964" cy="2246769"/>
          </a:xfrm>
          <a:prstGeom prst="rect">
            <a:avLst/>
          </a:prstGeom>
          <a:noFill/>
        </p:spPr>
        <p:txBody>
          <a:bodyPr wrap="square" rtlCol="0">
            <a:spAutoFit/>
          </a:bodyPr>
          <a:lstStyle/>
          <a:p>
            <a:pPr marL="342900" indent="-342900">
              <a:buClr>
                <a:schemeClr val="accent1"/>
              </a:buClr>
              <a:buSzPct val="80000"/>
              <a:buFont typeface="Wingdings" panose="05000000000000000000" pitchFamily="2" charset="2"/>
              <a:buChar char="q"/>
            </a:pPr>
            <a:r>
              <a:rPr lang="en-ZA" sz="2000" dirty="0" smtClean="0"/>
              <a:t>Scattered light has components due to diffraction, refraction and reflection</a:t>
            </a:r>
          </a:p>
          <a:p>
            <a:pPr marL="342900" indent="-342900">
              <a:buClr>
                <a:schemeClr val="accent1"/>
              </a:buClr>
              <a:buSzPct val="80000"/>
              <a:buFont typeface="Wingdings" panose="05000000000000000000" pitchFamily="2" charset="2"/>
              <a:buChar char="q"/>
            </a:pPr>
            <a:r>
              <a:rPr lang="en-ZA" sz="2000" dirty="0" smtClean="0"/>
              <a:t>For low detection angles, scattered light is dominated by the diffraction and refracted components</a:t>
            </a:r>
          </a:p>
          <a:p>
            <a:pPr marL="342900" indent="-342900">
              <a:buClr>
                <a:schemeClr val="accent1"/>
              </a:buClr>
              <a:buSzPct val="80000"/>
              <a:buFont typeface="Wingdings" panose="05000000000000000000" pitchFamily="2" charset="2"/>
              <a:buChar char="q"/>
            </a:pPr>
            <a:r>
              <a:rPr lang="en-ZA" sz="2000" dirty="0" smtClean="0"/>
              <a:t>The particulate reflective properties and colour have minimal effect on instruments response</a:t>
            </a:r>
          </a:p>
          <a:p>
            <a:pPr marL="342900" indent="-342900">
              <a:buClr>
                <a:schemeClr val="accent1"/>
              </a:buClr>
              <a:buSzPct val="80000"/>
              <a:buFont typeface="Wingdings" panose="05000000000000000000" pitchFamily="2" charset="2"/>
              <a:buChar char="q"/>
            </a:pPr>
            <a:r>
              <a:rPr lang="en-ZA" sz="2000" dirty="0" smtClean="0"/>
              <a:t>Diffracted and refracted intensities are small</a:t>
            </a:r>
            <a:endParaRPr lang="en-ZA" sz="2000" dirty="0"/>
          </a:p>
        </p:txBody>
      </p:sp>
    </p:spTree>
    <p:extLst>
      <p:ext uri="{BB962C8B-B14F-4D97-AF65-F5344CB8AC3E}">
        <p14:creationId xmlns:p14="http://schemas.microsoft.com/office/powerpoint/2010/main" val="301919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2202354"/>
              </p:ext>
            </p:extLst>
          </p:nvPr>
        </p:nvGraphicFramePr>
        <p:xfrm>
          <a:off x="2400300" y="-803564"/>
          <a:ext cx="7284027" cy="753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8877" y="3167352"/>
            <a:ext cx="533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21066" y="1737910"/>
            <a:ext cx="2829621" cy="923330"/>
          </a:xfrm>
          <a:prstGeom prst="rect">
            <a:avLst/>
          </a:prstGeom>
          <a:noFill/>
        </p:spPr>
        <p:txBody>
          <a:bodyPr wrap="none" rtlCol="0">
            <a:spAutoFit/>
          </a:bodyPr>
          <a:lstStyle/>
          <a:p>
            <a:r>
              <a:rPr lang="en-ZA" sz="5400" b="1" dirty="0" smtClean="0"/>
              <a:t>The End</a:t>
            </a:r>
            <a:endParaRPr lang="en-ZA" sz="5400" b="1" dirty="0"/>
          </a:p>
        </p:txBody>
      </p:sp>
    </p:spTree>
    <p:extLst>
      <p:ext uri="{BB962C8B-B14F-4D97-AF65-F5344CB8AC3E}">
        <p14:creationId xmlns:p14="http://schemas.microsoft.com/office/powerpoint/2010/main" val="377740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824345"/>
          </a:xfrm>
        </p:spPr>
        <p:txBody>
          <a:bodyPr/>
          <a:lstStyle/>
          <a:p>
            <a:r>
              <a:rPr lang="en-ZA" b="1" dirty="0" err="1" smtClean="0"/>
              <a:t>Microdust</a:t>
            </a:r>
            <a:r>
              <a:rPr lang="en-ZA" b="1" dirty="0" smtClean="0"/>
              <a:t> Photometer layout</a:t>
            </a:r>
            <a:endParaRPr lang="en-ZA"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90" y="1599190"/>
            <a:ext cx="883443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6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Clean air condition</a:t>
            </a:r>
            <a:endParaRPr lang="en-ZA"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46" y="1910918"/>
            <a:ext cx="8194675"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1664" y="4395355"/>
            <a:ext cx="6587836" cy="1272143"/>
          </a:xfrm>
          <a:prstGeom prst="rect">
            <a:avLst/>
          </a:prstGeom>
          <a:noFill/>
        </p:spPr>
        <p:txBody>
          <a:bodyPr wrap="square" rtlCol="0">
            <a:spAutoFit/>
          </a:bodyPr>
          <a:lstStyle/>
          <a:p>
            <a:pPr marL="342900" indent="-342900">
              <a:spcBef>
                <a:spcPts val="1000"/>
              </a:spcBef>
              <a:buClr>
                <a:schemeClr val="accent1"/>
              </a:buClr>
              <a:buSzPct val="80000"/>
              <a:buFont typeface="Wingdings" panose="05000000000000000000" pitchFamily="2" charset="2"/>
              <a:buChar char="q"/>
            </a:pPr>
            <a:r>
              <a:rPr lang="en-ZA" sz="2000" dirty="0" smtClean="0"/>
              <a:t>Infrared beam is focused onto the light stop</a:t>
            </a:r>
          </a:p>
          <a:p>
            <a:pPr marL="342900" indent="-342900">
              <a:spcBef>
                <a:spcPts val="1000"/>
              </a:spcBef>
              <a:buClr>
                <a:schemeClr val="accent1"/>
              </a:buClr>
              <a:buSzPct val="80000"/>
              <a:buFont typeface="Wingdings" panose="05000000000000000000" pitchFamily="2" charset="2"/>
              <a:buChar char="q"/>
            </a:pPr>
            <a:r>
              <a:rPr lang="en-ZA" sz="2000" dirty="0" smtClean="0"/>
              <a:t>No forward scattering effect</a:t>
            </a:r>
          </a:p>
          <a:p>
            <a:pPr marL="342900" indent="-342900">
              <a:spcBef>
                <a:spcPts val="1000"/>
              </a:spcBef>
              <a:buClr>
                <a:schemeClr val="accent1"/>
              </a:buClr>
              <a:buSzPct val="80000"/>
              <a:buFont typeface="Wingdings" panose="05000000000000000000" pitchFamily="2" charset="2"/>
              <a:buChar char="q"/>
            </a:pPr>
            <a:r>
              <a:rPr lang="en-ZA" sz="2000" dirty="0" smtClean="0"/>
              <a:t>Zero signal intensity seen by detector</a:t>
            </a:r>
            <a:endParaRPr lang="en-ZA" sz="2000" dirty="0"/>
          </a:p>
        </p:txBody>
      </p:sp>
    </p:spTree>
    <p:extLst>
      <p:ext uri="{BB962C8B-B14F-4D97-AF65-F5344CB8AC3E}">
        <p14:creationId xmlns:p14="http://schemas.microsoft.com/office/powerpoint/2010/main" val="843383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Particulate introduced to sample volume</a:t>
            </a:r>
            <a:endParaRPr lang="en-ZA" b="1" dirty="0"/>
          </a:p>
        </p:txBody>
      </p:sp>
      <p:sp>
        <p:nvSpPr>
          <p:cNvPr id="4" name="Content Placeholder 3"/>
          <p:cNvSpPr>
            <a:spLocks noGrp="1"/>
          </p:cNvSpPr>
          <p:nvPr>
            <p:ph idx="1"/>
          </p:nvPr>
        </p:nvSpPr>
        <p:spPr>
          <a:xfrm>
            <a:off x="594207" y="4841444"/>
            <a:ext cx="8596668" cy="1174891"/>
          </a:xfrm>
        </p:spPr>
        <p:txBody>
          <a:bodyPr>
            <a:noAutofit/>
          </a:bodyPr>
          <a:lstStyle/>
          <a:p>
            <a:pPr>
              <a:buFont typeface="Wingdings" panose="05000000000000000000" pitchFamily="2" charset="2"/>
              <a:buChar char="q"/>
            </a:pPr>
            <a:r>
              <a:rPr lang="en-ZA" sz="2000" dirty="0" smtClean="0">
                <a:solidFill>
                  <a:schemeClr val="tx1"/>
                </a:solidFill>
              </a:rPr>
              <a:t>Beam is scattered due to the effects of diffraction, refraction and reflection</a:t>
            </a:r>
          </a:p>
          <a:p>
            <a:pPr>
              <a:buFont typeface="Wingdings" panose="05000000000000000000" pitchFamily="2" charset="2"/>
              <a:buChar char="q"/>
            </a:pPr>
            <a:r>
              <a:rPr lang="en-ZA" sz="2000" dirty="0" smtClean="0">
                <a:solidFill>
                  <a:schemeClr val="tx1"/>
                </a:solidFill>
              </a:rPr>
              <a:t>Intensity of Infra red signal is measured by detector</a:t>
            </a:r>
            <a:endParaRPr lang="en-ZA" sz="20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79" y="1869353"/>
            <a:ext cx="9342439"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56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19091470"/>
              </p:ext>
            </p:extLst>
          </p:nvPr>
        </p:nvGraphicFramePr>
        <p:xfrm>
          <a:off x="1072626" y="326541"/>
          <a:ext cx="8598694" cy="5746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44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746" y="1190912"/>
            <a:ext cx="6248399" cy="5348433"/>
          </a:xfrm>
          <a:prstGeom prst="rect">
            <a:avLst/>
          </a:prstGeom>
        </p:spPr>
      </p:pic>
      <p:sp>
        <p:nvSpPr>
          <p:cNvPr id="4" name="TextBox 3"/>
          <p:cNvSpPr txBox="1"/>
          <p:nvPr/>
        </p:nvSpPr>
        <p:spPr>
          <a:xfrm>
            <a:off x="546035" y="298453"/>
            <a:ext cx="1899879" cy="584775"/>
          </a:xfrm>
          <a:prstGeom prst="rect">
            <a:avLst/>
          </a:prstGeom>
          <a:noFill/>
        </p:spPr>
        <p:txBody>
          <a:bodyPr wrap="none" rtlCol="0">
            <a:spAutoFit/>
          </a:bodyPr>
          <a:lstStyle/>
          <a:p>
            <a:r>
              <a:rPr lang="en-ZA" sz="3200" dirty="0" smtClean="0"/>
              <a:t>ADR 1500</a:t>
            </a:r>
          </a:p>
        </p:txBody>
      </p:sp>
    </p:spTree>
    <p:extLst>
      <p:ext uri="{BB962C8B-B14F-4D97-AF65-F5344CB8AC3E}">
        <p14:creationId xmlns:p14="http://schemas.microsoft.com/office/powerpoint/2010/main" val="212561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273" y="1268021"/>
            <a:ext cx="5652654" cy="5326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731818" y="748114"/>
            <a:ext cx="1670650" cy="523220"/>
          </a:xfrm>
          <a:prstGeom prst="rect">
            <a:avLst/>
          </a:prstGeom>
          <a:noFill/>
        </p:spPr>
        <p:txBody>
          <a:bodyPr wrap="none" rtlCol="0">
            <a:spAutoFit/>
          </a:bodyPr>
          <a:lstStyle/>
          <a:p>
            <a:r>
              <a:rPr lang="en-ZA" sz="2800" dirty="0" smtClean="0"/>
              <a:t>PDR 1100</a:t>
            </a:r>
            <a:endParaRPr lang="en-ZA" sz="2800" dirty="0"/>
          </a:p>
        </p:txBody>
      </p:sp>
      <p:pic>
        <p:nvPicPr>
          <p:cNvPr id="5" name="Picture 4"/>
          <p:cNvPicPr>
            <a:picLocks noChangeAspect="1"/>
          </p:cNvPicPr>
          <p:nvPr/>
        </p:nvPicPr>
        <p:blipFill>
          <a:blip r:embed="rId3"/>
          <a:stretch>
            <a:fillRect/>
          </a:stretch>
        </p:blipFill>
        <p:spPr>
          <a:xfrm>
            <a:off x="1541050" y="0"/>
            <a:ext cx="4554107" cy="963251"/>
          </a:xfrm>
          <a:prstGeom prst="rect">
            <a:avLst/>
          </a:prstGeom>
        </p:spPr>
      </p:pic>
    </p:spTree>
    <p:extLst>
      <p:ext uri="{BB962C8B-B14F-4D97-AF65-F5344CB8AC3E}">
        <p14:creationId xmlns:p14="http://schemas.microsoft.com/office/powerpoint/2010/main" val="31952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809" y="997528"/>
            <a:ext cx="3562157" cy="789709"/>
          </a:xfrm>
        </p:spPr>
        <p:txBody>
          <a:bodyPr>
            <a:normAutofit/>
          </a:bodyPr>
          <a:lstStyle/>
          <a:p>
            <a:r>
              <a:rPr lang="en-ZA" sz="2800" dirty="0" smtClean="0">
                <a:solidFill>
                  <a:schemeClr val="tx1"/>
                </a:solidFill>
              </a:rPr>
              <a:t>ADR 1500</a:t>
            </a:r>
            <a:endParaRPr lang="en-ZA" sz="2800" dirty="0">
              <a:solidFill>
                <a:schemeClr val="tx1"/>
              </a:solidFill>
            </a:endParaRPr>
          </a:p>
        </p:txBody>
      </p:sp>
      <p:pic>
        <p:nvPicPr>
          <p:cNvPr id="3" name="Picture 2"/>
          <p:cNvPicPr>
            <a:picLocks noChangeAspect="1"/>
          </p:cNvPicPr>
          <p:nvPr/>
        </p:nvPicPr>
        <p:blipFill>
          <a:blip r:embed="rId2"/>
          <a:stretch>
            <a:fillRect/>
          </a:stretch>
        </p:blipFill>
        <p:spPr>
          <a:xfrm>
            <a:off x="2832809" y="1551709"/>
            <a:ext cx="4246865" cy="5306291"/>
          </a:xfrm>
          <a:prstGeom prst="rect">
            <a:avLst/>
          </a:prstGeom>
        </p:spPr>
      </p:pic>
      <p:pic>
        <p:nvPicPr>
          <p:cNvPr id="4" name="Picture 3"/>
          <p:cNvPicPr>
            <a:picLocks noChangeAspect="1"/>
          </p:cNvPicPr>
          <p:nvPr/>
        </p:nvPicPr>
        <p:blipFill>
          <a:blip r:embed="rId3"/>
          <a:stretch>
            <a:fillRect/>
          </a:stretch>
        </p:blipFill>
        <p:spPr>
          <a:xfrm>
            <a:off x="729382" y="0"/>
            <a:ext cx="4554107" cy="963251"/>
          </a:xfrm>
          <a:prstGeom prst="rect">
            <a:avLst/>
          </a:prstGeom>
        </p:spPr>
      </p:pic>
    </p:spTree>
    <p:extLst>
      <p:ext uri="{BB962C8B-B14F-4D97-AF65-F5344CB8AC3E}">
        <p14:creationId xmlns:p14="http://schemas.microsoft.com/office/powerpoint/2010/main" val="280665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Adjacency</Template>
  <TotalTime>330</TotalTime>
  <Words>590</Words>
  <Application>Microsoft Office PowerPoint</Application>
  <PresentationFormat>Custom</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PowerPoint Presentation</vt:lpstr>
      <vt:lpstr>The Theory of Near Light Scatter</vt:lpstr>
      <vt:lpstr>Microdust Photometer layout</vt:lpstr>
      <vt:lpstr>Clean air condition</vt:lpstr>
      <vt:lpstr>Particulate introduced to sample volume</vt:lpstr>
      <vt:lpstr>PowerPoint Presentation</vt:lpstr>
      <vt:lpstr>PowerPoint Presentation</vt:lpstr>
      <vt:lpstr>PowerPoint Presentation</vt:lpstr>
      <vt:lpstr>ADR 1500</vt:lpstr>
      <vt:lpstr>Principle of Operation</vt:lpstr>
      <vt:lpstr>Applicability (surface, underground, plants)</vt:lpstr>
      <vt:lpstr>Ex certification          </vt:lpstr>
      <vt:lpstr>Installation</vt:lpstr>
      <vt:lpstr>“Backbone Requirements”</vt:lpstr>
      <vt:lpstr>ADR 1500 SOLAR PANEL</vt:lpstr>
      <vt:lpstr>Maintenance requirements</vt:lpstr>
      <vt:lpstr>Supplier support network </vt:lpstr>
      <vt:lpstr>OEM Training and support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Wernick</dc:creator>
  <cp:lastModifiedBy>Gerrie</cp:lastModifiedBy>
  <cp:revision>33</cp:revision>
  <dcterms:created xsi:type="dcterms:W3CDTF">2015-07-22T14:39:27Z</dcterms:created>
  <dcterms:modified xsi:type="dcterms:W3CDTF">2015-07-30T05:11:44Z</dcterms:modified>
</cp:coreProperties>
</file>