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1" r:id="rId3"/>
    <p:sldId id="284" r:id="rId4"/>
    <p:sldId id="274" r:id="rId5"/>
    <p:sldId id="260" r:id="rId6"/>
    <p:sldId id="275" r:id="rId7"/>
    <p:sldId id="276" r:id="rId8"/>
    <p:sldId id="280" r:id="rId9"/>
    <p:sldId id="281" r:id="rId10"/>
    <p:sldId id="257" r:id="rId11"/>
    <p:sldId id="285" r:id="rId12"/>
    <p:sldId id="277" r:id="rId13"/>
    <p:sldId id="286" r:id="rId14"/>
    <p:sldId id="278" r:id="rId15"/>
    <p:sldId id="287" r:id="rId16"/>
    <p:sldId id="282" r:id="rId17"/>
    <p:sldId id="288" r:id="rId18"/>
    <p:sldId id="262" r:id="rId19"/>
    <p:sldId id="264" r:id="rId20"/>
    <p:sldId id="258" r:id="rId21"/>
    <p:sldId id="265" r:id="rId22"/>
    <p:sldId id="266" r:id="rId23"/>
    <p:sldId id="267" r:id="rId24"/>
    <p:sldId id="268" r:id="rId25"/>
    <p:sldId id="283" r:id="rId26"/>
    <p:sldId id="263" r:id="rId27"/>
    <p:sldId id="273" r:id="rId28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60"/>
  </p:normalViewPr>
  <p:slideViewPr>
    <p:cSldViewPr>
      <p:cViewPr varScale="1">
        <p:scale>
          <a:sx n="62" d="100"/>
          <a:sy n="62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odat\Desktop\Reports\MEDPR004%20Number%20of%20Claims%20Captured%202009%20to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odat\Desktop\Reports\MEDPR004%20Number%20of%20Claims%20Captured%202009%20to%20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odat\Desktop\Reports\MEDPR004%20Number%20of%20Claims%20Captured%202009%20to%20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odat\Desktop\Reports\MEDPR004%20for%20industry%20group%20pay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'2009'!$C$1</c:f>
              <c:strCache>
                <c:ptCount val="1"/>
                <c:pt idx="0">
                  <c:v>UG Gold</c:v>
                </c:pt>
              </c:strCache>
            </c:strRef>
          </c:tx>
          <c:marker>
            <c:symbol val="none"/>
          </c:marker>
          <c:cat>
            <c:multiLvlStrRef>
              <c:f>'2009'!$A$2:$B$28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'2009'!$C$2:$C$28</c:f>
              <c:numCache>
                <c:formatCode>General</c:formatCode>
                <c:ptCount val="27"/>
                <c:pt idx="0">
                  <c:v>65</c:v>
                </c:pt>
                <c:pt idx="1">
                  <c:v>12</c:v>
                </c:pt>
                <c:pt idx="2">
                  <c:v>14</c:v>
                </c:pt>
                <c:pt idx="3">
                  <c:v>3</c:v>
                </c:pt>
                <c:pt idx="4">
                  <c:v>105</c:v>
                </c:pt>
                <c:pt idx="5">
                  <c:v>952</c:v>
                </c:pt>
                <c:pt idx="6">
                  <c:v>949</c:v>
                </c:pt>
                <c:pt idx="7">
                  <c:v>74</c:v>
                </c:pt>
                <c:pt idx="8">
                  <c:v>303</c:v>
                </c:pt>
                <c:pt idx="9">
                  <c:v>459</c:v>
                </c:pt>
                <c:pt idx="10">
                  <c:v>19</c:v>
                </c:pt>
                <c:pt idx="11">
                  <c:v>644</c:v>
                </c:pt>
                <c:pt idx="12">
                  <c:v>757</c:v>
                </c:pt>
                <c:pt idx="13">
                  <c:v>1967</c:v>
                </c:pt>
                <c:pt idx="14">
                  <c:v>276</c:v>
                </c:pt>
                <c:pt idx="15">
                  <c:v>1040</c:v>
                </c:pt>
                <c:pt idx="16">
                  <c:v>1280</c:v>
                </c:pt>
                <c:pt idx="17">
                  <c:v>44</c:v>
                </c:pt>
                <c:pt idx="18">
                  <c:v>807</c:v>
                </c:pt>
                <c:pt idx="19">
                  <c:v>76</c:v>
                </c:pt>
                <c:pt idx="20">
                  <c:v>169</c:v>
                </c:pt>
                <c:pt idx="21">
                  <c:v>83</c:v>
                </c:pt>
                <c:pt idx="22">
                  <c:v>47</c:v>
                </c:pt>
                <c:pt idx="23">
                  <c:v>23</c:v>
                </c:pt>
                <c:pt idx="24">
                  <c:v>5</c:v>
                </c:pt>
                <c:pt idx="25">
                  <c:v>42</c:v>
                </c:pt>
                <c:pt idx="26">
                  <c:v>324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'2009'!$D$1</c:f>
              <c:strCache>
                <c:ptCount val="1"/>
                <c:pt idx="0">
                  <c:v>UG oth</c:v>
                </c:pt>
              </c:strCache>
            </c:strRef>
          </c:tx>
          <c:marker>
            <c:symbol val="none"/>
          </c:marker>
          <c:cat>
            <c:multiLvlStrRef>
              <c:f>'2009'!$A$2:$B$28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'2009'!$D$2:$D$28</c:f>
              <c:numCache>
                <c:formatCode>General</c:formatCode>
                <c:ptCount val="27"/>
                <c:pt idx="0">
                  <c:v>44</c:v>
                </c:pt>
                <c:pt idx="1">
                  <c:v>7</c:v>
                </c:pt>
                <c:pt idx="2">
                  <c:v>6</c:v>
                </c:pt>
                <c:pt idx="3">
                  <c:v>2</c:v>
                </c:pt>
                <c:pt idx="4">
                  <c:v>99</c:v>
                </c:pt>
                <c:pt idx="5">
                  <c:v>541</c:v>
                </c:pt>
                <c:pt idx="6">
                  <c:v>852</c:v>
                </c:pt>
                <c:pt idx="7">
                  <c:v>97</c:v>
                </c:pt>
                <c:pt idx="8">
                  <c:v>200</c:v>
                </c:pt>
                <c:pt idx="9">
                  <c:v>353</c:v>
                </c:pt>
                <c:pt idx="10">
                  <c:v>14</c:v>
                </c:pt>
                <c:pt idx="11">
                  <c:v>390</c:v>
                </c:pt>
                <c:pt idx="12">
                  <c:v>290</c:v>
                </c:pt>
                <c:pt idx="13">
                  <c:v>1616</c:v>
                </c:pt>
                <c:pt idx="14">
                  <c:v>159</c:v>
                </c:pt>
                <c:pt idx="15">
                  <c:v>811</c:v>
                </c:pt>
                <c:pt idx="16">
                  <c:v>912</c:v>
                </c:pt>
                <c:pt idx="17">
                  <c:v>104</c:v>
                </c:pt>
                <c:pt idx="18">
                  <c:v>420</c:v>
                </c:pt>
                <c:pt idx="19">
                  <c:v>92</c:v>
                </c:pt>
                <c:pt idx="20">
                  <c:v>67</c:v>
                </c:pt>
                <c:pt idx="21">
                  <c:v>32</c:v>
                </c:pt>
                <c:pt idx="22">
                  <c:v>28</c:v>
                </c:pt>
                <c:pt idx="23">
                  <c:v>610</c:v>
                </c:pt>
                <c:pt idx="24">
                  <c:v>3</c:v>
                </c:pt>
                <c:pt idx="25">
                  <c:v>22</c:v>
                </c:pt>
                <c:pt idx="26">
                  <c:v>141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'2009'!$E$1</c:f>
              <c:strCache>
                <c:ptCount val="1"/>
                <c:pt idx="0">
                  <c:v>A &amp; O </c:v>
                </c:pt>
              </c:strCache>
            </c:strRef>
          </c:tx>
          <c:marker>
            <c:symbol val="none"/>
          </c:marker>
          <c:cat>
            <c:multiLvlStrRef>
              <c:f>'2009'!$A$2:$B$28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'2009'!$E$2:$E$28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7</c:v>
                </c:pt>
                <c:pt idx="6">
                  <c:v>25</c:v>
                </c:pt>
                <c:pt idx="7">
                  <c:v>4</c:v>
                </c:pt>
                <c:pt idx="8">
                  <c:v>5</c:v>
                </c:pt>
                <c:pt idx="9">
                  <c:v>10</c:v>
                </c:pt>
                <c:pt idx="10">
                  <c:v>0</c:v>
                </c:pt>
                <c:pt idx="11">
                  <c:v>11</c:v>
                </c:pt>
                <c:pt idx="12">
                  <c:v>7</c:v>
                </c:pt>
                <c:pt idx="13">
                  <c:v>62</c:v>
                </c:pt>
                <c:pt idx="14">
                  <c:v>6</c:v>
                </c:pt>
                <c:pt idx="15">
                  <c:v>36</c:v>
                </c:pt>
                <c:pt idx="16">
                  <c:v>28</c:v>
                </c:pt>
                <c:pt idx="17">
                  <c:v>18</c:v>
                </c:pt>
                <c:pt idx="18">
                  <c:v>7</c:v>
                </c:pt>
                <c:pt idx="19">
                  <c:v>4</c:v>
                </c:pt>
                <c:pt idx="20">
                  <c:v>0</c:v>
                </c:pt>
                <c:pt idx="21">
                  <c:v>0</c:v>
                </c:pt>
                <c:pt idx="22">
                  <c:v>13</c:v>
                </c:pt>
                <c:pt idx="23">
                  <c:v>21</c:v>
                </c:pt>
                <c:pt idx="24">
                  <c:v>2</c:v>
                </c:pt>
                <c:pt idx="25">
                  <c:v>14</c:v>
                </c:pt>
                <c:pt idx="26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'2009'!$F$1</c:f>
              <c:strCache>
                <c:ptCount val="1"/>
                <c:pt idx="0">
                  <c:v>OC </c:v>
                </c:pt>
              </c:strCache>
            </c:strRef>
          </c:tx>
          <c:marker>
            <c:symbol val="none"/>
          </c:marker>
          <c:cat>
            <c:multiLvlStrRef>
              <c:f>'2009'!$A$2:$B$28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'2009'!$F$2:$F$28</c:f>
              <c:numCache>
                <c:formatCode>General</c:formatCode>
                <c:ptCount val="2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24</c:v>
                </c:pt>
                <c:pt idx="6">
                  <c:v>63</c:v>
                </c:pt>
                <c:pt idx="7">
                  <c:v>11</c:v>
                </c:pt>
                <c:pt idx="8">
                  <c:v>20</c:v>
                </c:pt>
                <c:pt idx="9">
                  <c:v>31</c:v>
                </c:pt>
                <c:pt idx="10">
                  <c:v>3</c:v>
                </c:pt>
                <c:pt idx="11">
                  <c:v>19</c:v>
                </c:pt>
                <c:pt idx="12">
                  <c:v>15</c:v>
                </c:pt>
                <c:pt idx="13">
                  <c:v>124</c:v>
                </c:pt>
                <c:pt idx="14">
                  <c:v>10</c:v>
                </c:pt>
                <c:pt idx="15">
                  <c:v>70</c:v>
                </c:pt>
                <c:pt idx="16">
                  <c:v>40</c:v>
                </c:pt>
                <c:pt idx="17">
                  <c:v>10</c:v>
                </c:pt>
                <c:pt idx="18">
                  <c:v>18</c:v>
                </c:pt>
                <c:pt idx="19">
                  <c:v>12</c:v>
                </c:pt>
                <c:pt idx="20">
                  <c:v>0</c:v>
                </c:pt>
                <c:pt idx="21">
                  <c:v>1</c:v>
                </c:pt>
                <c:pt idx="22">
                  <c:v>1</c:v>
                </c:pt>
                <c:pt idx="23">
                  <c:v>5</c:v>
                </c:pt>
                <c:pt idx="24">
                  <c:v>1</c:v>
                </c:pt>
                <c:pt idx="25">
                  <c:v>11</c:v>
                </c:pt>
                <c:pt idx="26">
                  <c:v>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'2009'!$G$1</c:f>
              <c:strCache>
                <c:ptCount val="1"/>
                <c:pt idx="0">
                  <c:v>S  UG</c:v>
                </c:pt>
              </c:strCache>
            </c:strRef>
          </c:tx>
          <c:marker>
            <c:symbol val="none"/>
          </c:marker>
          <c:cat>
            <c:multiLvlStrRef>
              <c:f>'2009'!$A$2:$B$28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'2009'!$G$2:$G$28</c:f>
              <c:numCache>
                <c:formatCode>General</c:formatCode>
                <c:ptCount val="27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</c:v>
                </c:pt>
                <c:pt idx="5">
                  <c:v>135</c:v>
                </c:pt>
                <c:pt idx="6">
                  <c:v>138</c:v>
                </c:pt>
                <c:pt idx="7">
                  <c:v>18</c:v>
                </c:pt>
                <c:pt idx="8">
                  <c:v>33</c:v>
                </c:pt>
                <c:pt idx="9">
                  <c:v>72</c:v>
                </c:pt>
                <c:pt idx="10">
                  <c:v>3</c:v>
                </c:pt>
                <c:pt idx="11">
                  <c:v>64</c:v>
                </c:pt>
                <c:pt idx="12">
                  <c:v>49</c:v>
                </c:pt>
                <c:pt idx="13">
                  <c:v>286</c:v>
                </c:pt>
                <c:pt idx="14">
                  <c:v>19</c:v>
                </c:pt>
                <c:pt idx="15">
                  <c:v>136</c:v>
                </c:pt>
                <c:pt idx="16">
                  <c:v>125</c:v>
                </c:pt>
                <c:pt idx="17">
                  <c:v>30</c:v>
                </c:pt>
                <c:pt idx="18">
                  <c:v>47</c:v>
                </c:pt>
                <c:pt idx="19">
                  <c:v>41</c:v>
                </c:pt>
                <c:pt idx="20">
                  <c:v>1</c:v>
                </c:pt>
                <c:pt idx="21">
                  <c:v>4</c:v>
                </c:pt>
                <c:pt idx="22">
                  <c:v>3</c:v>
                </c:pt>
                <c:pt idx="23">
                  <c:v>29</c:v>
                </c:pt>
                <c:pt idx="24">
                  <c:v>1</c:v>
                </c:pt>
                <c:pt idx="25">
                  <c:v>7</c:v>
                </c:pt>
                <c:pt idx="26">
                  <c:v>41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'2009'!$H$1</c:f>
              <c:strCache>
                <c:ptCount val="1"/>
                <c:pt idx="0">
                  <c:v>Surf</c:v>
                </c:pt>
              </c:strCache>
            </c:strRef>
          </c:tx>
          <c:marker>
            <c:symbol val="none"/>
          </c:marker>
          <c:cat>
            <c:multiLvlStrRef>
              <c:f>'2009'!$A$2:$B$28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'2009'!$H$2:$H$28</c:f>
              <c:numCache>
                <c:formatCode>General</c:formatCode>
                <c:ptCount val="27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66</c:v>
                </c:pt>
                <c:pt idx="6">
                  <c:v>179</c:v>
                </c:pt>
                <c:pt idx="7">
                  <c:v>15</c:v>
                </c:pt>
                <c:pt idx="8">
                  <c:v>20</c:v>
                </c:pt>
                <c:pt idx="9">
                  <c:v>103</c:v>
                </c:pt>
                <c:pt idx="10">
                  <c:v>1</c:v>
                </c:pt>
                <c:pt idx="11">
                  <c:v>50</c:v>
                </c:pt>
                <c:pt idx="12">
                  <c:v>42</c:v>
                </c:pt>
                <c:pt idx="13">
                  <c:v>413</c:v>
                </c:pt>
                <c:pt idx="14">
                  <c:v>30</c:v>
                </c:pt>
                <c:pt idx="15">
                  <c:v>141</c:v>
                </c:pt>
                <c:pt idx="16">
                  <c:v>124</c:v>
                </c:pt>
                <c:pt idx="17">
                  <c:v>47</c:v>
                </c:pt>
                <c:pt idx="18">
                  <c:v>146</c:v>
                </c:pt>
                <c:pt idx="19">
                  <c:v>98</c:v>
                </c:pt>
                <c:pt idx="20">
                  <c:v>1</c:v>
                </c:pt>
                <c:pt idx="21">
                  <c:v>6</c:v>
                </c:pt>
                <c:pt idx="22">
                  <c:v>1</c:v>
                </c:pt>
                <c:pt idx="23">
                  <c:v>93</c:v>
                </c:pt>
                <c:pt idx="24">
                  <c:v>2</c:v>
                </c:pt>
                <c:pt idx="25">
                  <c:v>18</c:v>
                </c:pt>
                <c:pt idx="26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489216"/>
        <c:axId val="70491520"/>
      </c:lineChart>
      <c:catAx>
        <c:axId val="70489216"/>
        <c:scaling>
          <c:orientation val="minMax"/>
        </c:scaling>
        <c:delete val="0"/>
        <c:axPos val="b"/>
        <c:majorTickMark val="out"/>
        <c:minorTickMark val="none"/>
        <c:tickLblPos val="nextTo"/>
        <c:crossAx val="70491520"/>
        <c:crosses val="autoZero"/>
        <c:auto val="1"/>
        <c:lblAlgn val="ctr"/>
        <c:lblOffset val="100"/>
        <c:noMultiLvlLbl val="0"/>
      </c:catAx>
      <c:valAx>
        <c:axId val="70491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489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'2010'!$C$1</c:f>
              <c:strCache>
                <c:ptCount val="1"/>
                <c:pt idx="0">
                  <c:v>UG Gold</c:v>
                </c:pt>
              </c:strCache>
            </c:strRef>
          </c:tx>
          <c:marker>
            <c:symbol val="none"/>
          </c:marker>
          <c:cat>
            <c:multiLvlStrRef>
              <c:f>'2010'!$A$2:$B$28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'2010'!$C$2:$C$28</c:f>
              <c:numCache>
                <c:formatCode>General</c:formatCode>
                <c:ptCount val="27"/>
                <c:pt idx="0">
                  <c:v>56</c:v>
                </c:pt>
                <c:pt idx="1">
                  <c:v>8</c:v>
                </c:pt>
                <c:pt idx="2">
                  <c:v>10</c:v>
                </c:pt>
                <c:pt idx="3">
                  <c:v>0</c:v>
                </c:pt>
                <c:pt idx="4">
                  <c:v>107</c:v>
                </c:pt>
                <c:pt idx="5">
                  <c:v>908</c:v>
                </c:pt>
                <c:pt idx="6">
                  <c:v>928</c:v>
                </c:pt>
                <c:pt idx="7">
                  <c:v>81</c:v>
                </c:pt>
                <c:pt idx="8">
                  <c:v>263</c:v>
                </c:pt>
                <c:pt idx="9">
                  <c:v>430</c:v>
                </c:pt>
                <c:pt idx="10">
                  <c:v>13</c:v>
                </c:pt>
                <c:pt idx="11">
                  <c:v>535</c:v>
                </c:pt>
                <c:pt idx="12">
                  <c:v>610</c:v>
                </c:pt>
                <c:pt idx="13">
                  <c:v>1669</c:v>
                </c:pt>
                <c:pt idx="14">
                  <c:v>226</c:v>
                </c:pt>
                <c:pt idx="15">
                  <c:v>915</c:v>
                </c:pt>
                <c:pt idx="16">
                  <c:v>1044</c:v>
                </c:pt>
                <c:pt idx="17">
                  <c:v>58</c:v>
                </c:pt>
                <c:pt idx="18">
                  <c:v>661</c:v>
                </c:pt>
                <c:pt idx="19">
                  <c:v>69</c:v>
                </c:pt>
                <c:pt idx="20">
                  <c:v>234</c:v>
                </c:pt>
                <c:pt idx="21">
                  <c:v>139</c:v>
                </c:pt>
                <c:pt idx="22">
                  <c:v>117</c:v>
                </c:pt>
                <c:pt idx="23">
                  <c:v>166</c:v>
                </c:pt>
                <c:pt idx="24">
                  <c:v>3</c:v>
                </c:pt>
                <c:pt idx="25">
                  <c:v>34</c:v>
                </c:pt>
                <c:pt idx="26">
                  <c:v>180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'2010'!$D$1</c:f>
              <c:strCache>
                <c:ptCount val="1"/>
                <c:pt idx="0">
                  <c:v>UG oth</c:v>
                </c:pt>
              </c:strCache>
            </c:strRef>
          </c:tx>
          <c:marker>
            <c:symbol val="none"/>
          </c:marker>
          <c:cat>
            <c:multiLvlStrRef>
              <c:f>'2010'!$A$2:$B$28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'2010'!$D$2:$D$28</c:f>
              <c:numCache>
                <c:formatCode>General</c:formatCode>
                <c:ptCount val="27"/>
                <c:pt idx="0">
                  <c:v>49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85</c:v>
                </c:pt>
                <c:pt idx="5">
                  <c:v>400</c:v>
                </c:pt>
                <c:pt idx="6">
                  <c:v>842</c:v>
                </c:pt>
                <c:pt idx="7">
                  <c:v>100</c:v>
                </c:pt>
                <c:pt idx="8">
                  <c:v>153</c:v>
                </c:pt>
                <c:pt idx="9">
                  <c:v>372</c:v>
                </c:pt>
                <c:pt idx="10">
                  <c:v>9</c:v>
                </c:pt>
                <c:pt idx="11">
                  <c:v>358</c:v>
                </c:pt>
                <c:pt idx="12">
                  <c:v>283</c:v>
                </c:pt>
                <c:pt idx="13">
                  <c:v>1651</c:v>
                </c:pt>
                <c:pt idx="14">
                  <c:v>194</c:v>
                </c:pt>
                <c:pt idx="15">
                  <c:v>737</c:v>
                </c:pt>
                <c:pt idx="16">
                  <c:v>832</c:v>
                </c:pt>
                <c:pt idx="17">
                  <c:v>112</c:v>
                </c:pt>
                <c:pt idx="18">
                  <c:v>347</c:v>
                </c:pt>
                <c:pt idx="19">
                  <c:v>72</c:v>
                </c:pt>
                <c:pt idx="20">
                  <c:v>72</c:v>
                </c:pt>
                <c:pt idx="21">
                  <c:v>7</c:v>
                </c:pt>
                <c:pt idx="22">
                  <c:v>30</c:v>
                </c:pt>
                <c:pt idx="23">
                  <c:v>431</c:v>
                </c:pt>
                <c:pt idx="24">
                  <c:v>10</c:v>
                </c:pt>
                <c:pt idx="25">
                  <c:v>34</c:v>
                </c:pt>
                <c:pt idx="26">
                  <c:v>165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'2010'!$E$1</c:f>
              <c:strCache>
                <c:ptCount val="1"/>
                <c:pt idx="0">
                  <c:v>A &amp; O </c:v>
                </c:pt>
              </c:strCache>
            </c:strRef>
          </c:tx>
          <c:marker>
            <c:symbol val="none"/>
          </c:marker>
          <c:cat>
            <c:multiLvlStrRef>
              <c:f>'2010'!$A$2:$B$28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'2010'!$E$2:$E$28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12</c:v>
                </c:pt>
                <c:pt idx="6">
                  <c:v>19</c:v>
                </c:pt>
                <c:pt idx="7">
                  <c:v>2</c:v>
                </c:pt>
                <c:pt idx="8">
                  <c:v>8</c:v>
                </c:pt>
                <c:pt idx="9">
                  <c:v>11</c:v>
                </c:pt>
                <c:pt idx="10">
                  <c:v>0</c:v>
                </c:pt>
                <c:pt idx="11">
                  <c:v>17</c:v>
                </c:pt>
                <c:pt idx="12">
                  <c:v>9</c:v>
                </c:pt>
                <c:pt idx="13">
                  <c:v>69</c:v>
                </c:pt>
                <c:pt idx="14">
                  <c:v>8</c:v>
                </c:pt>
                <c:pt idx="15">
                  <c:v>33</c:v>
                </c:pt>
                <c:pt idx="16">
                  <c:v>19</c:v>
                </c:pt>
                <c:pt idx="17">
                  <c:v>16</c:v>
                </c:pt>
                <c:pt idx="18">
                  <c:v>15</c:v>
                </c:pt>
                <c:pt idx="19">
                  <c:v>14</c:v>
                </c:pt>
                <c:pt idx="20">
                  <c:v>0</c:v>
                </c:pt>
                <c:pt idx="21">
                  <c:v>1</c:v>
                </c:pt>
                <c:pt idx="22">
                  <c:v>7</c:v>
                </c:pt>
                <c:pt idx="23">
                  <c:v>17</c:v>
                </c:pt>
                <c:pt idx="24">
                  <c:v>2</c:v>
                </c:pt>
                <c:pt idx="25">
                  <c:v>10</c:v>
                </c:pt>
                <c:pt idx="26">
                  <c:v>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'2010'!$F$1</c:f>
              <c:strCache>
                <c:ptCount val="1"/>
                <c:pt idx="0">
                  <c:v>OC </c:v>
                </c:pt>
              </c:strCache>
            </c:strRef>
          </c:tx>
          <c:marker>
            <c:symbol val="none"/>
          </c:marker>
          <c:cat>
            <c:multiLvlStrRef>
              <c:f>'2010'!$A$2:$B$28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'2010'!$F$2:$F$28</c:f>
              <c:numCache>
                <c:formatCode>General</c:formatCode>
                <c:ptCount val="27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57</c:v>
                </c:pt>
                <c:pt idx="6">
                  <c:v>60</c:v>
                </c:pt>
                <c:pt idx="7">
                  <c:v>9</c:v>
                </c:pt>
                <c:pt idx="8">
                  <c:v>15</c:v>
                </c:pt>
                <c:pt idx="9">
                  <c:v>38</c:v>
                </c:pt>
                <c:pt idx="10">
                  <c:v>1</c:v>
                </c:pt>
                <c:pt idx="11">
                  <c:v>37</c:v>
                </c:pt>
                <c:pt idx="12">
                  <c:v>27</c:v>
                </c:pt>
                <c:pt idx="13">
                  <c:v>128</c:v>
                </c:pt>
                <c:pt idx="14">
                  <c:v>18</c:v>
                </c:pt>
                <c:pt idx="15">
                  <c:v>64</c:v>
                </c:pt>
                <c:pt idx="16">
                  <c:v>62</c:v>
                </c:pt>
                <c:pt idx="17">
                  <c:v>15</c:v>
                </c:pt>
                <c:pt idx="18">
                  <c:v>16</c:v>
                </c:pt>
                <c:pt idx="19">
                  <c:v>16</c:v>
                </c:pt>
                <c:pt idx="20">
                  <c:v>0</c:v>
                </c:pt>
                <c:pt idx="21">
                  <c:v>2</c:v>
                </c:pt>
                <c:pt idx="22">
                  <c:v>0</c:v>
                </c:pt>
                <c:pt idx="23">
                  <c:v>9</c:v>
                </c:pt>
                <c:pt idx="24">
                  <c:v>1</c:v>
                </c:pt>
                <c:pt idx="25">
                  <c:v>14</c:v>
                </c:pt>
                <c:pt idx="26">
                  <c:v>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'2010'!$G$1</c:f>
              <c:strCache>
                <c:ptCount val="1"/>
                <c:pt idx="0">
                  <c:v>S  UG</c:v>
                </c:pt>
              </c:strCache>
            </c:strRef>
          </c:tx>
          <c:marker>
            <c:symbol val="none"/>
          </c:marker>
          <c:cat>
            <c:multiLvlStrRef>
              <c:f>'2010'!$A$2:$B$28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'2010'!$G$2:$G$28</c:f>
              <c:numCache>
                <c:formatCode>General</c:formatCode>
                <c:ptCount val="27"/>
                <c:pt idx="0">
                  <c:v>10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7</c:v>
                </c:pt>
                <c:pt idx="6">
                  <c:v>135</c:v>
                </c:pt>
                <c:pt idx="7">
                  <c:v>97</c:v>
                </c:pt>
                <c:pt idx="8">
                  <c:v>13</c:v>
                </c:pt>
                <c:pt idx="9">
                  <c:v>28</c:v>
                </c:pt>
                <c:pt idx="10">
                  <c:v>55</c:v>
                </c:pt>
                <c:pt idx="11">
                  <c:v>6</c:v>
                </c:pt>
                <c:pt idx="12">
                  <c:v>63</c:v>
                </c:pt>
                <c:pt idx="13">
                  <c:v>25</c:v>
                </c:pt>
                <c:pt idx="14">
                  <c:v>239</c:v>
                </c:pt>
                <c:pt idx="15">
                  <c:v>29</c:v>
                </c:pt>
                <c:pt idx="16">
                  <c:v>113</c:v>
                </c:pt>
                <c:pt idx="17">
                  <c:v>114</c:v>
                </c:pt>
                <c:pt idx="18">
                  <c:v>29</c:v>
                </c:pt>
                <c:pt idx="19">
                  <c:v>30</c:v>
                </c:pt>
                <c:pt idx="20">
                  <c:v>26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15</c:v>
                </c:pt>
                <c:pt idx="25">
                  <c:v>6</c:v>
                </c:pt>
                <c:pt idx="26">
                  <c:v>27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'2010'!$H$1</c:f>
              <c:strCache>
                <c:ptCount val="1"/>
                <c:pt idx="0">
                  <c:v>Surf</c:v>
                </c:pt>
              </c:strCache>
            </c:strRef>
          </c:tx>
          <c:marker>
            <c:symbol val="none"/>
          </c:marker>
          <c:cat>
            <c:multiLvlStrRef>
              <c:f>'2010'!$A$2:$B$28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'2010'!$H$2:$H$28</c:f>
              <c:numCache>
                <c:formatCode>General</c:formatCode>
                <c:ptCount val="27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77</c:v>
                </c:pt>
                <c:pt idx="6">
                  <c:v>131</c:v>
                </c:pt>
                <c:pt idx="7">
                  <c:v>16</c:v>
                </c:pt>
                <c:pt idx="8">
                  <c:v>40</c:v>
                </c:pt>
                <c:pt idx="9">
                  <c:v>85</c:v>
                </c:pt>
                <c:pt idx="10">
                  <c:v>2</c:v>
                </c:pt>
                <c:pt idx="11">
                  <c:v>51</c:v>
                </c:pt>
                <c:pt idx="12">
                  <c:v>56</c:v>
                </c:pt>
                <c:pt idx="13">
                  <c:v>374</c:v>
                </c:pt>
                <c:pt idx="14">
                  <c:v>30</c:v>
                </c:pt>
                <c:pt idx="15">
                  <c:v>119</c:v>
                </c:pt>
                <c:pt idx="16">
                  <c:v>135</c:v>
                </c:pt>
                <c:pt idx="17">
                  <c:v>33</c:v>
                </c:pt>
                <c:pt idx="18">
                  <c:v>112</c:v>
                </c:pt>
                <c:pt idx="19">
                  <c:v>78</c:v>
                </c:pt>
                <c:pt idx="20">
                  <c:v>6</c:v>
                </c:pt>
                <c:pt idx="21">
                  <c:v>1</c:v>
                </c:pt>
                <c:pt idx="22">
                  <c:v>2</c:v>
                </c:pt>
                <c:pt idx="23">
                  <c:v>105</c:v>
                </c:pt>
                <c:pt idx="24">
                  <c:v>1</c:v>
                </c:pt>
                <c:pt idx="25">
                  <c:v>22</c:v>
                </c:pt>
                <c:pt idx="26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60352"/>
        <c:axId val="69461888"/>
      </c:lineChart>
      <c:catAx>
        <c:axId val="69460352"/>
        <c:scaling>
          <c:orientation val="minMax"/>
        </c:scaling>
        <c:delete val="0"/>
        <c:axPos val="b"/>
        <c:majorTickMark val="out"/>
        <c:minorTickMark val="none"/>
        <c:tickLblPos val="nextTo"/>
        <c:crossAx val="69461888"/>
        <c:crosses val="autoZero"/>
        <c:auto val="1"/>
        <c:lblAlgn val="ctr"/>
        <c:lblOffset val="100"/>
        <c:noMultiLvlLbl val="0"/>
      </c:catAx>
      <c:valAx>
        <c:axId val="69461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460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'2011'!$C$1</c:f>
              <c:strCache>
                <c:ptCount val="1"/>
                <c:pt idx="0">
                  <c:v>UG Gold</c:v>
                </c:pt>
              </c:strCache>
            </c:strRef>
          </c:tx>
          <c:marker>
            <c:symbol val="none"/>
          </c:marker>
          <c:cat>
            <c:multiLvlStrRef>
              <c:f>'2011'!$A$2:$B$28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'2011'!$C$2:$C$28</c:f>
              <c:numCache>
                <c:formatCode>General</c:formatCode>
                <c:ptCount val="27"/>
                <c:pt idx="0">
                  <c:v>52</c:v>
                </c:pt>
                <c:pt idx="1">
                  <c:v>5</c:v>
                </c:pt>
                <c:pt idx="2">
                  <c:v>7</c:v>
                </c:pt>
                <c:pt idx="4">
                  <c:v>84</c:v>
                </c:pt>
                <c:pt idx="5">
                  <c:v>743</c:v>
                </c:pt>
                <c:pt idx="6">
                  <c:v>820</c:v>
                </c:pt>
                <c:pt idx="7">
                  <c:v>62</c:v>
                </c:pt>
                <c:pt idx="8">
                  <c:v>243</c:v>
                </c:pt>
                <c:pt idx="9">
                  <c:v>440</c:v>
                </c:pt>
                <c:pt idx="10">
                  <c:v>7</c:v>
                </c:pt>
                <c:pt idx="11">
                  <c:v>474</c:v>
                </c:pt>
                <c:pt idx="12">
                  <c:v>584</c:v>
                </c:pt>
                <c:pt idx="13">
                  <c:v>1508</c:v>
                </c:pt>
                <c:pt idx="14">
                  <c:v>231</c:v>
                </c:pt>
                <c:pt idx="15">
                  <c:v>872</c:v>
                </c:pt>
                <c:pt idx="16">
                  <c:v>1021</c:v>
                </c:pt>
                <c:pt idx="17">
                  <c:v>69</c:v>
                </c:pt>
                <c:pt idx="18">
                  <c:v>641</c:v>
                </c:pt>
                <c:pt idx="19">
                  <c:v>52</c:v>
                </c:pt>
                <c:pt idx="20">
                  <c:v>97</c:v>
                </c:pt>
                <c:pt idx="21">
                  <c:v>177</c:v>
                </c:pt>
                <c:pt idx="22">
                  <c:v>35</c:v>
                </c:pt>
                <c:pt idx="23">
                  <c:v>283</c:v>
                </c:pt>
                <c:pt idx="24">
                  <c:v>7</c:v>
                </c:pt>
                <c:pt idx="25">
                  <c:v>30</c:v>
                </c:pt>
                <c:pt idx="26">
                  <c:v>1246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'2011'!$D$1</c:f>
              <c:strCache>
                <c:ptCount val="1"/>
                <c:pt idx="0">
                  <c:v>UG oth</c:v>
                </c:pt>
              </c:strCache>
            </c:strRef>
          </c:tx>
          <c:marker>
            <c:symbol val="none"/>
          </c:marker>
          <c:cat>
            <c:multiLvlStrRef>
              <c:f>'2011'!$A$2:$B$28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'2011'!$D$2:$D$28</c:f>
              <c:numCache>
                <c:formatCode>General</c:formatCode>
                <c:ptCount val="27"/>
                <c:pt idx="0">
                  <c:v>57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84</c:v>
                </c:pt>
                <c:pt idx="5">
                  <c:v>480</c:v>
                </c:pt>
                <c:pt idx="6">
                  <c:v>801</c:v>
                </c:pt>
                <c:pt idx="7">
                  <c:v>93</c:v>
                </c:pt>
                <c:pt idx="8">
                  <c:v>168</c:v>
                </c:pt>
                <c:pt idx="9">
                  <c:v>359</c:v>
                </c:pt>
                <c:pt idx="10">
                  <c:v>14</c:v>
                </c:pt>
                <c:pt idx="11">
                  <c:v>309</c:v>
                </c:pt>
                <c:pt idx="12">
                  <c:v>276</c:v>
                </c:pt>
                <c:pt idx="13">
                  <c:v>1509</c:v>
                </c:pt>
                <c:pt idx="14">
                  <c:v>165</c:v>
                </c:pt>
                <c:pt idx="15">
                  <c:v>723</c:v>
                </c:pt>
                <c:pt idx="16">
                  <c:v>863</c:v>
                </c:pt>
                <c:pt idx="17">
                  <c:v>108</c:v>
                </c:pt>
                <c:pt idx="18">
                  <c:v>251</c:v>
                </c:pt>
                <c:pt idx="19">
                  <c:v>68</c:v>
                </c:pt>
                <c:pt idx="20">
                  <c:v>13</c:v>
                </c:pt>
                <c:pt idx="21">
                  <c:v>1</c:v>
                </c:pt>
                <c:pt idx="22">
                  <c:v>20</c:v>
                </c:pt>
                <c:pt idx="23">
                  <c:v>1613</c:v>
                </c:pt>
                <c:pt idx="24">
                  <c:v>11</c:v>
                </c:pt>
                <c:pt idx="25">
                  <c:v>31</c:v>
                </c:pt>
                <c:pt idx="26">
                  <c:v>267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'2011'!$E$1</c:f>
              <c:strCache>
                <c:ptCount val="1"/>
                <c:pt idx="0">
                  <c:v>A &amp; O </c:v>
                </c:pt>
              </c:strCache>
            </c:strRef>
          </c:tx>
          <c:marker>
            <c:symbol val="none"/>
          </c:marker>
          <c:cat>
            <c:multiLvlStrRef>
              <c:f>'2011'!$A$2:$B$28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'2011'!$E$2:$E$28</c:f>
              <c:numCache>
                <c:formatCode>General</c:formatCode>
                <c:ptCount val="2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11</c:v>
                </c:pt>
                <c:pt idx="6">
                  <c:v>18</c:v>
                </c:pt>
                <c:pt idx="7">
                  <c:v>4</c:v>
                </c:pt>
                <c:pt idx="8">
                  <c:v>5</c:v>
                </c:pt>
                <c:pt idx="9">
                  <c:v>20</c:v>
                </c:pt>
                <c:pt idx="10">
                  <c:v>0</c:v>
                </c:pt>
                <c:pt idx="11">
                  <c:v>12</c:v>
                </c:pt>
                <c:pt idx="12">
                  <c:v>11</c:v>
                </c:pt>
                <c:pt idx="13">
                  <c:v>67</c:v>
                </c:pt>
                <c:pt idx="14">
                  <c:v>4</c:v>
                </c:pt>
                <c:pt idx="15">
                  <c:v>38</c:v>
                </c:pt>
                <c:pt idx="16">
                  <c:v>28</c:v>
                </c:pt>
                <c:pt idx="17">
                  <c:v>16</c:v>
                </c:pt>
                <c:pt idx="18">
                  <c:v>10</c:v>
                </c:pt>
                <c:pt idx="19">
                  <c:v>7</c:v>
                </c:pt>
                <c:pt idx="20">
                  <c:v>0</c:v>
                </c:pt>
                <c:pt idx="21">
                  <c:v>0</c:v>
                </c:pt>
                <c:pt idx="22">
                  <c:v>5</c:v>
                </c:pt>
                <c:pt idx="23">
                  <c:v>22</c:v>
                </c:pt>
                <c:pt idx="24">
                  <c:v>1</c:v>
                </c:pt>
                <c:pt idx="25">
                  <c:v>16</c:v>
                </c:pt>
                <c:pt idx="26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'2011'!$F$1</c:f>
              <c:strCache>
                <c:ptCount val="1"/>
                <c:pt idx="0">
                  <c:v>OC </c:v>
                </c:pt>
              </c:strCache>
            </c:strRef>
          </c:tx>
          <c:marker>
            <c:symbol val="none"/>
          </c:marker>
          <c:cat>
            <c:multiLvlStrRef>
              <c:f>'2011'!$A$2:$B$28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'2011'!$F$2:$F$28</c:f>
              <c:numCache>
                <c:formatCode>General</c:formatCode>
                <c:ptCount val="27"/>
                <c:pt idx="0">
                  <c:v>15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55</c:v>
                </c:pt>
                <c:pt idx="6">
                  <c:v>49</c:v>
                </c:pt>
                <c:pt idx="7">
                  <c:v>15</c:v>
                </c:pt>
                <c:pt idx="8">
                  <c:v>13</c:v>
                </c:pt>
                <c:pt idx="9">
                  <c:v>37</c:v>
                </c:pt>
                <c:pt idx="10">
                  <c:v>3</c:v>
                </c:pt>
                <c:pt idx="11">
                  <c:v>18</c:v>
                </c:pt>
                <c:pt idx="12">
                  <c:v>31</c:v>
                </c:pt>
                <c:pt idx="13">
                  <c:v>116</c:v>
                </c:pt>
                <c:pt idx="14">
                  <c:v>15</c:v>
                </c:pt>
                <c:pt idx="15">
                  <c:v>48</c:v>
                </c:pt>
                <c:pt idx="16">
                  <c:v>35</c:v>
                </c:pt>
                <c:pt idx="17">
                  <c:v>12</c:v>
                </c:pt>
                <c:pt idx="18">
                  <c:v>13</c:v>
                </c:pt>
                <c:pt idx="19">
                  <c:v>17</c:v>
                </c:pt>
                <c:pt idx="20">
                  <c:v>1</c:v>
                </c:pt>
                <c:pt idx="21">
                  <c:v>1</c:v>
                </c:pt>
                <c:pt idx="22">
                  <c:v>0</c:v>
                </c:pt>
                <c:pt idx="23">
                  <c:v>7</c:v>
                </c:pt>
                <c:pt idx="24">
                  <c:v>1</c:v>
                </c:pt>
                <c:pt idx="25">
                  <c:v>11</c:v>
                </c:pt>
                <c:pt idx="26">
                  <c:v>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'2011'!$G$1</c:f>
              <c:strCache>
                <c:ptCount val="1"/>
                <c:pt idx="0">
                  <c:v>S  UG</c:v>
                </c:pt>
              </c:strCache>
            </c:strRef>
          </c:tx>
          <c:marker>
            <c:symbol val="none"/>
          </c:marker>
          <c:cat>
            <c:multiLvlStrRef>
              <c:f>'2011'!$A$2:$B$28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'2011'!$G$2:$G$28</c:f>
              <c:numCache>
                <c:formatCode>General</c:formatCode>
                <c:ptCount val="27"/>
                <c:pt idx="0">
                  <c:v>13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8</c:v>
                </c:pt>
                <c:pt idx="5">
                  <c:v>199</c:v>
                </c:pt>
                <c:pt idx="6">
                  <c:v>109</c:v>
                </c:pt>
                <c:pt idx="7">
                  <c:v>11</c:v>
                </c:pt>
                <c:pt idx="8">
                  <c:v>25</c:v>
                </c:pt>
                <c:pt idx="9">
                  <c:v>62</c:v>
                </c:pt>
                <c:pt idx="11">
                  <c:v>62</c:v>
                </c:pt>
                <c:pt idx="12">
                  <c:v>52</c:v>
                </c:pt>
                <c:pt idx="13">
                  <c:v>230</c:v>
                </c:pt>
                <c:pt idx="14">
                  <c:v>26</c:v>
                </c:pt>
                <c:pt idx="15">
                  <c:v>141</c:v>
                </c:pt>
                <c:pt idx="16">
                  <c:v>140</c:v>
                </c:pt>
                <c:pt idx="17">
                  <c:v>20</c:v>
                </c:pt>
                <c:pt idx="18">
                  <c:v>29</c:v>
                </c:pt>
                <c:pt idx="19">
                  <c:v>21</c:v>
                </c:pt>
                <c:pt idx="20">
                  <c:v>61</c:v>
                </c:pt>
                <c:pt idx="21">
                  <c:v>4</c:v>
                </c:pt>
                <c:pt idx="22">
                  <c:v>4</c:v>
                </c:pt>
                <c:pt idx="23">
                  <c:v>35</c:v>
                </c:pt>
                <c:pt idx="24">
                  <c:v>3</c:v>
                </c:pt>
                <c:pt idx="25">
                  <c:v>4</c:v>
                </c:pt>
                <c:pt idx="26">
                  <c:v>34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'2011'!$H$1</c:f>
              <c:strCache>
                <c:ptCount val="1"/>
                <c:pt idx="0">
                  <c:v>Surf</c:v>
                </c:pt>
              </c:strCache>
            </c:strRef>
          </c:tx>
          <c:marker>
            <c:symbol val="none"/>
          </c:marker>
          <c:cat>
            <c:multiLvlStrRef>
              <c:f>'2011'!$A$2:$B$28</c:f>
              <c:multiLvlStrCache>
                <c:ptCount val="27"/>
                <c:lvl>
                  <c:pt idx="0">
                    <c:v>Fatal Pensions</c:v>
                  </c:pt>
                  <c:pt idx="1">
                    <c:v>Spinal Cord Injuries</c:v>
                  </c:pt>
                  <c:pt idx="2">
                    <c:v>Lower Limb Amputees</c:v>
                  </c:pt>
                  <c:pt idx="3">
                    <c:v>Upper Limb Amputees</c:v>
                  </c:pt>
                  <c:pt idx="4">
                    <c:v>Partial or Total Blindness</c:v>
                  </c:pt>
                  <c:pt idx="5">
                    <c:v>Noise Induced Hearing Loss (NIHL) and Acoustic Trauma</c:v>
                  </c:pt>
                  <c:pt idx="6">
                    <c:v>Injuries to the Head</c:v>
                  </c:pt>
                  <c:pt idx="7">
                    <c:v>Injuries to the Neck</c:v>
                  </c:pt>
                  <c:pt idx="8">
                    <c:v>Injuries to the Thorax</c:v>
                  </c:pt>
                  <c:pt idx="9">
                    <c:v>Back Injuries</c:v>
                  </c:pt>
                  <c:pt idx="10">
                    <c:v>Injuries to the Abdomen and Pelvis</c:v>
                  </c:pt>
                  <c:pt idx="11">
                    <c:v>Injuries to the Shoulder and Upper Arm</c:v>
                  </c:pt>
                  <c:pt idx="12">
                    <c:v>Injuries to the Elbow and Forearm</c:v>
                  </c:pt>
                  <c:pt idx="13">
                    <c:v>Injuries to the Wrist and Hand</c:v>
                  </c:pt>
                  <c:pt idx="14">
                    <c:v>Injuries to the Hip and Thigh</c:v>
                  </c:pt>
                  <c:pt idx="15">
                    <c:v>Injuries to the Knee and Lower Leg</c:v>
                  </c:pt>
                  <c:pt idx="16">
                    <c:v>Injuries to the Ankle and Foot</c:v>
                  </c:pt>
                  <c:pt idx="17">
                    <c:v>Injuries involving Multiple Body Regions</c:v>
                  </c:pt>
                  <c:pt idx="18">
                    <c:v>Foreign Body in Eye, Ear and Lung</c:v>
                  </c:pt>
                  <c:pt idx="19">
                    <c:v>Burns and Corrosion</c:v>
                  </c:pt>
                  <c:pt idx="20">
                    <c:v>Toxic effects - solvents, metals, chemicals, gases</c:v>
                  </c:pt>
                  <c:pt idx="21">
                    <c:v>Effects of radiation, heat, pressure, electricity, vibration</c:v>
                  </c:pt>
                  <c:pt idx="22">
                    <c:v>Mental and Behavioural Disorders</c:v>
                  </c:pt>
                  <c:pt idx="23">
                    <c:v>Diseases of the Respiratory System</c:v>
                  </c:pt>
                  <c:pt idx="24">
                    <c:v>Skin Disease (Dermatitis / Eczema)</c:v>
                  </c:pt>
                  <c:pt idx="25">
                    <c:v>Other Conditions - miscellaneous</c:v>
                  </c:pt>
                  <c:pt idx="26">
                    <c:v>NULL</c:v>
                  </c:pt>
                </c:lvl>
                <c:lvl>
                  <c:pt idx="0">
                    <c:v>DRG00</c:v>
                  </c:pt>
                  <c:pt idx="1">
                    <c:v>DRG01</c:v>
                  </c:pt>
                  <c:pt idx="2">
                    <c:v>DRG02</c:v>
                  </c:pt>
                  <c:pt idx="3">
                    <c:v>DRG03</c:v>
                  </c:pt>
                  <c:pt idx="4">
                    <c:v>DRG04</c:v>
                  </c:pt>
                  <c:pt idx="5">
                    <c:v>DRG05</c:v>
                  </c:pt>
                  <c:pt idx="6">
                    <c:v>DRG06</c:v>
                  </c:pt>
                  <c:pt idx="7">
                    <c:v>DRG07</c:v>
                  </c:pt>
                  <c:pt idx="8">
                    <c:v>DRG08</c:v>
                  </c:pt>
                  <c:pt idx="9">
                    <c:v>DRG09</c:v>
                  </c:pt>
                  <c:pt idx="10">
                    <c:v>DRG10</c:v>
                  </c:pt>
                  <c:pt idx="11">
                    <c:v>DRG11</c:v>
                  </c:pt>
                  <c:pt idx="12">
                    <c:v>DRG12</c:v>
                  </c:pt>
                  <c:pt idx="13">
                    <c:v>DRG13</c:v>
                  </c:pt>
                  <c:pt idx="14">
                    <c:v>DRG14</c:v>
                  </c:pt>
                  <c:pt idx="15">
                    <c:v>DRG15</c:v>
                  </c:pt>
                  <c:pt idx="16">
                    <c:v>DRG16</c:v>
                  </c:pt>
                  <c:pt idx="17">
                    <c:v>DRG17</c:v>
                  </c:pt>
                  <c:pt idx="18">
                    <c:v>DRG18</c:v>
                  </c:pt>
                  <c:pt idx="19">
                    <c:v>DRG19</c:v>
                  </c:pt>
                  <c:pt idx="20">
                    <c:v>DRG20</c:v>
                  </c:pt>
                  <c:pt idx="21">
                    <c:v>DRG21</c:v>
                  </c:pt>
                  <c:pt idx="22">
                    <c:v>DRG22</c:v>
                  </c:pt>
                  <c:pt idx="23">
                    <c:v>DRG23</c:v>
                  </c:pt>
                  <c:pt idx="24">
                    <c:v>DRG24</c:v>
                  </c:pt>
                  <c:pt idx="25">
                    <c:v>DRG25</c:v>
                  </c:pt>
                  <c:pt idx="26">
                    <c:v>NULL</c:v>
                  </c:pt>
                </c:lvl>
              </c:multiLvlStrCache>
            </c:multiLvlStrRef>
          </c:cat>
          <c:val>
            <c:numRef>
              <c:f>'2011'!$H$2:$H$28</c:f>
              <c:numCache>
                <c:formatCode>General</c:formatCode>
                <c:ptCount val="27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35</c:v>
                </c:pt>
                <c:pt idx="6">
                  <c:v>114</c:v>
                </c:pt>
                <c:pt idx="7">
                  <c:v>17</c:v>
                </c:pt>
                <c:pt idx="8">
                  <c:v>21</c:v>
                </c:pt>
                <c:pt idx="9">
                  <c:v>94</c:v>
                </c:pt>
                <c:pt idx="10">
                  <c:v>3</c:v>
                </c:pt>
                <c:pt idx="11">
                  <c:v>39</c:v>
                </c:pt>
                <c:pt idx="12">
                  <c:v>54</c:v>
                </c:pt>
                <c:pt idx="13">
                  <c:v>286</c:v>
                </c:pt>
                <c:pt idx="14">
                  <c:v>28</c:v>
                </c:pt>
                <c:pt idx="15">
                  <c:v>108</c:v>
                </c:pt>
                <c:pt idx="16">
                  <c:v>107</c:v>
                </c:pt>
                <c:pt idx="17">
                  <c:v>24</c:v>
                </c:pt>
                <c:pt idx="18">
                  <c:v>80</c:v>
                </c:pt>
                <c:pt idx="19">
                  <c:v>92</c:v>
                </c:pt>
                <c:pt idx="20">
                  <c:v>2</c:v>
                </c:pt>
                <c:pt idx="21">
                  <c:v>1</c:v>
                </c:pt>
                <c:pt idx="22">
                  <c:v>6</c:v>
                </c:pt>
                <c:pt idx="23">
                  <c:v>53</c:v>
                </c:pt>
                <c:pt idx="24">
                  <c:v>2</c:v>
                </c:pt>
                <c:pt idx="25">
                  <c:v>21</c:v>
                </c:pt>
                <c:pt idx="26">
                  <c:v>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028288"/>
        <c:axId val="68029824"/>
      </c:lineChart>
      <c:catAx>
        <c:axId val="68028288"/>
        <c:scaling>
          <c:orientation val="minMax"/>
        </c:scaling>
        <c:delete val="0"/>
        <c:axPos val="b"/>
        <c:majorTickMark val="out"/>
        <c:minorTickMark val="none"/>
        <c:tickLblPos val="nextTo"/>
        <c:crossAx val="68029824"/>
        <c:crosses val="autoZero"/>
        <c:auto val="1"/>
        <c:lblAlgn val="ctr"/>
        <c:lblOffset val="100"/>
        <c:noMultiLvlLbl val="0"/>
      </c:catAx>
      <c:valAx>
        <c:axId val="68029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028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DUG Gold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Days Off</c:v>
                </c:pt>
                <c:pt idx="1">
                  <c:v>Fatal</c:v>
                </c:pt>
                <c:pt idx="2">
                  <c:v>Medical</c:v>
                </c:pt>
                <c:pt idx="3">
                  <c:v>Not Classified</c:v>
                </c:pt>
                <c:pt idx="4">
                  <c:v>PD</c:v>
                </c:pt>
                <c:pt idx="5">
                  <c:v>Recoveries</c:v>
                </c:pt>
                <c:pt idx="6">
                  <c:v>Sundry</c:v>
                </c:pt>
              </c:strCache>
            </c:strRef>
          </c:cat>
          <c:val>
            <c:numRef>
              <c:f>Sheet1!$B$3:$B$9</c:f>
              <c:numCache>
                <c:formatCode>_(* #,##0.00_);_(* \(#,##0.00\);_(* "-"??_);_(@_)</c:formatCode>
                <c:ptCount val="7"/>
                <c:pt idx="0">
                  <c:v>91400258.207500085</c:v>
                </c:pt>
                <c:pt idx="1">
                  <c:v>239462860.43599996</c:v>
                </c:pt>
                <c:pt idx="2">
                  <c:v>211764690.83999977</c:v>
                </c:pt>
                <c:pt idx="3">
                  <c:v>2897538.5299999923</c:v>
                </c:pt>
                <c:pt idx="4">
                  <c:v>353842565.2106002</c:v>
                </c:pt>
                <c:pt idx="5">
                  <c:v>-11170428.379999995</c:v>
                </c:pt>
                <c:pt idx="6">
                  <c:v>4322988.4999999991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DUG Oth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Days Off</c:v>
                </c:pt>
                <c:pt idx="1">
                  <c:v>Fatal</c:v>
                </c:pt>
                <c:pt idx="2">
                  <c:v>Medical</c:v>
                </c:pt>
                <c:pt idx="3">
                  <c:v>Not Classified</c:v>
                </c:pt>
                <c:pt idx="4">
                  <c:v>PD</c:v>
                </c:pt>
                <c:pt idx="5">
                  <c:v>Recoveries</c:v>
                </c:pt>
                <c:pt idx="6">
                  <c:v>Sundry</c:v>
                </c:pt>
              </c:strCache>
            </c:strRef>
          </c:cat>
          <c:val>
            <c:numRef>
              <c:f>Sheet1!$C$3:$C$9</c:f>
              <c:numCache>
                <c:formatCode>_(* #,##0.00_);_(* \(#,##0.00\);_(* "-"??_);_(@_)</c:formatCode>
                <c:ptCount val="7"/>
                <c:pt idx="0">
                  <c:v>64309136.93750003</c:v>
                </c:pt>
                <c:pt idx="1">
                  <c:v>203525916.99069998</c:v>
                </c:pt>
                <c:pt idx="2">
                  <c:v>167596479.18999991</c:v>
                </c:pt>
                <c:pt idx="3">
                  <c:v>941928.55999999901</c:v>
                </c:pt>
                <c:pt idx="4">
                  <c:v>285618349.18889999</c:v>
                </c:pt>
                <c:pt idx="5">
                  <c:v>-8489467.25</c:v>
                </c:pt>
                <c:pt idx="6">
                  <c:v>4659733.5600000015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O &amp; A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Days Off</c:v>
                </c:pt>
                <c:pt idx="1">
                  <c:v>Fatal</c:v>
                </c:pt>
                <c:pt idx="2">
                  <c:v>Medical</c:v>
                </c:pt>
                <c:pt idx="3">
                  <c:v>Not Classified</c:v>
                </c:pt>
                <c:pt idx="4">
                  <c:v>PD</c:v>
                </c:pt>
                <c:pt idx="5">
                  <c:v>Recoveries</c:v>
                </c:pt>
                <c:pt idx="6">
                  <c:v>Sundry</c:v>
                </c:pt>
              </c:strCache>
            </c:strRef>
          </c:cat>
          <c:val>
            <c:numRef>
              <c:f>Sheet1!$D$3:$D$9</c:f>
              <c:numCache>
                <c:formatCode>_(* #,##0.00_);_(* \(#,##0.00\);_(* "-"??_);_(@_)</c:formatCode>
                <c:ptCount val="7"/>
                <c:pt idx="0">
                  <c:v>1390816.16</c:v>
                </c:pt>
                <c:pt idx="1">
                  <c:v>7085243.3071999997</c:v>
                </c:pt>
                <c:pt idx="2">
                  <c:v>7079146.0399999991</c:v>
                </c:pt>
                <c:pt idx="3">
                  <c:v>17249.990000000002</c:v>
                </c:pt>
                <c:pt idx="4">
                  <c:v>12004174.039999997</c:v>
                </c:pt>
                <c:pt idx="5">
                  <c:v>0</c:v>
                </c:pt>
                <c:pt idx="6">
                  <c:v>40027.590000000004</c:v>
                </c:pt>
              </c:numCache>
            </c:numRef>
          </c:val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OC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Days Off</c:v>
                </c:pt>
                <c:pt idx="1">
                  <c:v>Fatal</c:v>
                </c:pt>
                <c:pt idx="2">
                  <c:v>Medical</c:v>
                </c:pt>
                <c:pt idx="3">
                  <c:v>Not Classified</c:v>
                </c:pt>
                <c:pt idx="4">
                  <c:v>PD</c:v>
                </c:pt>
                <c:pt idx="5">
                  <c:v>Recoveries</c:v>
                </c:pt>
                <c:pt idx="6">
                  <c:v>Sundry</c:v>
                </c:pt>
              </c:strCache>
            </c:strRef>
          </c:cat>
          <c:val>
            <c:numRef>
              <c:f>Sheet1!$E$3:$E$9</c:f>
              <c:numCache>
                <c:formatCode>_(* #,##0.00_);_(* \(#,##0.00\);_(* "-"??_);_(@_)</c:formatCode>
                <c:ptCount val="7"/>
                <c:pt idx="0">
                  <c:v>2579379.09</c:v>
                </c:pt>
                <c:pt idx="1">
                  <c:v>49643353.37120001</c:v>
                </c:pt>
                <c:pt idx="2">
                  <c:v>15955279.629999988</c:v>
                </c:pt>
                <c:pt idx="3">
                  <c:v>112985.08</c:v>
                </c:pt>
                <c:pt idx="4">
                  <c:v>16510715.137500001</c:v>
                </c:pt>
                <c:pt idx="5">
                  <c:v>0</c:v>
                </c:pt>
                <c:pt idx="6">
                  <c:v>202571.26</c:v>
                </c:pt>
              </c:numCache>
            </c:numRef>
          </c:val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S UG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Days Off</c:v>
                </c:pt>
                <c:pt idx="1">
                  <c:v>Fatal</c:v>
                </c:pt>
                <c:pt idx="2">
                  <c:v>Medical</c:v>
                </c:pt>
                <c:pt idx="3">
                  <c:v>Not Classified</c:v>
                </c:pt>
                <c:pt idx="4">
                  <c:v>PD</c:v>
                </c:pt>
                <c:pt idx="5">
                  <c:v>Recoveries</c:v>
                </c:pt>
                <c:pt idx="6">
                  <c:v>Sundry</c:v>
                </c:pt>
              </c:strCache>
            </c:strRef>
          </c:cat>
          <c:val>
            <c:numRef>
              <c:f>Sheet1!$F$3:$F$9</c:f>
              <c:numCache>
                <c:formatCode>_(* #,##0.00_);_(* \(#,##0.00\);_(* "-"??_);_(@_)</c:formatCode>
                <c:ptCount val="7"/>
                <c:pt idx="0">
                  <c:v>8665735.1325000059</c:v>
                </c:pt>
                <c:pt idx="1">
                  <c:v>38774106.499200001</c:v>
                </c:pt>
                <c:pt idx="2">
                  <c:v>37991245.179999992</c:v>
                </c:pt>
                <c:pt idx="3">
                  <c:v>184136.65000000008</c:v>
                </c:pt>
                <c:pt idx="4">
                  <c:v>55390569.29779999</c:v>
                </c:pt>
                <c:pt idx="5">
                  <c:v>-1164486.51</c:v>
                </c:pt>
                <c:pt idx="6">
                  <c:v>594000.09000000008</c:v>
                </c:pt>
              </c:numCache>
            </c:numRef>
          </c:val>
        </c:ser>
        <c:ser>
          <c:idx val="5"/>
          <c:order val="5"/>
          <c:tx>
            <c:strRef>
              <c:f>Sheet1!$G$2</c:f>
              <c:strCache>
                <c:ptCount val="1"/>
                <c:pt idx="0">
                  <c:v>Surf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Days Off</c:v>
                </c:pt>
                <c:pt idx="1">
                  <c:v>Fatal</c:v>
                </c:pt>
                <c:pt idx="2">
                  <c:v>Medical</c:v>
                </c:pt>
                <c:pt idx="3">
                  <c:v>Not Classified</c:v>
                </c:pt>
                <c:pt idx="4">
                  <c:v>PD</c:v>
                </c:pt>
                <c:pt idx="5">
                  <c:v>Recoveries</c:v>
                </c:pt>
                <c:pt idx="6">
                  <c:v>Sundry</c:v>
                </c:pt>
              </c:strCache>
            </c:strRef>
          </c:cat>
          <c:val>
            <c:numRef>
              <c:f>Sheet1!$G$3:$G$9</c:f>
              <c:numCache>
                <c:formatCode>_(* #,##0.00_);_(* \(#,##0.00\);_(* "-"??_);_(@_)</c:formatCode>
                <c:ptCount val="7"/>
                <c:pt idx="0">
                  <c:v>5327185.6099999957</c:v>
                </c:pt>
                <c:pt idx="1">
                  <c:v>18146217.824000001</c:v>
                </c:pt>
                <c:pt idx="2">
                  <c:v>28205120.029999983</c:v>
                </c:pt>
                <c:pt idx="3">
                  <c:v>116654.92000000001</c:v>
                </c:pt>
                <c:pt idx="4">
                  <c:v>38162798.437000021</c:v>
                </c:pt>
                <c:pt idx="5">
                  <c:v>-3513479.05</c:v>
                </c:pt>
                <c:pt idx="6">
                  <c:v>720282.71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764928"/>
        <c:axId val="80766848"/>
      </c:barChart>
      <c:catAx>
        <c:axId val="8076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80766848"/>
        <c:crosses val="autoZero"/>
        <c:auto val="1"/>
        <c:lblAlgn val="ctr"/>
        <c:lblOffset val="100"/>
        <c:noMultiLvlLbl val="0"/>
      </c:catAx>
      <c:valAx>
        <c:axId val="807668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0764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244EC-C3C7-49E9-9D1B-C429DD653DCA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901CA-F6D7-4D36-BDCF-420DC2735B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3511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38BF2-9266-4A64-8419-F7A03B6FFE20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EC2CD-0C4B-4A74-A9E6-02F501E8F7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99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EC2CD-0C4B-4A74-A9E6-02F501E8F715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498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EC2CD-0C4B-4A74-A9E6-02F501E8F715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4989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EC2CD-0C4B-4A74-A9E6-02F501E8F715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498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120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4841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686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279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081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9582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250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1452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630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941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058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C2243-314B-4F69-B811-97E3B66B5B87}" type="datetimeFigureOut">
              <a:rPr lang="en-ZA" smtClean="0"/>
              <a:t>2012/05/19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AB87-D6A4-45F4-93BF-4C33DB1B44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500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16832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50470" cy="1470025"/>
          </a:xfrm>
        </p:spPr>
        <p:txBody>
          <a:bodyPr>
            <a:normAutofit fontScale="90000"/>
          </a:bodyPr>
          <a:lstStyle/>
          <a:p>
            <a:r>
              <a:rPr lang="en-ZA" b="1" i="1" dirty="0"/>
              <a:t>Compensation for Occupational Injuries and Diseases in the mining industry – Analysis and management of claims through RMA system enhancements. 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3968" y="5085184"/>
            <a:ext cx="4712568" cy="1489720"/>
          </a:xfrm>
        </p:spPr>
        <p:txBody>
          <a:bodyPr>
            <a:normAutofit fontScale="70000" lnSpcReduction="20000"/>
          </a:bodyPr>
          <a:lstStyle/>
          <a:p>
            <a:r>
              <a:rPr lang="en-ZA" dirty="0" err="1" smtClean="0"/>
              <a:t>Deodat</a:t>
            </a:r>
            <a:r>
              <a:rPr lang="en-ZA" dirty="0" smtClean="0"/>
              <a:t> Kritzinger</a:t>
            </a:r>
          </a:p>
          <a:p>
            <a:r>
              <a:rPr lang="en-ZA" dirty="0" smtClean="0"/>
              <a:t>MMPA congress</a:t>
            </a:r>
          </a:p>
          <a:p>
            <a:r>
              <a:rPr lang="en-ZA" dirty="0" smtClean="0"/>
              <a:t>Valley lodge</a:t>
            </a:r>
          </a:p>
          <a:p>
            <a:r>
              <a:rPr lang="en-ZA" dirty="0" smtClean="0"/>
              <a:t>May 2012</a:t>
            </a:r>
            <a:endParaRPr lang="en-Z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58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260648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/>
              <a:t>Claims captured 2009</a:t>
            </a:r>
            <a:endParaRPr lang="en-ZA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495680"/>
              </p:ext>
            </p:extLst>
          </p:nvPr>
        </p:nvGraphicFramePr>
        <p:xfrm>
          <a:off x="683567" y="934443"/>
          <a:ext cx="7632848" cy="5526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0682"/>
                <a:gridCol w="4033327"/>
                <a:gridCol w="1456891"/>
                <a:gridCol w="911948"/>
              </a:tblGrid>
              <a:tr h="187260"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900" u="none" strike="noStrike">
                          <a:effectLst/>
                        </a:rPr>
                        <a:t>Sum of Number Of Claims</a:t>
                      </a:r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DRG00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Fatal Pensions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125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0.6%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Spinal Cord Injuries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0.1%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Lower Limb Amputees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0.1%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Upper Limb Amputees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0.0%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Partial or Total Blindness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226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1.0%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Noise Induced Hearing Loss (NIHL) and Acoustic Trauma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1725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7.8%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Head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2211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10.0%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Neck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219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1.0%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Thorax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582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2.6%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Back Injuries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1034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4.7%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Abdomen and Pelvis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0.2%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Shoulder and Upper Arm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1178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5.3%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Elbow and Forearm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1161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5.2%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Wrist and Hand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4480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20.2%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Hip and Thigh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500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2.3%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Knee and Lower Leg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2240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10.1%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Ankle and Foot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2513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11.3%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involving Multiple Body Regions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253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1.1%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Foreign Body in Eye, Ear and Lung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1448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6.5%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Burns and Corrosion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326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1.5%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Toxic effects - solvents, metals, chemicals, gases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238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1.1%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Effects of radiation, heat, pressure, electricity, vibration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126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0.6%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Mental and Behavioural Disorders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95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0.4%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Diseases of the Respiratory System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788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3.5%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Skin Disease (Dermatitis / Eczema)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Other Conditions - miscellaneous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118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0.5%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NULL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NULL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531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2.4%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87260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Grand Total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22216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100.0%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2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26064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/>
              <a:t>Claims captured per industry 2009</a:t>
            </a:r>
            <a:endParaRPr lang="en-ZA" sz="3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893310"/>
              </p:ext>
            </p:extLst>
          </p:nvPr>
        </p:nvGraphicFramePr>
        <p:xfrm>
          <a:off x="395536" y="1268760"/>
          <a:ext cx="849694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65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2648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/>
              <a:t>Claims captured </a:t>
            </a:r>
            <a:r>
              <a:rPr lang="en-ZA" sz="3600" dirty="0" smtClean="0"/>
              <a:t>2010</a:t>
            </a:r>
            <a:endParaRPr lang="en-ZA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570701"/>
              </p:ext>
            </p:extLst>
          </p:nvPr>
        </p:nvGraphicFramePr>
        <p:xfrm>
          <a:off x="827584" y="911204"/>
          <a:ext cx="7488832" cy="5614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6395"/>
                <a:gridCol w="3936160"/>
                <a:gridCol w="1769102"/>
                <a:gridCol w="727175"/>
              </a:tblGrid>
              <a:tr h="193591"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900" u="none" strike="noStrike">
                          <a:effectLst/>
                        </a:rPr>
                        <a:t>Sum of Number Of Claims</a:t>
                      </a:r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DRG00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Fatal Pensions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122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0.6%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Spinal Cord Injuries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18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Lower Limb Amputees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18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Upper Limb Amputees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0.0%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Partial or Total Blindness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210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1.0%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Noise Induced Hearing Loss (NIHL) and Acoustic Trauma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1589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7.8%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Head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2077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10.2%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Neck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221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1.1%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Thorax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507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2.5%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Back Injuries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996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4.9%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Abdomen and Pelvis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31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0.2%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Injuries to the Shoulder and Upper Arm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1063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5.2%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Elbow and Forearm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1011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5.0%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Wrist and Hand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4141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20.4%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Hip and Thigh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506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2.5%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Knee and Lower Leg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1983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9.7%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Ankle and Foot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2211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10.9%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involving Multiple Body Regions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263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1.3%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Foreign Body in Eye, Ear and Lung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1183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5.8%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Burns and Corrosion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276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1.4%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Toxic effects - solvents, metals, chemicals, gases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313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1.5%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Effects of radiation, heat, pressure, electricity, vibration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150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0.7%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Mental and Behavioural Disorders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160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0.8%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Diseases of the Respiratory System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749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3.7%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Skin Disease (Dermatitis / Eczema)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Other Conditions - miscellaneous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124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0.6%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NULL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NULL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395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1.9%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Grand Total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20340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100.0%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2648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/>
              <a:t>Claims captured per industry </a:t>
            </a:r>
            <a:r>
              <a:rPr lang="en-ZA" sz="3600" dirty="0" smtClean="0"/>
              <a:t>2010</a:t>
            </a:r>
            <a:endParaRPr lang="en-ZA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012975"/>
              </p:ext>
            </p:extLst>
          </p:nvPr>
        </p:nvGraphicFramePr>
        <p:xfrm>
          <a:off x="611560" y="1196752"/>
          <a:ext cx="82089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86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26488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/>
              <a:t>Claims captured </a:t>
            </a:r>
            <a:r>
              <a:rPr lang="en-ZA" sz="3600" dirty="0" smtClean="0"/>
              <a:t>2011</a:t>
            </a:r>
            <a:endParaRPr lang="en-ZA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68634"/>
              </p:ext>
            </p:extLst>
          </p:nvPr>
        </p:nvGraphicFramePr>
        <p:xfrm>
          <a:off x="827584" y="911204"/>
          <a:ext cx="7560840" cy="5634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553"/>
                <a:gridCol w="3974008"/>
                <a:gridCol w="1786112"/>
                <a:gridCol w="734167"/>
              </a:tblGrid>
              <a:tr h="213540"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900" u="none" strike="noStrike">
                          <a:effectLst/>
                        </a:rPr>
                        <a:t>Sum of Number Of Claims</a:t>
                      </a:r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DRG00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Fatal Pensions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147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0.68%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Spinal Cord Injuries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9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0.04%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Lower Limb Amputees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14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0.07%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Upper Limb Amputees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0.01%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Partial or Total Blindness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184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0.86%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Noise Induced Hearing Loss (NIHL) and Acoustic Trauma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1523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7.09%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Head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1912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8.90%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Neck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202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0.94%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Thorax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476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2.22%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Back Injuries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1013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4.72%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Abdomen and Pelvis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0.13%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Shoulder and Upper Arm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914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4.26%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Elbow and Forearm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1009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4.70%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Wrist and Hand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3724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17.34%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Hip and Thigh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469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2.18%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Knee and Lower Leg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1935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9.01%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Ankle and Foot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2200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10.24%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involving Multiple Body Regions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249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1.16%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Foreign Body in Eye, Ear and Lung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1027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4.78%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Burns and Corrosion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259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1.21%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Toxic effects - solvents, metals, chemicals, gases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174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0.81%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Effects of radiation, heat, pressure, electricity, vibration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184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0.86%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Mental and Behavioural Disorders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71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0.33%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Diseases of the Respiratory System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2017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9.39%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Skin Disease (Dermatitis / Eczema)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0.12%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Other Conditions - miscellaneous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115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0.54%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NULL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NULL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1592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7.41%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  <a:tr h="19359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Grand Total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>
                          <a:effectLst/>
                        </a:rPr>
                        <a:t>21474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u="none" strike="noStrike" dirty="0">
                          <a:effectLst/>
                        </a:rPr>
                        <a:t>100.00%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5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26488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/>
              <a:t>Claims captured per industry </a:t>
            </a:r>
            <a:r>
              <a:rPr lang="en-ZA" sz="3600" dirty="0" smtClean="0"/>
              <a:t>2011</a:t>
            </a:r>
            <a:endParaRPr lang="en-ZA" sz="3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689774"/>
              </p:ext>
            </p:extLst>
          </p:nvPr>
        </p:nvGraphicFramePr>
        <p:xfrm>
          <a:off x="683568" y="1412776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87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26488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smtClean="0"/>
              <a:t>Total cost over 3 year period</a:t>
            </a:r>
            <a:endParaRPr lang="en-Z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436510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720426"/>
              </p:ext>
            </p:extLst>
          </p:nvPr>
        </p:nvGraphicFramePr>
        <p:xfrm>
          <a:off x="755576" y="788108"/>
          <a:ext cx="7848871" cy="5733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7460"/>
                <a:gridCol w="4603019"/>
                <a:gridCol w="1718392"/>
              </a:tblGrid>
              <a:tr h="284115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Fatal Pensions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470 055 739.60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96537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Spinal Cord Injuries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236 743 217.90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Lower Limb Amputees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85 717 337.18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Upper Limb Amputees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15 453 848.82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Partial or Total Blindness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46 048 322.80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224875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Noise Induced Hearing Loss (NIHL) and Acoustic Trauma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145 699 413.02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Head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133 177 532.20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Neck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48 308 305.10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Thorax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28 756 089.49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52867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DRG09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Back Injuries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120 874 493.15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Abdomen and Pelvis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22 823 991.33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Shoulder and Upper Arm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58 572 808.10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Elbow and Forearm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37 537 468.78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52867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Wrist and Hand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133 728 982.17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Hip and Thigh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44 065 433.68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83737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Knee and Lower Leg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180 136 570.28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DRG16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to the Ankle and Foot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51 731 684.20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DRG17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Injuries involving Multiple Body Regions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22 503 936.91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284115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DRG18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Foreign Body in Eye, Ear and Lung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   6 732 892.20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DRG19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Burns and Corrosion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22 928 531.43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284115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DRG20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Toxic effects - solvents, metals, chemicals, gases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   6 092 915.68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284115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DRG21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Effects of radiation, heat, pressure, electricity, vibration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   9 490 163.81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DRG22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Mental and Behavioural Disorders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15 896 132.94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145981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DRG23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Diseases of the Respiratory System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18 783 611.75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284115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DRG24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Skin Disease (Dermatitis / Eczema)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   2 299 294.57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203939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DRG25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Other Conditions - miscellaneous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          5 205 938.96 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  <a:tr h="284115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>
                          <a:effectLst/>
                        </a:rPr>
                        <a:t>Grand Total</a:t>
                      </a:r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u="none" strike="noStrike" dirty="0">
                          <a:effectLst/>
                        </a:rPr>
                        <a:t>  1 969 364 656.05 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91" marR="6191" marT="619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4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16224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26488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/>
              <a:t>Total cost over 3 year period</a:t>
            </a:r>
            <a:endParaRPr lang="en-ZA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436510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450751"/>
              </p:ext>
            </p:extLst>
          </p:nvPr>
        </p:nvGraphicFramePr>
        <p:xfrm>
          <a:off x="539552" y="911211"/>
          <a:ext cx="7920882" cy="2398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114"/>
                <a:gridCol w="1242427"/>
                <a:gridCol w="991333"/>
                <a:gridCol w="991333"/>
                <a:gridCol w="926114"/>
                <a:gridCol w="926114"/>
                <a:gridCol w="991333"/>
                <a:gridCol w="926114"/>
              </a:tblGrid>
              <a:tr h="232195">
                <a:tc>
                  <a:txBody>
                    <a:bodyPr/>
                    <a:lstStyle/>
                    <a:p>
                      <a:pPr algn="l" fontAlgn="b"/>
                      <a:endParaRPr lang="en-ZA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All Payments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BenefitGroup</a:t>
                      </a:r>
                      <a:endParaRPr lang="en-ZA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All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DUG Gold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DUG Oth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O &amp; A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OC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S UG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Surf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Days Off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174 552 469.60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91 400 258.21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64 309 136.94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1 390 816.16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2 579 379.09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8 665 735.13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5 327 185.61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Fatal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557 102 418.77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 dirty="0">
                          <a:effectLst/>
                        </a:rPr>
                        <a:t>          239 462 860.44 </a:t>
                      </a:r>
                      <a:endParaRPr lang="en-ZA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203 525 916.99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7 085 243.31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49 643 353.37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38 774 106.50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18 146 217.82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Medical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484 096 227.36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211 764 690.84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167 596 479.19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7 079 146.04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15 955 279.63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37 991 245.18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28 205 120.03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Not Classified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      4 625 809.53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2 897 538.53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941 928.56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17 249.99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112 985.08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184 136.65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116 654.92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PD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762 738 276.48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353 842 565.21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285 618 349.19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12 004 174.04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16 510 715.14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55 390 569.30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38 162 798.44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820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Recoveries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  -24 337 861.19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-11 170 428.38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-8 489 467.25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                 -  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                 -  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-1 164 486.51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-3 513 479.05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Sundry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      10 587 315.50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4 322 988.50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4 659 733.56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 dirty="0">
                          <a:effectLst/>
                        </a:rPr>
                        <a:t>                    40 027.59 </a:t>
                      </a:r>
                      <a:endParaRPr lang="en-ZA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202 571.26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 594 000.09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720 282.71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195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Grand Total</a:t>
                      </a:r>
                      <a:endParaRPr lang="en-ZA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         1 969 364 656.05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892 520 473.34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718 162 077.18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27 616 657.13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85 004 283.57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140 435 306.34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 dirty="0">
                          <a:effectLst/>
                        </a:rPr>
                        <a:t>          87 164 780.48 </a:t>
                      </a:r>
                      <a:endParaRPr lang="en-ZA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586098"/>
              </p:ext>
            </p:extLst>
          </p:nvPr>
        </p:nvGraphicFramePr>
        <p:xfrm>
          <a:off x="683568" y="3789040"/>
          <a:ext cx="76328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695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1916832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108012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RMA service offering and challenges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pPr marL="1035050" lvl="1" indent="-577850" eaLnBrk="1" hangingPunct="1"/>
            <a:endParaRPr lang="en-US" dirty="0" smtClean="0"/>
          </a:p>
          <a:p>
            <a:pPr lvl="1"/>
            <a:r>
              <a:rPr lang="en-US" dirty="0" smtClean="0"/>
              <a:t>Medicare system</a:t>
            </a:r>
          </a:p>
          <a:p>
            <a:pPr lvl="1"/>
            <a:r>
              <a:rPr lang="en-US" dirty="0" smtClean="0"/>
              <a:t>Case management of </a:t>
            </a:r>
            <a:r>
              <a:rPr lang="en-US" dirty="0" err="1" smtClean="0"/>
              <a:t>authorised</a:t>
            </a:r>
            <a:r>
              <a:rPr lang="en-US" dirty="0" smtClean="0"/>
              <a:t> cases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Quality of information, completion documents</a:t>
            </a:r>
          </a:p>
          <a:p>
            <a:pPr lvl="1"/>
            <a:r>
              <a:rPr lang="en-US" dirty="0" smtClean="0"/>
              <a:t>Quality </a:t>
            </a:r>
            <a:r>
              <a:rPr lang="en-US" dirty="0" smtClean="0"/>
              <a:t>of medical reports </a:t>
            </a:r>
          </a:p>
          <a:p>
            <a:pPr lvl="1"/>
            <a:r>
              <a:rPr lang="en-US" dirty="0" smtClean="0"/>
              <a:t>Electronic submission of invoice</a:t>
            </a:r>
          </a:p>
          <a:p>
            <a:pPr lvl="1"/>
            <a:r>
              <a:rPr lang="en-US" dirty="0" smtClean="0"/>
              <a:t>Chronic medication</a:t>
            </a:r>
          </a:p>
          <a:p>
            <a:pPr lvl="1"/>
            <a:r>
              <a:rPr lang="en-US" dirty="0" smtClean="0"/>
              <a:t>Re-opening of claims</a:t>
            </a:r>
          </a:p>
          <a:p>
            <a:pPr lvl="1"/>
            <a:r>
              <a:rPr lang="en-US" dirty="0" smtClean="0"/>
              <a:t>Audiology repository</a:t>
            </a:r>
          </a:p>
          <a:p>
            <a:pPr lvl="1"/>
            <a:r>
              <a:rPr lang="en-US" dirty="0" smtClean="0"/>
              <a:t>Early return </a:t>
            </a:r>
            <a:r>
              <a:rPr lang="en-US" dirty="0"/>
              <a:t>to work policy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 algn="ctr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1435100" lvl="2" indent="-577850"/>
            <a:endParaRPr lang="en-US" dirty="0" smtClean="0"/>
          </a:p>
          <a:p>
            <a:pPr marL="1035050" lvl="1" indent="-57785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64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1930399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765175"/>
            <a:ext cx="8229600" cy="868958"/>
          </a:xfrm>
        </p:spPr>
        <p:txBody>
          <a:bodyPr/>
          <a:lstStyle/>
          <a:p>
            <a:pPr eaLnBrk="1" hangingPunct="1"/>
            <a:r>
              <a:rPr lang="en-US" dirty="0" smtClean="0"/>
              <a:t>Case 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464496"/>
          </a:xfrm>
        </p:spPr>
        <p:txBody>
          <a:bodyPr>
            <a:normAutofit/>
          </a:bodyPr>
          <a:lstStyle/>
          <a:p>
            <a:pPr marL="1035050" lvl="1" indent="-577850"/>
            <a:r>
              <a:rPr lang="en-US" sz="3200" dirty="0" smtClean="0"/>
              <a:t>Pharmaceutical Benefit Management</a:t>
            </a:r>
          </a:p>
          <a:p>
            <a:pPr marL="1435100" lvl="2" indent="-577850"/>
            <a:r>
              <a:rPr lang="en-US" dirty="0" smtClean="0"/>
              <a:t>Generic substitution</a:t>
            </a:r>
          </a:p>
          <a:p>
            <a:pPr marL="1435100" lvl="2" indent="-577850"/>
            <a:r>
              <a:rPr lang="en-US" dirty="0" smtClean="0"/>
              <a:t>Compliance</a:t>
            </a:r>
          </a:p>
          <a:p>
            <a:pPr marL="1035050" lvl="1" indent="-577850"/>
            <a:r>
              <a:rPr lang="en-US" sz="3200" dirty="0" smtClean="0"/>
              <a:t>Hospital </a:t>
            </a:r>
            <a:r>
              <a:rPr lang="en-US" sz="3200" dirty="0" err="1"/>
              <a:t>U</a:t>
            </a:r>
            <a:r>
              <a:rPr lang="en-US" sz="3200" dirty="0" err="1" smtClean="0"/>
              <a:t>tilisation</a:t>
            </a:r>
            <a:r>
              <a:rPr lang="en-US" sz="3200" dirty="0" smtClean="0"/>
              <a:t> Management</a:t>
            </a:r>
          </a:p>
          <a:p>
            <a:pPr marL="1435100" lvl="2" indent="-577850"/>
            <a:r>
              <a:rPr lang="en-US" dirty="0" smtClean="0"/>
              <a:t>Length of stay</a:t>
            </a:r>
          </a:p>
          <a:p>
            <a:pPr marL="1435100" lvl="2" indent="-577850"/>
            <a:r>
              <a:rPr lang="en-US" dirty="0" smtClean="0"/>
              <a:t>Level of care</a:t>
            </a:r>
          </a:p>
          <a:p>
            <a:pPr marL="1035050" lvl="1" indent="-577850"/>
            <a:r>
              <a:rPr lang="en-US" sz="3200" dirty="0" smtClean="0"/>
              <a:t>ICD 10 and tariff code integration</a:t>
            </a:r>
          </a:p>
          <a:p>
            <a:pPr marL="1435100" lvl="2" indent="-577850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1435100" lvl="2" indent="-577850"/>
            <a:endParaRPr lang="en-US" dirty="0" smtClean="0"/>
          </a:p>
          <a:p>
            <a:pPr marL="1035050" lvl="1" indent="-57785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736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60848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29600" cy="782960"/>
          </a:xfrm>
        </p:spPr>
        <p:txBody>
          <a:bodyPr/>
          <a:lstStyle/>
          <a:p>
            <a:pPr eaLnBrk="1" hangingPunct="1"/>
            <a:r>
              <a:rPr lang="en-US" dirty="0" smtClean="0"/>
              <a:t>Content of presentation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1035050" lvl="1" indent="-577850" eaLnBrk="1" hangingPunct="1"/>
            <a:r>
              <a:rPr lang="en-US" sz="3200" dirty="0" smtClean="0"/>
              <a:t>RMA systems</a:t>
            </a:r>
          </a:p>
          <a:p>
            <a:pPr marL="1035050" lvl="1" indent="-577850"/>
            <a:r>
              <a:rPr lang="en-US" dirty="0" smtClean="0"/>
              <a:t>Medicare</a:t>
            </a:r>
          </a:p>
          <a:p>
            <a:pPr marL="1035050" lvl="1" indent="-577850"/>
            <a:r>
              <a:rPr lang="en-US" dirty="0" err="1" smtClean="0"/>
              <a:t>Clientcare</a:t>
            </a:r>
            <a:endParaRPr lang="en-US" dirty="0" smtClean="0"/>
          </a:p>
          <a:p>
            <a:pPr marL="1035050" lvl="1" indent="-577850"/>
            <a:r>
              <a:rPr lang="en-US" dirty="0" smtClean="0"/>
              <a:t>Claims experience</a:t>
            </a:r>
          </a:p>
          <a:p>
            <a:pPr marL="1035050" lvl="1" indent="-577850"/>
            <a:r>
              <a:rPr lang="en-US" dirty="0" smtClean="0"/>
              <a:t>RMA medical offering </a:t>
            </a:r>
          </a:p>
          <a:p>
            <a:pPr marL="1035050" lvl="1" indent="-577850"/>
            <a:r>
              <a:rPr lang="en-US" dirty="0" smtClean="0"/>
              <a:t>Return to work</a:t>
            </a:r>
          </a:p>
          <a:p>
            <a:pPr marL="1035050" lvl="1" indent="-57785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337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402" y="1930399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Medical reports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1035050" lvl="1" indent="-577850" eaLnBrk="1" hangingPunct="1"/>
            <a:r>
              <a:rPr lang="en-US" dirty="0" smtClean="0"/>
              <a:t>Outstanding reports – first, progress and final</a:t>
            </a:r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marL="1035050" lvl="1" indent="-577850" eaLnBrk="1" hangingPunct="1"/>
            <a:endParaRPr lang="en-US" dirty="0" smtClean="0"/>
          </a:p>
          <a:p>
            <a:pPr marL="1035050" lvl="1" indent="-577850" eaLnBrk="1" hangingPunct="1"/>
            <a:endParaRPr lang="en-US" dirty="0" smtClean="0"/>
          </a:p>
          <a:p>
            <a:pPr marL="1035050" lvl="1" indent="-577850" eaLnBrk="1" hangingPunct="1"/>
            <a:r>
              <a:rPr lang="en-US" dirty="0" smtClean="0"/>
              <a:t>Quality</a:t>
            </a:r>
          </a:p>
          <a:p>
            <a:pPr marL="1035050" lvl="1" indent="-577850" eaLnBrk="1" hangingPunct="1"/>
            <a:r>
              <a:rPr lang="en-US" dirty="0" smtClean="0"/>
              <a:t>Unnecessary lost shifts</a:t>
            </a:r>
          </a:p>
          <a:p>
            <a:pPr marL="1035050" lvl="1" indent="-577850" eaLnBrk="1" hangingPunct="1"/>
            <a:endParaRPr lang="en-US" dirty="0" smtClean="0"/>
          </a:p>
          <a:p>
            <a:pPr marL="1035050" lvl="1" indent="-577850" eaLnBrk="1" hangingPunct="1"/>
            <a:r>
              <a:rPr lang="en-US" dirty="0" smtClean="0"/>
              <a:t>Role of </a:t>
            </a:r>
            <a:r>
              <a:rPr lang="en-US" dirty="0" err="1" smtClean="0"/>
              <a:t>Occ</a:t>
            </a:r>
            <a:r>
              <a:rPr lang="en-US" dirty="0" smtClean="0"/>
              <a:t> Health Centre</a:t>
            </a:r>
          </a:p>
          <a:p>
            <a:pPr marL="1435100" lvl="2" indent="-577850"/>
            <a:r>
              <a:rPr lang="en-US" dirty="0" smtClean="0"/>
              <a:t>COF</a:t>
            </a:r>
          </a:p>
          <a:p>
            <a:pPr marL="1435100" lvl="2" indent="-577850"/>
            <a:r>
              <a:rPr lang="en-US" dirty="0" smtClean="0"/>
              <a:t>Separation</a:t>
            </a:r>
          </a:p>
          <a:p>
            <a:pPr marL="1035050" lvl="1" indent="-577850"/>
            <a:r>
              <a:rPr lang="en-US" dirty="0" smtClean="0"/>
              <a:t>Impairment Assessment </a:t>
            </a:r>
            <a:r>
              <a:rPr lang="en-US" dirty="0"/>
              <a:t>Clinic </a:t>
            </a:r>
            <a:r>
              <a:rPr lang="en-US" dirty="0" smtClean="0"/>
              <a:t>?</a:t>
            </a:r>
            <a:endParaRPr lang="en-US" dirty="0"/>
          </a:p>
          <a:p>
            <a:pPr marL="1435100" lvl="2" indent="-577850"/>
            <a:r>
              <a:rPr lang="en-US" dirty="0" smtClean="0"/>
              <a:t>Dedicated doctor / disability manager to perform  assessment - assisted RMA doctor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8666"/>
              </p:ext>
            </p:extLst>
          </p:nvPr>
        </p:nvGraphicFramePr>
        <p:xfrm>
          <a:off x="755574" y="2204864"/>
          <a:ext cx="792087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298"/>
                <a:gridCol w="609298"/>
                <a:gridCol w="609298"/>
                <a:gridCol w="609298"/>
                <a:gridCol w="609298"/>
                <a:gridCol w="609298"/>
                <a:gridCol w="609298"/>
                <a:gridCol w="609298"/>
                <a:gridCol w="609298"/>
                <a:gridCol w="609298"/>
                <a:gridCol w="609298"/>
                <a:gridCol w="609298"/>
                <a:gridCol w="609298"/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Jan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Feb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Apr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Jun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Jul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Aug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Sep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Oct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Nov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Dec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FMR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553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455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525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541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437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324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279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378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249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375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333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338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IAC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36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48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95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1899279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7651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Submission of medical invoices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99280"/>
            <a:ext cx="8229600" cy="4391078"/>
          </a:xfrm>
        </p:spPr>
        <p:txBody>
          <a:bodyPr>
            <a:normAutofit fontScale="92500" lnSpcReduction="20000"/>
          </a:bodyPr>
          <a:lstStyle/>
          <a:p>
            <a:pPr marL="1035050" lvl="1" indent="-577850" eaLnBrk="1" hangingPunct="1"/>
            <a:r>
              <a:rPr lang="en-US" dirty="0" smtClean="0"/>
              <a:t>Preferred choice electronic submission</a:t>
            </a:r>
          </a:p>
          <a:p>
            <a:pPr marL="1035050" lvl="1" indent="-577850" eaLnBrk="1" hangingPunct="1"/>
            <a:r>
              <a:rPr lang="en-US" dirty="0" smtClean="0"/>
              <a:t>&gt; 80% of invoices  </a:t>
            </a:r>
          </a:p>
          <a:p>
            <a:pPr marL="1035050" lvl="1" indent="-577850" eaLnBrk="1" hangingPunct="1"/>
            <a:r>
              <a:rPr lang="en-US" dirty="0" smtClean="0"/>
              <a:t>Minimum criteria for processing invoices</a:t>
            </a:r>
          </a:p>
          <a:p>
            <a:pPr marL="1435100" lvl="2" indent="-577850"/>
            <a:r>
              <a:rPr lang="en-US" dirty="0" smtClean="0"/>
              <a:t>Claim number,</a:t>
            </a:r>
          </a:p>
          <a:p>
            <a:pPr marL="1435100" lvl="2" indent="-577850"/>
            <a:r>
              <a:rPr lang="en-US" dirty="0" smtClean="0"/>
              <a:t>Name and surname</a:t>
            </a:r>
          </a:p>
          <a:p>
            <a:pPr marL="1435100" lvl="2" indent="-577850"/>
            <a:r>
              <a:rPr lang="en-US" dirty="0" smtClean="0"/>
              <a:t>Rx date</a:t>
            </a:r>
          </a:p>
          <a:p>
            <a:pPr marL="1435100" lvl="2" indent="-577850"/>
            <a:r>
              <a:rPr lang="en-US" dirty="0" smtClean="0"/>
              <a:t>ICD 10</a:t>
            </a:r>
          </a:p>
          <a:p>
            <a:pPr marL="1435100" lvl="2" indent="-577850"/>
            <a:r>
              <a:rPr lang="en-US" dirty="0" smtClean="0"/>
              <a:t>Tariff codes</a:t>
            </a:r>
          </a:p>
          <a:p>
            <a:pPr marL="1035050" lvl="1" indent="-577850" eaLnBrk="1" hangingPunct="1"/>
            <a:r>
              <a:rPr lang="en-US" dirty="0" smtClean="0"/>
              <a:t>Remittances to MSP</a:t>
            </a:r>
          </a:p>
          <a:p>
            <a:pPr marL="1035050" lvl="1" indent="-577850" eaLnBrk="1" hangingPunct="1"/>
            <a:r>
              <a:rPr lang="en-US" dirty="0" smtClean="0"/>
              <a:t>Reconciliation of payments</a:t>
            </a:r>
          </a:p>
          <a:p>
            <a:pPr marL="1035050" lvl="1" indent="-577850" eaLnBrk="1" hangingPunct="1"/>
            <a:r>
              <a:rPr lang="en-US" dirty="0" smtClean="0"/>
              <a:t>Duplicate invoices</a:t>
            </a:r>
          </a:p>
        </p:txBody>
      </p:sp>
    </p:spTree>
    <p:extLst>
      <p:ext uri="{BB962C8B-B14F-4D97-AF65-F5344CB8AC3E}">
        <p14:creationId xmlns:p14="http://schemas.microsoft.com/office/powerpoint/2010/main" val="39630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1916832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77383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Re-opening of claims and chronic medication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1035050" lvl="1" indent="-577850" eaLnBrk="1" hangingPunct="1"/>
            <a:r>
              <a:rPr lang="en-US" sz="3200" dirty="0" smtClean="0"/>
              <a:t>Pre-</a:t>
            </a:r>
            <a:r>
              <a:rPr lang="en-US" sz="3200" dirty="0" err="1" smtClean="0"/>
              <a:t>authorisation</a:t>
            </a:r>
            <a:r>
              <a:rPr lang="en-US" sz="3200" dirty="0" smtClean="0"/>
              <a:t> required</a:t>
            </a:r>
          </a:p>
          <a:p>
            <a:pPr marL="1035050" lvl="1" indent="-577850" eaLnBrk="1" hangingPunct="1"/>
            <a:r>
              <a:rPr lang="en-US" sz="3200" dirty="0" smtClean="0"/>
              <a:t>Prescribed format</a:t>
            </a:r>
          </a:p>
          <a:p>
            <a:pPr marL="1035050" lvl="1" indent="-577850" eaLnBrk="1" hangingPunct="1"/>
            <a:r>
              <a:rPr lang="en-US" sz="3200" dirty="0" smtClean="0"/>
              <a:t>Motivation and how treatment will improved or reduce disability </a:t>
            </a:r>
          </a:p>
          <a:p>
            <a:pPr marL="1035050" lvl="1" indent="-577850" eaLnBrk="1" hangingPunct="1"/>
            <a:r>
              <a:rPr lang="en-US" sz="3200" dirty="0" err="1" smtClean="0"/>
              <a:t>Authorisation</a:t>
            </a:r>
            <a:r>
              <a:rPr lang="en-US" sz="3200" dirty="0"/>
              <a:t> </a:t>
            </a:r>
            <a:r>
              <a:rPr lang="en-US" sz="3200" dirty="0" smtClean="0"/>
              <a:t>of specific treatment or medication</a:t>
            </a:r>
          </a:p>
        </p:txBody>
      </p:sp>
    </p:spTree>
    <p:extLst>
      <p:ext uri="{BB962C8B-B14F-4D97-AF65-F5344CB8AC3E}">
        <p14:creationId xmlns:p14="http://schemas.microsoft.com/office/powerpoint/2010/main" val="143718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475" y="1916832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Audiology repository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35050" lvl="1" indent="-577850" eaLnBrk="1" hangingPunct="1"/>
            <a:r>
              <a:rPr lang="en-US" dirty="0" smtClean="0"/>
              <a:t>Database of screening audios performed in industry</a:t>
            </a:r>
          </a:p>
          <a:p>
            <a:pPr marL="1035050" lvl="1" indent="-577850" eaLnBrk="1" hangingPunct="1"/>
            <a:r>
              <a:rPr lang="en-US" dirty="0" smtClean="0"/>
              <a:t>SIMRAC Project  - RMA and members</a:t>
            </a:r>
          </a:p>
          <a:p>
            <a:pPr marL="1035050" lvl="1" indent="-577850" eaLnBrk="1" hangingPunct="1"/>
            <a:r>
              <a:rPr lang="en-US" dirty="0" smtClean="0"/>
              <a:t>Employers to submit screening audios (download)</a:t>
            </a:r>
          </a:p>
          <a:p>
            <a:pPr marL="1035050" lvl="1" indent="-577850" eaLnBrk="1" hangingPunct="1"/>
            <a:r>
              <a:rPr lang="en-US" dirty="0" smtClean="0"/>
              <a:t>Access for members to view individual audiograms and compensation</a:t>
            </a:r>
          </a:p>
          <a:p>
            <a:pPr marL="1035050" lvl="1" indent="-577850" eaLnBrk="1" hangingPunct="1"/>
            <a:r>
              <a:rPr lang="en-US" dirty="0" smtClean="0"/>
              <a:t>RMA in position to feedback on trends in industry, commodities, occupations</a:t>
            </a:r>
          </a:p>
        </p:txBody>
      </p:sp>
    </p:spTree>
    <p:extLst>
      <p:ext uri="{BB962C8B-B14F-4D97-AF65-F5344CB8AC3E}">
        <p14:creationId xmlns:p14="http://schemas.microsoft.com/office/powerpoint/2010/main" val="38969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402" y="1909133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/>
          <a:lstStyle/>
          <a:p>
            <a:pPr eaLnBrk="1" hangingPunct="1"/>
            <a:r>
              <a:rPr lang="en-US" dirty="0" smtClean="0"/>
              <a:t>Early return to 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635000" indent="-577850"/>
            <a:r>
              <a:rPr lang="en-US" sz="2200" dirty="0" smtClean="0"/>
              <a:t>Chances of successful return to work best when RTW process start as soon as possible</a:t>
            </a:r>
          </a:p>
          <a:p>
            <a:pPr marL="635000" indent="-577850"/>
            <a:r>
              <a:rPr lang="en-US" sz="2200" dirty="0" smtClean="0"/>
              <a:t>Early assessment can help to identify problems</a:t>
            </a:r>
          </a:p>
          <a:p>
            <a:pPr marL="635000" indent="-577850"/>
            <a:r>
              <a:rPr lang="en-US" sz="2200" dirty="0" smtClean="0"/>
              <a:t>Priority should be given to early and safe return to work duties</a:t>
            </a:r>
          </a:p>
          <a:p>
            <a:pPr marL="635000" indent="-577850"/>
            <a:r>
              <a:rPr lang="en-US" sz="2200" dirty="0" smtClean="0"/>
              <a:t>Injury management directed to enable injured workers to return to work – “</a:t>
            </a:r>
            <a:r>
              <a:rPr lang="en-US" sz="2200" dirty="0" err="1" smtClean="0"/>
              <a:t>maximising</a:t>
            </a:r>
            <a:r>
              <a:rPr lang="en-US" sz="2200" dirty="0" smtClean="0"/>
              <a:t> treatment while </a:t>
            </a:r>
            <a:r>
              <a:rPr lang="en-US" sz="2200" dirty="0" err="1" smtClean="0"/>
              <a:t>minimising</a:t>
            </a:r>
            <a:r>
              <a:rPr lang="en-US" sz="2200" dirty="0" smtClean="0"/>
              <a:t> lost time”</a:t>
            </a:r>
          </a:p>
          <a:p>
            <a:pPr marL="635000" indent="-577850"/>
            <a:r>
              <a:rPr lang="en-US" sz="2200" dirty="0" smtClean="0"/>
              <a:t>Benefits</a:t>
            </a:r>
          </a:p>
          <a:p>
            <a:pPr marL="1035050" lvl="1" indent="-577850"/>
            <a:r>
              <a:rPr lang="en-US" sz="2200" dirty="0" smtClean="0"/>
              <a:t>Employee – remain in work, financial and job security</a:t>
            </a:r>
          </a:p>
          <a:p>
            <a:pPr marL="1035050" lvl="1" indent="-577850"/>
            <a:r>
              <a:rPr lang="en-US" sz="2200" dirty="0" smtClean="0"/>
              <a:t>Employer – retains skilled workforce, motivation through employee well being, lowered cost and premiums</a:t>
            </a:r>
          </a:p>
          <a:p>
            <a:pPr marL="1035050" lvl="1" indent="-577850"/>
            <a:r>
              <a:rPr lang="en-US" sz="2200" dirty="0" smtClean="0"/>
              <a:t>CF or mutual – reduce cost of claims, less dependency on fund for financial support</a:t>
            </a:r>
          </a:p>
          <a:p>
            <a:pPr marL="635000" indent="-577850"/>
            <a:r>
              <a:rPr lang="en-US" sz="2200" dirty="0" smtClean="0"/>
              <a:t>Amendment to COIDA</a:t>
            </a:r>
          </a:p>
        </p:txBody>
      </p:sp>
    </p:spTree>
    <p:extLst>
      <p:ext uri="{BB962C8B-B14F-4D97-AF65-F5344CB8AC3E}">
        <p14:creationId xmlns:p14="http://schemas.microsoft.com/office/powerpoint/2010/main" val="3922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402" y="1909133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/>
          <a:lstStyle/>
          <a:p>
            <a:pPr eaLnBrk="1" hangingPunct="1"/>
            <a:r>
              <a:rPr lang="en-US" dirty="0" smtClean="0"/>
              <a:t>Amendment COIDA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635000" indent="-577850"/>
            <a:r>
              <a:rPr lang="en-US" sz="2200" dirty="0" smtClean="0"/>
              <a:t>Obligation to rehabilitate</a:t>
            </a:r>
          </a:p>
          <a:p>
            <a:pPr marL="1035050" lvl="1" indent="-577850"/>
            <a:r>
              <a:rPr lang="en-US" sz="1800" dirty="0" smtClean="0"/>
              <a:t>Implement the rehabilitation, re-integration and RTW policy</a:t>
            </a:r>
          </a:p>
          <a:p>
            <a:pPr marL="1035050" lvl="1" indent="-577850"/>
            <a:r>
              <a:rPr lang="en-US" sz="1800" dirty="0" smtClean="0"/>
              <a:t> “HIRA”</a:t>
            </a:r>
          </a:p>
          <a:p>
            <a:pPr marL="1035050" lvl="1" indent="-577850"/>
            <a:r>
              <a:rPr lang="en-US" sz="1800" dirty="0" smtClean="0"/>
              <a:t>Suitably place or design to accommodate </a:t>
            </a:r>
          </a:p>
          <a:p>
            <a:pPr marL="1035050" lvl="1" indent="-577850"/>
            <a:r>
              <a:rPr lang="en-US" sz="1800" dirty="0" smtClean="0"/>
              <a:t>Not dismiss within 12 months</a:t>
            </a:r>
          </a:p>
          <a:p>
            <a:pPr marL="635000" indent="-577850"/>
            <a:r>
              <a:rPr lang="en-US" sz="2200" dirty="0" smtClean="0"/>
              <a:t>Compensate during rehab</a:t>
            </a:r>
          </a:p>
          <a:p>
            <a:pPr marL="635000" indent="-577850"/>
            <a:r>
              <a:rPr lang="en-US" sz="2200" dirty="0" smtClean="0"/>
              <a:t>Disability manager</a:t>
            </a:r>
          </a:p>
          <a:p>
            <a:pPr marL="1035050" lvl="1" indent="-577850"/>
            <a:r>
              <a:rPr lang="en-US" sz="1800" dirty="0" smtClean="0"/>
              <a:t>Consultation employer and employees</a:t>
            </a:r>
          </a:p>
          <a:p>
            <a:pPr marL="1035050" lvl="1" indent="-577850"/>
            <a:r>
              <a:rPr lang="en-US" sz="1800" dirty="0" smtClean="0"/>
              <a:t>RTW interventions</a:t>
            </a:r>
          </a:p>
          <a:p>
            <a:pPr marL="635000" indent="-577850"/>
            <a:r>
              <a:rPr lang="en-US" sz="2200" dirty="0" smtClean="0"/>
              <a:t>Case manager</a:t>
            </a:r>
          </a:p>
          <a:p>
            <a:pPr marL="1035050" lvl="1" indent="-577850"/>
            <a:r>
              <a:rPr lang="en-US" sz="1800" dirty="0" smtClean="0"/>
              <a:t>Assist</a:t>
            </a:r>
          </a:p>
          <a:p>
            <a:pPr marL="1035050" lvl="1" indent="-577850"/>
            <a:r>
              <a:rPr lang="en-US" sz="1800" dirty="0" smtClean="0"/>
              <a:t>Monitor progress</a:t>
            </a:r>
          </a:p>
          <a:p>
            <a:pPr marL="635000" indent="-577850"/>
            <a:r>
              <a:rPr lang="en-US" sz="2200" dirty="0" smtClean="0"/>
              <a:t>Rebate or assessment at lower rate for those employers with policy in place</a:t>
            </a:r>
          </a:p>
        </p:txBody>
      </p:sp>
    </p:spTree>
    <p:extLst>
      <p:ext uri="{BB962C8B-B14F-4D97-AF65-F5344CB8AC3E}">
        <p14:creationId xmlns:p14="http://schemas.microsoft.com/office/powerpoint/2010/main" val="184122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242" y="1941037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382587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Member and MSP Feedback?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Service delivery</a:t>
            </a:r>
          </a:p>
          <a:p>
            <a:pPr lvl="1"/>
            <a:r>
              <a:rPr lang="en-ZA" dirty="0" smtClean="0"/>
              <a:t>Acute</a:t>
            </a:r>
          </a:p>
          <a:p>
            <a:pPr lvl="1"/>
            <a:r>
              <a:rPr lang="en-ZA" dirty="0" smtClean="0"/>
              <a:t>Subsequent </a:t>
            </a:r>
          </a:p>
          <a:p>
            <a:r>
              <a:rPr lang="en-ZA" dirty="0" smtClean="0"/>
              <a:t>Communication and interaction</a:t>
            </a:r>
          </a:p>
          <a:p>
            <a:r>
              <a:rPr lang="en-ZA" dirty="0" smtClean="0"/>
              <a:t>Validation and payment of medical invoices</a:t>
            </a:r>
          </a:p>
          <a:p>
            <a:r>
              <a:rPr lang="en-ZA" dirty="0" smtClean="0"/>
              <a:t>Training needs</a:t>
            </a:r>
          </a:p>
          <a:p>
            <a:pPr lvl="1"/>
            <a:r>
              <a:rPr lang="en-ZA" dirty="0" smtClean="0"/>
              <a:t>RMA processes</a:t>
            </a:r>
          </a:p>
          <a:p>
            <a:pPr lvl="1"/>
            <a:r>
              <a:rPr lang="en-ZA" dirty="0" smtClean="0"/>
              <a:t>RMA benefits</a:t>
            </a:r>
          </a:p>
          <a:p>
            <a:pPr lvl="1"/>
            <a:r>
              <a:rPr lang="en-ZA" dirty="0" smtClean="0"/>
              <a:t>Impairment assessment</a:t>
            </a:r>
          </a:p>
          <a:p>
            <a:pPr lvl="1"/>
            <a:r>
              <a:rPr lang="en-ZA" dirty="0" smtClean="0"/>
              <a:t>RTW</a:t>
            </a:r>
          </a:p>
          <a:p>
            <a:endParaRPr lang="en-Z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84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097" y="1941037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Thank you!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8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60848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29600" cy="782960"/>
          </a:xfrm>
        </p:spPr>
        <p:txBody>
          <a:bodyPr/>
          <a:lstStyle/>
          <a:p>
            <a:pPr eaLnBrk="1" hangingPunct="1"/>
            <a:r>
              <a:rPr lang="en-US" dirty="0" smtClean="0"/>
              <a:t>RMA systems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pPr marL="1035050" lvl="1" indent="-577850" eaLnBrk="1" hangingPunct="1"/>
            <a:r>
              <a:rPr lang="en-US" sz="3200" dirty="0" smtClean="0"/>
              <a:t>Integrated in-house system with 4 main components:</a:t>
            </a:r>
          </a:p>
          <a:p>
            <a:pPr marL="1435100" lvl="2" indent="-577850"/>
            <a:r>
              <a:rPr lang="en-US" dirty="0" smtClean="0"/>
              <a:t>Claims, </a:t>
            </a:r>
          </a:p>
          <a:p>
            <a:pPr marL="1435100" lvl="2" indent="-577850"/>
            <a:r>
              <a:rPr lang="en-US" dirty="0" smtClean="0"/>
              <a:t>Medical, </a:t>
            </a:r>
          </a:p>
          <a:p>
            <a:pPr marL="1435100" lvl="2" indent="-577850"/>
            <a:r>
              <a:rPr lang="en-US" dirty="0" smtClean="0"/>
              <a:t>Underwriting, </a:t>
            </a:r>
          </a:p>
          <a:p>
            <a:pPr marL="1435100" lvl="2" indent="-577850"/>
            <a:r>
              <a:rPr lang="en-US" dirty="0" smtClean="0"/>
              <a:t>Pensions system</a:t>
            </a:r>
          </a:p>
          <a:p>
            <a:pPr marL="1035050" lvl="1" indent="-577850" eaLnBrk="1" hangingPunct="1"/>
            <a:r>
              <a:rPr lang="en-US" sz="3200" dirty="0" smtClean="0"/>
              <a:t>Integrated with external managed healthcare systems</a:t>
            </a:r>
          </a:p>
          <a:p>
            <a:pPr marL="1435100" lvl="2" indent="-577850"/>
            <a:r>
              <a:rPr lang="en-US" dirty="0" smtClean="0"/>
              <a:t>Pharmaceutical benefit management system</a:t>
            </a:r>
          </a:p>
          <a:p>
            <a:pPr marL="1435100" lvl="2" indent="-577850"/>
            <a:r>
              <a:rPr lang="en-US" dirty="0" smtClean="0"/>
              <a:t>Hospital </a:t>
            </a:r>
            <a:r>
              <a:rPr lang="en-US" dirty="0" err="1" smtClean="0"/>
              <a:t>utilisation</a:t>
            </a:r>
            <a:r>
              <a:rPr lang="en-US" dirty="0" smtClean="0"/>
              <a:t> management</a:t>
            </a:r>
            <a:endParaRPr lang="en-US" dirty="0"/>
          </a:p>
          <a:p>
            <a:pPr marL="1035050" lvl="1" indent="-57785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96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60848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29600" cy="782960"/>
          </a:xfrm>
        </p:spPr>
        <p:txBody>
          <a:bodyPr/>
          <a:lstStyle/>
          <a:p>
            <a:pPr eaLnBrk="1" hangingPunct="1"/>
            <a:r>
              <a:rPr lang="en-US" dirty="0" smtClean="0"/>
              <a:t>RMA systems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1035050" lvl="1" indent="-577850" eaLnBrk="1" hangingPunct="1"/>
            <a:r>
              <a:rPr lang="en-US" sz="3200" dirty="0" smtClean="0"/>
              <a:t>Medicare system</a:t>
            </a:r>
          </a:p>
          <a:p>
            <a:pPr marL="1435100" lvl="2" indent="-577850"/>
            <a:r>
              <a:rPr lang="en-US" dirty="0" smtClean="0"/>
              <a:t>Automated processes</a:t>
            </a:r>
          </a:p>
          <a:p>
            <a:pPr marL="1435100" lvl="2" indent="-577850"/>
            <a:r>
              <a:rPr lang="en-US" dirty="0" smtClean="0"/>
              <a:t>Case management</a:t>
            </a:r>
          </a:p>
          <a:p>
            <a:pPr marL="1435100" lvl="2" indent="-577850"/>
            <a:r>
              <a:rPr lang="en-US" dirty="0" smtClean="0"/>
              <a:t>PMP and mobile clinics</a:t>
            </a:r>
          </a:p>
          <a:p>
            <a:pPr marL="1435100" lvl="2" indent="-577850"/>
            <a:r>
              <a:rPr lang="en-US" dirty="0" smtClean="0"/>
              <a:t>Communication stakeholders</a:t>
            </a:r>
          </a:p>
          <a:p>
            <a:pPr marL="1435100" lvl="2" indent="-577850"/>
            <a:r>
              <a:rPr lang="en-US" dirty="0" smtClean="0"/>
              <a:t>Medical invoice processing</a:t>
            </a:r>
          </a:p>
          <a:p>
            <a:pPr marL="1435100" lvl="2" indent="-577850"/>
            <a:r>
              <a:rPr lang="en-US" dirty="0" smtClean="0"/>
              <a:t>Member and MSP portal</a:t>
            </a:r>
          </a:p>
        </p:txBody>
      </p:sp>
    </p:spTree>
    <p:extLst>
      <p:ext uri="{BB962C8B-B14F-4D97-AF65-F5344CB8AC3E}">
        <p14:creationId xmlns:p14="http://schemas.microsoft.com/office/powerpoint/2010/main" val="48071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1916832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Medical </a:t>
            </a:r>
            <a:r>
              <a:rPr lang="en-US" dirty="0" err="1" smtClean="0"/>
              <a:t>Dept</a:t>
            </a:r>
            <a:r>
              <a:rPr lang="en-US" dirty="0" smtClean="0"/>
              <a:t> Objectives 2012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1435100" lvl="2" indent="-577850"/>
            <a:endParaRPr lang="en-US" dirty="0" smtClean="0"/>
          </a:p>
          <a:p>
            <a:pPr marL="1035050" lvl="1" indent="-577850" eaLnBrk="1" hangingPunct="1"/>
            <a:r>
              <a:rPr lang="en-US" dirty="0" smtClean="0"/>
              <a:t>“Caring, compassionate, compensation”</a:t>
            </a:r>
          </a:p>
          <a:p>
            <a:pPr marL="1035050" lvl="1" indent="-577850" eaLnBrk="1" hangingPunct="1"/>
            <a:r>
              <a:rPr lang="en-US" dirty="0" smtClean="0"/>
              <a:t>Improved communication with stakeholders</a:t>
            </a:r>
          </a:p>
          <a:p>
            <a:pPr marL="1435100" lvl="2" indent="-577850"/>
            <a:r>
              <a:rPr lang="en-US" dirty="0" smtClean="0"/>
              <a:t>Injured</a:t>
            </a:r>
          </a:p>
          <a:p>
            <a:pPr marL="1435100" lvl="2" indent="-577850"/>
            <a:r>
              <a:rPr lang="en-US" dirty="0" smtClean="0"/>
              <a:t>Employer</a:t>
            </a:r>
          </a:p>
          <a:p>
            <a:pPr marL="1435100" lvl="2" indent="-577850"/>
            <a:r>
              <a:rPr lang="en-US" dirty="0" smtClean="0"/>
              <a:t>MSP</a:t>
            </a:r>
          </a:p>
          <a:p>
            <a:pPr marL="1035050" lvl="1" indent="-577850" eaLnBrk="1" hangingPunct="1"/>
            <a:r>
              <a:rPr lang="en-US" dirty="0" smtClean="0"/>
              <a:t>Improved response and turn around time on referrals to medical department</a:t>
            </a:r>
          </a:p>
          <a:p>
            <a:pPr marL="1035050" lvl="1" indent="-577850" eaLnBrk="1" hangingPunct="1"/>
            <a:r>
              <a:rPr lang="en-US" dirty="0" smtClean="0"/>
              <a:t>Cost containment of medical expenses</a:t>
            </a:r>
          </a:p>
          <a:p>
            <a:pPr marL="1435100" lvl="2" indent="-577850"/>
            <a:r>
              <a:rPr lang="en-US" dirty="0" smtClean="0"/>
              <a:t>Acute</a:t>
            </a:r>
          </a:p>
          <a:p>
            <a:pPr marL="1435100" lvl="2" indent="-577850"/>
            <a:r>
              <a:rPr lang="en-US" dirty="0" smtClean="0"/>
              <a:t>Subsequent care</a:t>
            </a:r>
          </a:p>
          <a:p>
            <a:pPr marL="1035050" lvl="1" indent="-577850" eaLnBrk="1" hangingPunct="1"/>
            <a:endParaRPr lang="en-US" dirty="0" smtClean="0"/>
          </a:p>
          <a:p>
            <a:pPr marL="1035050" lvl="1" indent="-577850" eaLnBrk="1" hangingPunct="1"/>
            <a:r>
              <a:rPr lang="en-US" dirty="0" smtClean="0"/>
              <a:t>Strategically “ODMWA administration preparedness”</a:t>
            </a:r>
          </a:p>
        </p:txBody>
      </p:sp>
    </p:spTree>
    <p:extLst>
      <p:ext uri="{BB962C8B-B14F-4D97-AF65-F5344CB8AC3E}">
        <p14:creationId xmlns:p14="http://schemas.microsoft.com/office/powerpoint/2010/main" val="21378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60848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29600" cy="782960"/>
          </a:xfrm>
        </p:spPr>
        <p:txBody>
          <a:bodyPr/>
          <a:lstStyle/>
          <a:p>
            <a:pPr eaLnBrk="1" hangingPunct="1"/>
            <a:r>
              <a:rPr lang="en-US" dirty="0" err="1" smtClean="0"/>
              <a:t>Clientcare</a:t>
            </a:r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7500" lnSpcReduction="20000"/>
          </a:bodyPr>
          <a:lstStyle/>
          <a:p>
            <a:pPr marL="1035050" lvl="1" indent="-577850" eaLnBrk="1" hangingPunct="1"/>
            <a:r>
              <a:rPr lang="en-US" sz="3200" dirty="0" smtClean="0"/>
              <a:t>Member groups and claims experience</a:t>
            </a:r>
          </a:p>
          <a:p>
            <a:pPr marL="1035050" lvl="1" indent="-577850" eaLnBrk="1" hangingPunct="1"/>
            <a:r>
              <a:rPr lang="en-US" sz="3200" dirty="0" smtClean="0"/>
              <a:t>Premium payers</a:t>
            </a:r>
          </a:p>
          <a:p>
            <a:pPr marL="1035050" lvl="1" indent="-577850" eaLnBrk="1" hangingPunct="1"/>
            <a:r>
              <a:rPr lang="en-US" sz="3200" dirty="0" smtClean="0"/>
              <a:t>Premises</a:t>
            </a:r>
          </a:p>
          <a:p>
            <a:pPr marL="1035050" lvl="1" indent="-577850" eaLnBrk="1" hangingPunct="1"/>
            <a:r>
              <a:rPr lang="en-US" sz="3200" dirty="0" smtClean="0"/>
              <a:t>Risk rating industry categories</a:t>
            </a:r>
          </a:p>
          <a:p>
            <a:pPr marL="1435100" lvl="2" indent="-577850"/>
            <a:r>
              <a:rPr lang="en-US" dirty="0" smtClean="0"/>
              <a:t>Underground (gold)</a:t>
            </a:r>
          </a:p>
          <a:p>
            <a:pPr marL="1435100" lvl="2" indent="-577850"/>
            <a:r>
              <a:rPr lang="en-US" dirty="0" smtClean="0"/>
              <a:t>Underground others</a:t>
            </a:r>
          </a:p>
          <a:p>
            <a:pPr marL="1435100" lvl="2" indent="-577850"/>
            <a:r>
              <a:rPr lang="en-US" dirty="0" smtClean="0"/>
              <a:t>Shallow underground</a:t>
            </a:r>
          </a:p>
          <a:p>
            <a:pPr marL="1435100" lvl="2" indent="-577850"/>
            <a:r>
              <a:rPr lang="en-US" dirty="0" smtClean="0"/>
              <a:t>Opencast</a:t>
            </a:r>
          </a:p>
          <a:p>
            <a:pPr marL="1435100" lvl="2" indent="-577850"/>
            <a:r>
              <a:rPr lang="en-US" dirty="0" smtClean="0"/>
              <a:t>Surface</a:t>
            </a:r>
          </a:p>
          <a:p>
            <a:pPr marL="1435100" lvl="2" indent="-577850"/>
            <a:r>
              <a:rPr lang="en-US" dirty="0" smtClean="0"/>
              <a:t>Admin and offices</a:t>
            </a:r>
          </a:p>
          <a:p>
            <a:pPr marL="1035050" lvl="1" indent="-577850"/>
            <a:r>
              <a:rPr lang="en-US" dirty="0" smtClean="0"/>
              <a:t>Policy schedule</a:t>
            </a:r>
          </a:p>
          <a:p>
            <a:pPr marL="1035050" lvl="1" indent="-577850"/>
            <a:r>
              <a:rPr lang="en-US" dirty="0" smtClean="0"/>
              <a:t>Assessment</a:t>
            </a:r>
          </a:p>
          <a:p>
            <a:pPr marL="1035050" lvl="1" indent="-577850"/>
            <a:endParaRPr lang="en-US" dirty="0" smtClean="0"/>
          </a:p>
          <a:p>
            <a:pPr marL="1035050" lvl="1" indent="-57785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15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60848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29600" cy="782960"/>
          </a:xfrm>
        </p:spPr>
        <p:txBody>
          <a:bodyPr/>
          <a:lstStyle/>
          <a:p>
            <a:pPr eaLnBrk="1" hangingPunct="1"/>
            <a:r>
              <a:rPr lang="en-US" dirty="0" err="1" smtClean="0"/>
              <a:t>Clientcare</a:t>
            </a:r>
            <a:r>
              <a:rPr lang="en-US" dirty="0" smtClean="0"/>
              <a:t> data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457200" lvl="1" indent="0" eaLnBrk="1" hangingPunct="1">
              <a:buNone/>
            </a:pPr>
            <a:endParaRPr lang="en-US" dirty="0" smtClean="0"/>
          </a:p>
          <a:p>
            <a:pPr marL="1035050" lvl="1" indent="-577850" eaLnBrk="1" hangingPunct="1"/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76676"/>
              </p:ext>
            </p:extLst>
          </p:nvPr>
        </p:nvGraphicFramePr>
        <p:xfrm>
          <a:off x="1043609" y="2204868"/>
          <a:ext cx="7344816" cy="3600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6848"/>
                <a:gridCol w="1492656"/>
                <a:gridCol w="1492656"/>
                <a:gridCol w="1492656"/>
              </a:tblGrid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Sum of Employees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1800" u="none" strike="noStrike" dirty="0">
                          <a:effectLst/>
                        </a:rPr>
                        <a:t>Year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Industry</a:t>
                      </a:r>
                      <a:endParaRPr lang="en-ZA" sz="1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2009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2010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2011</a:t>
                      </a:r>
                      <a:endParaRPr lang="en-ZA" sz="1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Deep Underground (Gold)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129354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125851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120448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Deep Underground (Other)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157222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157481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172222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Offices &amp; Admin.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14159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15135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16307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OpenCast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19117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20810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20653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Shallow Underground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49871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37018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38385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7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Surface Employees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36077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34454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36097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20827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Grand Total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405801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390750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404112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15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60848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29600" cy="782960"/>
          </a:xfrm>
        </p:spPr>
        <p:txBody>
          <a:bodyPr/>
          <a:lstStyle/>
          <a:p>
            <a:pPr eaLnBrk="1" hangingPunct="1"/>
            <a:r>
              <a:rPr lang="en-US" dirty="0" smtClean="0"/>
              <a:t>Number of all claims per industry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457200" lvl="1" indent="0" eaLnBrk="1" hangingPunct="1">
              <a:buNone/>
            </a:pPr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763198"/>
              </p:ext>
            </p:extLst>
          </p:nvPr>
        </p:nvGraphicFramePr>
        <p:xfrm>
          <a:off x="749671" y="2060844"/>
          <a:ext cx="7350722" cy="3949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9154"/>
                <a:gridCol w="1493856"/>
                <a:gridCol w="1493856"/>
                <a:gridCol w="1493856"/>
              </a:tblGrid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Sum of Employees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1800" u="none" strike="noStrike" dirty="0">
                          <a:effectLst/>
                        </a:rPr>
                        <a:t>Year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Industry</a:t>
                      </a:r>
                      <a:endParaRPr lang="en-ZA" sz="1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u="none" strike="noStrike" dirty="0">
                          <a:effectLst/>
                        </a:rPr>
                        <a:t>2009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u="none" strike="noStrike" dirty="0">
                          <a:effectLst/>
                        </a:rPr>
                        <a:t>2010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u="none" strike="noStrike" dirty="0">
                          <a:effectLst/>
                        </a:rPr>
                        <a:t>2011</a:t>
                      </a:r>
                      <a:endParaRPr lang="en-ZA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Deep Underground (Gold)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10539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9464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9790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Deep Underground (Other)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7912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7359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8295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Offices &amp; Admin.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289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294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307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OpenCast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502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605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524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Shallow Underground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1299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1074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1294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373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Surface Employees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1618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1501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1229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223963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8" y="2060848"/>
            <a:ext cx="3797942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29600" cy="782960"/>
          </a:xfrm>
        </p:spPr>
        <p:txBody>
          <a:bodyPr/>
          <a:lstStyle/>
          <a:p>
            <a:pPr eaLnBrk="1" hangingPunct="1"/>
            <a:r>
              <a:rPr lang="en-US" dirty="0" smtClean="0"/>
              <a:t>Incident rates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ZA" sz="1400" dirty="0"/>
              <a:t>An incidence rate of injuries and illnesses is computed by using the following formula: </a:t>
            </a:r>
            <a:br>
              <a:rPr lang="en-ZA" sz="1400" dirty="0"/>
            </a:br>
            <a:r>
              <a:rPr lang="en-ZA" sz="1400" dirty="0"/>
              <a:t/>
            </a:r>
            <a:br>
              <a:rPr lang="en-ZA" sz="1400" dirty="0"/>
            </a:br>
            <a:r>
              <a:rPr lang="en-ZA" sz="1400" dirty="0"/>
              <a:t>(Number of injuries and illnesses X 200,000) / Employee hours worked = Incidence rate) </a:t>
            </a:r>
            <a:br>
              <a:rPr lang="en-ZA" sz="1400" dirty="0"/>
            </a:br>
            <a:r>
              <a:rPr lang="en-ZA" sz="1400" dirty="0"/>
              <a:t/>
            </a:r>
            <a:br>
              <a:rPr lang="en-ZA" sz="1400" dirty="0"/>
            </a:br>
            <a:r>
              <a:rPr lang="en-ZA" sz="1400" dirty="0"/>
              <a:t>(The 200,000 hours in the formula represents the equivalent of 100 employees working 40 hours per week, 50 weeks per year, and provides the standard </a:t>
            </a:r>
            <a:r>
              <a:rPr lang="en-ZA" sz="1400" dirty="0" smtClean="0"/>
              <a:t>)</a:t>
            </a:r>
          </a:p>
          <a:p>
            <a:pPr marL="457200" lvl="1" indent="0">
              <a:buNone/>
            </a:pPr>
            <a:r>
              <a:rPr lang="en-ZA" sz="1400" dirty="0" smtClean="0"/>
              <a:t>Number of  reported incidents per 100 employees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00604"/>
              </p:ext>
            </p:extLst>
          </p:nvPr>
        </p:nvGraphicFramePr>
        <p:xfrm>
          <a:off x="971601" y="3645023"/>
          <a:ext cx="7056783" cy="2636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4423"/>
                <a:gridCol w="1434120"/>
                <a:gridCol w="1434120"/>
                <a:gridCol w="1434120"/>
              </a:tblGrid>
              <a:tr h="327208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Incident rate all claims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Year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208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Industry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2009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2010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2011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208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Deep Underground (Gold)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8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8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8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208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Deep Underground (Other)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208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Offices &amp; Admin.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208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 smtClean="0">
                          <a:effectLst/>
                        </a:rPr>
                        <a:t>Open Cast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208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Shallow Underground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645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Surface Employees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2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2106</Words>
  <Application>Microsoft Office PowerPoint</Application>
  <PresentationFormat>On-screen Show (4:3)</PresentationFormat>
  <Paragraphs>792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Compensation for Occupational Injuries and Diseases in the mining industry – Analysis and management of claims through RMA system enhancements.  </vt:lpstr>
      <vt:lpstr>Content of presentation</vt:lpstr>
      <vt:lpstr>RMA systems </vt:lpstr>
      <vt:lpstr>RMA systems </vt:lpstr>
      <vt:lpstr>Medical Dept Objectives 2012</vt:lpstr>
      <vt:lpstr>Clientcare</vt:lpstr>
      <vt:lpstr>Clientcare data</vt:lpstr>
      <vt:lpstr>Number of all claims per industry</vt:lpstr>
      <vt:lpstr>Incident rates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RMA service offering and challenges</vt:lpstr>
      <vt:lpstr>Case management</vt:lpstr>
      <vt:lpstr>Medical reports</vt:lpstr>
      <vt:lpstr>Submission of medical invoices</vt:lpstr>
      <vt:lpstr>Re-opening of claims and chronic medication</vt:lpstr>
      <vt:lpstr>Audiology repository</vt:lpstr>
      <vt:lpstr>Early return to work</vt:lpstr>
      <vt:lpstr>Amendment COIDA</vt:lpstr>
      <vt:lpstr>Member and MSP Feedback?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RMA claim administration functionality</dc:title>
  <dc:creator>Deodat</dc:creator>
  <cp:lastModifiedBy>Deodat Kritzinger</cp:lastModifiedBy>
  <cp:revision>57</cp:revision>
  <cp:lastPrinted>2012-03-13T08:47:47Z</cp:lastPrinted>
  <dcterms:created xsi:type="dcterms:W3CDTF">2011-11-27T08:40:49Z</dcterms:created>
  <dcterms:modified xsi:type="dcterms:W3CDTF">2012-05-19T10:27:50Z</dcterms:modified>
</cp:coreProperties>
</file>