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9" r:id="rId3"/>
    <p:sldId id="258" r:id="rId4"/>
    <p:sldId id="260" r:id="rId5"/>
    <p:sldId id="278" r:id="rId6"/>
    <p:sldId id="292" r:id="rId7"/>
    <p:sldId id="263" r:id="rId8"/>
    <p:sldId id="279" r:id="rId9"/>
    <p:sldId id="280" r:id="rId10"/>
    <p:sldId id="281" r:id="rId11"/>
    <p:sldId id="290" r:id="rId12"/>
    <p:sldId id="282" r:id="rId13"/>
    <p:sldId id="291" r:id="rId14"/>
    <p:sldId id="261" r:id="rId15"/>
    <p:sldId id="276" r:id="rId16"/>
    <p:sldId id="277" r:id="rId17"/>
    <p:sldId id="262" r:id="rId18"/>
    <p:sldId id="265" r:id="rId19"/>
    <p:sldId id="266" r:id="rId20"/>
    <p:sldId id="267" r:id="rId21"/>
    <p:sldId id="293" r:id="rId22"/>
    <p:sldId id="270" r:id="rId23"/>
    <p:sldId id="273" r:id="rId24"/>
    <p:sldId id="271" r:id="rId25"/>
    <p:sldId id="272" r:id="rId26"/>
    <p:sldId id="274" r:id="rId27"/>
    <p:sldId id="269" r:id="rId28"/>
    <p:sldId id="275" r:id="rId29"/>
    <p:sldId id="294" r:id="rId30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FB95D6-00D0-4C06-BC84-3F7A2B10AB12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962CAD-1E4A-4E2F-8130-683C51CF16BE}">
      <dgm:prSet phldrT="[Text]"/>
      <dgm:spPr/>
      <dgm:t>
        <a:bodyPr/>
        <a:lstStyle/>
        <a:p>
          <a:r>
            <a:rPr lang="en-US" b="1" dirty="0" err="1" smtClean="0"/>
            <a:t>Behavioural</a:t>
          </a:r>
          <a:r>
            <a:rPr lang="en-US" b="1" dirty="0" smtClean="0"/>
            <a:t> </a:t>
          </a:r>
          <a:r>
            <a:rPr lang="en-US" b="1" dirty="0" err="1" smtClean="0"/>
            <a:t>Comms</a:t>
          </a:r>
          <a:endParaRPr lang="en-US" b="1" dirty="0"/>
        </a:p>
      </dgm:t>
    </dgm:pt>
    <dgm:pt modelId="{50050BDF-5058-4B86-9CDF-B75664411E02}" type="parTrans" cxnId="{605E351D-AC99-4B77-B838-0807A8AC24D5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ACB9CA4C-A7F5-446E-A4CC-0E263CFCA1BD}" type="sibTrans" cxnId="{605E351D-AC99-4B77-B838-0807A8AC24D5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DFA92D0B-E34A-4792-A5F3-7A2947109128}">
      <dgm:prSet phldrT="[Text]"/>
      <dgm:spPr/>
      <dgm:t>
        <a:bodyPr/>
        <a:lstStyle/>
        <a:p>
          <a:r>
            <a:rPr lang="en-US" b="1" dirty="0" smtClean="0"/>
            <a:t>Practice</a:t>
          </a:r>
          <a:endParaRPr lang="en-US" b="1" dirty="0"/>
        </a:p>
      </dgm:t>
    </dgm:pt>
    <dgm:pt modelId="{CF0D838E-6CAF-4733-9718-C3CD39E05F7C}" type="sibTrans" cxnId="{A60DBB78-6BD2-4F76-9CE5-772E1DF8472D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59ECA5EB-D35F-4A3F-BCF1-E26E0C8C9C29}" type="parTrans" cxnId="{A60DBB78-6BD2-4F76-9CE5-772E1DF8472D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393EDD90-D01F-4F48-8BA5-5BAF07972F06}">
      <dgm:prSet phldrT="[Text]"/>
      <dgm:spPr/>
      <dgm:t>
        <a:bodyPr/>
        <a:lstStyle/>
        <a:p>
          <a:r>
            <a:rPr lang="en-US" b="1" dirty="0" smtClean="0"/>
            <a:t>Leadership </a:t>
          </a:r>
          <a:r>
            <a:rPr lang="en-US" b="1" dirty="0" err="1" smtClean="0"/>
            <a:t>behaviour</a:t>
          </a:r>
          <a:endParaRPr lang="en-US" b="1" dirty="0"/>
        </a:p>
      </dgm:t>
    </dgm:pt>
    <dgm:pt modelId="{8A7A1E81-438B-44C1-8842-E462570CC8D2}" type="sibTrans" cxnId="{D5DA1B55-92C5-4E95-8864-465DABEF7EF6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4485CDF5-53BE-4564-84F6-F6EBD2CCE732}" type="parTrans" cxnId="{D5DA1B55-92C5-4E95-8864-465DABEF7EF6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55B2CFF8-1365-499A-827F-AFBD833E3F9C}">
      <dgm:prSet phldrT="[Text]"/>
      <dgm:spPr/>
      <dgm:t>
        <a:bodyPr/>
        <a:lstStyle/>
        <a:p>
          <a:r>
            <a:rPr lang="en-US" dirty="0" smtClean="0"/>
            <a:t>A leading practice comprises three components:</a:t>
          </a:r>
          <a:endParaRPr lang="en-US" dirty="0"/>
        </a:p>
      </dgm:t>
    </dgm:pt>
    <dgm:pt modelId="{48FFDA4B-EA3D-462C-B766-A59961C8F51E}" type="sibTrans" cxnId="{949FC187-9579-4138-9BFE-54D4F952DB90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6DFAA8EB-1FDD-4BC0-BC33-776B6C043AF3}" type="parTrans" cxnId="{949FC187-9579-4138-9BFE-54D4F952DB90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DE58BC5A-4FC8-460E-BB2B-8D6E9786A63B}" type="pres">
      <dgm:prSet presAssocID="{D4FB95D6-00D0-4C06-BC84-3F7A2B10AB1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C94456-711D-40CB-A718-84FF63FDC161}" type="pres">
      <dgm:prSet presAssocID="{55B2CFF8-1365-499A-827F-AFBD833E3F9C}" presName="roof" presStyleLbl="dkBgShp" presStyleIdx="0" presStyleCnt="2" custLinFactNeighborY="-6250"/>
      <dgm:spPr/>
      <dgm:t>
        <a:bodyPr/>
        <a:lstStyle/>
        <a:p>
          <a:endParaRPr lang="en-US"/>
        </a:p>
      </dgm:t>
    </dgm:pt>
    <dgm:pt modelId="{9920A9DA-6B6F-44E8-98C0-9288F671257E}" type="pres">
      <dgm:prSet presAssocID="{55B2CFF8-1365-499A-827F-AFBD833E3F9C}" presName="pillars" presStyleCnt="0"/>
      <dgm:spPr/>
      <dgm:t>
        <a:bodyPr/>
        <a:lstStyle/>
        <a:p>
          <a:endParaRPr lang="en-ZA"/>
        </a:p>
      </dgm:t>
    </dgm:pt>
    <dgm:pt modelId="{3E3C90F4-CF5C-4412-B378-38794B797C36}" type="pres">
      <dgm:prSet presAssocID="{55B2CFF8-1365-499A-827F-AFBD833E3F9C}" presName="pillar1" presStyleLbl="node1" presStyleIdx="0" presStyleCnt="3" custScaleX="79452" custLinFactNeighborX="98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96DF11-130A-4C10-A765-AD7AD1590AFC}" type="pres">
      <dgm:prSet presAssocID="{17962CAD-1E4A-4E2F-8130-683C51CF16BE}" presName="pillarX" presStyleLbl="node1" presStyleIdx="1" presStyleCnt="3" custScaleX="89096" custLinFactNeighborX="98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DA50CC-9278-4F94-9DE9-F94F11531F62}" type="pres">
      <dgm:prSet presAssocID="{DFA92D0B-E34A-4792-A5F3-7A2947109128}" presName="pillarX" presStyleLbl="node1" presStyleIdx="2" presStyleCnt="3" custLinFactX="-100000" custLinFactNeighborX="-100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6E7851-3690-481C-96D2-3251C502E007}" type="pres">
      <dgm:prSet presAssocID="{55B2CFF8-1365-499A-827F-AFBD833E3F9C}" presName="base" presStyleLbl="dkBgShp" presStyleIdx="1" presStyleCnt="2" custLinFactNeighborY="17857"/>
      <dgm:spPr/>
      <dgm:t>
        <a:bodyPr/>
        <a:lstStyle/>
        <a:p>
          <a:endParaRPr lang="en-US"/>
        </a:p>
      </dgm:t>
    </dgm:pt>
  </dgm:ptLst>
  <dgm:cxnLst>
    <dgm:cxn modelId="{FB1E8D1C-4788-417E-B9A3-45BABC04B627}" type="presOf" srcId="{DFA92D0B-E34A-4792-A5F3-7A2947109128}" destId="{1ADA50CC-9278-4F94-9DE9-F94F11531F62}" srcOrd="0" destOrd="0" presId="urn:microsoft.com/office/officeart/2005/8/layout/hList3"/>
    <dgm:cxn modelId="{949FC187-9579-4138-9BFE-54D4F952DB90}" srcId="{D4FB95D6-00D0-4C06-BC84-3F7A2B10AB12}" destId="{55B2CFF8-1365-499A-827F-AFBD833E3F9C}" srcOrd="0" destOrd="0" parTransId="{6DFAA8EB-1FDD-4BC0-BC33-776B6C043AF3}" sibTransId="{48FFDA4B-EA3D-462C-B766-A59961C8F51E}"/>
    <dgm:cxn modelId="{6A793F75-F8C5-4F9B-9F10-3E2FEDB98D45}" type="presOf" srcId="{393EDD90-D01F-4F48-8BA5-5BAF07972F06}" destId="{3E3C90F4-CF5C-4412-B378-38794B797C36}" srcOrd="0" destOrd="0" presId="urn:microsoft.com/office/officeart/2005/8/layout/hList3"/>
    <dgm:cxn modelId="{D5DA1B55-92C5-4E95-8864-465DABEF7EF6}" srcId="{55B2CFF8-1365-499A-827F-AFBD833E3F9C}" destId="{393EDD90-D01F-4F48-8BA5-5BAF07972F06}" srcOrd="0" destOrd="0" parTransId="{4485CDF5-53BE-4564-84F6-F6EBD2CCE732}" sibTransId="{8A7A1E81-438B-44C1-8842-E462570CC8D2}"/>
    <dgm:cxn modelId="{A60DBB78-6BD2-4F76-9CE5-772E1DF8472D}" srcId="{55B2CFF8-1365-499A-827F-AFBD833E3F9C}" destId="{DFA92D0B-E34A-4792-A5F3-7A2947109128}" srcOrd="2" destOrd="0" parTransId="{59ECA5EB-D35F-4A3F-BCF1-E26E0C8C9C29}" sibTransId="{CF0D838E-6CAF-4733-9718-C3CD39E05F7C}"/>
    <dgm:cxn modelId="{4EBA2943-6886-49BA-A535-2CD0EAC07984}" type="presOf" srcId="{17962CAD-1E4A-4E2F-8130-683C51CF16BE}" destId="{FD96DF11-130A-4C10-A765-AD7AD1590AFC}" srcOrd="0" destOrd="0" presId="urn:microsoft.com/office/officeart/2005/8/layout/hList3"/>
    <dgm:cxn modelId="{6A1223C5-582B-4F0A-924F-E9268EDAA3A3}" type="presOf" srcId="{55B2CFF8-1365-499A-827F-AFBD833E3F9C}" destId="{2DC94456-711D-40CB-A718-84FF63FDC161}" srcOrd="0" destOrd="0" presId="urn:microsoft.com/office/officeart/2005/8/layout/hList3"/>
    <dgm:cxn modelId="{605E351D-AC99-4B77-B838-0807A8AC24D5}" srcId="{55B2CFF8-1365-499A-827F-AFBD833E3F9C}" destId="{17962CAD-1E4A-4E2F-8130-683C51CF16BE}" srcOrd="1" destOrd="0" parTransId="{50050BDF-5058-4B86-9CDF-B75664411E02}" sibTransId="{ACB9CA4C-A7F5-446E-A4CC-0E263CFCA1BD}"/>
    <dgm:cxn modelId="{AE2C3A98-26D2-44C5-9947-6000B411A772}" type="presOf" srcId="{D4FB95D6-00D0-4C06-BC84-3F7A2B10AB12}" destId="{DE58BC5A-4FC8-460E-BB2B-8D6E9786A63B}" srcOrd="0" destOrd="0" presId="urn:microsoft.com/office/officeart/2005/8/layout/hList3"/>
    <dgm:cxn modelId="{EA3DFF37-58E4-422A-A2B0-A00FB133E8DD}" type="presParOf" srcId="{DE58BC5A-4FC8-460E-BB2B-8D6E9786A63B}" destId="{2DC94456-711D-40CB-A718-84FF63FDC161}" srcOrd="0" destOrd="0" presId="urn:microsoft.com/office/officeart/2005/8/layout/hList3"/>
    <dgm:cxn modelId="{55334EA1-5C35-4AAA-890D-9077CFEBA639}" type="presParOf" srcId="{DE58BC5A-4FC8-460E-BB2B-8D6E9786A63B}" destId="{9920A9DA-6B6F-44E8-98C0-9288F671257E}" srcOrd="1" destOrd="0" presId="urn:microsoft.com/office/officeart/2005/8/layout/hList3"/>
    <dgm:cxn modelId="{143709A8-A1CA-4E4A-AC5C-04ED04B72A40}" type="presParOf" srcId="{9920A9DA-6B6F-44E8-98C0-9288F671257E}" destId="{3E3C90F4-CF5C-4412-B378-38794B797C36}" srcOrd="0" destOrd="0" presId="urn:microsoft.com/office/officeart/2005/8/layout/hList3"/>
    <dgm:cxn modelId="{B7923AA5-CA5E-4952-B3EA-21E89194AB93}" type="presParOf" srcId="{9920A9DA-6B6F-44E8-98C0-9288F671257E}" destId="{FD96DF11-130A-4C10-A765-AD7AD1590AFC}" srcOrd="1" destOrd="0" presId="urn:microsoft.com/office/officeart/2005/8/layout/hList3"/>
    <dgm:cxn modelId="{8175B852-0BF6-44A9-B618-CE9777FDEB13}" type="presParOf" srcId="{9920A9DA-6B6F-44E8-98C0-9288F671257E}" destId="{1ADA50CC-9278-4F94-9DE9-F94F11531F62}" srcOrd="2" destOrd="0" presId="urn:microsoft.com/office/officeart/2005/8/layout/hList3"/>
    <dgm:cxn modelId="{5D1EB41A-821A-4688-A705-99363FA1210A}" type="presParOf" srcId="{DE58BC5A-4FC8-460E-BB2B-8D6E9786A63B}" destId="{C96E7851-3690-481C-96D2-3251C502E007}" srcOrd="2" destOrd="0" presId="urn:microsoft.com/office/officeart/2005/8/layout/hList3"/>
  </dgm:cxnLst>
  <dgm:bg>
    <a:solidFill>
      <a:schemeClr val="accent5">
        <a:lumMod val="60000"/>
        <a:lumOff val="40000"/>
      </a:schemeClr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7B3BE-1F40-4F5C-A510-3B3CFE10D31A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51350"/>
            <a:ext cx="5670550" cy="4217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788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E09B1-0875-47E7-9FA7-B579775D4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5AA6-0D00-4313-A42E-433812463DD9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20" y="1500174"/>
            <a:ext cx="5286380" cy="1470025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MOSH Adoption Team Training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86124"/>
            <a:ext cx="3914780" cy="1752600"/>
          </a:xfrm>
        </p:spPr>
        <p:txBody>
          <a:bodyPr/>
          <a:lstStyle/>
          <a:p>
            <a:r>
              <a:rPr lang="en-ZA" dirty="0" smtClean="0"/>
              <a:t>January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Phase 3: Leadership behaviour and behavioural communication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" y="1371624"/>
            <a:ext cx="89820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5715016"/>
            <a:ext cx="19176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Adopter/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Decider/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Other stakeholder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760562">
            <a:off x="5675218" y="3469055"/>
            <a:ext cx="818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Beliefs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83613" y="3647605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Biases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43720" y="4290547"/>
            <a:ext cx="808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Values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9121301">
            <a:off x="5851853" y="4990375"/>
            <a:ext cx="1128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Knowledge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214810" y="4802755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Perceptions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485195" y="4016937"/>
            <a:ext cx="752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Views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Desired outcome: Voluntary adoption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" y="1371624"/>
            <a:ext cx="89820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5715016"/>
            <a:ext cx="19176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Adopter/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Decider/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Other stakeholder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760562">
            <a:off x="5675218" y="3469055"/>
            <a:ext cx="818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Beliefs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83613" y="3647605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Biases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43720" y="4290547"/>
            <a:ext cx="808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Values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9121301">
            <a:off x="5851853" y="4990375"/>
            <a:ext cx="1128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Knowledge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214810" y="4802755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Perceptions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485195" y="4016937"/>
            <a:ext cx="752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Views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1143000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Step 3: Adoption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" y="1657374"/>
            <a:ext cx="505777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5715016"/>
            <a:ext cx="19176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Adopter/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Decider/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Other stakeholder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214942" y="3714752"/>
            <a:ext cx="2714644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“ I want to adopt the leading practice”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Identify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Leading </a:t>
            </a:r>
            <a:r>
              <a:rPr lang="en-ZA" dirty="0" smtClean="0">
                <a:solidFill>
                  <a:schemeClr val="bg1"/>
                </a:solidFill>
              </a:rPr>
              <a:t>Practice</a:t>
            </a:r>
            <a:br>
              <a:rPr lang="en-ZA" dirty="0" smtClean="0">
                <a:solidFill>
                  <a:schemeClr val="bg1"/>
                </a:solidFill>
              </a:rPr>
            </a:br>
            <a:r>
              <a:rPr lang="en-ZA" sz="3100" dirty="0" smtClean="0">
                <a:solidFill>
                  <a:schemeClr val="bg1"/>
                </a:solidFill>
              </a:rPr>
              <a:t>Oxford: Practice: “</a:t>
            </a:r>
            <a:r>
              <a:rPr lang="en-US" sz="3100" dirty="0" smtClean="0">
                <a:solidFill>
                  <a:schemeClr val="bg1"/>
                </a:solidFill>
              </a:rPr>
              <a:t>the </a:t>
            </a:r>
            <a:r>
              <a:rPr lang="en-US" sz="3100" dirty="0" smtClean="0">
                <a:solidFill>
                  <a:schemeClr val="bg1"/>
                </a:solidFill>
              </a:rPr>
              <a:t>customary, habitual, or expected procedure or way of doing of </a:t>
            </a:r>
            <a:r>
              <a:rPr lang="en-US" sz="3100" dirty="0" smtClean="0">
                <a:solidFill>
                  <a:schemeClr val="bg1"/>
                </a:solidFill>
              </a:rPr>
              <a:t>something”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9185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i="1" dirty="0" smtClean="0">
                <a:solidFill>
                  <a:srgbClr val="FFFF00"/>
                </a:solidFill>
              </a:rPr>
              <a:t>A</a:t>
            </a:r>
            <a:r>
              <a:rPr lang="en-US" dirty="0" smtClean="0">
                <a:solidFill>
                  <a:srgbClr val="FFFF00"/>
                </a:solidFill>
              </a:rPr>
              <a:t>n existing practice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That is particularly effective in delivering good occupational health and safety performance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Has the potential for widespread adoption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Chosen after 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rigorous selection procedure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Comprise technical aspects as well as practice specific </a:t>
            </a:r>
            <a:r>
              <a:rPr lang="en-US" dirty="0" err="1" smtClean="0">
                <a:solidFill>
                  <a:srgbClr val="FFFF00"/>
                </a:solidFill>
              </a:rPr>
              <a:t>behavioural</a:t>
            </a:r>
            <a:r>
              <a:rPr lang="en-US" dirty="0" smtClean="0">
                <a:solidFill>
                  <a:srgbClr val="FFFF00"/>
                </a:solidFill>
              </a:rPr>
              <a:t> aspects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pPr lvl="0"/>
            <a:endParaRPr lang="en-US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Simple Leading Practice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i="1" dirty="0" smtClean="0">
                <a:solidFill>
                  <a:srgbClr val="FFFF00"/>
                </a:solidFill>
              </a:rPr>
              <a:t>A</a:t>
            </a:r>
            <a:r>
              <a:rPr lang="en-US" dirty="0" smtClean="0">
                <a:solidFill>
                  <a:srgbClr val="FFFF00"/>
                </a:solidFill>
              </a:rPr>
              <a:t>n existing practice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That is particularly effective in delivering good occupational health and safety performance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Has the potential for widespread adoption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Classified after 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rigorous selection procedure (doc #50; 51 &amp; panel decision)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Comprise technical aspects as well as </a:t>
            </a:r>
            <a:r>
              <a:rPr lang="en-US" b="1" dirty="0" smtClean="0">
                <a:solidFill>
                  <a:srgbClr val="FFFF00"/>
                </a:solidFill>
              </a:rPr>
              <a:t>generic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behavioural</a:t>
            </a:r>
            <a:r>
              <a:rPr lang="en-US" dirty="0" smtClean="0">
                <a:solidFill>
                  <a:srgbClr val="FFFF00"/>
                </a:solidFill>
              </a:rPr>
              <a:t> aspects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pPr lvl="0"/>
            <a:endParaRPr lang="en-US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Difference between LP &amp; SLP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No significant adjustment to other existing practices on the mine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Few people and levels of management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Few implementation steps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Little or no training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Little or no external assistance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No materially negative impact on people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pPr lvl="0"/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Cronje\Desktop\Adoption process pre worksh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5866"/>
            <a:ext cx="9144000" cy="6192158"/>
          </a:xfrm>
          <a:prstGeom prst="rect">
            <a:avLst/>
          </a:prstGeom>
          <a:noFill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Identify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71438" y="28574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Influence diagram – The dust risk story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73338" y="813106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81000" y="1276368"/>
            <a:ext cx="8114184" cy="4648200"/>
            <a:chOff x="381000" y="990600"/>
            <a:chExt cx="8114184" cy="4648200"/>
          </a:xfrm>
          <a:solidFill>
            <a:schemeClr val="tx1"/>
          </a:solidFill>
        </p:grpSpPr>
        <p:cxnSp>
          <p:nvCxnSpPr>
            <p:cNvPr id="5" name="Straight Arrow Connector 4"/>
            <p:cNvCxnSpPr>
              <a:stCxn id="11" idx="5"/>
              <a:endCxn id="12" idx="0"/>
            </p:cNvCxnSpPr>
            <p:nvPr/>
          </p:nvCxnSpPr>
          <p:spPr>
            <a:xfrm rot="16200000" flipH="1">
              <a:off x="6540947" y="3671993"/>
              <a:ext cx="1099432" cy="1324258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stCxn id="10" idx="4"/>
              <a:endCxn id="11" idx="0"/>
            </p:cNvCxnSpPr>
            <p:nvPr/>
          </p:nvCxnSpPr>
          <p:spPr>
            <a:xfrm rot="16200000" flipH="1">
              <a:off x="5639141" y="2886648"/>
              <a:ext cx="602396" cy="652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9" idx="6"/>
              <a:endCxn id="10" idx="2"/>
            </p:cNvCxnSpPr>
            <p:nvPr/>
          </p:nvCxnSpPr>
          <p:spPr>
            <a:xfrm flipV="1">
              <a:off x="3810000" y="2323056"/>
              <a:ext cx="1434756" cy="19908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14" idx="3"/>
              <a:endCxn id="9" idx="1"/>
            </p:cNvCxnSpPr>
            <p:nvPr/>
          </p:nvCxnSpPr>
          <p:spPr>
            <a:xfrm>
              <a:off x="1461120" y="1217846"/>
              <a:ext cx="1178146" cy="89599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2438400" y="2018928"/>
              <a:ext cx="1371600" cy="64807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Source/ process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244756" y="2057400"/>
              <a:ext cx="1384644" cy="53131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Mobility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257800" y="3191107"/>
              <a:ext cx="1371600" cy="69509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Exposure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010400" y="4883838"/>
              <a:ext cx="1484784" cy="75496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Health outcomes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953000" y="4876800"/>
              <a:ext cx="1447800" cy="762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Biological outcomes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1000" y="990600"/>
              <a:ext cx="1080120" cy="45449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Ore Body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1" idx="4"/>
              <a:endCxn id="13" idx="0"/>
            </p:cNvCxnSpPr>
            <p:nvPr/>
          </p:nvCxnSpPr>
          <p:spPr>
            <a:xfrm rot="5400000">
              <a:off x="5314950" y="4248150"/>
              <a:ext cx="990600" cy="2667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3" idx="6"/>
              <a:endCxn id="12" idx="2"/>
            </p:cNvCxnSpPr>
            <p:nvPr/>
          </p:nvCxnSpPr>
          <p:spPr>
            <a:xfrm>
              <a:off x="6400800" y="5257800"/>
              <a:ext cx="609600" cy="3519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3429000" y="971568"/>
            <a:ext cx="5257800" cy="1520847"/>
            <a:chOff x="3429000" y="685800"/>
            <a:chExt cx="5257800" cy="1520847"/>
          </a:xfrm>
        </p:grpSpPr>
        <p:sp>
          <p:nvSpPr>
            <p:cNvPr id="18" name="Oval 17"/>
            <p:cNvSpPr/>
            <p:nvPr/>
          </p:nvSpPr>
          <p:spPr>
            <a:xfrm>
              <a:off x="6829400" y="685800"/>
              <a:ext cx="1857400" cy="85003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Ventilation management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105400" y="685800"/>
              <a:ext cx="1676400" cy="85003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Ventilation control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429000" y="685800"/>
              <a:ext cx="1600200" cy="85003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Ventilation planning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Straight Arrow Connector 20"/>
            <p:cNvCxnSpPr>
              <a:stCxn id="20" idx="5"/>
              <a:endCxn id="10" idx="1"/>
            </p:cNvCxnSpPr>
            <p:nvPr/>
          </p:nvCxnSpPr>
          <p:spPr>
            <a:xfrm rot="16200000" flipH="1">
              <a:off x="4723545" y="1482658"/>
              <a:ext cx="795299" cy="65267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9" idx="4"/>
              <a:endCxn id="10" idx="0"/>
            </p:cNvCxnSpPr>
            <p:nvPr/>
          </p:nvCxnSpPr>
          <p:spPr>
            <a:xfrm rot="5400000">
              <a:off x="5643836" y="1829074"/>
              <a:ext cx="593006" cy="652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8" idx="3"/>
              <a:endCxn id="10" idx="7"/>
            </p:cNvCxnSpPr>
            <p:nvPr/>
          </p:nvCxnSpPr>
          <p:spPr>
            <a:xfrm rot="5400000">
              <a:off x="6366368" y="1471604"/>
              <a:ext cx="795299" cy="6747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438400" y="4066424"/>
            <a:ext cx="5314392" cy="1934344"/>
            <a:chOff x="2438400" y="3780656"/>
            <a:chExt cx="5314392" cy="1934344"/>
          </a:xfrm>
          <a:solidFill>
            <a:srgbClr val="002060"/>
          </a:solidFill>
        </p:grpSpPr>
        <p:sp>
          <p:nvSpPr>
            <p:cNvPr id="25" name="Rounded Rectangle 24"/>
            <p:cNvSpPr/>
            <p:nvPr/>
          </p:nvSpPr>
          <p:spPr>
            <a:xfrm>
              <a:off x="2438400" y="4876800"/>
              <a:ext cx="1447800" cy="838200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HR systems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Straight Arrow Connector 25"/>
            <p:cNvCxnSpPr>
              <a:stCxn id="25" idx="0"/>
              <a:endCxn id="31" idx="4"/>
            </p:cNvCxnSpPr>
            <p:nvPr/>
          </p:nvCxnSpPr>
          <p:spPr>
            <a:xfrm rot="16200000" flipV="1">
              <a:off x="2607078" y="4321578"/>
              <a:ext cx="1096144" cy="14300"/>
            </a:xfrm>
            <a:prstGeom prst="straightConnector1">
              <a:avLst/>
            </a:prstGeom>
            <a:grpFill/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11" idx="3"/>
            </p:cNvCxnSpPr>
            <p:nvPr/>
          </p:nvCxnSpPr>
          <p:spPr>
            <a:xfrm flipV="1">
              <a:off x="3810000" y="4070174"/>
              <a:ext cx="1648666" cy="1168594"/>
            </a:xfrm>
            <a:prstGeom prst="straightConnector1">
              <a:avLst/>
            </a:prstGeom>
            <a:grpFill/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hape 202"/>
            <p:cNvCxnSpPr>
              <a:stCxn id="25" idx="2"/>
              <a:endCxn id="12" idx="4"/>
            </p:cNvCxnSpPr>
            <p:nvPr/>
          </p:nvCxnSpPr>
          <p:spPr>
            <a:xfrm rot="5400000" flipH="1" flipV="1">
              <a:off x="5455165" y="3417373"/>
              <a:ext cx="4762" cy="4590492"/>
            </a:xfrm>
            <a:prstGeom prst="bentConnector3">
              <a:avLst>
                <a:gd name="adj1" fmla="val -4800504"/>
              </a:avLst>
            </a:prstGeom>
            <a:grpFill/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5" idx="3"/>
              <a:endCxn id="13" idx="2"/>
            </p:cNvCxnSpPr>
            <p:nvPr/>
          </p:nvCxnSpPr>
          <p:spPr>
            <a:xfrm>
              <a:off x="3886200" y="5295900"/>
              <a:ext cx="1066800" cy="33338"/>
            </a:xfrm>
            <a:prstGeom prst="straightConnector1">
              <a:avLst/>
            </a:prstGeom>
            <a:grpFill/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228600" y="2800368"/>
            <a:ext cx="5029200" cy="3200400"/>
            <a:chOff x="228600" y="2514600"/>
            <a:chExt cx="5029200" cy="3200400"/>
          </a:xfrm>
        </p:grpSpPr>
        <p:sp>
          <p:nvSpPr>
            <p:cNvPr id="31" name="Oval 30"/>
            <p:cNvSpPr/>
            <p:nvPr/>
          </p:nvSpPr>
          <p:spPr>
            <a:xfrm>
              <a:off x="2486000" y="3276600"/>
              <a:ext cx="1324000" cy="504056"/>
            </a:xfrm>
            <a:prstGeom prst="ellipse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Controls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43136" y="2514600"/>
              <a:ext cx="1433264" cy="8117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Engineering: Predictive maintenance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28600" y="3581400"/>
              <a:ext cx="1447800" cy="838200"/>
            </a:xfrm>
            <a:prstGeom prst="round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Mining: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Maintaining systems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28600" y="4876800"/>
              <a:ext cx="1447800" cy="838200"/>
            </a:xfrm>
            <a:prstGeom prst="round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Finance &amp; commercial systems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35" name="Straight Arrow Connector 34"/>
            <p:cNvCxnSpPr>
              <a:stCxn id="32" idx="3"/>
              <a:endCxn id="31" idx="1"/>
            </p:cNvCxnSpPr>
            <p:nvPr/>
          </p:nvCxnSpPr>
          <p:spPr>
            <a:xfrm>
              <a:off x="1676400" y="2920452"/>
              <a:ext cx="1003495" cy="42996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3" idx="3"/>
              <a:endCxn id="31" idx="2"/>
            </p:cNvCxnSpPr>
            <p:nvPr/>
          </p:nvCxnSpPr>
          <p:spPr>
            <a:xfrm flipV="1">
              <a:off x="1676400" y="3528628"/>
              <a:ext cx="809600" cy="4718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4" idx="3"/>
              <a:endCxn id="31" idx="3"/>
            </p:cNvCxnSpPr>
            <p:nvPr/>
          </p:nvCxnSpPr>
          <p:spPr>
            <a:xfrm flipV="1">
              <a:off x="1676400" y="3706839"/>
              <a:ext cx="1003495" cy="158906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1" idx="6"/>
              <a:endCxn id="11" idx="2"/>
            </p:cNvCxnSpPr>
            <p:nvPr/>
          </p:nvCxnSpPr>
          <p:spPr>
            <a:xfrm>
              <a:off x="3810000" y="3528628"/>
              <a:ext cx="1447800" cy="814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1" idx="0"/>
              <a:endCxn id="9" idx="4"/>
            </p:cNvCxnSpPr>
            <p:nvPr/>
          </p:nvCxnSpPr>
          <p:spPr>
            <a:xfrm rot="16200000" flipV="1">
              <a:off x="2867019" y="2995619"/>
              <a:ext cx="538162" cy="23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/>
        </p:nvGrpSpPr>
        <p:grpSpPr>
          <a:xfrm>
            <a:off x="142844" y="6143644"/>
            <a:ext cx="8832905" cy="632392"/>
            <a:chOff x="142844" y="6143644"/>
            <a:chExt cx="8832905" cy="632392"/>
          </a:xfrm>
        </p:grpSpPr>
        <p:cxnSp>
          <p:nvCxnSpPr>
            <p:cNvPr id="5" name="Straight Connector 3"/>
            <p:cNvCxnSpPr/>
            <p:nvPr/>
          </p:nvCxnSpPr>
          <p:spPr>
            <a:xfrm>
              <a:off x="142844" y="6500834"/>
              <a:ext cx="778674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4286248" y="6514426"/>
              <a:ext cx="37147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i="1" dirty="0" smtClean="0">
                  <a:latin typeface="Tahoma" pitchFamily="34" charset="0"/>
                  <a:cs typeface="Tahoma" pitchFamily="34" charset="0"/>
                </a:rPr>
                <a:t>Putting South Africa First</a:t>
              </a:r>
              <a:endParaRPr lang="en-US" sz="1100" i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72066" y="6215082"/>
              <a:ext cx="29706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 smtClean="0"/>
                <a:t>CHAMBER OF MINES OF SOUTH AFRICA</a:t>
              </a:r>
              <a:endParaRPr lang="en-US" sz="600" b="1" dirty="0"/>
            </a:p>
          </p:txBody>
        </p:sp>
        <p:pic>
          <p:nvPicPr>
            <p:cNvPr id="8" name="Picture 7" descr="cmlogoDE copy"/>
            <p:cNvPicPr>
              <a:picLocks noChangeAspect="1" noChangeArrowheads="1"/>
            </p:cNvPicPr>
            <p:nvPr/>
          </p:nvPicPr>
          <p:blipFill>
            <a:blip r:embed="rId3" cstate="screen">
              <a:biLevel thresh="50000"/>
            </a:blip>
            <a:srcRect/>
            <a:stretch>
              <a:fillRect/>
            </a:stretch>
          </p:blipFill>
          <p:spPr bwMode="auto">
            <a:xfrm>
              <a:off x="8072462" y="6143644"/>
              <a:ext cx="903287" cy="55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Rounded Rectangle 8"/>
          <p:cNvSpPr/>
          <p:nvPr/>
        </p:nvSpPr>
        <p:spPr>
          <a:xfrm>
            <a:off x="2133600" y="685800"/>
            <a:ext cx="1295400" cy="7620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Explain desired culture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-304800" y="76200"/>
            <a:ext cx="944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The Planning Workshop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71600" y="1524000"/>
            <a:ext cx="1295400" cy="7620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60"/>
              </a:lnSpc>
            </a:pPr>
            <a:r>
              <a:rPr lang="en-US" b="1" dirty="0" smtClean="0"/>
              <a:t>Key insights/ research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685800" y="2362200"/>
            <a:ext cx="1295400" cy="7620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60"/>
              </a:lnSpc>
            </a:pPr>
            <a:r>
              <a:rPr lang="en-US" b="1" dirty="0" smtClean="0"/>
              <a:t>OHS data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76200" y="3200400"/>
            <a:ext cx="1295400" cy="7620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60"/>
              </a:lnSpc>
            </a:pPr>
            <a:r>
              <a:rPr lang="en-US" b="1" dirty="0" smtClean="0"/>
              <a:t>Trends &amp; policies</a:t>
            </a:r>
            <a:endParaRPr lang="en-US" b="1" dirty="0"/>
          </a:p>
        </p:txBody>
      </p:sp>
      <p:sp>
        <p:nvSpPr>
          <p:cNvPr id="14" name="Rounded Rectangle 13">
            <a:hlinkClick r:id="rId4" action="ppaction://hlinksldjump"/>
          </p:cNvPr>
          <p:cNvSpPr/>
          <p:nvPr/>
        </p:nvSpPr>
        <p:spPr>
          <a:xfrm>
            <a:off x="685800" y="4038600"/>
            <a:ext cx="1295400" cy="7620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60"/>
              </a:lnSpc>
            </a:pPr>
            <a:r>
              <a:rPr lang="en-US" b="1" dirty="0" smtClean="0"/>
              <a:t>Influence diagram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1371600" y="4876800"/>
            <a:ext cx="1295400" cy="7620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60"/>
              </a:lnSpc>
            </a:pPr>
            <a:r>
              <a:rPr lang="en-US" b="1" dirty="0" smtClean="0"/>
              <a:t>List of practices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2133600" y="5715000"/>
            <a:ext cx="1295400" cy="7620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60"/>
              </a:lnSpc>
            </a:pPr>
            <a:r>
              <a:rPr lang="en-US" b="1" dirty="0" smtClean="0"/>
              <a:t>Criteria for selection</a:t>
            </a:r>
            <a:endParaRPr lang="en-US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1371600" y="1066800"/>
            <a:ext cx="2895600" cy="5105400"/>
            <a:chOff x="1371600" y="914400"/>
            <a:chExt cx="2895600" cy="5105400"/>
          </a:xfrm>
        </p:grpSpPr>
        <p:sp>
          <p:nvSpPr>
            <p:cNvPr id="18" name="Oval 17"/>
            <p:cNvSpPr/>
            <p:nvPr/>
          </p:nvSpPr>
          <p:spPr>
            <a:xfrm>
              <a:off x="2590800" y="2895600"/>
              <a:ext cx="1676400" cy="9906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160"/>
                </a:lnSpc>
              </a:pPr>
              <a:r>
                <a:rPr lang="en-US" b="1" dirty="0" smtClean="0"/>
                <a:t>Shortlist potential LP’s</a:t>
              </a:r>
            </a:p>
          </p:txBody>
        </p:sp>
        <p:cxnSp>
          <p:nvCxnSpPr>
            <p:cNvPr id="19" name="Straight Arrow Connector 18"/>
            <p:cNvCxnSpPr>
              <a:endCxn id="18" idx="1"/>
            </p:cNvCxnSpPr>
            <p:nvPr/>
          </p:nvCxnSpPr>
          <p:spPr>
            <a:xfrm>
              <a:off x="1981200" y="2590800"/>
              <a:ext cx="855103" cy="44987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8" idx="2"/>
            </p:cNvCxnSpPr>
            <p:nvPr/>
          </p:nvCxnSpPr>
          <p:spPr>
            <a:xfrm flipV="1">
              <a:off x="1371600" y="3390900"/>
              <a:ext cx="1219200" cy="3810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endCxn id="18" idx="3"/>
            </p:cNvCxnSpPr>
            <p:nvPr/>
          </p:nvCxnSpPr>
          <p:spPr>
            <a:xfrm flipV="1">
              <a:off x="1981200" y="3741130"/>
              <a:ext cx="855103" cy="52607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endCxn id="18" idx="7"/>
            </p:cNvCxnSpPr>
            <p:nvPr/>
          </p:nvCxnSpPr>
          <p:spPr>
            <a:xfrm rot="16200000" flipH="1">
              <a:off x="2662213" y="1681186"/>
              <a:ext cx="2126270" cy="592697"/>
            </a:xfrm>
            <a:prstGeom prst="bentConnector3">
              <a:avLst>
                <a:gd name="adj1" fmla="val -172"/>
              </a:avLst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hape 22"/>
            <p:cNvCxnSpPr>
              <a:stCxn id="16" idx="3"/>
              <a:endCxn id="18" idx="5"/>
            </p:cNvCxnSpPr>
            <p:nvPr/>
          </p:nvCxnSpPr>
          <p:spPr>
            <a:xfrm flipV="1">
              <a:off x="3429000" y="3741130"/>
              <a:ext cx="592697" cy="2278670"/>
            </a:xfrm>
            <a:prstGeom prst="bentConnector2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/>
            <p:nvPr/>
          </p:nvCxnSpPr>
          <p:spPr>
            <a:xfrm rot="16200000" flipH="1">
              <a:off x="2476500" y="1943100"/>
              <a:ext cx="1143000" cy="762000"/>
            </a:xfrm>
            <a:prstGeom prst="bentConnector3">
              <a:avLst>
                <a:gd name="adj1" fmla="val 667"/>
              </a:avLst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hape 24"/>
            <p:cNvCxnSpPr>
              <a:stCxn id="15" idx="3"/>
              <a:endCxn id="18" idx="4"/>
            </p:cNvCxnSpPr>
            <p:nvPr/>
          </p:nvCxnSpPr>
          <p:spPr>
            <a:xfrm flipV="1">
              <a:off x="2667000" y="3886200"/>
              <a:ext cx="762000" cy="1295400"/>
            </a:xfrm>
            <a:prstGeom prst="bentConnector2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267200" y="762000"/>
            <a:ext cx="4000500" cy="2857500"/>
            <a:chOff x="4267200" y="609600"/>
            <a:chExt cx="4000500" cy="2857500"/>
          </a:xfrm>
        </p:grpSpPr>
        <p:sp>
          <p:nvSpPr>
            <p:cNvPr id="27" name="Rounded Rectangle 26"/>
            <p:cNvSpPr/>
            <p:nvPr/>
          </p:nvSpPr>
          <p:spPr>
            <a:xfrm>
              <a:off x="4914900" y="609600"/>
              <a:ext cx="3352800" cy="137160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160"/>
                </a:lnSpc>
              </a:pPr>
              <a:r>
                <a:rPr lang="en-US" b="1" u="sng" dirty="0" smtClean="0"/>
                <a:t>Consider:</a:t>
              </a:r>
            </a:p>
            <a:p>
              <a:pPr>
                <a:lnSpc>
                  <a:spcPts val="2160"/>
                </a:lnSpc>
                <a:buFont typeface="Arial" pitchFamily="34" charset="0"/>
                <a:buChar char="•"/>
              </a:pPr>
              <a:r>
                <a:rPr lang="en-US" b="1" dirty="0" smtClean="0"/>
                <a:t> Scope for improvement</a:t>
              </a:r>
            </a:p>
            <a:p>
              <a:pPr>
                <a:lnSpc>
                  <a:spcPts val="2160"/>
                </a:lnSpc>
                <a:buFont typeface="Arial" pitchFamily="34" charset="0"/>
                <a:buChar char="•"/>
              </a:pPr>
              <a:r>
                <a:rPr lang="en-US" b="1" dirty="0" smtClean="0"/>
                <a:t>Potential extent of adoption</a:t>
              </a:r>
            </a:p>
            <a:p>
              <a:pPr>
                <a:lnSpc>
                  <a:spcPts val="2160"/>
                </a:lnSpc>
                <a:buFont typeface="Arial" pitchFamily="34" charset="0"/>
                <a:buChar char="•"/>
              </a:pPr>
              <a:r>
                <a:rPr lang="en-US" b="1" dirty="0" smtClean="0"/>
                <a:t> Make or break issues</a:t>
              </a:r>
              <a:endParaRPr lang="en-US" b="1" dirty="0"/>
            </a:p>
          </p:txBody>
        </p:sp>
        <p:cxnSp>
          <p:nvCxnSpPr>
            <p:cNvPr id="28" name="Elbow Connector 27"/>
            <p:cNvCxnSpPr>
              <a:stCxn id="18" idx="6"/>
              <a:endCxn id="27" idx="1"/>
            </p:cNvCxnSpPr>
            <p:nvPr/>
          </p:nvCxnSpPr>
          <p:spPr>
            <a:xfrm flipV="1">
              <a:off x="4267200" y="1295400"/>
              <a:ext cx="647700" cy="2171700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914900" y="2210594"/>
            <a:ext cx="3352800" cy="1269206"/>
            <a:chOff x="4914900" y="2058194"/>
            <a:chExt cx="3352800" cy="1269206"/>
          </a:xfrm>
        </p:grpSpPr>
        <p:sp>
          <p:nvSpPr>
            <p:cNvPr id="30" name="Rounded Rectangle 29">
              <a:hlinkClick r:id="rId5" action="ppaction://hlinksldjump"/>
            </p:cNvPr>
            <p:cNvSpPr/>
            <p:nvPr/>
          </p:nvSpPr>
          <p:spPr>
            <a:xfrm>
              <a:off x="4914900" y="2641600"/>
              <a:ext cx="3352800" cy="68580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160"/>
                </a:lnSpc>
              </a:pPr>
              <a:r>
                <a:rPr lang="en-US" b="1" dirty="0" smtClean="0"/>
                <a:t>Select LP</a:t>
              </a:r>
              <a:endParaRPr lang="en-US" b="1" dirty="0"/>
            </a:p>
          </p:txBody>
        </p:sp>
        <p:cxnSp>
          <p:nvCxnSpPr>
            <p:cNvPr id="31" name="Straight Arrow Connector 30"/>
            <p:cNvCxnSpPr>
              <a:stCxn id="27" idx="2"/>
              <a:endCxn id="30" idx="0"/>
            </p:cNvCxnSpPr>
            <p:nvPr/>
          </p:nvCxnSpPr>
          <p:spPr>
            <a:xfrm rot="5400000">
              <a:off x="6299200" y="2349500"/>
              <a:ext cx="584200" cy="1588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914900" y="3556794"/>
            <a:ext cx="3352800" cy="1269206"/>
            <a:chOff x="4914900" y="3404394"/>
            <a:chExt cx="3352800" cy="1269206"/>
          </a:xfrm>
        </p:grpSpPr>
        <p:sp>
          <p:nvSpPr>
            <p:cNvPr id="33" name="Rounded Rectangle 32"/>
            <p:cNvSpPr/>
            <p:nvPr/>
          </p:nvSpPr>
          <p:spPr>
            <a:xfrm>
              <a:off x="4914900" y="3987800"/>
              <a:ext cx="3352800" cy="68580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160"/>
                </a:lnSpc>
              </a:pPr>
              <a:r>
                <a:rPr lang="en-US" b="1" dirty="0" smtClean="0"/>
                <a:t>ID &amp; </a:t>
              </a:r>
              <a:r>
                <a:rPr lang="en-US" b="1" dirty="0" err="1" smtClean="0"/>
                <a:t>prioritise</a:t>
              </a:r>
              <a:r>
                <a:rPr lang="en-US" b="1" dirty="0" smtClean="0"/>
                <a:t> potential adoption mines</a:t>
              </a:r>
              <a:endParaRPr lang="en-US" b="1" dirty="0"/>
            </a:p>
          </p:txBody>
        </p:sp>
        <p:cxnSp>
          <p:nvCxnSpPr>
            <p:cNvPr id="34" name="Straight Arrow Connector 33"/>
            <p:cNvCxnSpPr>
              <a:stCxn id="30" idx="2"/>
              <a:endCxn id="33" idx="0"/>
            </p:cNvCxnSpPr>
            <p:nvPr/>
          </p:nvCxnSpPr>
          <p:spPr>
            <a:xfrm rot="5400000">
              <a:off x="6299200" y="3695700"/>
              <a:ext cx="584200" cy="1588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914900" y="4902994"/>
            <a:ext cx="3352800" cy="1269206"/>
            <a:chOff x="4914900" y="4750594"/>
            <a:chExt cx="3352800" cy="1269206"/>
          </a:xfrm>
        </p:grpSpPr>
        <p:sp>
          <p:nvSpPr>
            <p:cNvPr id="36" name="Rounded Rectangle 35"/>
            <p:cNvSpPr/>
            <p:nvPr/>
          </p:nvSpPr>
          <p:spPr>
            <a:xfrm>
              <a:off x="4914900" y="5334000"/>
              <a:ext cx="3352800" cy="68580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160"/>
                </a:lnSpc>
              </a:pPr>
              <a:r>
                <a:rPr lang="en-US" b="1" dirty="0" smtClean="0"/>
                <a:t>Develop master plan</a:t>
              </a:r>
              <a:endParaRPr lang="en-US" b="1" dirty="0"/>
            </a:p>
          </p:txBody>
        </p:sp>
        <p:cxnSp>
          <p:nvCxnSpPr>
            <p:cNvPr id="37" name="Straight Arrow Connector 36"/>
            <p:cNvCxnSpPr>
              <a:stCxn id="33" idx="2"/>
              <a:endCxn id="36" idx="0"/>
            </p:cNvCxnSpPr>
            <p:nvPr/>
          </p:nvCxnSpPr>
          <p:spPr>
            <a:xfrm rot="5400000">
              <a:off x="6299200" y="5041900"/>
              <a:ext cx="584200" cy="1588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117" y="571504"/>
            <a:ext cx="8466849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Cronje\Desktop\Adoption process during worksh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39279"/>
            <a:ext cx="9144000" cy="4579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Document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Source Mine Investigation Report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1512876" y="1071546"/>
            <a:ext cx="6559586" cy="5792804"/>
          </a:xfrm>
          <a:prstGeom prst="flowChartAlternateProcess">
            <a:avLst/>
          </a:prstGeom>
          <a:solidFill>
            <a:srgbClr val="D2D2FF"/>
          </a:solidFill>
          <a:ln w="9525">
            <a:noFill/>
            <a:miter lim="800000"/>
            <a:headEnd/>
            <a:tailEnd/>
          </a:ln>
        </p:spPr>
        <p:txBody>
          <a:bodyPr vert="horz" wrap="square" lIns="54000" tIns="10800" rIns="5400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Overview </a:t>
            </a:r>
          </a:p>
          <a:p>
            <a:pPr fontAlgn="base">
              <a:spcBef>
                <a:spcPts val="30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Executive Summary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Introduction – The leading practice &amp; risks addressed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Planning of necessary investigations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Development of the generic behavioural plans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Behavioural communication plan for deciders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Documenting the leading practice at the source mine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Development of generic value case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Summary of key lessons learned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Conclusion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Annexes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Development of behavioural plans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(section </a:t>
            </a:r>
            <a:r>
              <a:rPr kumimoji="0" lang="en-GB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5.12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)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Investigations at the source mine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(section </a:t>
            </a:r>
            <a:r>
              <a:rPr kumimoji="0" lang="en-GB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5.11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)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Development of the generic value case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(section </a:t>
            </a:r>
            <a:r>
              <a:rPr kumimoji="0" lang="en-GB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5.13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)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Leading Practice Adoption Guide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85786" y="2643182"/>
            <a:ext cx="521494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en-ZA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Part 1 – Strategic context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15900" algn="l"/>
              </a:tabLst>
            </a:pP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The problem addressed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15900" algn="l"/>
              </a:tabLst>
            </a:pP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Summary description of the practice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15900" algn="l"/>
              </a:tabLst>
            </a:pP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Summary of documented performance and impacts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15900" algn="l"/>
              </a:tabLst>
            </a:pP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The generic value case</a:t>
            </a:r>
            <a:endParaRPr kumimoji="0" lang="en-ZA" sz="6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Leading Practice Adoption Guide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28628" y="1357298"/>
            <a:ext cx="700089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Z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Part 2 – Detailed adoption guidance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en-ZA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Facilitate adoption decision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en-ZA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Secure support for adoption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en-ZA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Establish an effective mine adoption team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en-ZA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Prepare initial plan for adoption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en-ZA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Initiate baseline monitoring programme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en-ZA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Establish effective relationship with COPA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en-ZA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Update key stakeholders on progress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en-ZA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Plan and conduct direct enquiries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en-ZA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Customise generic behavioural plans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en-ZA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Harmonise leading practice with mine standards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en-ZA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Assess risks and develop final adoption plan for approval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en-ZA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Develop training and communication materials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en-ZA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Brief and train key mine persons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en-ZA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Implement pilot adoption of the practice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en-ZA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Monitor, evaluate and report on performance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en-ZA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Finalise and implement mine-wide roll-out plan</a:t>
            </a:r>
            <a:endParaRPr kumimoji="0" lang="en-ZA" sz="4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Leading Practice Adoption Guide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00034" y="2714620"/>
            <a:ext cx="807249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ZA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Part 3 – Details of the leading practice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Technical elements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Behavioural communication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Leadership behaviour </a:t>
            </a:r>
            <a:endParaRPr kumimoji="0" lang="en-ZA" sz="6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Leading Practice Adoption Guide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14282" y="1000108"/>
            <a:ext cx="8715436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ZA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Appendix A: Supporting work documents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ZA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A1	</a:t>
            </a:r>
            <a:r>
              <a:rPr kumimoji="0" lang="en-ZA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Framework of overall adoption plan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ZA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A2	</a:t>
            </a:r>
            <a:r>
              <a:rPr kumimoji="0" lang="en-ZA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Adoption process checklist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ZA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A3</a:t>
            </a:r>
            <a:r>
              <a:rPr kumimoji="0" lang="en-Z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ZA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Systematic leading practice review process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ZA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A4</a:t>
            </a:r>
            <a:r>
              <a:rPr kumimoji="0" lang="en-Z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ZA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MOSH Brochure outlining the Adoption Process</a:t>
            </a:r>
            <a:r>
              <a:rPr kumimoji="0" lang="en-Z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ZA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A5</a:t>
            </a:r>
            <a:r>
              <a:rPr kumimoji="0" lang="en-Z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ZA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Guidance document for the eight-step customisation process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ZA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A6</a:t>
            </a:r>
            <a:r>
              <a:rPr kumimoji="0" lang="en-Z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ZA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Expert causal chain risk summary – for customisation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ZA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A7</a:t>
            </a:r>
            <a:r>
              <a:rPr kumimoji="0" lang="en-Z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ZA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Likely key stakeholders and adopters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ZA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A8</a:t>
            </a:r>
            <a:r>
              <a:rPr kumimoji="0" lang="en-Z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ZA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Identification of adopters and stakeholders at the mine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ZA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A9 	</a:t>
            </a:r>
            <a:r>
              <a:rPr kumimoji="0" lang="en-ZA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Guide to interviewers for direct enquiry interviews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ZA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A10</a:t>
            </a:r>
            <a:r>
              <a:rPr kumimoji="0" lang="en-Z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ZA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Questions for direct enquiry interviews at the mine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ZA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A11</a:t>
            </a:r>
            <a:r>
              <a:rPr kumimoji="0" lang="en-Z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ZA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Analysis worksheet for direct enquiry responses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ZA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A12</a:t>
            </a:r>
            <a:r>
              <a:rPr kumimoji="0" lang="en-Z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ZA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Generic mental models report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ZA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Appendix B: Supporting reference documents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ZA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B1	</a:t>
            </a:r>
            <a:r>
              <a:rPr kumimoji="0" lang="en-ZA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Example documents / communications / signage / etc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ZA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B2</a:t>
            </a:r>
            <a:r>
              <a:rPr kumimoji="0" lang="en-ZA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ZA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Example training material</a:t>
            </a:r>
            <a:endParaRPr kumimoji="0" lang="en-ZA" sz="5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Facilitate widespread adoption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Widespread adoption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b="1" dirty="0" smtClean="0">
                <a:solidFill>
                  <a:srgbClr val="FFFF00"/>
                </a:solidFill>
              </a:rPr>
              <a:t>Industry Workshop</a:t>
            </a:r>
          </a:p>
          <a:p>
            <a:pPr lvl="1"/>
            <a:r>
              <a:rPr lang="en-GB" b="1" dirty="0" smtClean="0">
                <a:solidFill>
                  <a:srgbClr val="FFFF00"/>
                </a:solidFill>
              </a:rPr>
              <a:t>Introductory presentation </a:t>
            </a:r>
            <a:endParaRPr lang="en-US" b="1" dirty="0" smtClean="0">
              <a:solidFill>
                <a:srgbClr val="FFFF00"/>
              </a:solidFill>
            </a:endParaRPr>
          </a:p>
          <a:p>
            <a:pPr lvl="1"/>
            <a:r>
              <a:rPr lang="en-GB" b="1" dirty="0" smtClean="0">
                <a:solidFill>
                  <a:srgbClr val="FFFF00"/>
                </a:solidFill>
              </a:rPr>
              <a:t>Outline of the adoption system </a:t>
            </a:r>
            <a:endParaRPr lang="en-US" b="1" dirty="0" smtClean="0">
              <a:solidFill>
                <a:srgbClr val="FFFF00"/>
              </a:solidFill>
            </a:endParaRPr>
          </a:p>
          <a:p>
            <a:pPr lvl="1"/>
            <a:r>
              <a:rPr lang="en-GB" b="1" dirty="0" smtClean="0">
                <a:solidFill>
                  <a:srgbClr val="FFFF00"/>
                </a:solidFill>
              </a:rPr>
              <a:t>Outline of the leading practice </a:t>
            </a:r>
            <a:endParaRPr lang="en-US" b="1" dirty="0" smtClean="0">
              <a:solidFill>
                <a:srgbClr val="FFFF00"/>
              </a:solidFill>
            </a:endParaRPr>
          </a:p>
          <a:p>
            <a:pPr lvl="1"/>
            <a:r>
              <a:rPr lang="en-GB" b="1" dirty="0" smtClean="0">
                <a:solidFill>
                  <a:srgbClr val="FFFF00"/>
                </a:solidFill>
              </a:rPr>
              <a:t>Presentation on Source Mine report </a:t>
            </a:r>
            <a:endParaRPr lang="en-US" b="1" dirty="0" smtClean="0">
              <a:solidFill>
                <a:srgbClr val="FFFF00"/>
              </a:solidFill>
            </a:endParaRPr>
          </a:p>
          <a:p>
            <a:pPr lvl="1"/>
            <a:r>
              <a:rPr lang="en-GB" b="1" dirty="0" smtClean="0">
                <a:solidFill>
                  <a:srgbClr val="FFFF00"/>
                </a:solidFill>
              </a:rPr>
              <a:t>Presentation on  Adoption Guide </a:t>
            </a:r>
            <a:endParaRPr lang="en-US" b="1" dirty="0" smtClean="0">
              <a:solidFill>
                <a:srgbClr val="FFFF00"/>
              </a:solidFill>
            </a:endParaRPr>
          </a:p>
          <a:p>
            <a:pPr lvl="1"/>
            <a:r>
              <a:rPr lang="en-GB" b="1" dirty="0" smtClean="0">
                <a:solidFill>
                  <a:srgbClr val="FFFF00"/>
                </a:solidFill>
              </a:rPr>
              <a:t>Outline of envisaged COPA</a:t>
            </a:r>
            <a:endParaRPr lang="en-US" b="1" dirty="0" smtClean="0">
              <a:solidFill>
                <a:srgbClr val="FFFF00"/>
              </a:solidFill>
            </a:endParaRPr>
          </a:p>
          <a:p>
            <a:pPr lvl="1"/>
            <a:r>
              <a:rPr lang="en-GB" b="1" dirty="0" smtClean="0">
                <a:solidFill>
                  <a:srgbClr val="FFFF00"/>
                </a:solidFill>
              </a:rPr>
              <a:t>Discussion –implementation difficulties, key issues for the COPA  </a:t>
            </a:r>
            <a:endParaRPr lang="en-US" b="1" dirty="0" smtClean="0">
              <a:solidFill>
                <a:srgbClr val="FFFF00"/>
              </a:solidFill>
            </a:endParaRPr>
          </a:p>
          <a:p>
            <a:pPr lvl="1"/>
            <a:r>
              <a:rPr lang="en-GB" b="1" dirty="0" smtClean="0">
                <a:solidFill>
                  <a:srgbClr val="FFFF00"/>
                </a:solidFill>
              </a:rPr>
              <a:t>Way forward </a:t>
            </a:r>
            <a:endParaRPr lang="en-US" b="1" dirty="0" smtClean="0">
              <a:solidFill>
                <a:srgbClr val="FFFF00"/>
              </a:solidFill>
            </a:endParaRPr>
          </a:p>
          <a:p>
            <a:pPr lvl="1"/>
            <a:r>
              <a:rPr lang="en-GB" b="1" dirty="0" smtClean="0">
                <a:solidFill>
                  <a:srgbClr val="FFFF00"/>
                </a:solidFill>
              </a:rPr>
              <a:t>Signing up of COPA membership </a:t>
            </a:r>
            <a:endParaRPr lang="en-US" b="1" dirty="0" smtClean="0">
              <a:solidFill>
                <a:srgbClr val="FFFF00"/>
              </a:solidFill>
            </a:endParaRPr>
          </a:p>
          <a:p>
            <a:pPr lvl="0"/>
            <a:endParaRPr lang="en-US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Widespread adoption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smtClean="0">
                <a:solidFill>
                  <a:srgbClr val="FFFF00"/>
                </a:solidFill>
              </a:rPr>
              <a:t>COPA</a:t>
            </a:r>
            <a:endParaRPr lang="en-US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5127"/>
            <a:ext cx="4714908" cy="676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Differentiators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ZA" i="1" dirty="0" smtClean="0">
                <a:solidFill>
                  <a:srgbClr val="FFFF00"/>
                </a:solidFill>
              </a:rPr>
              <a:t>Behavioural</a:t>
            </a:r>
            <a:r>
              <a:rPr lang="en-US" i="1" dirty="0" smtClean="0">
                <a:solidFill>
                  <a:srgbClr val="FFFF00"/>
                </a:solidFill>
              </a:rPr>
              <a:t> communication</a:t>
            </a:r>
            <a:endParaRPr lang="en-US" b="1" dirty="0" smtClean="0">
              <a:solidFill>
                <a:srgbClr val="FFFF00"/>
              </a:solidFill>
            </a:endParaRPr>
          </a:p>
          <a:p>
            <a:pPr lvl="0"/>
            <a:r>
              <a:rPr lang="en-US" i="1" dirty="0" smtClean="0">
                <a:solidFill>
                  <a:srgbClr val="FFFF00"/>
                </a:solidFill>
              </a:rPr>
              <a:t>Leadership </a:t>
            </a:r>
            <a:r>
              <a:rPr lang="en-US" i="1" dirty="0" err="1" smtClean="0">
                <a:solidFill>
                  <a:srgbClr val="FFFF00"/>
                </a:solidFill>
              </a:rPr>
              <a:t>behaviour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i="1" dirty="0" smtClean="0">
                <a:solidFill>
                  <a:srgbClr val="FFFF00"/>
                </a:solidFill>
              </a:rPr>
              <a:t>Specialist secretariat</a:t>
            </a:r>
          </a:p>
          <a:p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i="1" dirty="0" smtClean="0">
                <a:solidFill>
                  <a:srgbClr val="FFFF00"/>
                </a:solidFill>
              </a:rPr>
              <a:t>Communities of practice for adoption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Industry involvement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Leading Practice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14671531"/>
              </p:ext>
            </p:extLst>
          </p:nvPr>
        </p:nvGraphicFramePr>
        <p:xfrm>
          <a:off x="1447800" y="172245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5"/>
          <p:cNvGrpSpPr/>
          <p:nvPr/>
        </p:nvGrpSpPr>
        <p:grpSpPr>
          <a:xfrm>
            <a:off x="1295400" y="3017854"/>
            <a:ext cx="6248400" cy="2286000"/>
            <a:chOff x="1295400" y="2286000"/>
            <a:chExt cx="6248400" cy="2286000"/>
          </a:xfrm>
        </p:grpSpPr>
        <p:sp>
          <p:nvSpPr>
            <p:cNvPr id="6" name="Oval 5"/>
            <p:cNvSpPr/>
            <p:nvPr/>
          </p:nvSpPr>
          <p:spPr>
            <a:xfrm>
              <a:off x="1295400" y="2514600"/>
              <a:ext cx="2362200" cy="1828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657600" y="2286000"/>
              <a:ext cx="3886200" cy="2286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81200" y="3810000"/>
              <a:ext cx="8854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What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86314" y="3957935"/>
              <a:ext cx="17109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How &amp; Why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Behavioural Dimensions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>
                <a:solidFill>
                  <a:schemeClr val="bg1"/>
                </a:solidFill>
              </a:rPr>
              <a:t>MOSH Process: Key differentiators</a:t>
            </a: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6" name="Group 4"/>
          <p:cNvGrpSpPr/>
          <p:nvPr/>
        </p:nvGrpSpPr>
        <p:grpSpPr>
          <a:xfrm>
            <a:off x="2000232" y="1714488"/>
            <a:ext cx="5105400" cy="4724400"/>
            <a:chOff x="2000232" y="1714488"/>
            <a:chExt cx="5105400" cy="4724400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00232" y="1714488"/>
              <a:ext cx="5105400" cy="472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3571868" y="2786058"/>
              <a:ext cx="1544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Mental Model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85786" y="6182045"/>
            <a:ext cx="750099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“All </a:t>
            </a:r>
            <a:r>
              <a:rPr lang="en-US" sz="2400" dirty="0" err="1" smtClean="0">
                <a:solidFill>
                  <a:schemeClr val="bg1"/>
                </a:solidFill>
              </a:rPr>
              <a:t>behaviour</a:t>
            </a:r>
            <a:r>
              <a:rPr lang="en-US" sz="2400" dirty="0" smtClean="0">
                <a:solidFill>
                  <a:schemeClr val="bg1"/>
                </a:solidFill>
              </a:rPr>
              <a:t> have a knowable set of causes”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6429388" y="1500174"/>
            <a:ext cx="1143008" cy="357190"/>
          </a:xfrm>
          <a:prstGeom prst="borderCallout1">
            <a:avLst>
              <a:gd name="adj1" fmla="val 18750"/>
              <a:gd name="adj2" fmla="val -8333"/>
              <a:gd name="adj3" fmla="val 218838"/>
              <a:gd name="adj4" fmla="val -17125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Beliefs</a:t>
            </a:r>
            <a:endParaRPr lang="en-US" dirty="0"/>
          </a:p>
        </p:txBody>
      </p:sp>
      <p:sp>
        <p:nvSpPr>
          <p:cNvPr id="11" name="Line Callout 1 10"/>
          <p:cNvSpPr/>
          <p:nvPr/>
        </p:nvSpPr>
        <p:spPr>
          <a:xfrm>
            <a:off x="6429388" y="2428868"/>
            <a:ext cx="1143008" cy="357190"/>
          </a:xfrm>
          <a:prstGeom prst="borderCallout1">
            <a:avLst>
              <a:gd name="adj1" fmla="val 18750"/>
              <a:gd name="adj2" fmla="val -8333"/>
              <a:gd name="adj3" fmla="val 17978"/>
              <a:gd name="adj4" fmla="val -85102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Values</a:t>
            </a:r>
            <a:endParaRPr lang="en-US" dirty="0"/>
          </a:p>
        </p:txBody>
      </p:sp>
      <p:sp>
        <p:nvSpPr>
          <p:cNvPr id="12" name="Line Callout 1 11"/>
          <p:cNvSpPr/>
          <p:nvPr/>
        </p:nvSpPr>
        <p:spPr>
          <a:xfrm>
            <a:off x="6429388" y="3357562"/>
            <a:ext cx="1143008" cy="357190"/>
          </a:xfrm>
          <a:prstGeom prst="borderCallout1">
            <a:avLst>
              <a:gd name="adj1" fmla="val 18750"/>
              <a:gd name="adj2" fmla="val -8333"/>
              <a:gd name="adj3" fmla="val 45546"/>
              <a:gd name="adj4" fmla="val -12941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Biases</a:t>
            </a:r>
            <a:endParaRPr lang="en-US" dirty="0"/>
          </a:p>
        </p:txBody>
      </p:sp>
      <p:sp>
        <p:nvSpPr>
          <p:cNvPr id="13" name="Line Callout 1 12"/>
          <p:cNvSpPr/>
          <p:nvPr/>
        </p:nvSpPr>
        <p:spPr>
          <a:xfrm>
            <a:off x="785786" y="1928802"/>
            <a:ext cx="1428760" cy="357190"/>
          </a:xfrm>
          <a:prstGeom prst="borderCallout1">
            <a:avLst>
              <a:gd name="adj1" fmla="val 22688"/>
              <a:gd name="adj2" fmla="val 105390"/>
              <a:gd name="adj3" fmla="val 132192"/>
              <a:gd name="adj4" fmla="val 18443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Perceptions</a:t>
            </a:r>
            <a:endParaRPr lang="en-US" dirty="0"/>
          </a:p>
        </p:txBody>
      </p:sp>
      <p:sp>
        <p:nvSpPr>
          <p:cNvPr id="14" name="Line Callout 1 13"/>
          <p:cNvSpPr/>
          <p:nvPr/>
        </p:nvSpPr>
        <p:spPr>
          <a:xfrm>
            <a:off x="785786" y="2928934"/>
            <a:ext cx="1428760" cy="357190"/>
          </a:xfrm>
          <a:prstGeom prst="borderCallout1">
            <a:avLst>
              <a:gd name="adj1" fmla="val 30565"/>
              <a:gd name="adj2" fmla="val 104405"/>
              <a:gd name="adj3" fmla="val 132192"/>
              <a:gd name="adj4" fmla="val 18443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Experience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1143000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Phase 1: Direct inquiry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" y="1466874"/>
            <a:ext cx="85534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786182" y="1000108"/>
            <a:ext cx="500066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“Unpack” the mental model to identify aids and barriers to adoption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182" y="1863858"/>
            <a:ext cx="500066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Look for erroneous and incomplete elements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760562">
            <a:off x="6652654" y="3595498"/>
            <a:ext cx="818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Beliefs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61049" y="3774048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Biases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21156" y="4416990"/>
            <a:ext cx="808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Values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9121301">
            <a:off x="6829289" y="5116818"/>
            <a:ext cx="1128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Knowledge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192246" y="4929198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Perceptions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462631" y="4143380"/>
            <a:ext cx="752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Views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5715016"/>
            <a:ext cx="19176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Adopter/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Decider/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Other stakeholder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Phase 2: LB &amp; BC Plan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59"/>
          <p:cNvGrpSpPr/>
          <p:nvPr/>
        </p:nvGrpSpPr>
        <p:grpSpPr>
          <a:xfrm>
            <a:off x="2133600" y="1447800"/>
            <a:ext cx="4876800" cy="4800600"/>
            <a:chOff x="2133600" y="1447800"/>
            <a:chExt cx="4876800" cy="48006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" name="Oval 6"/>
            <p:cNvSpPr/>
            <p:nvPr/>
          </p:nvSpPr>
          <p:spPr>
            <a:xfrm>
              <a:off x="2133600" y="1447800"/>
              <a:ext cx="4876800" cy="4800600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71800" y="4648200"/>
              <a:ext cx="3124200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Enabling Environment</a:t>
              </a:r>
            </a:p>
            <a:p>
              <a:pPr algn="ctr"/>
              <a:r>
                <a:rPr lang="en-US" sz="2400" dirty="0" smtClean="0"/>
                <a:t>through BC Plan</a:t>
              </a:r>
            </a:p>
          </p:txBody>
        </p:sp>
      </p:grpSp>
      <p:grpSp>
        <p:nvGrpSpPr>
          <p:cNvPr id="9" name="Group 52"/>
          <p:cNvGrpSpPr/>
          <p:nvPr/>
        </p:nvGrpSpPr>
        <p:grpSpPr>
          <a:xfrm>
            <a:off x="3200400" y="2133600"/>
            <a:ext cx="2743200" cy="2515394"/>
            <a:chOff x="3200400" y="2133600"/>
            <a:chExt cx="2743200" cy="2515394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886200" y="3086497"/>
              <a:ext cx="17526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3581400" y="3010297"/>
              <a:ext cx="304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3238500" y="3353197"/>
              <a:ext cx="685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3354705" y="3693869"/>
              <a:ext cx="813435" cy="768038"/>
            </a:xfrm>
            <a:custGeom>
              <a:avLst/>
              <a:gdLst>
                <a:gd name="connsiteX0" fmla="*/ 226695 w 813435"/>
                <a:gd name="connsiteY0" fmla="*/ 2228 h 768038"/>
                <a:gd name="connsiteX1" fmla="*/ 217170 w 813435"/>
                <a:gd name="connsiteY1" fmla="*/ 9848 h 768038"/>
                <a:gd name="connsiteX2" fmla="*/ 211455 w 813435"/>
                <a:gd name="connsiteY2" fmla="*/ 11753 h 768038"/>
                <a:gd name="connsiteX3" fmla="*/ 205740 w 813435"/>
                <a:gd name="connsiteY3" fmla="*/ 15563 h 768038"/>
                <a:gd name="connsiteX4" fmla="*/ 194310 w 813435"/>
                <a:gd name="connsiteY4" fmla="*/ 19373 h 768038"/>
                <a:gd name="connsiteX5" fmla="*/ 182880 w 813435"/>
                <a:gd name="connsiteY5" fmla="*/ 23183 h 768038"/>
                <a:gd name="connsiteX6" fmla="*/ 177165 w 813435"/>
                <a:gd name="connsiteY6" fmla="*/ 25088 h 768038"/>
                <a:gd name="connsiteX7" fmla="*/ 171450 w 813435"/>
                <a:gd name="connsiteY7" fmla="*/ 26993 h 768038"/>
                <a:gd name="connsiteX8" fmla="*/ 154305 w 813435"/>
                <a:gd name="connsiteY8" fmla="*/ 34613 h 768038"/>
                <a:gd name="connsiteX9" fmla="*/ 148590 w 813435"/>
                <a:gd name="connsiteY9" fmla="*/ 36518 h 768038"/>
                <a:gd name="connsiteX10" fmla="*/ 142875 w 813435"/>
                <a:gd name="connsiteY10" fmla="*/ 40328 h 768038"/>
                <a:gd name="connsiteX11" fmla="*/ 137160 w 813435"/>
                <a:gd name="connsiteY11" fmla="*/ 42233 h 768038"/>
                <a:gd name="connsiteX12" fmla="*/ 133350 w 813435"/>
                <a:gd name="connsiteY12" fmla="*/ 53663 h 768038"/>
                <a:gd name="connsiteX13" fmla="*/ 120015 w 813435"/>
                <a:gd name="connsiteY13" fmla="*/ 68903 h 768038"/>
                <a:gd name="connsiteX14" fmla="*/ 114300 w 813435"/>
                <a:gd name="connsiteY14" fmla="*/ 70808 h 768038"/>
                <a:gd name="connsiteX15" fmla="*/ 110490 w 813435"/>
                <a:gd name="connsiteY15" fmla="*/ 76523 h 768038"/>
                <a:gd name="connsiteX16" fmla="*/ 104775 w 813435"/>
                <a:gd name="connsiteY16" fmla="*/ 78428 h 768038"/>
                <a:gd name="connsiteX17" fmla="*/ 99060 w 813435"/>
                <a:gd name="connsiteY17" fmla="*/ 82238 h 768038"/>
                <a:gd name="connsiteX18" fmla="*/ 87630 w 813435"/>
                <a:gd name="connsiteY18" fmla="*/ 99383 h 768038"/>
                <a:gd name="connsiteX19" fmla="*/ 83820 w 813435"/>
                <a:gd name="connsiteY19" fmla="*/ 105098 h 768038"/>
                <a:gd name="connsiteX20" fmla="*/ 78105 w 813435"/>
                <a:gd name="connsiteY20" fmla="*/ 108908 h 768038"/>
                <a:gd name="connsiteX21" fmla="*/ 68580 w 813435"/>
                <a:gd name="connsiteY21" fmla="*/ 126053 h 768038"/>
                <a:gd name="connsiteX22" fmla="*/ 62865 w 813435"/>
                <a:gd name="connsiteY22" fmla="*/ 129863 h 768038"/>
                <a:gd name="connsiteX23" fmla="*/ 60960 w 813435"/>
                <a:gd name="connsiteY23" fmla="*/ 135578 h 768038"/>
                <a:gd name="connsiteX24" fmla="*/ 47625 w 813435"/>
                <a:gd name="connsiteY24" fmla="*/ 152723 h 768038"/>
                <a:gd name="connsiteX25" fmla="*/ 40005 w 813435"/>
                <a:gd name="connsiteY25" fmla="*/ 162248 h 768038"/>
                <a:gd name="connsiteX26" fmla="*/ 36195 w 813435"/>
                <a:gd name="connsiteY26" fmla="*/ 173678 h 768038"/>
                <a:gd name="connsiteX27" fmla="*/ 32385 w 813435"/>
                <a:gd name="connsiteY27" fmla="*/ 185108 h 768038"/>
                <a:gd name="connsiteX28" fmla="*/ 28575 w 813435"/>
                <a:gd name="connsiteY28" fmla="*/ 190823 h 768038"/>
                <a:gd name="connsiteX29" fmla="*/ 24765 w 813435"/>
                <a:gd name="connsiteY29" fmla="*/ 202253 h 768038"/>
                <a:gd name="connsiteX30" fmla="*/ 20955 w 813435"/>
                <a:gd name="connsiteY30" fmla="*/ 207968 h 768038"/>
                <a:gd name="connsiteX31" fmla="*/ 15240 w 813435"/>
                <a:gd name="connsiteY31" fmla="*/ 225113 h 768038"/>
                <a:gd name="connsiteX32" fmla="*/ 13335 w 813435"/>
                <a:gd name="connsiteY32" fmla="*/ 232733 h 768038"/>
                <a:gd name="connsiteX33" fmla="*/ 9525 w 813435"/>
                <a:gd name="connsiteY33" fmla="*/ 246068 h 768038"/>
                <a:gd name="connsiteX34" fmla="*/ 7620 w 813435"/>
                <a:gd name="connsiteY34" fmla="*/ 255593 h 768038"/>
                <a:gd name="connsiteX35" fmla="*/ 3810 w 813435"/>
                <a:gd name="connsiteY35" fmla="*/ 267023 h 768038"/>
                <a:gd name="connsiteX36" fmla="*/ 1905 w 813435"/>
                <a:gd name="connsiteY36" fmla="*/ 272738 h 768038"/>
                <a:gd name="connsiteX37" fmla="*/ 0 w 813435"/>
                <a:gd name="connsiteY37" fmla="*/ 286073 h 768038"/>
                <a:gd name="connsiteX38" fmla="*/ 1905 w 813435"/>
                <a:gd name="connsiteY38" fmla="*/ 383228 h 768038"/>
                <a:gd name="connsiteX39" fmla="*/ 3810 w 813435"/>
                <a:gd name="connsiteY39" fmla="*/ 409898 h 768038"/>
                <a:gd name="connsiteX40" fmla="*/ 5715 w 813435"/>
                <a:gd name="connsiteY40" fmla="*/ 417518 h 768038"/>
                <a:gd name="connsiteX41" fmla="*/ 7620 w 813435"/>
                <a:gd name="connsiteY41" fmla="*/ 428948 h 768038"/>
                <a:gd name="connsiteX42" fmla="*/ 9525 w 813435"/>
                <a:gd name="connsiteY42" fmla="*/ 438473 h 768038"/>
                <a:gd name="connsiteX43" fmla="*/ 15240 w 813435"/>
                <a:gd name="connsiteY43" fmla="*/ 457523 h 768038"/>
                <a:gd name="connsiteX44" fmla="*/ 20955 w 813435"/>
                <a:gd name="connsiteY44" fmla="*/ 476573 h 768038"/>
                <a:gd name="connsiteX45" fmla="*/ 24765 w 813435"/>
                <a:gd name="connsiteY45" fmla="*/ 482288 h 768038"/>
                <a:gd name="connsiteX46" fmla="*/ 28575 w 813435"/>
                <a:gd name="connsiteY46" fmla="*/ 493718 h 768038"/>
                <a:gd name="connsiteX47" fmla="*/ 30480 w 813435"/>
                <a:gd name="connsiteY47" fmla="*/ 499433 h 768038"/>
                <a:gd name="connsiteX48" fmla="*/ 32385 w 813435"/>
                <a:gd name="connsiteY48" fmla="*/ 505148 h 768038"/>
                <a:gd name="connsiteX49" fmla="*/ 34290 w 813435"/>
                <a:gd name="connsiteY49" fmla="*/ 510863 h 768038"/>
                <a:gd name="connsiteX50" fmla="*/ 36195 w 813435"/>
                <a:gd name="connsiteY50" fmla="*/ 522293 h 768038"/>
                <a:gd name="connsiteX51" fmla="*/ 40005 w 813435"/>
                <a:gd name="connsiteY51" fmla="*/ 533723 h 768038"/>
                <a:gd name="connsiteX52" fmla="*/ 41910 w 813435"/>
                <a:gd name="connsiteY52" fmla="*/ 545153 h 768038"/>
                <a:gd name="connsiteX53" fmla="*/ 49530 w 813435"/>
                <a:gd name="connsiteY53" fmla="*/ 562298 h 768038"/>
                <a:gd name="connsiteX54" fmla="*/ 55245 w 813435"/>
                <a:gd name="connsiteY54" fmla="*/ 573728 h 768038"/>
                <a:gd name="connsiteX55" fmla="*/ 66675 w 813435"/>
                <a:gd name="connsiteY55" fmla="*/ 581348 h 768038"/>
                <a:gd name="connsiteX56" fmla="*/ 81915 w 813435"/>
                <a:gd name="connsiteY56" fmla="*/ 598493 h 768038"/>
                <a:gd name="connsiteX57" fmla="*/ 93345 w 813435"/>
                <a:gd name="connsiteY57" fmla="*/ 615638 h 768038"/>
                <a:gd name="connsiteX58" fmla="*/ 97155 w 813435"/>
                <a:gd name="connsiteY58" fmla="*/ 621353 h 768038"/>
                <a:gd name="connsiteX59" fmla="*/ 108585 w 813435"/>
                <a:gd name="connsiteY59" fmla="*/ 634688 h 768038"/>
                <a:gd name="connsiteX60" fmla="*/ 114300 w 813435"/>
                <a:gd name="connsiteY60" fmla="*/ 640403 h 768038"/>
                <a:gd name="connsiteX61" fmla="*/ 121920 w 813435"/>
                <a:gd name="connsiteY61" fmla="*/ 651833 h 768038"/>
                <a:gd name="connsiteX62" fmla="*/ 125730 w 813435"/>
                <a:gd name="connsiteY62" fmla="*/ 657548 h 768038"/>
                <a:gd name="connsiteX63" fmla="*/ 131445 w 813435"/>
                <a:gd name="connsiteY63" fmla="*/ 661358 h 768038"/>
                <a:gd name="connsiteX64" fmla="*/ 137160 w 813435"/>
                <a:gd name="connsiteY64" fmla="*/ 667073 h 768038"/>
                <a:gd name="connsiteX65" fmla="*/ 142875 w 813435"/>
                <a:gd name="connsiteY65" fmla="*/ 670883 h 768038"/>
                <a:gd name="connsiteX66" fmla="*/ 148590 w 813435"/>
                <a:gd name="connsiteY66" fmla="*/ 676598 h 768038"/>
                <a:gd name="connsiteX67" fmla="*/ 165735 w 813435"/>
                <a:gd name="connsiteY67" fmla="*/ 688028 h 768038"/>
                <a:gd name="connsiteX68" fmla="*/ 175260 w 813435"/>
                <a:gd name="connsiteY68" fmla="*/ 689933 h 768038"/>
                <a:gd name="connsiteX69" fmla="*/ 186690 w 813435"/>
                <a:gd name="connsiteY69" fmla="*/ 693743 h 768038"/>
                <a:gd name="connsiteX70" fmla="*/ 198120 w 813435"/>
                <a:gd name="connsiteY70" fmla="*/ 699458 h 768038"/>
                <a:gd name="connsiteX71" fmla="*/ 205740 w 813435"/>
                <a:gd name="connsiteY71" fmla="*/ 703268 h 768038"/>
                <a:gd name="connsiteX72" fmla="*/ 217170 w 813435"/>
                <a:gd name="connsiteY72" fmla="*/ 707078 h 768038"/>
                <a:gd name="connsiteX73" fmla="*/ 222885 w 813435"/>
                <a:gd name="connsiteY73" fmla="*/ 712793 h 768038"/>
                <a:gd name="connsiteX74" fmla="*/ 236220 w 813435"/>
                <a:gd name="connsiteY74" fmla="*/ 718508 h 768038"/>
                <a:gd name="connsiteX75" fmla="*/ 241935 w 813435"/>
                <a:gd name="connsiteY75" fmla="*/ 722318 h 768038"/>
                <a:gd name="connsiteX76" fmla="*/ 247650 w 813435"/>
                <a:gd name="connsiteY76" fmla="*/ 728033 h 768038"/>
                <a:gd name="connsiteX77" fmla="*/ 253365 w 813435"/>
                <a:gd name="connsiteY77" fmla="*/ 729938 h 768038"/>
                <a:gd name="connsiteX78" fmla="*/ 259080 w 813435"/>
                <a:gd name="connsiteY78" fmla="*/ 733748 h 768038"/>
                <a:gd name="connsiteX79" fmla="*/ 270510 w 813435"/>
                <a:gd name="connsiteY79" fmla="*/ 737558 h 768038"/>
                <a:gd name="connsiteX80" fmla="*/ 276225 w 813435"/>
                <a:gd name="connsiteY80" fmla="*/ 741368 h 768038"/>
                <a:gd name="connsiteX81" fmla="*/ 289560 w 813435"/>
                <a:gd name="connsiteY81" fmla="*/ 745178 h 768038"/>
                <a:gd name="connsiteX82" fmla="*/ 300990 w 813435"/>
                <a:gd name="connsiteY82" fmla="*/ 748988 h 768038"/>
                <a:gd name="connsiteX83" fmla="*/ 308610 w 813435"/>
                <a:gd name="connsiteY83" fmla="*/ 750893 h 768038"/>
                <a:gd name="connsiteX84" fmla="*/ 314325 w 813435"/>
                <a:gd name="connsiteY84" fmla="*/ 752798 h 768038"/>
                <a:gd name="connsiteX85" fmla="*/ 321945 w 813435"/>
                <a:gd name="connsiteY85" fmla="*/ 754703 h 768038"/>
                <a:gd name="connsiteX86" fmla="*/ 335280 w 813435"/>
                <a:gd name="connsiteY86" fmla="*/ 758513 h 768038"/>
                <a:gd name="connsiteX87" fmla="*/ 375285 w 813435"/>
                <a:gd name="connsiteY87" fmla="*/ 762323 h 768038"/>
                <a:gd name="connsiteX88" fmla="*/ 382905 w 813435"/>
                <a:gd name="connsiteY88" fmla="*/ 764228 h 768038"/>
                <a:gd name="connsiteX89" fmla="*/ 407670 w 813435"/>
                <a:gd name="connsiteY89" fmla="*/ 768038 h 768038"/>
                <a:gd name="connsiteX90" fmla="*/ 440055 w 813435"/>
                <a:gd name="connsiteY90" fmla="*/ 766133 h 768038"/>
                <a:gd name="connsiteX91" fmla="*/ 445770 w 813435"/>
                <a:gd name="connsiteY91" fmla="*/ 762323 h 768038"/>
                <a:gd name="connsiteX92" fmla="*/ 457200 w 813435"/>
                <a:gd name="connsiteY92" fmla="*/ 758513 h 768038"/>
                <a:gd name="connsiteX93" fmla="*/ 462915 w 813435"/>
                <a:gd name="connsiteY93" fmla="*/ 756608 h 768038"/>
                <a:gd name="connsiteX94" fmla="*/ 489585 w 813435"/>
                <a:gd name="connsiteY94" fmla="*/ 754703 h 768038"/>
                <a:gd name="connsiteX95" fmla="*/ 501015 w 813435"/>
                <a:gd name="connsiteY95" fmla="*/ 752798 h 768038"/>
                <a:gd name="connsiteX96" fmla="*/ 510540 w 813435"/>
                <a:gd name="connsiteY96" fmla="*/ 750893 h 768038"/>
                <a:gd name="connsiteX97" fmla="*/ 533400 w 813435"/>
                <a:gd name="connsiteY97" fmla="*/ 748988 h 768038"/>
                <a:gd name="connsiteX98" fmla="*/ 556260 w 813435"/>
                <a:gd name="connsiteY98" fmla="*/ 745178 h 768038"/>
                <a:gd name="connsiteX99" fmla="*/ 571500 w 813435"/>
                <a:gd name="connsiteY99" fmla="*/ 741368 h 768038"/>
                <a:gd name="connsiteX100" fmla="*/ 579120 w 813435"/>
                <a:gd name="connsiteY100" fmla="*/ 739463 h 768038"/>
                <a:gd name="connsiteX101" fmla="*/ 598170 w 813435"/>
                <a:gd name="connsiteY101" fmla="*/ 726128 h 768038"/>
                <a:gd name="connsiteX102" fmla="*/ 603885 w 813435"/>
                <a:gd name="connsiteY102" fmla="*/ 720413 h 768038"/>
                <a:gd name="connsiteX103" fmla="*/ 615315 w 813435"/>
                <a:gd name="connsiteY103" fmla="*/ 714698 h 768038"/>
                <a:gd name="connsiteX104" fmla="*/ 621030 w 813435"/>
                <a:gd name="connsiteY104" fmla="*/ 710888 h 768038"/>
                <a:gd name="connsiteX105" fmla="*/ 626745 w 813435"/>
                <a:gd name="connsiteY105" fmla="*/ 708983 h 768038"/>
                <a:gd name="connsiteX106" fmla="*/ 638175 w 813435"/>
                <a:gd name="connsiteY106" fmla="*/ 701363 h 768038"/>
                <a:gd name="connsiteX107" fmla="*/ 649605 w 813435"/>
                <a:gd name="connsiteY107" fmla="*/ 693743 h 768038"/>
                <a:gd name="connsiteX108" fmla="*/ 655320 w 813435"/>
                <a:gd name="connsiteY108" fmla="*/ 688028 h 768038"/>
                <a:gd name="connsiteX109" fmla="*/ 661035 w 813435"/>
                <a:gd name="connsiteY109" fmla="*/ 684218 h 768038"/>
                <a:gd name="connsiteX110" fmla="*/ 676275 w 813435"/>
                <a:gd name="connsiteY110" fmla="*/ 670883 h 768038"/>
                <a:gd name="connsiteX111" fmla="*/ 699135 w 813435"/>
                <a:gd name="connsiteY111" fmla="*/ 655643 h 768038"/>
                <a:gd name="connsiteX112" fmla="*/ 704850 w 813435"/>
                <a:gd name="connsiteY112" fmla="*/ 649928 h 768038"/>
                <a:gd name="connsiteX113" fmla="*/ 714375 w 813435"/>
                <a:gd name="connsiteY113" fmla="*/ 632783 h 768038"/>
                <a:gd name="connsiteX114" fmla="*/ 720090 w 813435"/>
                <a:gd name="connsiteY114" fmla="*/ 627068 h 768038"/>
                <a:gd name="connsiteX115" fmla="*/ 727710 w 813435"/>
                <a:gd name="connsiteY115" fmla="*/ 613733 h 768038"/>
                <a:gd name="connsiteX116" fmla="*/ 735330 w 813435"/>
                <a:gd name="connsiteY116" fmla="*/ 606113 h 768038"/>
                <a:gd name="connsiteX117" fmla="*/ 748665 w 813435"/>
                <a:gd name="connsiteY117" fmla="*/ 588968 h 768038"/>
                <a:gd name="connsiteX118" fmla="*/ 754380 w 813435"/>
                <a:gd name="connsiteY118" fmla="*/ 577538 h 768038"/>
                <a:gd name="connsiteX119" fmla="*/ 760095 w 813435"/>
                <a:gd name="connsiteY119" fmla="*/ 571823 h 768038"/>
                <a:gd name="connsiteX120" fmla="*/ 769620 w 813435"/>
                <a:gd name="connsiteY120" fmla="*/ 562298 h 768038"/>
                <a:gd name="connsiteX121" fmla="*/ 773430 w 813435"/>
                <a:gd name="connsiteY121" fmla="*/ 547058 h 768038"/>
                <a:gd name="connsiteX122" fmla="*/ 775335 w 813435"/>
                <a:gd name="connsiteY122" fmla="*/ 539438 h 768038"/>
                <a:gd name="connsiteX123" fmla="*/ 782955 w 813435"/>
                <a:gd name="connsiteY123" fmla="*/ 524198 h 768038"/>
                <a:gd name="connsiteX124" fmla="*/ 784860 w 813435"/>
                <a:gd name="connsiteY124" fmla="*/ 518483 h 768038"/>
                <a:gd name="connsiteX125" fmla="*/ 788670 w 813435"/>
                <a:gd name="connsiteY125" fmla="*/ 512768 h 768038"/>
                <a:gd name="connsiteX126" fmla="*/ 792480 w 813435"/>
                <a:gd name="connsiteY126" fmla="*/ 499433 h 768038"/>
                <a:gd name="connsiteX127" fmla="*/ 794385 w 813435"/>
                <a:gd name="connsiteY127" fmla="*/ 482288 h 768038"/>
                <a:gd name="connsiteX128" fmla="*/ 800100 w 813435"/>
                <a:gd name="connsiteY128" fmla="*/ 463238 h 768038"/>
                <a:gd name="connsiteX129" fmla="*/ 802005 w 813435"/>
                <a:gd name="connsiteY129" fmla="*/ 457523 h 768038"/>
                <a:gd name="connsiteX130" fmla="*/ 803910 w 813435"/>
                <a:gd name="connsiteY130" fmla="*/ 451808 h 768038"/>
                <a:gd name="connsiteX131" fmla="*/ 805815 w 813435"/>
                <a:gd name="connsiteY131" fmla="*/ 425138 h 768038"/>
                <a:gd name="connsiteX132" fmla="*/ 807720 w 813435"/>
                <a:gd name="connsiteY132" fmla="*/ 419423 h 768038"/>
                <a:gd name="connsiteX133" fmla="*/ 809625 w 813435"/>
                <a:gd name="connsiteY133" fmla="*/ 400373 h 768038"/>
                <a:gd name="connsiteX134" fmla="*/ 811530 w 813435"/>
                <a:gd name="connsiteY134" fmla="*/ 394658 h 768038"/>
                <a:gd name="connsiteX135" fmla="*/ 813435 w 813435"/>
                <a:gd name="connsiteY135" fmla="*/ 385133 h 768038"/>
                <a:gd name="connsiteX136" fmla="*/ 811530 w 813435"/>
                <a:gd name="connsiteY136" fmla="*/ 341318 h 768038"/>
                <a:gd name="connsiteX137" fmla="*/ 809625 w 813435"/>
                <a:gd name="connsiteY137" fmla="*/ 335603 h 768038"/>
                <a:gd name="connsiteX138" fmla="*/ 807720 w 813435"/>
                <a:gd name="connsiteY138" fmla="*/ 327983 h 768038"/>
                <a:gd name="connsiteX139" fmla="*/ 802005 w 813435"/>
                <a:gd name="connsiteY139" fmla="*/ 310838 h 768038"/>
                <a:gd name="connsiteX140" fmla="*/ 800100 w 813435"/>
                <a:gd name="connsiteY140" fmla="*/ 305123 h 768038"/>
                <a:gd name="connsiteX141" fmla="*/ 798195 w 813435"/>
                <a:gd name="connsiteY141" fmla="*/ 274643 h 768038"/>
                <a:gd name="connsiteX142" fmla="*/ 794385 w 813435"/>
                <a:gd name="connsiteY142" fmla="*/ 263213 h 768038"/>
                <a:gd name="connsiteX143" fmla="*/ 790575 w 813435"/>
                <a:gd name="connsiteY143" fmla="*/ 247973 h 768038"/>
                <a:gd name="connsiteX144" fmla="*/ 786765 w 813435"/>
                <a:gd name="connsiteY144" fmla="*/ 236543 h 768038"/>
                <a:gd name="connsiteX145" fmla="*/ 784860 w 813435"/>
                <a:gd name="connsiteY145" fmla="*/ 230828 h 768038"/>
                <a:gd name="connsiteX146" fmla="*/ 779145 w 813435"/>
                <a:gd name="connsiteY146" fmla="*/ 209873 h 768038"/>
                <a:gd name="connsiteX147" fmla="*/ 777240 w 813435"/>
                <a:gd name="connsiteY147" fmla="*/ 200348 h 768038"/>
                <a:gd name="connsiteX148" fmla="*/ 775335 w 813435"/>
                <a:gd name="connsiteY148" fmla="*/ 194633 h 768038"/>
                <a:gd name="connsiteX149" fmla="*/ 773430 w 813435"/>
                <a:gd name="connsiteY149" fmla="*/ 185108 h 768038"/>
                <a:gd name="connsiteX150" fmla="*/ 769620 w 813435"/>
                <a:gd name="connsiteY150" fmla="*/ 179393 h 768038"/>
                <a:gd name="connsiteX151" fmla="*/ 767715 w 813435"/>
                <a:gd name="connsiteY151" fmla="*/ 173678 h 768038"/>
                <a:gd name="connsiteX152" fmla="*/ 760095 w 813435"/>
                <a:gd name="connsiteY152" fmla="*/ 162248 h 768038"/>
                <a:gd name="connsiteX153" fmla="*/ 758190 w 813435"/>
                <a:gd name="connsiteY153" fmla="*/ 156533 h 768038"/>
                <a:gd name="connsiteX154" fmla="*/ 750570 w 813435"/>
                <a:gd name="connsiteY154" fmla="*/ 145103 h 768038"/>
                <a:gd name="connsiteX155" fmla="*/ 746760 w 813435"/>
                <a:gd name="connsiteY155" fmla="*/ 139388 h 768038"/>
                <a:gd name="connsiteX156" fmla="*/ 742950 w 813435"/>
                <a:gd name="connsiteY156" fmla="*/ 133673 h 768038"/>
                <a:gd name="connsiteX157" fmla="*/ 737235 w 813435"/>
                <a:gd name="connsiteY157" fmla="*/ 127958 h 768038"/>
                <a:gd name="connsiteX158" fmla="*/ 723900 w 813435"/>
                <a:gd name="connsiteY158" fmla="*/ 112718 h 768038"/>
                <a:gd name="connsiteX159" fmla="*/ 714375 w 813435"/>
                <a:gd name="connsiteY159" fmla="*/ 95573 h 768038"/>
                <a:gd name="connsiteX160" fmla="*/ 702945 w 813435"/>
                <a:gd name="connsiteY160" fmla="*/ 87953 h 768038"/>
                <a:gd name="connsiteX161" fmla="*/ 697230 w 813435"/>
                <a:gd name="connsiteY161" fmla="*/ 82238 h 768038"/>
                <a:gd name="connsiteX162" fmla="*/ 680085 w 813435"/>
                <a:gd name="connsiteY162" fmla="*/ 70808 h 768038"/>
                <a:gd name="connsiteX163" fmla="*/ 662940 w 813435"/>
                <a:gd name="connsiteY163" fmla="*/ 59378 h 768038"/>
                <a:gd name="connsiteX164" fmla="*/ 657225 w 813435"/>
                <a:gd name="connsiteY164" fmla="*/ 55568 h 768038"/>
                <a:gd name="connsiteX165" fmla="*/ 651510 w 813435"/>
                <a:gd name="connsiteY165" fmla="*/ 53663 h 768038"/>
                <a:gd name="connsiteX166" fmla="*/ 647700 w 813435"/>
                <a:gd name="connsiteY166" fmla="*/ 47948 h 768038"/>
                <a:gd name="connsiteX167" fmla="*/ 630555 w 813435"/>
                <a:gd name="connsiteY167" fmla="*/ 40328 h 768038"/>
                <a:gd name="connsiteX168" fmla="*/ 624840 w 813435"/>
                <a:gd name="connsiteY168" fmla="*/ 38423 h 768038"/>
                <a:gd name="connsiteX169" fmla="*/ 619125 w 813435"/>
                <a:gd name="connsiteY169" fmla="*/ 36518 h 768038"/>
                <a:gd name="connsiteX170" fmla="*/ 607695 w 813435"/>
                <a:gd name="connsiteY170" fmla="*/ 30803 h 768038"/>
                <a:gd name="connsiteX171" fmla="*/ 601980 w 813435"/>
                <a:gd name="connsiteY171" fmla="*/ 26993 h 768038"/>
                <a:gd name="connsiteX172" fmla="*/ 592455 w 813435"/>
                <a:gd name="connsiteY172" fmla="*/ 19373 h 768038"/>
                <a:gd name="connsiteX173" fmla="*/ 581025 w 813435"/>
                <a:gd name="connsiteY173" fmla="*/ 11753 h 768038"/>
                <a:gd name="connsiteX174" fmla="*/ 565785 w 813435"/>
                <a:gd name="connsiteY174" fmla="*/ 7943 h 768038"/>
                <a:gd name="connsiteX175" fmla="*/ 554355 w 813435"/>
                <a:gd name="connsiteY175" fmla="*/ 2228 h 768038"/>
                <a:gd name="connsiteX176" fmla="*/ 529590 w 813435"/>
                <a:gd name="connsiteY176" fmla="*/ 4133 h 76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813435" h="768038">
                  <a:moveTo>
                    <a:pt x="226695" y="2228"/>
                  </a:moveTo>
                  <a:cubicBezTo>
                    <a:pt x="212330" y="7016"/>
                    <a:pt x="229480" y="0"/>
                    <a:pt x="217170" y="9848"/>
                  </a:cubicBezTo>
                  <a:cubicBezTo>
                    <a:pt x="215602" y="11102"/>
                    <a:pt x="213360" y="11118"/>
                    <a:pt x="211455" y="11753"/>
                  </a:cubicBezTo>
                  <a:cubicBezTo>
                    <a:pt x="209550" y="13023"/>
                    <a:pt x="207832" y="14633"/>
                    <a:pt x="205740" y="15563"/>
                  </a:cubicBezTo>
                  <a:cubicBezTo>
                    <a:pt x="202070" y="17194"/>
                    <a:pt x="198120" y="18103"/>
                    <a:pt x="194310" y="19373"/>
                  </a:cubicBezTo>
                  <a:lnTo>
                    <a:pt x="182880" y="23183"/>
                  </a:lnTo>
                  <a:lnTo>
                    <a:pt x="177165" y="25088"/>
                  </a:lnTo>
                  <a:lnTo>
                    <a:pt x="171450" y="26993"/>
                  </a:lnTo>
                  <a:cubicBezTo>
                    <a:pt x="162393" y="33031"/>
                    <a:pt x="167907" y="30079"/>
                    <a:pt x="154305" y="34613"/>
                  </a:cubicBezTo>
                  <a:lnTo>
                    <a:pt x="148590" y="36518"/>
                  </a:lnTo>
                  <a:cubicBezTo>
                    <a:pt x="146685" y="37788"/>
                    <a:pt x="144923" y="39304"/>
                    <a:pt x="142875" y="40328"/>
                  </a:cubicBezTo>
                  <a:cubicBezTo>
                    <a:pt x="141079" y="41226"/>
                    <a:pt x="138327" y="40599"/>
                    <a:pt x="137160" y="42233"/>
                  </a:cubicBezTo>
                  <a:cubicBezTo>
                    <a:pt x="134826" y="45501"/>
                    <a:pt x="134620" y="49853"/>
                    <a:pt x="133350" y="53663"/>
                  </a:cubicBezTo>
                  <a:cubicBezTo>
                    <a:pt x="131064" y="60521"/>
                    <a:pt x="126238" y="65792"/>
                    <a:pt x="120015" y="68903"/>
                  </a:cubicBezTo>
                  <a:cubicBezTo>
                    <a:pt x="118219" y="69801"/>
                    <a:pt x="116205" y="70173"/>
                    <a:pt x="114300" y="70808"/>
                  </a:cubicBezTo>
                  <a:cubicBezTo>
                    <a:pt x="113030" y="72713"/>
                    <a:pt x="112278" y="75093"/>
                    <a:pt x="110490" y="76523"/>
                  </a:cubicBezTo>
                  <a:cubicBezTo>
                    <a:pt x="108922" y="77777"/>
                    <a:pt x="106571" y="77530"/>
                    <a:pt x="104775" y="78428"/>
                  </a:cubicBezTo>
                  <a:cubicBezTo>
                    <a:pt x="102727" y="79452"/>
                    <a:pt x="100965" y="80968"/>
                    <a:pt x="99060" y="82238"/>
                  </a:cubicBezTo>
                  <a:lnTo>
                    <a:pt x="87630" y="99383"/>
                  </a:lnTo>
                  <a:cubicBezTo>
                    <a:pt x="86360" y="101288"/>
                    <a:pt x="85725" y="103828"/>
                    <a:pt x="83820" y="105098"/>
                  </a:cubicBezTo>
                  <a:lnTo>
                    <a:pt x="78105" y="108908"/>
                  </a:lnTo>
                  <a:cubicBezTo>
                    <a:pt x="74752" y="118967"/>
                    <a:pt x="77314" y="112952"/>
                    <a:pt x="68580" y="126053"/>
                  </a:cubicBezTo>
                  <a:cubicBezTo>
                    <a:pt x="67310" y="127958"/>
                    <a:pt x="64770" y="128593"/>
                    <a:pt x="62865" y="129863"/>
                  </a:cubicBezTo>
                  <a:cubicBezTo>
                    <a:pt x="62230" y="131768"/>
                    <a:pt x="61935" y="133823"/>
                    <a:pt x="60960" y="135578"/>
                  </a:cubicBezTo>
                  <a:cubicBezTo>
                    <a:pt x="55263" y="145832"/>
                    <a:pt x="54567" y="145781"/>
                    <a:pt x="47625" y="152723"/>
                  </a:cubicBezTo>
                  <a:cubicBezTo>
                    <a:pt x="40677" y="173566"/>
                    <a:pt x="52315" y="142553"/>
                    <a:pt x="40005" y="162248"/>
                  </a:cubicBezTo>
                  <a:cubicBezTo>
                    <a:pt x="37876" y="165654"/>
                    <a:pt x="37465" y="169868"/>
                    <a:pt x="36195" y="173678"/>
                  </a:cubicBezTo>
                  <a:lnTo>
                    <a:pt x="32385" y="185108"/>
                  </a:lnTo>
                  <a:cubicBezTo>
                    <a:pt x="31661" y="187280"/>
                    <a:pt x="29505" y="188731"/>
                    <a:pt x="28575" y="190823"/>
                  </a:cubicBezTo>
                  <a:cubicBezTo>
                    <a:pt x="26944" y="194493"/>
                    <a:pt x="26993" y="198911"/>
                    <a:pt x="24765" y="202253"/>
                  </a:cubicBezTo>
                  <a:cubicBezTo>
                    <a:pt x="23495" y="204158"/>
                    <a:pt x="21885" y="205876"/>
                    <a:pt x="20955" y="207968"/>
                  </a:cubicBezTo>
                  <a:lnTo>
                    <a:pt x="15240" y="225113"/>
                  </a:lnTo>
                  <a:cubicBezTo>
                    <a:pt x="14412" y="227597"/>
                    <a:pt x="14054" y="230216"/>
                    <a:pt x="13335" y="232733"/>
                  </a:cubicBezTo>
                  <a:cubicBezTo>
                    <a:pt x="10153" y="243870"/>
                    <a:pt x="12503" y="232668"/>
                    <a:pt x="9525" y="246068"/>
                  </a:cubicBezTo>
                  <a:cubicBezTo>
                    <a:pt x="8823" y="249229"/>
                    <a:pt x="8472" y="252469"/>
                    <a:pt x="7620" y="255593"/>
                  </a:cubicBezTo>
                  <a:cubicBezTo>
                    <a:pt x="6563" y="259468"/>
                    <a:pt x="5080" y="263213"/>
                    <a:pt x="3810" y="267023"/>
                  </a:cubicBezTo>
                  <a:lnTo>
                    <a:pt x="1905" y="272738"/>
                  </a:lnTo>
                  <a:cubicBezTo>
                    <a:pt x="1270" y="277183"/>
                    <a:pt x="0" y="281583"/>
                    <a:pt x="0" y="286073"/>
                  </a:cubicBezTo>
                  <a:cubicBezTo>
                    <a:pt x="0" y="318464"/>
                    <a:pt x="909" y="350852"/>
                    <a:pt x="1905" y="383228"/>
                  </a:cubicBezTo>
                  <a:cubicBezTo>
                    <a:pt x="2179" y="392136"/>
                    <a:pt x="2826" y="401040"/>
                    <a:pt x="3810" y="409898"/>
                  </a:cubicBezTo>
                  <a:cubicBezTo>
                    <a:pt x="4099" y="412500"/>
                    <a:pt x="5202" y="414951"/>
                    <a:pt x="5715" y="417518"/>
                  </a:cubicBezTo>
                  <a:cubicBezTo>
                    <a:pt x="6473" y="421306"/>
                    <a:pt x="6929" y="425148"/>
                    <a:pt x="7620" y="428948"/>
                  </a:cubicBezTo>
                  <a:cubicBezTo>
                    <a:pt x="8199" y="432134"/>
                    <a:pt x="8993" y="435279"/>
                    <a:pt x="9525" y="438473"/>
                  </a:cubicBezTo>
                  <a:cubicBezTo>
                    <a:pt x="12249" y="454817"/>
                    <a:pt x="8687" y="447693"/>
                    <a:pt x="15240" y="457523"/>
                  </a:cubicBezTo>
                  <a:cubicBezTo>
                    <a:pt x="18119" y="469039"/>
                    <a:pt x="16317" y="462659"/>
                    <a:pt x="20955" y="476573"/>
                  </a:cubicBezTo>
                  <a:cubicBezTo>
                    <a:pt x="21679" y="478745"/>
                    <a:pt x="23835" y="480196"/>
                    <a:pt x="24765" y="482288"/>
                  </a:cubicBezTo>
                  <a:cubicBezTo>
                    <a:pt x="26396" y="485958"/>
                    <a:pt x="27305" y="489908"/>
                    <a:pt x="28575" y="493718"/>
                  </a:cubicBezTo>
                  <a:lnTo>
                    <a:pt x="30480" y="499433"/>
                  </a:lnTo>
                  <a:lnTo>
                    <a:pt x="32385" y="505148"/>
                  </a:lnTo>
                  <a:cubicBezTo>
                    <a:pt x="33020" y="507053"/>
                    <a:pt x="33960" y="508882"/>
                    <a:pt x="34290" y="510863"/>
                  </a:cubicBezTo>
                  <a:cubicBezTo>
                    <a:pt x="34925" y="514673"/>
                    <a:pt x="35258" y="518546"/>
                    <a:pt x="36195" y="522293"/>
                  </a:cubicBezTo>
                  <a:cubicBezTo>
                    <a:pt x="37169" y="526189"/>
                    <a:pt x="39345" y="529762"/>
                    <a:pt x="40005" y="533723"/>
                  </a:cubicBezTo>
                  <a:cubicBezTo>
                    <a:pt x="40640" y="537533"/>
                    <a:pt x="40973" y="541406"/>
                    <a:pt x="41910" y="545153"/>
                  </a:cubicBezTo>
                  <a:cubicBezTo>
                    <a:pt x="46825" y="564812"/>
                    <a:pt x="43275" y="549788"/>
                    <a:pt x="49530" y="562298"/>
                  </a:cubicBezTo>
                  <a:cubicBezTo>
                    <a:pt x="52097" y="567431"/>
                    <a:pt x="50392" y="569482"/>
                    <a:pt x="55245" y="573728"/>
                  </a:cubicBezTo>
                  <a:cubicBezTo>
                    <a:pt x="58691" y="576743"/>
                    <a:pt x="66675" y="581348"/>
                    <a:pt x="66675" y="581348"/>
                  </a:cubicBezTo>
                  <a:cubicBezTo>
                    <a:pt x="73474" y="591546"/>
                    <a:pt x="68866" y="585444"/>
                    <a:pt x="81915" y="598493"/>
                  </a:cubicBezTo>
                  <a:lnTo>
                    <a:pt x="93345" y="615638"/>
                  </a:lnTo>
                  <a:cubicBezTo>
                    <a:pt x="94615" y="617543"/>
                    <a:pt x="95536" y="619734"/>
                    <a:pt x="97155" y="621353"/>
                  </a:cubicBezTo>
                  <a:cubicBezTo>
                    <a:pt x="120050" y="644248"/>
                    <a:pt x="94079" y="617280"/>
                    <a:pt x="108585" y="634688"/>
                  </a:cubicBezTo>
                  <a:cubicBezTo>
                    <a:pt x="110310" y="636758"/>
                    <a:pt x="112646" y="638276"/>
                    <a:pt x="114300" y="640403"/>
                  </a:cubicBezTo>
                  <a:cubicBezTo>
                    <a:pt x="117111" y="644017"/>
                    <a:pt x="119380" y="648023"/>
                    <a:pt x="121920" y="651833"/>
                  </a:cubicBezTo>
                  <a:lnTo>
                    <a:pt x="125730" y="657548"/>
                  </a:lnTo>
                  <a:cubicBezTo>
                    <a:pt x="127000" y="659453"/>
                    <a:pt x="129686" y="659892"/>
                    <a:pt x="131445" y="661358"/>
                  </a:cubicBezTo>
                  <a:cubicBezTo>
                    <a:pt x="133515" y="663083"/>
                    <a:pt x="135090" y="665348"/>
                    <a:pt x="137160" y="667073"/>
                  </a:cubicBezTo>
                  <a:cubicBezTo>
                    <a:pt x="138919" y="668539"/>
                    <a:pt x="141116" y="669417"/>
                    <a:pt x="142875" y="670883"/>
                  </a:cubicBezTo>
                  <a:cubicBezTo>
                    <a:pt x="144945" y="672608"/>
                    <a:pt x="146463" y="674944"/>
                    <a:pt x="148590" y="676598"/>
                  </a:cubicBezTo>
                  <a:lnTo>
                    <a:pt x="165735" y="688028"/>
                  </a:lnTo>
                  <a:cubicBezTo>
                    <a:pt x="168429" y="689824"/>
                    <a:pt x="172136" y="689081"/>
                    <a:pt x="175260" y="689933"/>
                  </a:cubicBezTo>
                  <a:cubicBezTo>
                    <a:pt x="179135" y="690990"/>
                    <a:pt x="186690" y="693743"/>
                    <a:pt x="186690" y="693743"/>
                  </a:cubicBezTo>
                  <a:cubicBezTo>
                    <a:pt x="197673" y="701065"/>
                    <a:pt x="187078" y="694726"/>
                    <a:pt x="198120" y="699458"/>
                  </a:cubicBezTo>
                  <a:cubicBezTo>
                    <a:pt x="200730" y="700577"/>
                    <a:pt x="203103" y="702213"/>
                    <a:pt x="205740" y="703268"/>
                  </a:cubicBezTo>
                  <a:cubicBezTo>
                    <a:pt x="209469" y="704760"/>
                    <a:pt x="217170" y="707078"/>
                    <a:pt x="217170" y="707078"/>
                  </a:cubicBezTo>
                  <a:cubicBezTo>
                    <a:pt x="219075" y="708983"/>
                    <a:pt x="220693" y="711227"/>
                    <a:pt x="222885" y="712793"/>
                  </a:cubicBezTo>
                  <a:cubicBezTo>
                    <a:pt x="227005" y="715736"/>
                    <a:pt x="231556" y="716953"/>
                    <a:pt x="236220" y="718508"/>
                  </a:cubicBezTo>
                  <a:cubicBezTo>
                    <a:pt x="238125" y="719778"/>
                    <a:pt x="240176" y="720852"/>
                    <a:pt x="241935" y="722318"/>
                  </a:cubicBezTo>
                  <a:cubicBezTo>
                    <a:pt x="244005" y="724043"/>
                    <a:pt x="245408" y="726539"/>
                    <a:pt x="247650" y="728033"/>
                  </a:cubicBezTo>
                  <a:cubicBezTo>
                    <a:pt x="249321" y="729147"/>
                    <a:pt x="251460" y="729303"/>
                    <a:pt x="253365" y="729938"/>
                  </a:cubicBezTo>
                  <a:cubicBezTo>
                    <a:pt x="255270" y="731208"/>
                    <a:pt x="256988" y="732818"/>
                    <a:pt x="259080" y="733748"/>
                  </a:cubicBezTo>
                  <a:cubicBezTo>
                    <a:pt x="262750" y="735379"/>
                    <a:pt x="270510" y="737558"/>
                    <a:pt x="270510" y="737558"/>
                  </a:cubicBezTo>
                  <a:cubicBezTo>
                    <a:pt x="272415" y="738828"/>
                    <a:pt x="274177" y="740344"/>
                    <a:pt x="276225" y="741368"/>
                  </a:cubicBezTo>
                  <a:cubicBezTo>
                    <a:pt x="279426" y="742969"/>
                    <a:pt x="286508" y="744262"/>
                    <a:pt x="289560" y="745178"/>
                  </a:cubicBezTo>
                  <a:cubicBezTo>
                    <a:pt x="293407" y="746332"/>
                    <a:pt x="297094" y="748014"/>
                    <a:pt x="300990" y="748988"/>
                  </a:cubicBezTo>
                  <a:cubicBezTo>
                    <a:pt x="303530" y="749623"/>
                    <a:pt x="306093" y="750174"/>
                    <a:pt x="308610" y="750893"/>
                  </a:cubicBezTo>
                  <a:cubicBezTo>
                    <a:pt x="310541" y="751445"/>
                    <a:pt x="312394" y="752246"/>
                    <a:pt x="314325" y="752798"/>
                  </a:cubicBezTo>
                  <a:cubicBezTo>
                    <a:pt x="316842" y="753517"/>
                    <a:pt x="319428" y="753984"/>
                    <a:pt x="321945" y="754703"/>
                  </a:cubicBezTo>
                  <a:cubicBezTo>
                    <a:pt x="326743" y="756074"/>
                    <a:pt x="330146" y="757897"/>
                    <a:pt x="335280" y="758513"/>
                  </a:cubicBezTo>
                  <a:cubicBezTo>
                    <a:pt x="348580" y="760109"/>
                    <a:pt x="375285" y="762323"/>
                    <a:pt x="375285" y="762323"/>
                  </a:cubicBezTo>
                  <a:cubicBezTo>
                    <a:pt x="377825" y="762958"/>
                    <a:pt x="380313" y="763858"/>
                    <a:pt x="382905" y="764228"/>
                  </a:cubicBezTo>
                  <a:cubicBezTo>
                    <a:pt x="408689" y="767911"/>
                    <a:pt x="394411" y="763618"/>
                    <a:pt x="407670" y="768038"/>
                  </a:cubicBezTo>
                  <a:cubicBezTo>
                    <a:pt x="418465" y="767403"/>
                    <a:pt x="429361" y="767737"/>
                    <a:pt x="440055" y="766133"/>
                  </a:cubicBezTo>
                  <a:cubicBezTo>
                    <a:pt x="442319" y="765793"/>
                    <a:pt x="443678" y="763253"/>
                    <a:pt x="445770" y="762323"/>
                  </a:cubicBezTo>
                  <a:cubicBezTo>
                    <a:pt x="449440" y="760692"/>
                    <a:pt x="453390" y="759783"/>
                    <a:pt x="457200" y="758513"/>
                  </a:cubicBezTo>
                  <a:lnTo>
                    <a:pt x="462915" y="756608"/>
                  </a:lnTo>
                  <a:cubicBezTo>
                    <a:pt x="471370" y="753790"/>
                    <a:pt x="480695" y="755338"/>
                    <a:pt x="489585" y="754703"/>
                  </a:cubicBezTo>
                  <a:lnTo>
                    <a:pt x="501015" y="752798"/>
                  </a:lnTo>
                  <a:cubicBezTo>
                    <a:pt x="504201" y="752219"/>
                    <a:pt x="507324" y="751271"/>
                    <a:pt x="510540" y="750893"/>
                  </a:cubicBezTo>
                  <a:cubicBezTo>
                    <a:pt x="518134" y="750000"/>
                    <a:pt x="525780" y="749623"/>
                    <a:pt x="533400" y="748988"/>
                  </a:cubicBezTo>
                  <a:cubicBezTo>
                    <a:pt x="548723" y="745157"/>
                    <a:pt x="533071" y="748746"/>
                    <a:pt x="556260" y="745178"/>
                  </a:cubicBezTo>
                  <a:cubicBezTo>
                    <a:pt x="568847" y="743241"/>
                    <a:pt x="562035" y="744072"/>
                    <a:pt x="571500" y="741368"/>
                  </a:cubicBezTo>
                  <a:cubicBezTo>
                    <a:pt x="574017" y="740649"/>
                    <a:pt x="576580" y="740098"/>
                    <a:pt x="579120" y="739463"/>
                  </a:cubicBezTo>
                  <a:cubicBezTo>
                    <a:pt x="584038" y="736184"/>
                    <a:pt x="593234" y="730359"/>
                    <a:pt x="598170" y="726128"/>
                  </a:cubicBezTo>
                  <a:cubicBezTo>
                    <a:pt x="600215" y="724375"/>
                    <a:pt x="601815" y="722138"/>
                    <a:pt x="603885" y="720413"/>
                  </a:cubicBezTo>
                  <a:cubicBezTo>
                    <a:pt x="608809" y="716310"/>
                    <a:pt x="609587" y="716607"/>
                    <a:pt x="615315" y="714698"/>
                  </a:cubicBezTo>
                  <a:cubicBezTo>
                    <a:pt x="617220" y="713428"/>
                    <a:pt x="618982" y="711912"/>
                    <a:pt x="621030" y="710888"/>
                  </a:cubicBezTo>
                  <a:cubicBezTo>
                    <a:pt x="622826" y="709990"/>
                    <a:pt x="624990" y="709958"/>
                    <a:pt x="626745" y="708983"/>
                  </a:cubicBezTo>
                  <a:cubicBezTo>
                    <a:pt x="630748" y="706759"/>
                    <a:pt x="634365" y="703903"/>
                    <a:pt x="638175" y="701363"/>
                  </a:cubicBezTo>
                  <a:lnTo>
                    <a:pt x="649605" y="693743"/>
                  </a:lnTo>
                  <a:cubicBezTo>
                    <a:pt x="651847" y="692249"/>
                    <a:pt x="653250" y="689753"/>
                    <a:pt x="655320" y="688028"/>
                  </a:cubicBezTo>
                  <a:cubicBezTo>
                    <a:pt x="657079" y="686562"/>
                    <a:pt x="659130" y="685488"/>
                    <a:pt x="661035" y="684218"/>
                  </a:cubicBezTo>
                  <a:cubicBezTo>
                    <a:pt x="667385" y="674693"/>
                    <a:pt x="662940" y="679773"/>
                    <a:pt x="676275" y="670883"/>
                  </a:cubicBezTo>
                  <a:lnTo>
                    <a:pt x="699135" y="655643"/>
                  </a:lnTo>
                  <a:cubicBezTo>
                    <a:pt x="701377" y="654149"/>
                    <a:pt x="702945" y="651833"/>
                    <a:pt x="704850" y="649928"/>
                  </a:cubicBezTo>
                  <a:cubicBezTo>
                    <a:pt x="707246" y="642741"/>
                    <a:pt x="707825" y="639333"/>
                    <a:pt x="714375" y="632783"/>
                  </a:cubicBezTo>
                  <a:cubicBezTo>
                    <a:pt x="716280" y="630878"/>
                    <a:pt x="718365" y="629138"/>
                    <a:pt x="720090" y="627068"/>
                  </a:cubicBezTo>
                  <a:cubicBezTo>
                    <a:pt x="732845" y="611763"/>
                    <a:pt x="713736" y="632366"/>
                    <a:pt x="727710" y="613733"/>
                  </a:cubicBezTo>
                  <a:cubicBezTo>
                    <a:pt x="729865" y="610859"/>
                    <a:pt x="733086" y="608918"/>
                    <a:pt x="735330" y="606113"/>
                  </a:cubicBezTo>
                  <a:cubicBezTo>
                    <a:pt x="753559" y="583327"/>
                    <a:pt x="734350" y="603283"/>
                    <a:pt x="748665" y="588968"/>
                  </a:cubicBezTo>
                  <a:cubicBezTo>
                    <a:pt x="750574" y="583240"/>
                    <a:pt x="750277" y="582462"/>
                    <a:pt x="754380" y="577538"/>
                  </a:cubicBezTo>
                  <a:cubicBezTo>
                    <a:pt x="756105" y="575468"/>
                    <a:pt x="758370" y="573893"/>
                    <a:pt x="760095" y="571823"/>
                  </a:cubicBezTo>
                  <a:cubicBezTo>
                    <a:pt x="768033" y="562298"/>
                    <a:pt x="759143" y="569283"/>
                    <a:pt x="769620" y="562298"/>
                  </a:cubicBezTo>
                  <a:cubicBezTo>
                    <a:pt x="773493" y="542933"/>
                    <a:pt x="769525" y="560726"/>
                    <a:pt x="773430" y="547058"/>
                  </a:cubicBezTo>
                  <a:cubicBezTo>
                    <a:pt x="774149" y="544541"/>
                    <a:pt x="774328" y="541855"/>
                    <a:pt x="775335" y="539438"/>
                  </a:cubicBezTo>
                  <a:cubicBezTo>
                    <a:pt x="777519" y="534195"/>
                    <a:pt x="780415" y="529278"/>
                    <a:pt x="782955" y="524198"/>
                  </a:cubicBezTo>
                  <a:cubicBezTo>
                    <a:pt x="783853" y="522402"/>
                    <a:pt x="783962" y="520279"/>
                    <a:pt x="784860" y="518483"/>
                  </a:cubicBezTo>
                  <a:cubicBezTo>
                    <a:pt x="785884" y="516435"/>
                    <a:pt x="787646" y="514816"/>
                    <a:pt x="788670" y="512768"/>
                  </a:cubicBezTo>
                  <a:cubicBezTo>
                    <a:pt x="790036" y="510035"/>
                    <a:pt x="791870" y="501874"/>
                    <a:pt x="792480" y="499433"/>
                  </a:cubicBezTo>
                  <a:cubicBezTo>
                    <a:pt x="793115" y="493718"/>
                    <a:pt x="793511" y="487971"/>
                    <a:pt x="794385" y="482288"/>
                  </a:cubicBezTo>
                  <a:cubicBezTo>
                    <a:pt x="795208" y="476941"/>
                    <a:pt x="798617" y="467688"/>
                    <a:pt x="800100" y="463238"/>
                  </a:cubicBezTo>
                  <a:lnTo>
                    <a:pt x="802005" y="457523"/>
                  </a:lnTo>
                  <a:lnTo>
                    <a:pt x="803910" y="451808"/>
                  </a:lnTo>
                  <a:cubicBezTo>
                    <a:pt x="804545" y="442918"/>
                    <a:pt x="804774" y="433990"/>
                    <a:pt x="805815" y="425138"/>
                  </a:cubicBezTo>
                  <a:cubicBezTo>
                    <a:pt x="806050" y="423144"/>
                    <a:pt x="807415" y="421408"/>
                    <a:pt x="807720" y="419423"/>
                  </a:cubicBezTo>
                  <a:cubicBezTo>
                    <a:pt x="808690" y="413116"/>
                    <a:pt x="808655" y="406680"/>
                    <a:pt x="809625" y="400373"/>
                  </a:cubicBezTo>
                  <a:cubicBezTo>
                    <a:pt x="809930" y="398388"/>
                    <a:pt x="811043" y="396606"/>
                    <a:pt x="811530" y="394658"/>
                  </a:cubicBezTo>
                  <a:cubicBezTo>
                    <a:pt x="812315" y="391517"/>
                    <a:pt x="812800" y="388308"/>
                    <a:pt x="813435" y="385133"/>
                  </a:cubicBezTo>
                  <a:cubicBezTo>
                    <a:pt x="812800" y="370528"/>
                    <a:pt x="812651" y="355894"/>
                    <a:pt x="811530" y="341318"/>
                  </a:cubicBezTo>
                  <a:cubicBezTo>
                    <a:pt x="811376" y="339316"/>
                    <a:pt x="810177" y="337534"/>
                    <a:pt x="809625" y="335603"/>
                  </a:cubicBezTo>
                  <a:cubicBezTo>
                    <a:pt x="808906" y="333086"/>
                    <a:pt x="808472" y="330491"/>
                    <a:pt x="807720" y="327983"/>
                  </a:cubicBezTo>
                  <a:lnTo>
                    <a:pt x="802005" y="310838"/>
                  </a:lnTo>
                  <a:lnTo>
                    <a:pt x="800100" y="305123"/>
                  </a:lnTo>
                  <a:cubicBezTo>
                    <a:pt x="799465" y="294963"/>
                    <a:pt x="799570" y="284729"/>
                    <a:pt x="798195" y="274643"/>
                  </a:cubicBezTo>
                  <a:cubicBezTo>
                    <a:pt x="797652" y="270664"/>
                    <a:pt x="795655" y="267023"/>
                    <a:pt x="794385" y="263213"/>
                  </a:cubicBezTo>
                  <a:cubicBezTo>
                    <a:pt x="788605" y="245872"/>
                    <a:pt x="797471" y="273260"/>
                    <a:pt x="790575" y="247973"/>
                  </a:cubicBezTo>
                  <a:cubicBezTo>
                    <a:pt x="789518" y="244098"/>
                    <a:pt x="788035" y="240353"/>
                    <a:pt x="786765" y="236543"/>
                  </a:cubicBezTo>
                  <a:cubicBezTo>
                    <a:pt x="786130" y="234638"/>
                    <a:pt x="785254" y="232797"/>
                    <a:pt x="784860" y="230828"/>
                  </a:cubicBezTo>
                  <a:cubicBezTo>
                    <a:pt x="782167" y="217365"/>
                    <a:pt x="783979" y="224375"/>
                    <a:pt x="779145" y="209873"/>
                  </a:cubicBezTo>
                  <a:cubicBezTo>
                    <a:pt x="778121" y="206801"/>
                    <a:pt x="778025" y="203489"/>
                    <a:pt x="777240" y="200348"/>
                  </a:cubicBezTo>
                  <a:cubicBezTo>
                    <a:pt x="776753" y="198400"/>
                    <a:pt x="775822" y="196581"/>
                    <a:pt x="775335" y="194633"/>
                  </a:cubicBezTo>
                  <a:cubicBezTo>
                    <a:pt x="774550" y="191492"/>
                    <a:pt x="774567" y="188140"/>
                    <a:pt x="773430" y="185108"/>
                  </a:cubicBezTo>
                  <a:cubicBezTo>
                    <a:pt x="772626" y="182964"/>
                    <a:pt x="770644" y="181441"/>
                    <a:pt x="769620" y="179393"/>
                  </a:cubicBezTo>
                  <a:cubicBezTo>
                    <a:pt x="768722" y="177597"/>
                    <a:pt x="768690" y="175433"/>
                    <a:pt x="767715" y="173678"/>
                  </a:cubicBezTo>
                  <a:cubicBezTo>
                    <a:pt x="765491" y="169675"/>
                    <a:pt x="762635" y="166058"/>
                    <a:pt x="760095" y="162248"/>
                  </a:cubicBezTo>
                  <a:cubicBezTo>
                    <a:pt x="758981" y="160577"/>
                    <a:pt x="759165" y="158288"/>
                    <a:pt x="758190" y="156533"/>
                  </a:cubicBezTo>
                  <a:cubicBezTo>
                    <a:pt x="755966" y="152530"/>
                    <a:pt x="753110" y="148913"/>
                    <a:pt x="750570" y="145103"/>
                  </a:cubicBezTo>
                  <a:lnTo>
                    <a:pt x="746760" y="139388"/>
                  </a:lnTo>
                  <a:cubicBezTo>
                    <a:pt x="745490" y="137483"/>
                    <a:pt x="744569" y="135292"/>
                    <a:pt x="742950" y="133673"/>
                  </a:cubicBezTo>
                  <a:cubicBezTo>
                    <a:pt x="741045" y="131768"/>
                    <a:pt x="738889" y="130085"/>
                    <a:pt x="737235" y="127958"/>
                  </a:cubicBezTo>
                  <a:cubicBezTo>
                    <a:pt x="725268" y="112571"/>
                    <a:pt x="734964" y="120094"/>
                    <a:pt x="723900" y="112718"/>
                  </a:cubicBezTo>
                  <a:cubicBezTo>
                    <a:pt x="721915" y="106763"/>
                    <a:pt x="719990" y="99316"/>
                    <a:pt x="714375" y="95573"/>
                  </a:cubicBezTo>
                  <a:cubicBezTo>
                    <a:pt x="710565" y="93033"/>
                    <a:pt x="706183" y="91191"/>
                    <a:pt x="702945" y="87953"/>
                  </a:cubicBezTo>
                  <a:cubicBezTo>
                    <a:pt x="701040" y="86048"/>
                    <a:pt x="699357" y="83892"/>
                    <a:pt x="697230" y="82238"/>
                  </a:cubicBezTo>
                  <a:lnTo>
                    <a:pt x="680085" y="70808"/>
                  </a:lnTo>
                  <a:lnTo>
                    <a:pt x="662940" y="59378"/>
                  </a:lnTo>
                  <a:cubicBezTo>
                    <a:pt x="661035" y="58108"/>
                    <a:pt x="659397" y="56292"/>
                    <a:pt x="657225" y="55568"/>
                  </a:cubicBezTo>
                  <a:lnTo>
                    <a:pt x="651510" y="53663"/>
                  </a:lnTo>
                  <a:cubicBezTo>
                    <a:pt x="650240" y="51758"/>
                    <a:pt x="649319" y="49567"/>
                    <a:pt x="647700" y="47948"/>
                  </a:cubicBezTo>
                  <a:cubicBezTo>
                    <a:pt x="643172" y="43420"/>
                    <a:pt x="636214" y="42214"/>
                    <a:pt x="630555" y="40328"/>
                  </a:cubicBezTo>
                  <a:lnTo>
                    <a:pt x="624840" y="38423"/>
                  </a:lnTo>
                  <a:lnTo>
                    <a:pt x="619125" y="36518"/>
                  </a:lnTo>
                  <a:cubicBezTo>
                    <a:pt x="602747" y="25599"/>
                    <a:pt x="623469" y="38690"/>
                    <a:pt x="607695" y="30803"/>
                  </a:cubicBezTo>
                  <a:cubicBezTo>
                    <a:pt x="605647" y="29779"/>
                    <a:pt x="603885" y="28263"/>
                    <a:pt x="601980" y="26993"/>
                  </a:cubicBezTo>
                  <a:cubicBezTo>
                    <a:pt x="594940" y="16433"/>
                    <a:pt x="602198" y="24786"/>
                    <a:pt x="592455" y="19373"/>
                  </a:cubicBezTo>
                  <a:cubicBezTo>
                    <a:pt x="588452" y="17149"/>
                    <a:pt x="585515" y="12651"/>
                    <a:pt x="581025" y="11753"/>
                  </a:cubicBezTo>
                  <a:cubicBezTo>
                    <a:pt x="569531" y="9454"/>
                    <a:pt x="574572" y="10872"/>
                    <a:pt x="565785" y="7943"/>
                  </a:cubicBezTo>
                  <a:cubicBezTo>
                    <a:pt x="562896" y="6017"/>
                    <a:pt x="558299" y="2228"/>
                    <a:pt x="554355" y="2228"/>
                  </a:cubicBezTo>
                  <a:cubicBezTo>
                    <a:pt x="546076" y="2228"/>
                    <a:pt x="529590" y="4133"/>
                    <a:pt x="529590" y="413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00400" y="2133600"/>
              <a:ext cx="2743200" cy="25146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3200400" y="2667000"/>
              <a:ext cx="2743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200400" y="3198812"/>
              <a:ext cx="2743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3124200" y="3657600"/>
              <a:ext cx="1981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4038600" y="3657600"/>
              <a:ext cx="1981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200400" y="2133600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LB Plan</a:t>
              </a:r>
              <a:endParaRPr lang="en-US" sz="2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29200" y="27432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C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14800" y="27432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B</a:t>
              </a:r>
              <a:endParaRPr lang="en-US" sz="2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00400" y="27432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4343400" y="3429000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343400" y="3581400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343400" y="3733800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343400" y="3886200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343400" y="4038600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343400" y="4191000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181600" y="3429000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181600" y="3581400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181600" y="3733800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181600" y="3886200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181600" y="4038600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181600" y="4191000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429000" y="3429000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429000" y="3581400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429000" y="3733800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429000" y="3886200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429000" y="4038600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429000" y="4191000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278</TotalTime>
  <Words>684</Words>
  <Application>Microsoft Office PowerPoint</Application>
  <PresentationFormat>On-screen Show (4:3)</PresentationFormat>
  <Paragraphs>201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Theme3</vt:lpstr>
      <vt:lpstr>MOSH Adoption Team Training</vt:lpstr>
      <vt:lpstr>Slide 2</vt:lpstr>
      <vt:lpstr>Slide 3</vt:lpstr>
      <vt:lpstr>Differentiators</vt:lpstr>
      <vt:lpstr>Leading Practice</vt:lpstr>
      <vt:lpstr>Behavioural Dimensions</vt:lpstr>
      <vt:lpstr>MOSH Process: Key differentiators</vt:lpstr>
      <vt:lpstr>Phase 1: Direct inquiry</vt:lpstr>
      <vt:lpstr>Slide 9</vt:lpstr>
      <vt:lpstr>Phase 3: Leadership behaviour and behavioural communication</vt:lpstr>
      <vt:lpstr>Desired outcome: Voluntary adoption</vt:lpstr>
      <vt:lpstr>Step 3: Adoption</vt:lpstr>
      <vt:lpstr>Identify</vt:lpstr>
      <vt:lpstr>Leading Practice Oxford: Practice: “the customary, habitual, or expected procedure or way of doing of something”</vt:lpstr>
      <vt:lpstr>Simple Leading Practice</vt:lpstr>
      <vt:lpstr>Difference between LP &amp; SLP</vt:lpstr>
      <vt:lpstr>Identify</vt:lpstr>
      <vt:lpstr>Slide 18</vt:lpstr>
      <vt:lpstr>Slide 19</vt:lpstr>
      <vt:lpstr>Slide 20</vt:lpstr>
      <vt:lpstr>Document</vt:lpstr>
      <vt:lpstr>Source Mine Investigation Report</vt:lpstr>
      <vt:lpstr>Leading Practice Adoption Guide</vt:lpstr>
      <vt:lpstr>Leading Practice Adoption Guide</vt:lpstr>
      <vt:lpstr>Leading Practice Adoption Guide</vt:lpstr>
      <vt:lpstr>Leading Practice Adoption Guide</vt:lpstr>
      <vt:lpstr>Facilitate widespread adoption</vt:lpstr>
      <vt:lpstr>Widespread adoption</vt:lpstr>
      <vt:lpstr>Widespread adoption</vt:lpstr>
    </vt:vector>
  </TitlesOfParts>
  <Company>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tbotha</dc:creator>
  <cp:lastModifiedBy>dcronje</cp:lastModifiedBy>
  <cp:revision>29</cp:revision>
  <dcterms:created xsi:type="dcterms:W3CDTF">2012-08-02T11:34:04Z</dcterms:created>
  <dcterms:modified xsi:type="dcterms:W3CDTF">2014-01-27T13:22:02Z</dcterms:modified>
</cp:coreProperties>
</file>