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7"/>
  </p:notesMasterIdLst>
  <p:sldIdLst>
    <p:sldId id="256" r:id="rId2"/>
    <p:sldId id="265" r:id="rId3"/>
    <p:sldId id="267" r:id="rId4"/>
    <p:sldId id="275" r:id="rId5"/>
    <p:sldId id="271" r:id="rId6"/>
    <p:sldId id="270" r:id="rId7"/>
    <p:sldId id="276" r:id="rId8"/>
    <p:sldId id="277" r:id="rId9"/>
    <p:sldId id="280" r:id="rId10"/>
    <p:sldId id="278" r:id="rId11"/>
    <p:sldId id="292" r:id="rId12"/>
    <p:sldId id="293" r:id="rId13"/>
    <p:sldId id="279" r:id="rId14"/>
    <p:sldId id="266" r:id="rId15"/>
    <p:sldId id="272" r:id="rId16"/>
    <p:sldId id="281" r:id="rId17"/>
    <p:sldId id="282" r:id="rId18"/>
    <p:sldId id="273" r:id="rId19"/>
    <p:sldId id="274" r:id="rId20"/>
    <p:sldId id="257" r:id="rId21"/>
    <p:sldId id="258" r:id="rId22"/>
    <p:sldId id="259" r:id="rId23"/>
    <p:sldId id="260" r:id="rId24"/>
    <p:sldId id="283" r:id="rId25"/>
    <p:sldId id="284" r:id="rId26"/>
    <p:sldId id="285" r:id="rId27"/>
    <p:sldId id="286" r:id="rId28"/>
    <p:sldId id="287" r:id="rId29"/>
    <p:sldId id="288" r:id="rId30"/>
    <p:sldId id="290" r:id="rId31"/>
    <p:sldId id="291" r:id="rId32"/>
    <p:sldId id="289" r:id="rId33"/>
    <p:sldId id="261" r:id="rId34"/>
    <p:sldId id="263" r:id="rId35"/>
    <p:sldId id="264" r:id="rId3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197" autoAdjust="0"/>
  </p:normalViewPr>
  <p:slideViewPr>
    <p:cSldViewPr snapToGrid="0" snapToObjects="1">
      <p:cViewPr varScale="1">
        <p:scale>
          <a:sx n="92" d="100"/>
          <a:sy n="92" d="100"/>
        </p:scale>
        <p:origin x="-928"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2F49C8-DB80-554A-A132-E1AD6A99EA34}" type="datetimeFigureOut">
              <a:rPr lang="en-US" smtClean="0"/>
              <a:t>18/05/2012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093049-5B5C-3642-9097-6610811164A6}" type="slidenum">
              <a:rPr lang="en-US" smtClean="0"/>
              <a:t>‹#›</a:t>
            </a:fld>
            <a:endParaRPr lang="en-US"/>
          </a:p>
        </p:txBody>
      </p:sp>
    </p:spTree>
    <p:extLst>
      <p:ext uri="{BB962C8B-B14F-4D97-AF65-F5344CB8AC3E}">
        <p14:creationId xmlns:p14="http://schemas.microsoft.com/office/powerpoint/2010/main" val="22180232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132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275D8F6-99DF-1F4A-B50C-8D5D339BC2E1}" type="slidenum">
              <a:rPr lang="en-US"/>
              <a:pPr eaLnBrk="1" hangingPunct="1"/>
              <a:t>6</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45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645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7362FBE-D44D-A34D-B582-7DB2EA5F1883}" type="slidenum">
              <a:rPr lang="en-US" sz="1200"/>
              <a:pPr eaLnBrk="1" hangingPunct="1"/>
              <a:t>34</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81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81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0049B7-00DB-224D-B845-66C6DB86C777}" type="slidenum">
              <a:rPr lang="en-US" sz="1200"/>
              <a:pPr eaLnBrk="1" hangingPunct="1"/>
              <a:t>35</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03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03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B75223-AED1-F341-9D07-CDE570791CAA}" type="slidenum">
              <a:rPr lang="en-US" sz="1200"/>
              <a:pPr eaLnBrk="1" hangingPunct="1"/>
              <a:t>11</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BBF9BD1-20A1-2F4A-A61B-E5994373C289}" type="slidenum">
              <a:rPr lang="en-US"/>
              <a:pPr eaLnBrk="1" hangingPunct="1"/>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83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5837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8E271FE-C106-4E46-A69F-12E4152B4351}" type="slidenum">
              <a:rPr lang="en-US" sz="1200"/>
              <a:pPr eaLnBrk="1" hangingPunct="1"/>
              <a:t>20</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593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DF25233-DD35-234A-944D-CEECC00400B4}" type="slidenum">
              <a:rPr lang="en-US" sz="1200"/>
              <a:pPr eaLnBrk="1" hangingPunct="1"/>
              <a:t>21</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04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604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DAF4AFC-E702-464D-ADEF-A0006C9BAD9A}" type="slidenum">
              <a:rPr lang="en-US" sz="1200"/>
              <a:pPr eaLnBrk="1" hangingPunct="1"/>
              <a:t>22</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614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DBC1E59-5DD6-8443-AA00-9EB9B95746B5}" type="slidenum">
              <a:rPr lang="en-US" sz="1200"/>
              <a:pPr eaLnBrk="1" hangingPunct="1"/>
              <a:t>23</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83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5837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8E271FE-C106-4E46-A69F-12E4152B4351}" type="slidenum">
              <a:rPr lang="en-US" sz="1200"/>
              <a:pPr eaLnBrk="1" hangingPunct="1"/>
              <a:t>32</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624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526611B-FEFB-A84C-A00A-5051391266EC}" type="slidenum">
              <a:rPr lang="en-US" sz="1200"/>
              <a:pPr eaLnBrk="1" hangingPunct="1"/>
              <a:t>33</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68BF50-E24A-4063-91E5-1FD8AAA73C49}" type="slidenum">
              <a:rPr lang="en-US" smtClean="0"/>
              <a:pPr>
                <a:defRPr/>
              </a:pPr>
              <a:t>‹#›</a:t>
            </a:fld>
            <a:endParaRPr lang="en-US"/>
          </a:p>
        </p:txBody>
      </p:sp>
      <p:pic>
        <p:nvPicPr>
          <p:cNvPr id="7" name="Picture 5" descr="ekc ppt"/>
          <p:cNvPicPr>
            <a:picLocks noChangeAspect="1" noChangeArrowheads="1"/>
          </p:cNvPicPr>
          <p:nvPr/>
        </p:nvPicPr>
        <p:blipFill>
          <a:blip r:embed="rId2" cstate="print"/>
          <a:srcRect/>
          <a:stretch>
            <a:fillRect/>
          </a:stretch>
        </p:blipFill>
        <p:spPr bwMode="auto">
          <a:xfrm>
            <a:off x="0" y="0"/>
            <a:ext cx="9144000" cy="683418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B87FA2-1C6F-4B75-867B-1F2FD705E5A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2C57C6-A657-4668-8EC3-F9D7E347C92C}"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99EDD1-87AD-4CEC-AF8F-8A638BCEE427}" type="slidenum">
              <a:rPr lang="en-US" smtClean="0"/>
              <a:pPr>
                <a:defRPr/>
              </a:pPr>
              <a:t>‹#›</a:t>
            </a:fld>
            <a:endParaRPr lang="en-US"/>
          </a:p>
        </p:txBody>
      </p:sp>
      <p:pic>
        <p:nvPicPr>
          <p:cNvPr id="7" name="Picture 6" descr="ekc ppt header"/>
          <p:cNvPicPr>
            <a:picLocks noChangeAspect="1" noChangeArrowheads="1"/>
          </p:cNvPicPr>
          <p:nvPr/>
        </p:nvPicPr>
        <p:blipFill>
          <a:blip r:embed="rId2" cstate="print"/>
          <a:srcRect/>
          <a:stretch>
            <a:fillRect/>
          </a:stretch>
        </p:blipFill>
        <p:spPr bwMode="auto">
          <a:xfrm>
            <a:off x="0" y="0"/>
            <a:ext cx="9144000" cy="1639888"/>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A96161-092C-42A6-9C8C-563A53344C7B}"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9AB95A-80C3-4000-8B49-97668D01E301}"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217CF9F-7A0F-4C52-9E97-F5153126172C}"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D0BFAD-AD67-4E98-81E7-CFE00AA10A13}"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A17080-D4FC-44A5-9E07-83013F2BD7B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46C4BD-CF25-4D7D-BC1E-710698B4C683}"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50E01B2-8F54-41C7-8D95-3ECF126F27A6}"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vl1pPr>
          </a:lstStyle>
          <a:p>
            <a:pPr>
              <a:defRPr/>
            </a:pPr>
            <a:fld id="{EC3F6C13-8EAF-41FA-935A-185F760F4C13}"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images.google.co.za/imgres?imgurl=http://www.oficinadeportugues.net/images/elements/TailorMadeSticker.png&amp;imgrefurl=http://www.oficinadeportugues.net/courses.html&amp;usg=__Z0Kv00W4j7wPYjl1lb1_kNTWGGw=&amp;h=300&amp;w=300&amp;sz=50&amp;hl=en&amp;start=10&amp;um=1&amp;itbs=1&amp;tbnid=ArbkF9KSyRH8IM:&amp;tbnh=116&amp;tbnw=116&amp;prev=/images?q=tailor-made&amp;um=1&amp;hl=en&amp;tbs=isch:1" TargetMode="External"/><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903787"/>
            <a:ext cx="7772400" cy="1470025"/>
          </a:xfrm>
        </p:spPr>
        <p:txBody>
          <a:bodyPr/>
          <a:lstStyle/>
          <a:p>
            <a:r>
              <a:rPr lang="en-US" dirty="0" smtClean="0"/>
              <a:t>Legal frameworks: </a:t>
            </a:r>
            <a:r>
              <a:rPr lang="en-US" dirty="0" smtClean="0"/>
              <a:t/>
            </a:r>
            <a:br>
              <a:rPr lang="en-US" dirty="0" smtClean="0"/>
            </a:br>
            <a:r>
              <a:rPr lang="en-US" b="1" dirty="0" smtClean="0"/>
              <a:t>privacy </a:t>
            </a:r>
            <a:r>
              <a:rPr lang="en-US" b="1" dirty="0" smtClean="0"/>
              <a:t>and confidentiality</a:t>
            </a:r>
            <a:endParaRPr lang="en-US" b="1" dirty="0"/>
          </a:p>
        </p:txBody>
      </p:sp>
    </p:spTree>
    <p:extLst>
      <p:ext uri="{BB962C8B-B14F-4D97-AF65-F5344CB8AC3E}">
        <p14:creationId xmlns:p14="http://schemas.microsoft.com/office/powerpoint/2010/main" val="843408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509649" y="4949242"/>
            <a:ext cx="6400800" cy="1752600"/>
          </a:xfrm>
        </p:spPr>
        <p:txBody>
          <a:bodyPr/>
          <a:lstStyle/>
          <a:p>
            <a:r>
              <a:rPr lang="en-US" dirty="0" smtClean="0"/>
              <a:t>MHSA</a:t>
            </a:r>
            <a:endParaRPr lang="en-US" dirty="0"/>
          </a:p>
        </p:txBody>
      </p:sp>
    </p:spTree>
    <p:extLst>
      <p:ext uri="{BB962C8B-B14F-4D97-AF65-F5344CB8AC3E}">
        <p14:creationId xmlns:p14="http://schemas.microsoft.com/office/powerpoint/2010/main" val="962276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1"/>
          <p:cNvSpPr>
            <a:spLocks noGrp="1"/>
          </p:cNvSpPr>
          <p:nvPr>
            <p:ph type="title"/>
          </p:nvPr>
        </p:nvSpPr>
        <p:spPr>
          <a:xfrm>
            <a:off x="571500" y="264457"/>
            <a:ext cx="7772400" cy="1143000"/>
          </a:xfrm>
        </p:spPr>
        <p:txBody>
          <a:bodyPr/>
          <a:lstStyle/>
          <a:p>
            <a:pPr algn="l" eaLnBrk="1" hangingPunct="1"/>
            <a:r>
              <a:rPr lang="en-US" dirty="0">
                <a:latin typeface="Arial" charset="0"/>
              </a:rPr>
              <a:t>Medical Surveillance </a:t>
            </a:r>
            <a:r>
              <a:rPr lang="en-US" dirty="0" smtClean="0">
                <a:latin typeface="Arial" charset="0"/>
              </a:rPr>
              <a:t>s13</a:t>
            </a:r>
            <a:endParaRPr lang="en-US" dirty="0">
              <a:latin typeface="Arial" charset="0"/>
            </a:endParaRPr>
          </a:p>
        </p:txBody>
      </p:sp>
      <p:sp>
        <p:nvSpPr>
          <p:cNvPr id="99330" name="Content Placeholder 2"/>
          <p:cNvSpPr>
            <a:spLocks noGrp="1"/>
          </p:cNvSpPr>
          <p:nvPr>
            <p:ph idx="1"/>
          </p:nvPr>
        </p:nvSpPr>
        <p:spPr>
          <a:xfrm>
            <a:off x="457200" y="1285875"/>
            <a:ext cx="8229600" cy="4714875"/>
          </a:xfrm>
        </p:spPr>
        <p:txBody>
          <a:bodyPr/>
          <a:lstStyle/>
          <a:p>
            <a:pPr eaLnBrk="1" hangingPunct="1"/>
            <a:r>
              <a:rPr lang="en-US" sz="2800" dirty="0">
                <a:latin typeface="Arial" charset="0"/>
              </a:rPr>
              <a:t>Not </a:t>
            </a:r>
            <a:r>
              <a:rPr lang="ja-JP" altLang="en-US" sz="2800" dirty="0">
                <a:latin typeface="Arial" charset="0"/>
              </a:rPr>
              <a:t>“</a:t>
            </a:r>
            <a:r>
              <a:rPr lang="en-US" altLang="ja-JP" sz="2800" dirty="0">
                <a:latin typeface="Arial" charset="0"/>
              </a:rPr>
              <a:t>automatic</a:t>
            </a:r>
            <a:r>
              <a:rPr lang="ja-JP" altLang="en-US" sz="2800" dirty="0">
                <a:latin typeface="Arial" charset="0"/>
              </a:rPr>
              <a:t>”</a:t>
            </a:r>
            <a:r>
              <a:rPr lang="en-US" altLang="ja-JP" sz="2800" dirty="0">
                <a:latin typeface="Arial" charset="0"/>
              </a:rPr>
              <a:t> – </a:t>
            </a:r>
            <a:r>
              <a:rPr lang="en-US" altLang="ja-JP" sz="2800" dirty="0" smtClean="0">
                <a:latin typeface="Arial" charset="0"/>
              </a:rPr>
              <a:t>must relate </a:t>
            </a:r>
            <a:r>
              <a:rPr lang="en-US" altLang="ja-JP" sz="2800" dirty="0">
                <a:latin typeface="Arial" charset="0"/>
              </a:rPr>
              <a:t>to risks identified  </a:t>
            </a:r>
            <a:r>
              <a:rPr lang="en-US" altLang="ja-JP" sz="2800" dirty="0" err="1">
                <a:latin typeface="Arial" charset="0"/>
              </a:rPr>
              <a:t>ito</a:t>
            </a:r>
            <a:r>
              <a:rPr lang="en-US" altLang="ja-JP" sz="2800" dirty="0">
                <a:latin typeface="Arial" charset="0"/>
              </a:rPr>
              <a:t> s11(1</a:t>
            </a:r>
            <a:r>
              <a:rPr lang="en-US" altLang="ja-JP" sz="2800" dirty="0" smtClean="0">
                <a:latin typeface="Arial" charset="0"/>
              </a:rPr>
              <a:t>) </a:t>
            </a:r>
            <a:r>
              <a:rPr lang="en-US" altLang="ja-JP" sz="2800" i="1" dirty="0" smtClean="0">
                <a:latin typeface="Arial" charset="0"/>
              </a:rPr>
              <a:t>(=CONSTITUTION)</a:t>
            </a:r>
            <a:endParaRPr lang="en-US" altLang="ja-JP" sz="2800" i="1" dirty="0">
              <a:latin typeface="Arial" charset="0"/>
            </a:endParaRPr>
          </a:p>
          <a:p>
            <a:pPr eaLnBrk="1" hangingPunct="1"/>
            <a:r>
              <a:rPr lang="en-US" sz="2800" dirty="0">
                <a:latin typeface="Arial" charset="0"/>
              </a:rPr>
              <a:t>It must be rational* (</a:t>
            </a:r>
            <a:r>
              <a:rPr lang="ja-JP" altLang="en-US" sz="2800" dirty="0">
                <a:latin typeface="Arial" charset="0"/>
              </a:rPr>
              <a:t>“</a:t>
            </a:r>
            <a:r>
              <a:rPr lang="en-US" altLang="ja-JP" sz="2800" dirty="0">
                <a:latin typeface="Arial" charset="0"/>
              </a:rPr>
              <a:t>tailor-made</a:t>
            </a:r>
            <a:r>
              <a:rPr lang="ja-JP" altLang="en-US" sz="2800" dirty="0">
                <a:latin typeface="Arial" charset="0"/>
              </a:rPr>
              <a:t>”</a:t>
            </a:r>
            <a:r>
              <a:rPr lang="en-US" altLang="ja-JP" sz="2800" dirty="0">
                <a:latin typeface="Arial" charset="0"/>
              </a:rPr>
              <a:t>):</a:t>
            </a:r>
          </a:p>
          <a:p>
            <a:pPr lvl="2" eaLnBrk="1" hangingPunct="1"/>
            <a:r>
              <a:rPr lang="en-US" dirty="0" err="1">
                <a:latin typeface="Arial" charset="0"/>
                <a:cs typeface="Arial" charset="0"/>
              </a:rPr>
              <a:t>MSur</a:t>
            </a:r>
            <a:r>
              <a:rPr lang="en-US" dirty="0">
                <a:latin typeface="Arial" charset="0"/>
                <a:cs typeface="Arial" charset="0"/>
              </a:rPr>
              <a:t> – APPROPRIATE </a:t>
            </a:r>
            <a:r>
              <a:rPr lang="en-US" dirty="0" err="1">
                <a:latin typeface="Arial" charset="0"/>
                <a:cs typeface="Arial" charset="0"/>
              </a:rPr>
              <a:t>ito</a:t>
            </a:r>
            <a:r>
              <a:rPr lang="en-US" dirty="0">
                <a:latin typeface="Arial" charset="0"/>
                <a:cs typeface="Arial" charset="0"/>
              </a:rPr>
              <a:t> </a:t>
            </a:r>
            <a:r>
              <a:rPr lang="en-US" dirty="0" smtClean="0">
                <a:latin typeface="Arial" charset="0"/>
                <a:cs typeface="Arial" charset="0"/>
              </a:rPr>
              <a:t>hazards</a:t>
            </a:r>
            <a:endParaRPr lang="en-US" dirty="0">
              <a:latin typeface="Arial" charset="0"/>
              <a:cs typeface="Arial" charset="0"/>
            </a:endParaRPr>
          </a:p>
          <a:p>
            <a:pPr lvl="2" eaLnBrk="1" hangingPunct="1"/>
            <a:r>
              <a:rPr lang="en-US" dirty="0">
                <a:latin typeface="Arial" charset="0"/>
                <a:cs typeface="Arial" charset="0"/>
              </a:rPr>
              <a:t>DESIGNED to achieve objectives of:</a:t>
            </a:r>
          </a:p>
          <a:p>
            <a:pPr lvl="3" eaLnBrk="1" hangingPunct="1"/>
            <a:r>
              <a:rPr lang="en-US" dirty="0">
                <a:latin typeface="Arial" charset="0"/>
                <a:cs typeface="Arial" charset="0"/>
              </a:rPr>
              <a:t>eliminate, control and </a:t>
            </a:r>
            <a:r>
              <a:rPr lang="en-US" dirty="0" err="1">
                <a:latin typeface="Arial" charset="0"/>
                <a:cs typeface="Arial" charset="0"/>
              </a:rPr>
              <a:t>minimise</a:t>
            </a:r>
            <a:r>
              <a:rPr lang="en-US" dirty="0">
                <a:latin typeface="Arial" charset="0"/>
                <a:cs typeface="Arial" charset="0"/>
              </a:rPr>
              <a:t> the health risk and hazards</a:t>
            </a:r>
          </a:p>
          <a:p>
            <a:pPr lvl="3" eaLnBrk="1" hangingPunct="1"/>
            <a:r>
              <a:rPr lang="en-US" dirty="0">
                <a:latin typeface="Arial" charset="0"/>
                <a:cs typeface="Arial" charset="0"/>
              </a:rPr>
              <a:t>prevent, detect and treat occupational diseases</a:t>
            </a:r>
          </a:p>
          <a:p>
            <a:pPr lvl="2" eaLnBrk="1" hangingPunct="1"/>
            <a:r>
              <a:rPr lang="en-US" dirty="0">
                <a:latin typeface="Arial" charset="0"/>
                <a:cs typeface="Arial" charset="0"/>
              </a:rPr>
              <a:t>Initial medical examination &amp; other – appropriate</a:t>
            </a:r>
            <a:endParaRPr lang="en-US" sz="2800" dirty="0">
              <a:latin typeface="Arial" charset="0"/>
              <a:cs typeface="Arial" charset="0"/>
            </a:endParaRPr>
          </a:p>
          <a:p>
            <a:pPr marL="457200" lvl="1" indent="0" eaLnBrk="1" hangingPunct="1">
              <a:buNone/>
            </a:pPr>
            <a:endParaRPr lang="en-US" dirty="0">
              <a:latin typeface="Arial" charset="0"/>
              <a:cs typeface="Arial" charset="0"/>
            </a:endParaRPr>
          </a:p>
        </p:txBody>
      </p:sp>
      <p:sp>
        <p:nvSpPr>
          <p:cNvPr id="99331" name="TextBox 3"/>
          <p:cNvSpPr txBox="1">
            <a:spLocks noChangeArrowheads="1"/>
          </p:cNvSpPr>
          <p:nvPr/>
        </p:nvSpPr>
        <p:spPr bwMode="auto">
          <a:xfrm>
            <a:off x="571500" y="5786438"/>
            <a:ext cx="85725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*Rationality is a constitution criterion to justify the limitation (/ weighing) of (competing) rights  </a:t>
            </a:r>
          </a:p>
        </p:txBody>
      </p:sp>
      <p:pic>
        <p:nvPicPr>
          <p:cNvPr id="99332" name="Picture 2" descr="http://t0.gstatic.com/images?q=tbn:ArbkF9KSyRH8IM:http://www.oficinadeportugues.net/images/elements/TailorMadeSticker.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625" y="3571875"/>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39825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Records of surveillance s15</a:t>
            </a:r>
            <a:endParaRPr lang="en-US" dirty="0"/>
          </a:p>
        </p:txBody>
      </p:sp>
      <p:sp>
        <p:nvSpPr>
          <p:cNvPr id="3" name="Content Placeholder 2"/>
          <p:cNvSpPr>
            <a:spLocks noGrp="1"/>
          </p:cNvSpPr>
          <p:nvPr>
            <p:ph idx="1"/>
          </p:nvPr>
        </p:nvSpPr>
        <p:spPr/>
        <p:txBody>
          <a:bodyPr/>
          <a:lstStyle/>
          <a:p>
            <a:r>
              <a:rPr lang="en-US" dirty="0" smtClean="0"/>
              <a:t>Must be kept confidential and only disclosed –</a:t>
            </a:r>
          </a:p>
          <a:p>
            <a:pPr marL="400050" lvl="1" indent="0">
              <a:buNone/>
            </a:pPr>
            <a:r>
              <a:rPr lang="en-US" dirty="0" smtClean="0"/>
              <a:t>(</a:t>
            </a:r>
            <a:r>
              <a:rPr lang="en-US" i="1" dirty="0"/>
              <a:t>a</a:t>
            </a:r>
            <a:r>
              <a:rPr lang="en-US" dirty="0" smtClean="0"/>
              <a:t>) in </a:t>
            </a:r>
            <a:r>
              <a:rPr lang="en-US" dirty="0"/>
              <a:t>accordance with the </a:t>
            </a:r>
            <a:r>
              <a:rPr lang="en-US" dirty="0">
                <a:solidFill>
                  <a:srgbClr val="FF0000"/>
                </a:solidFill>
              </a:rPr>
              <a:t>ethics</a:t>
            </a:r>
            <a:r>
              <a:rPr lang="en-US" dirty="0"/>
              <a:t> of medical practice;</a:t>
            </a:r>
          </a:p>
          <a:p>
            <a:pPr marL="400050" lvl="1" indent="0">
              <a:buNone/>
            </a:pPr>
            <a:r>
              <a:rPr lang="en-US" dirty="0"/>
              <a:t>(</a:t>
            </a:r>
            <a:r>
              <a:rPr lang="en-US" i="1" dirty="0"/>
              <a:t>b</a:t>
            </a:r>
            <a:r>
              <a:rPr lang="en-US" dirty="0" smtClean="0"/>
              <a:t>) if </a:t>
            </a:r>
            <a:r>
              <a:rPr lang="en-US" dirty="0"/>
              <a:t>required by </a:t>
            </a:r>
            <a:r>
              <a:rPr lang="en-US" dirty="0">
                <a:solidFill>
                  <a:srgbClr val="FF0000"/>
                </a:solidFill>
              </a:rPr>
              <a:t>law or court order</a:t>
            </a:r>
            <a:r>
              <a:rPr lang="en-US" dirty="0"/>
              <a:t>; or</a:t>
            </a:r>
          </a:p>
          <a:p>
            <a:pPr marL="400050" lvl="1" indent="0">
              <a:buNone/>
            </a:pPr>
            <a:r>
              <a:rPr lang="en-US" dirty="0" smtClean="0"/>
              <a:t>(c) if </a:t>
            </a:r>
            <a:r>
              <a:rPr lang="en-US" dirty="0"/>
              <a:t>the employee has </a:t>
            </a:r>
            <a:r>
              <a:rPr lang="en-US" dirty="0">
                <a:solidFill>
                  <a:srgbClr val="FF0000"/>
                </a:solidFill>
              </a:rPr>
              <a:t>consented, in writing</a:t>
            </a:r>
            <a:r>
              <a:rPr lang="en-US" dirty="0"/>
              <a:t>, to the release of that </a:t>
            </a:r>
            <a:r>
              <a:rPr lang="en-US" dirty="0" smtClean="0"/>
              <a:t>information</a:t>
            </a:r>
          </a:p>
          <a:p>
            <a:pPr marL="400050" lvl="1" indent="0">
              <a:buNone/>
            </a:pPr>
            <a:r>
              <a:rPr lang="en-US" i="1" dirty="0" smtClean="0"/>
              <a:t>(aligns with NHA, apart from conflict via HPCSA ethics “public interest”)</a:t>
            </a:r>
            <a:endParaRPr lang="en-US" i="1" dirty="0"/>
          </a:p>
        </p:txBody>
      </p:sp>
    </p:spTree>
    <p:extLst>
      <p:ext uri="{BB962C8B-B14F-4D97-AF65-F5344CB8AC3E}">
        <p14:creationId xmlns:p14="http://schemas.microsoft.com/office/powerpoint/2010/main" val="1410759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734"/>
            <a:ext cx="7772400" cy="1143000"/>
          </a:xfrm>
        </p:spPr>
        <p:txBody>
          <a:bodyPr/>
          <a:lstStyle/>
          <a:p>
            <a:pPr algn="l"/>
            <a:r>
              <a:rPr lang="en-US" dirty="0" smtClean="0"/>
              <a:t>Annual </a:t>
            </a:r>
            <a:r>
              <a:rPr lang="en-US" dirty="0"/>
              <a:t>medical </a:t>
            </a:r>
            <a:r>
              <a:rPr lang="en-US" dirty="0" smtClean="0"/>
              <a:t>reports s16</a:t>
            </a:r>
            <a:endParaRPr lang="en-US" dirty="0"/>
          </a:p>
        </p:txBody>
      </p:sp>
      <p:sp>
        <p:nvSpPr>
          <p:cNvPr id="3" name="Content Placeholder 2"/>
          <p:cNvSpPr>
            <a:spLocks noGrp="1"/>
          </p:cNvSpPr>
          <p:nvPr>
            <p:ph idx="1"/>
          </p:nvPr>
        </p:nvSpPr>
        <p:spPr>
          <a:xfrm>
            <a:off x="685800" y="1600734"/>
            <a:ext cx="7772400" cy="4495266"/>
          </a:xfrm>
        </p:spPr>
        <p:txBody>
          <a:bodyPr/>
          <a:lstStyle/>
          <a:p>
            <a:pPr marL="0" indent="0">
              <a:buNone/>
            </a:pPr>
            <a:r>
              <a:rPr lang="en-US" dirty="0" smtClean="0"/>
              <a:t>(</a:t>
            </a:r>
            <a:r>
              <a:rPr lang="en-US" dirty="0"/>
              <a:t>1)  Every occupational medical practitioner at a mine must compile an annual report covering employees at that mine, giving an analysis of the </a:t>
            </a:r>
            <a:r>
              <a:rPr lang="en-US" dirty="0">
                <a:solidFill>
                  <a:srgbClr val="FF0000"/>
                </a:solidFill>
              </a:rPr>
              <a:t>employees’ health</a:t>
            </a:r>
            <a:r>
              <a:rPr lang="en-US" dirty="0"/>
              <a:t> based on the employees’ records of medical surveillance, </a:t>
            </a:r>
            <a:r>
              <a:rPr lang="en-US" dirty="0">
                <a:solidFill>
                  <a:srgbClr val="FF0000"/>
                </a:solidFill>
              </a:rPr>
              <a:t>without disclosing the names of the employees</a:t>
            </a:r>
            <a:r>
              <a:rPr lang="en-US" i="1" dirty="0"/>
              <a:t>.</a:t>
            </a:r>
            <a:endParaRPr lang="en-US" dirty="0"/>
          </a:p>
        </p:txBody>
      </p:sp>
    </p:spTree>
    <p:extLst>
      <p:ext uri="{BB962C8B-B14F-4D97-AF65-F5344CB8AC3E}">
        <p14:creationId xmlns:p14="http://schemas.microsoft.com/office/powerpoint/2010/main" val="3311357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Subtitle 4"/>
          <p:cNvSpPr>
            <a:spLocks noGrp="1"/>
          </p:cNvSpPr>
          <p:nvPr>
            <p:ph type="subTitle" idx="1"/>
          </p:nvPr>
        </p:nvSpPr>
        <p:spPr>
          <a:xfrm>
            <a:off x="1371600" y="4979353"/>
            <a:ext cx="6400800" cy="1752600"/>
          </a:xfrm>
        </p:spPr>
        <p:txBody>
          <a:bodyPr/>
          <a:lstStyle/>
          <a:p>
            <a:r>
              <a:rPr lang="en-US" dirty="0" smtClean="0"/>
              <a:t>Medical Schemes Act &amp; regulations</a:t>
            </a:r>
            <a:endParaRPr lang="en-US" dirty="0"/>
          </a:p>
        </p:txBody>
      </p:sp>
    </p:spTree>
    <p:extLst>
      <p:ext uri="{BB962C8B-B14F-4D97-AF65-F5344CB8AC3E}">
        <p14:creationId xmlns:p14="http://schemas.microsoft.com/office/powerpoint/2010/main" val="3766738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599"/>
            <a:ext cx="7772400" cy="5896013"/>
          </a:xfrm>
        </p:spPr>
        <p:txBody>
          <a:bodyPr/>
          <a:lstStyle/>
          <a:p>
            <a:r>
              <a:rPr lang="en-US" dirty="0" smtClean="0"/>
              <a:t>Section 57: Trustees must ensure that “all laws” are adhered to by the scheme</a:t>
            </a:r>
          </a:p>
          <a:p>
            <a:r>
              <a:rPr lang="en-US" dirty="0" smtClean="0"/>
              <a:t>Regulation 5:  </a:t>
            </a:r>
          </a:p>
          <a:p>
            <a:pPr marL="0" indent="0">
              <a:buNone/>
            </a:pPr>
            <a:r>
              <a:rPr lang="en-US" dirty="0" smtClean="0"/>
              <a:t>(</a:t>
            </a:r>
            <a:r>
              <a:rPr lang="en-US" dirty="0"/>
              <a:t>a</a:t>
            </a:r>
            <a:r>
              <a:rPr lang="en-US" dirty="0" smtClean="0"/>
              <a:t>) The </a:t>
            </a:r>
            <a:r>
              <a:rPr lang="en-US" dirty="0"/>
              <a:t>surname and initials of the member</a:t>
            </a:r>
            <a:r>
              <a:rPr lang="en-US" dirty="0" smtClean="0"/>
              <a:t>; the </a:t>
            </a:r>
            <a:r>
              <a:rPr lang="en-US" dirty="0"/>
              <a:t>surname, first name and other initials, if any, of the </a:t>
            </a:r>
            <a:r>
              <a:rPr lang="en-US" dirty="0" smtClean="0"/>
              <a:t>patient;</a:t>
            </a:r>
            <a:r>
              <a:rPr lang="en-US" dirty="0"/>
              <a:t> </a:t>
            </a:r>
            <a:r>
              <a:rPr lang="en-US" dirty="0" smtClean="0"/>
              <a:t>the </a:t>
            </a:r>
            <a:r>
              <a:rPr lang="en-US" dirty="0"/>
              <a:t>membership </a:t>
            </a:r>
            <a:r>
              <a:rPr lang="en-US" dirty="0" smtClean="0"/>
              <a:t>number; the </a:t>
            </a:r>
            <a:r>
              <a:rPr lang="en-US" dirty="0"/>
              <a:t>practice code </a:t>
            </a:r>
            <a:r>
              <a:rPr lang="en-US" dirty="0" smtClean="0"/>
              <a:t>number</a:t>
            </a:r>
            <a:r>
              <a:rPr lang="en-US" dirty="0"/>
              <a:t>;</a:t>
            </a:r>
            <a:r>
              <a:rPr lang="en-US" dirty="0" smtClean="0">
                <a:solidFill>
                  <a:srgbClr val="FF0000"/>
                </a:solidFill>
              </a:rPr>
              <a:t> the </a:t>
            </a:r>
            <a:r>
              <a:rPr lang="en-US" dirty="0">
                <a:solidFill>
                  <a:srgbClr val="FF0000"/>
                </a:solidFill>
              </a:rPr>
              <a:t>relevant diagnostic and such other item code </a:t>
            </a:r>
            <a:r>
              <a:rPr lang="en-US" dirty="0" smtClean="0">
                <a:solidFill>
                  <a:srgbClr val="FF0000"/>
                </a:solidFill>
              </a:rPr>
              <a:t>numbers</a:t>
            </a:r>
            <a:r>
              <a:rPr lang="en-US" dirty="0" smtClean="0"/>
              <a:t>; the date; the </a:t>
            </a:r>
            <a:r>
              <a:rPr lang="en-US" dirty="0"/>
              <a:t>nature and cost of each relevant health </a:t>
            </a:r>
            <a:r>
              <a:rPr lang="en-US" dirty="0" smtClean="0"/>
              <a:t>service, etc.</a:t>
            </a:r>
            <a:endParaRPr lang="en-US" dirty="0"/>
          </a:p>
        </p:txBody>
      </p:sp>
    </p:spTree>
    <p:extLst>
      <p:ext uri="{BB962C8B-B14F-4D97-AF65-F5344CB8AC3E}">
        <p14:creationId xmlns:p14="http://schemas.microsoft.com/office/powerpoint/2010/main" val="251542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Subtitle 4"/>
          <p:cNvSpPr>
            <a:spLocks noGrp="1"/>
          </p:cNvSpPr>
          <p:nvPr>
            <p:ph type="subTitle" idx="1"/>
          </p:nvPr>
        </p:nvSpPr>
        <p:spPr>
          <a:xfrm>
            <a:off x="1154807" y="5204490"/>
            <a:ext cx="6400800" cy="1310610"/>
          </a:xfrm>
        </p:spPr>
        <p:txBody>
          <a:bodyPr/>
          <a:lstStyle/>
          <a:p>
            <a:r>
              <a:rPr lang="en-US" dirty="0" smtClean="0"/>
              <a:t>PAIA</a:t>
            </a:r>
            <a:endParaRPr lang="en-US" dirty="0"/>
          </a:p>
        </p:txBody>
      </p:sp>
    </p:spTree>
    <p:extLst>
      <p:ext uri="{BB962C8B-B14F-4D97-AF65-F5344CB8AC3E}">
        <p14:creationId xmlns:p14="http://schemas.microsoft.com/office/powerpoint/2010/main" val="2433964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9388" y="387636"/>
            <a:ext cx="8280400" cy="838200"/>
          </a:xfrm>
        </p:spPr>
        <p:txBody>
          <a:bodyPr/>
          <a:lstStyle/>
          <a:p>
            <a:pPr algn="l" eaLnBrk="1" hangingPunct="1">
              <a:defRPr/>
            </a:pPr>
            <a:r>
              <a:rPr lang="en-US" dirty="0" smtClean="0">
                <a:ea typeface="+mj-ea"/>
              </a:rPr>
              <a:t>Promotion - Access - Info Act</a:t>
            </a:r>
          </a:p>
        </p:txBody>
      </p:sp>
      <p:sp>
        <p:nvSpPr>
          <p:cNvPr id="39939" name="Rectangle 3"/>
          <p:cNvSpPr>
            <a:spLocks noGrp="1" noChangeArrowheads="1"/>
          </p:cNvSpPr>
          <p:nvPr>
            <p:ph idx="1"/>
          </p:nvPr>
        </p:nvSpPr>
        <p:spPr>
          <a:xfrm>
            <a:off x="107950" y="1114140"/>
            <a:ext cx="8785225" cy="5661024"/>
          </a:xfrm>
        </p:spPr>
        <p:txBody>
          <a:bodyPr/>
          <a:lstStyle/>
          <a:p>
            <a:pPr eaLnBrk="1" hangingPunct="1"/>
            <a:r>
              <a:rPr lang="en-US" dirty="0">
                <a:latin typeface="Lucida Sans Unicode" charset="0"/>
              </a:rPr>
              <a:t>Manuals containing categories of info </a:t>
            </a:r>
            <a:r>
              <a:rPr lang="en-US" dirty="0" smtClean="0">
                <a:latin typeface="Lucida Sans Unicode" charset="0"/>
              </a:rPr>
              <a:t>held; Procedures </a:t>
            </a:r>
            <a:r>
              <a:rPr lang="en-US" dirty="0" smtClean="0">
                <a:latin typeface="Lucida Sans Unicode" charset="0"/>
              </a:rPr>
              <a:t>&amp; forms to </a:t>
            </a:r>
            <a:r>
              <a:rPr lang="en-US" dirty="0">
                <a:latin typeface="Lucida Sans Unicode" charset="0"/>
              </a:rPr>
              <a:t>access information: </a:t>
            </a:r>
          </a:p>
          <a:p>
            <a:pPr lvl="2" eaLnBrk="1" hangingPunct="1"/>
            <a:r>
              <a:rPr lang="en-US" dirty="0">
                <a:latin typeface="Lucida Sans Unicode" charset="0"/>
              </a:rPr>
              <a:t>from private body – right </a:t>
            </a:r>
          </a:p>
          <a:p>
            <a:pPr lvl="4" eaLnBrk="1" hangingPunct="1"/>
            <a:r>
              <a:rPr lang="en-US" dirty="0" err="1">
                <a:latin typeface="Lucida Sans Unicode" charset="0"/>
              </a:rPr>
              <a:t>Unitas</a:t>
            </a:r>
            <a:r>
              <a:rPr lang="en-US" dirty="0">
                <a:latin typeface="Lucida Sans Unicode" charset="0"/>
              </a:rPr>
              <a:t> v Van </a:t>
            </a:r>
            <a:r>
              <a:rPr lang="en-US" dirty="0" err="1">
                <a:latin typeface="Lucida Sans Unicode" charset="0"/>
              </a:rPr>
              <a:t>Wyk</a:t>
            </a:r>
            <a:r>
              <a:rPr lang="en-US" dirty="0">
                <a:latin typeface="Lucida Sans Unicode" charset="0"/>
              </a:rPr>
              <a:t> (no fishing)</a:t>
            </a:r>
          </a:p>
          <a:p>
            <a:pPr lvl="2" eaLnBrk="1" hangingPunct="1"/>
            <a:r>
              <a:rPr lang="en-US" dirty="0">
                <a:latin typeface="Lucida Sans Unicode" charset="0"/>
              </a:rPr>
              <a:t>from state</a:t>
            </a:r>
          </a:p>
          <a:p>
            <a:pPr eaLnBrk="1" hangingPunct="1"/>
            <a:r>
              <a:rPr lang="en-US" dirty="0">
                <a:latin typeface="Lucida Sans Unicode" charset="0"/>
              </a:rPr>
              <a:t>Listed and limited grounds to refuse access, including:</a:t>
            </a:r>
          </a:p>
          <a:p>
            <a:pPr lvl="2" eaLnBrk="1" hangingPunct="1"/>
            <a:r>
              <a:rPr lang="en-US" dirty="0">
                <a:latin typeface="Lucida Sans Unicode" charset="0"/>
              </a:rPr>
              <a:t>third party personal information</a:t>
            </a:r>
          </a:p>
          <a:p>
            <a:pPr lvl="2" eaLnBrk="1" hangingPunct="1"/>
            <a:r>
              <a:rPr lang="en-US" dirty="0">
                <a:latin typeface="Lucida Sans Unicode" charset="0"/>
              </a:rPr>
              <a:t>trade </a:t>
            </a:r>
            <a:r>
              <a:rPr lang="en-US" dirty="0" smtClean="0">
                <a:latin typeface="Lucida Sans Unicode" charset="0"/>
              </a:rPr>
              <a:t>secrets</a:t>
            </a:r>
          </a:p>
          <a:p>
            <a:r>
              <a:rPr lang="en-US" dirty="0" smtClean="0">
                <a:latin typeface="Lucida Sans Unicode" charset="0"/>
              </a:rPr>
              <a:t>MUST disclose if person requests OWN info</a:t>
            </a:r>
            <a:endParaRPr lang="en-US" dirty="0">
              <a:latin typeface="Lucida Sans Unicode" charset="0"/>
            </a:endParaRPr>
          </a:p>
        </p:txBody>
      </p:sp>
    </p:spTree>
    <p:extLst>
      <p:ext uri="{BB962C8B-B14F-4D97-AF65-F5344CB8AC3E}">
        <p14:creationId xmlns:p14="http://schemas.microsoft.com/office/powerpoint/2010/main" val="381728546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Subtitle 4"/>
          <p:cNvSpPr>
            <a:spLocks noGrp="1"/>
          </p:cNvSpPr>
          <p:nvPr>
            <p:ph type="subTitle" idx="1"/>
          </p:nvPr>
        </p:nvSpPr>
        <p:spPr>
          <a:xfrm>
            <a:off x="1371600" y="5235468"/>
            <a:ext cx="6400800" cy="1146227"/>
          </a:xfrm>
        </p:spPr>
        <p:txBody>
          <a:bodyPr/>
          <a:lstStyle/>
          <a:p>
            <a:r>
              <a:rPr lang="en-US" dirty="0" smtClean="0"/>
              <a:t>Consumer Protection Act</a:t>
            </a:r>
            <a:endParaRPr lang="en-US" dirty="0"/>
          </a:p>
        </p:txBody>
      </p:sp>
    </p:spTree>
    <p:extLst>
      <p:ext uri="{BB962C8B-B14F-4D97-AF65-F5344CB8AC3E}">
        <p14:creationId xmlns:p14="http://schemas.microsoft.com/office/powerpoint/2010/main" val="2519978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8830"/>
            <a:ext cx="7772400" cy="1143000"/>
          </a:xfrm>
        </p:spPr>
        <p:txBody>
          <a:bodyPr/>
          <a:lstStyle/>
          <a:p>
            <a:pPr algn="l"/>
            <a:r>
              <a:rPr lang="en-US" dirty="0" smtClean="0"/>
              <a:t>Right to privacy includes…</a:t>
            </a:r>
            <a:endParaRPr lang="en-US" dirty="0"/>
          </a:p>
        </p:txBody>
      </p:sp>
      <p:sp>
        <p:nvSpPr>
          <p:cNvPr id="3" name="Content Placeholder 2"/>
          <p:cNvSpPr>
            <a:spLocks noGrp="1"/>
          </p:cNvSpPr>
          <p:nvPr>
            <p:ph idx="1"/>
          </p:nvPr>
        </p:nvSpPr>
        <p:spPr>
          <a:xfrm>
            <a:off x="685800" y="1411829"/>
            <a:ext cx="7772400" cy="5093783"/>
          </a:xfrm>
        </p:spPr>
        <p:txBody>
          <a:bodyPr/>
          <a:lstStyle/>
          <a:p>
            <a:r>
              <a:rPr lang="en-US" dirty="0" smtClean="0"/>
              <a:t>Right to refuse, opt out or pre-emptively block “direct marketing”</a:t>
            </a:r>
          </a:p>
          <a:p>
            <a:pPr lvl="1"/>
            <a:r>
              <a:rPr lang="en-US" dirty="0"/>
              <a:t>“direct marketing” means to approach a person, either in person or by mail or electronic communication, for the direct or indirect purpose of— </a:t>
            </a:r>
          </a:p>
          <a:p>
            <a:pPr marL="914400" lvl="2" indent="0">
              <a:buNone/>
            </a:pPr>
            <a:r>
              <a:rPr lang="en-US" dirty="0"/>
              <a:t>(a)  promoting or </a:t>
            </a:r>
            <a:r>
              <a:rPr lang="en-US" dirty="0">
                <a:solidFill>
                  <a:srgbClr val="FF0000"/>
                </a:solidFill>
              </a:rPr>
              <a:t>offering</a:t>
            </a:r>
            <a:r>
              <a:rPr lang="en-US" dirty="0"/>
              <a:t> to supply, in the ordinary course of business, </a:t>
            </a:r>
            <a:r>
              <a:rPr lang="en-US" dirty="0">
                <a:solidFill>
                  <a:srgbClr val="FF0000"/>
                </a:solidFill>
              </a:rPr>
              <a:t>any goods or services</a:t>
            </a:r>
            <a:r>
              <a:rPr lang="en-US" dirty="0"/>
              <a:t> to the person; or </a:t>
            </a:r>
          </a:p>
          <a:p>
            <a:pPr marL="914400" lvl="2" indent="0">
              <a:buNone/>
            </a:pPr>
            <a:r>
              <a:rPr lang="en-US" dirty="0"/>
              <a:t>(b)  requesting the person to make a donation of any kind for any reason </a:t>
            </a:r>
          </a:p>
          <a:p>
            <a:pPr marL="0" indent="0">
              <a:buNone/>
            </a:pPr>
            <a:endParaRPr lang="en-US" dirty="0"/>
          </a:p>
        </p:txBody>
      </p:sp>
    </p:spTree>
    <p:extLst>
      <p:ext uri="{BB962C8B-B14F-4D97-AF65-F5344CB8AC3E}">
        <p14:creationId xmlns:p14="http://schemas.microsoft.com/office/powerpoint/2010/main" val="1605057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a:t>
            </a:r>
            <a:r>
              <a:rPr lang="en-US" dirty="0" err="1" smtClean="0"/>
              <a:t>Constitituon</a:t>
            </a:r>
            <a:endParaRPr lang="en-US" dirty="0"/>
          </a:p>
        </p:txBody>
      </p:sp>
      <p:sp>
        <p:nvSpPr>
          <p:cNvPr id="3" name="Content Placeholder 2"/>
          <p:cNvSpPr>
            <a:spLocks noGrp="1"/>
          </p:cNvSpPr>
          <p:nvPr>
            <p:ph idx="1"/>
          </p:nvPr>
        </p:nvSpPr>
        <p:spPr/>
        <p:txBody>
          <a:bodyPr/>
          <a:lstStyle/>
          <a:p>
            <a:r>
              <a:rPr lang="en-US" dirty="0" smtClean="0"/>
              <a:t>Section 14 : Privacy</a:t>
            </a:r>
          </a:p>
          <a:p>
            <a:r>
              <a:rPr lang="en-US" dirty="0" smtClean="0"/>
              <a:t>Section 12: Freedom and security of the person</a:t>
            </a:r>
          </a:p>
          <a:p>
            <a:r>
              <a:rPr lang="en-US" dirty="0" smtClean="0"/>
              <a:t>Section 36: Limitation of rights</a:t>
            </a:r>
            <a:endParaRPr lang="en-US" dirty="0"/>
          </a:p>
        </p:txBody>
      </p:sp>
    </p:spTree>
    <p:extLst>
      <p:ext uri="{BB962C8B-B14F-4D97-AF65-F5344CB8AC3E}">
        <p14:creationId xmlns:p14="http://schemas.microsoft.com/office/powerpoint/2010/main" val="1237304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3"/>
          <p:cNvSpPr>
            <a:spLocks noGrp="1"/>
          </p:cNvSpPr>
          <p:nvPr>
            <p:ph type="ctrTitle"/>
          </p:nvPr>
        </p:nvSpPr>
        <p:spPr>
          <a:xfrm>
            <a:off x="395288" y="4941888"/>
            <a:ext cx="7772400" cy="1470025"/>
          </a:xfrm>
        </p:spPr>
        <p:txBody>
          <a:bodyPr/>
          <a:lstStyle/>
          <a:p>
            <a:pPr algn="r"/>
            <a:r>
              <a:rPr lang="en-US">
                <a:latin typeface="Arial" charset="0"/>
              </a:rPr>
              <a:t>POPI - Bill</a:t>
            </a:r>
          </a:p>
        </p:txBody>
      </p:sp>
    </p:spTree>
    <p:extLst>
      <p:ext uri="{BB962C8B-B14F-4D97-AF65-F5344CB8AC3E}">
        <p14:creationId xmlns:p14="http://schemas.microsoft.com/office/powerpoint/2010/main" val="69872860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a:latin typeface="Arial" charset="0"/>
              </a:rPr>
              <a:t>8 (OECD) Data Principles</a:t>
            </a:r>
          </a:p>
        </p:txBody>
      </p:sp>
      <p:sp>
        <p:nvSpPr>
          <p:cNvPr id="3" name="Content Placeholder 2"/>
          <p:cNvSpPr>
            <a:spLocks noGrp="1"/>
          </p:cNvSpPr>
          <p:nvPr>
            <p:ph idx="1"/>
          </p:nvPr>
        </p:nvSpPr>
        <p:spPr/>
        <p:txBody>
          <a:bodyPr>
            <a:normAutofit fontScale="92500" lnSpcReduction="20000"/>
          </a:bodyPr>
          <a:lstStyle/>
          <a:p>
            <a:pPr>
              <a:defRPr/>
            </a:pPr>
            <a:r>
              <a:rPr lang="en-US" b="1" dirty="0"/>
              <a:t>Principle </a:t>
            </a:r>
            <a:r>
              <a:rPr lang="en-US" b="1" dirty="0" smtClean="0"/>
              <a:t>1: Accountability</a:t>
            </a:r>
          </a:p>
          <a:p>
            <a:pPr>
              <a:defRPr/>
            </a:pPr>
            <a:r>
              <a:rPr lang="en-US" b="1" dirty="0"/>
              <a:t>Principle </a:t>
            </a:r>
            <a:r>
              <a:rPr lang="en-US" b="1" dirty="0" smtClean="0"/>
              <a:t>2: Processing limitation</a:t>
            </a:r>
          </a:p>
          <a:p>
            <a:pPr>
              <a:defRPr/>
            </a:pPr>
            <a:r>
              <a:rPr lang="en-US" b="1" dirty="0" smtClean="0"/>
              <a:t>Principle 3: Purpose specification</a:t>
            </a:r>
          </a:p>
          <a:p>
            <a:pPr>
              <a:defRPr/>
            </a:pPr>
            <a:r>
              <a:rPr lang="en-US" b="1" dirty="0"/>
              <a:t>Principle </a:t>
            </a:r>
            <a:r>
              <a:rPr lang="en-US" b="1" dirty="0" smtClean="0"/>
              <a:t>4: Further </a:t>
            </a:r>
            <a:r>
              <a:rPr lang="en-US" b="1" dirty="0"/>
              <a:t>processing </a:t>
            </a:r>
            <a:r>
              <a:rPr lang="en-US" b="1" dirty="0" smtClean="0"/>
              <a:t>limitation</a:t>
            </a:r>
          </a:p>
          <a:p>
            <a:pPr>
              <a:defRPr/>
            </a:pPr>
            <a:r>
              <a:rPr lang="en-US" b="1" dirty="0"/>
              <a:t>Principle </a:t>
            </a:r>
            <a:r>
              <a:rPr lang="en-US" b="1" dirty="0" smtClean="0"/>
              <a:t>5: Information quality</a:t>
            </a:r>
          </a:p>
          <a:p>
            <a:pPr>
              <a:defRPr/>
            </a:pPr>
            <a:r>
              <a:rPr lang="en-US" b="1" dirty="0"/>
              <a:t>Principle </a:t>
            </a:r>
            <a:r>
              <a:rPr lang="en-US" b="1" dirty="0" smtClean="0"/>
              <a:t>6: Openness</a:t>
            </a:r>
          </a:p>
          <a:p>
            <a:pPr>
              <a:defRPr/>
            </a:pPr>
            <a:r>
              <a:rPr lang="en-US" b="1" dirty="0"/>
              <a:t>Principle </a:t>
            </a:r>
            <a:r>
              <a:rPr lang="en-US" b="1" dirty="0" smtClean="0"/>
              <a:t>7: Security safeguards</a:t>
            </a:r>
          </a:p>
          <a:p>
            <a:pPr>
              <a:defRPr/>
            </a:pPr>
            <a:r>
              <a:rPr lang="en-US" b="1" dirty="0"/>
              <a:t>Principle </a:t>
            </a:r>
            <a:r>
              <a:rPr lang="en-US" b="1" dirty="0" smtClean="0"/>
              <a:t>8: Data </a:t>
            </a:r>
            <a:r>
              <a:rPr lang="en-US" b="1" dirty="0"/>
              <a:t>subject participation</a:t>
            </a:r>
            <a:endParaRPr lang="en-US" dirty="0"/>
          </a:p>
        </p:txBody>
      </p:sp>
    </p:spTree>
    <p:extLst>
      <p:ext uri="{BB962C8B-B14F-4D97-AF65-F5344CB8AC3E}">
        <p14:creationId xmlns:p14="http://schemas.microsoft.com/office/powerpoint/2010/main" val="131644450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457200" y="274638"/>
            <a:ext cx="8229600" cy="850900"/>
          </a:xfrm>
        </p:spPr>
        <p:txBody>
          <a:bodyPr/>
          <a:lstStyle/>
          <a:p>
            <a:pPr algn="l"/>
            <a:r>
              <a:rPr lang="en-US">
                <a:latin typeface="Arial" charset="0"/>
              </a:rPr>
              <a:t>“Personal info = “</a:t>
            </a:r>
          </a:p>
        </p:txBody>
      </p:sp>
      <p:sp>
        <p:nvSpPr>
          <p:cNvPr id="53250" name="Content Placeholder 2"/>
          <p:cNvSpPr>
            <a:spLocks noGrp="1"/>
          </p:cNvSpPr>
          <p:nvPr>
            <p:ph idx="1"/>
          </p:nvPr>
        </p:nvSpPr>
        <p:spPr>
          <a:xfrm>
            <a:off x="250825" y="1125538"/>
            <a:ext cx="8642350" cy="5732462"/>
          </a:xfrm>
        </p:spPr>
        <p:txBody>
          <a:bodyPr/>
          <a:lstStyle/>
          <a:p>
            <a:r>
              <a:rPr lang="en-ZA" sz="1600" dirty="0">
                <a:latin typeface="Arial" charset="0"/>
              </a:rPr>
              <a:t>Personal Information includes, but is not limited to – </a:t>
            </a:r>
          </a:p>
          <a:p>
            <a:pPr lvl="1"/>
            <a:r>
              <a:rPr lang="en-ZA" sz="1600" dirty="0">
                <a:latin typeface="Arial" charset="0"/>
                <a:cs typeface="Arial" charset="0"/>
              </a:rPr>
              <a:t>race, gender, sex, pregnancy, marital status, national, ethnic or social origin, colour, sexual orientation, age, </a:t>
            </a:r>
            <a:r>
              <a:rPr lang="en-ZA" sz="1600" dirty="0">
                <a:solidFill>
                  <a:srgbClr val="FF0000"/>
                </a:solidFill>
                <a:latin typeface="Arial" charset="0"/>
                <a:cs typeface="Arial" charset="0"/>
              </a:rPr>
              <a:t>physical or mental health</a:t>
            </a:r>
            <a:r>
              <a:rPr lang="en-ZA" sz="1600" dirty="0">
                <a:latin typeface="Arial" charset="0"/>
                <a:cs typeface="Arial" charset="0"/>
              </a:rPr>
              <a:t>, well-being, disability, religion, conscience, belief, culture, language and birth of the person; </a:t>
            </a:r>
          </a:p>
          <a:p>
            <a:pPr lvl="1"/>
            <a:r>
              <a:rPr lang="en-ZA" sz="1600" dirty="0">
                <a:latin typeface="Arial" charset="0"/>
                <a:cs typeface="Arial" charset="0"/>
              </a:rPr>
              <a:t>education or the </a:t>
            </a:r>
            <a:r>
              <a:rPr lang="en-ZA" sz="1600" dirty="0">
                <a:solidFill>
                  <a:srgbClr val="FF0000"/>
                </a:solidFill>
                <a:latin typeface="Arial" charset="0"/>
                <a:cs typeface="Arial" charset="0"/>
              </a:rPr>
              <a:t>medical</a:t>
            </a:r>
            <a:r>
              <a:rPr lang="en-ZA" sz="1600" dirty="0">
                <a:latin typeface="Arial" charset="0"/>
                <a:cs typeface="Arial" charset="0"/>
              </a:rPr>
              <a:t>, financial, criminal or employment history of the person;</a:t>
            </a:r>
          </a:p>
          <a:p>
            <a:pPr lvl="1"/>
            <a:r>
              <a:rPr lang="en-ZA" sz="1600" dirty="0">
                <a:latin typeface="Arial" charset="0"/>
                <a:cs typeface="Arial" charset="0"/>
              </a:rPr>
              <a:t>any identifying number, symbol, e-mail address, physical address, telephone number or other particular assignment to the person;</a:t>
            </a:r>
          </a:p>
          <a:p>
            <a:pPr lvl="1"/>
            <a:r>
              <a:rPr lang="en-ZA" sz="1600" dirty="0">
                <a:latin typeface="Arial" charset="0"/>
                <a:cs typeface="Arial" charset="0"/>
              </a:rPr>
              <a:t>the </a:t>
            </a:r>
            <a:r>
              <a:rPr lang="en-ZA" sz="1600" dirty="0">
                <a:solidFill>
                  <a:srgbClr val="FF0000"/>
                </a:solidFill>
                <a:latin typeface="Arial" charset="0"/>
                <a:cs typeface="Arial" charset="0"/>
              </a:rPr>
              <a:t>blood type or any other biometric information </a:t>
            </a:r>
            <a:r>
              <a:rPr lang="en-ZA" sz="1600" dirty="0">
                <a:latin typeface="Arial" charset="0"/>
                <a:cs typeface="Arial" charset="0"/>
              </a:rPr>
              <a:t>of the person; </a:t>
            </a:r>
          </a:p>
          <a:p>
            <a:pPr lvl="1"/>
            <a:r>
              <a:rPr lang="en-ZA" sz="1600" dirty="0">
                <a:latin typeface="Arial" charset="0"/>
                <a:cs typeface="Arial" charset="0"/>
              </a:rPr>
              <a:t>the personal opinions, views or preferences of the person; </a:t>
            </a:r>
          </a:p>
          <a:p>
            <a:pPr lvl="1"/>
            <a:r>
              <a:rPr lang="en-ZA" sz="1600" dirty="0">
                <a:latin typeface="Arial" charset="0"/>
                <a:cs typeface="Arial" charset="0"/>
              </a:rPr>
              <a:t>correspondence sent by the person that is implicitly or explicitly of a private or confidential nature or further correspondence that would reveal the contents of the original correspondence; </a:t>
            </a:r>
          </a:p>
          <a:p>
            <a:pPr lvl="1"/>
            <a:r>
              <a:rPr lang="en-ZA" sz="1600" dirty="0">
                <a:latin typeface="Arial" charset="0"/>
                <a:cs typeface="Arial" charset="0"/>
              </a:rPr>
              <a:t>the views or opinions of another individual about the person; and </a:t>
            </a:r>
          </a:p>
          <a:p>
            <a:pPr lvl="1"/>
            <a:r>
              <a:rPr lang="en-ZA" sz="1600" dirty="0">
                <a:latin typeface="Arial" charset="0"/>
                <a:cs typeface="Arial" charset="0"/>
              </a:rPr>
              <a:t>the name of the person if it appears with other Personal Information relating to the person or if the disclosure of the name itself would reveal information about the person. </a:t>
            </a:r>
          </a:p>
          <a:p>
            <a:r>
              <a:rPr lang="en-ZA" sz="1600" dirty="0">
                <a:latin typeface="Arial" charset="0"/>
              </a:rPr>
              <a:t>"Special Personal Information”: </a:t>
            </a:r>
          </a:p>
          <a:p>
            <a:pPr lvl="1"/>
            <a:r>
              <a:rPr lang="en-ZA" sz="1600" dirty="0">
                <a:latin typeface="Arial" charset="0"/>
                <a:cs typeface="Arial" charset="0"/>
              </a:rPr>
              <a:t>a child who is subject to parental control in terms of the law; or </a:t>
            </a:r>
          </a:p>
          <a:p>
            <a:pPr lvl="1"/>
            <a:r>
              <a:rPr lang="en-ZA" sz="1600" dirty="0">
                <a:latin typeface="Arial" charset="0"/>
                <a:cs typeface="Arial" charset="0"/>
              </a:rPr>
              <a:t>a Data Subject's religious or philosophical beliefs, race or ethnic origin, trade union membership, political opinions, health, sexual life, or criminal behaviour.</a:t>
            </a:r>
            <a:endParaRPr lang="en-US" sz="1600" dirty="0">
              <a:latin typeface="Arial" charset="0"/>
              <a:cs typeface="Arial" charset="0"/>
            </a:endParaRPr>
          </a:p>
        </p:txBody>
      </p:sp>
    </p:spTree>
    <p:extLst>
      <p:ext uri="{BB962C8B-B14F-4D97-AF65-F5344CB8AC3E}">
        <p14:creationId xmlns:p14="http://schemas.microsoft.com/office/powerpoint/2010/main" val="121836947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539750" y="333375"/>
            <a:ext cx="7772400" cy="1143000"/>
          </a:xfrm>
        </p:spPr>
        <p:txBody>
          <a:bodyPr/>
          <a:lstStyle/>
          <a:p>
            <a:pPr algn="l"/>
            <a:r>
              <a:rPr lang="en-US">
                <a:latin typeface="Arial" charset="0"/>
              </a:rPr>
              <a:t>“Processing”</a:t>
            </a:r>
          </a:p>
        </p:txBody>
      </p:sp>
      <p:sp>
        <p:nvSpPr>
          <p:cNvPr id="3" name="Content Placeholder 2"/>
          <p:cNvSpPr>
            <a:spLocks noGrp="1"/>
          </p:cNvSpPr>
          <p:nvPr>
            <p:ph idx="1"/>
          </p:nvPr>
        </p:nvSpPr>
        <p:spPr>
          <a:xfrm>
            <a:off x="457200" y="1412875"/>
            <a:ext cx="8229600" cy="4895850"/>
          </a:xfrm>
        </p:spPr>
        <p:txBody>
          <a:bodyPr>
            <a:normAutofit fontScale="85000" lnSpcReduction="20000"/>
          </a:bodyPr>
          <a:lstStyle/>
          <a:p>
            <a:pPr>
              <a:defRPr/>
            </a:pPr>
            <a:r>
              <a:rPr lang="en-ZA" dirty="0"/>
              <a:t>any activity or operation involving Personal Information, whether automated or not. It includes the collection, recording, organisation, storage, updating or modification, retrieval, consultation, use, dissemination by means of transmission, distribution or making available in any other form, merging, linking, as well as blocking, erasure or destruction of information. </a:t>
            </a:r>
            <a:endParaRPr lang="en-ZA" dirty="0" smtClean="0"/>
          </a:p>
          <a:p>
            <a:pPr>
              <a:defRPr/>
            </a:pPr>
            <a:r>
              <a:rPr lang="en-ZA" dirty="0" smtClean="0"/>
              <a:t>i.e. Personal </a:t>
            </a:r>
            <a:r>
              <a:rPr lang="en-ZA" dirty="0"/>
              <a:t>Information </a:t>
            </a:r>
            <a:r>
              <a:rPr lang="en-ZA" dirty="0" smtClean="0"/>
              <a:t>– </a:t>
            </a:r>
          </a:p>
          <a:p>
            <a:pPr lvl="1">
              <a:defRPr/>
            </a:pPr>
            <a:r>
              <a:rPr lang="en-ZA" dirty="0" smtClean="0"/>
              <a:t>stored </a:t>
            </a:r>
            <a:r>
              <a:rPr lang="en-ZA" dirty="0"/>
              <a:t>in </a:t>
            </a:r>
            <a:r>
              <a:rPr lang="en-ZA" dirty="0" smtClean="0"/>
              <a:t>databases, address books, payroll </a:t>
            </a:r>
            <a:r>
              <a:rPr lang="en-ZA" dirty="0"/>
              <a:t>systems or manual filing </a:t>
            </a:r>
            <a:r>
              <a:rPr lang="en-ZA" dirty="0" smtClean="0"/>
              <a:t>systems, sent </a:t>
            </a:r>
            <a:r>
              <a:rPr lang="en-ZA" dirty="0"/>
              <a:t>via </a:t>
            </a:r>
            <a:r>
              <a:rPr lang="en-ZA" dirty="0" smtClean="0"/>
              <a:t>email, </a:t>
            </a:r>
            <a:r>
              <a:rPr lang="en-ZA" dirty="0"/>
              <a:t>found in word processing </a:t>
            </a:r>
            <a:r>
              <a:rPr lang="en-ZA" dirty="0" smtClean="0"/>
              <a:t>programmes, </a:t>
            </a:r>
            <a:r>
              <a:rPr lang="en-ZA" dirty="0"/>
              <a:t>exchanged in contracts with the suppliers and recorded on CCTV and in telephone records.</a:t>
            </a:r>
            <a:endParaRPr lang="en-US" dirty="0"/>
          </a:p>
        </p:txBody>
      </p:sp>
    </p:spTree>
    <p:extLst>
      <p:ext uri="{BB962C8B-B14F-4D97-AF65-F5344CB8AC3E}">
        <p14:creationId xmlns:p14="http://schemas.microsoft.com/office/powerpoint/2010/main" val="11746621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only process, if…</a:t>
            </a:r>
            <a:endParaRPr lang="en-US" dirty="0"/>
          </a:p>
        </p:txBody>
      </p:sp>
      <p:sp>
        <p:nvSpPr>
          <p:cNvPr id="3" name="Content Placeholder 2"/>
          <p:cNvSpPr>
            <a:spLocks noGrp="1"/>
          </p:cNvSpPr>
          <p:nvPr>
            <p:ph idx="1"/>
          </p:nvPr>
        </p:nvSpPr>
        <p:spPr/>
        <p:txBody>
          <a:bodyPr/>
          <a:lstStyle/>
          <a:p>
            <a:pPr marL="0" indent="0">
              <a:buNone/>
            </a:pPr>
            <a:r>
              <a:rPr lang="en-US" dirty="0" smtClean="0"/>
              <a:t>Amongst others, only if:</a:t>
            </a:r>
          </a:p>
          <a:p>
            <a:r>
              <a:rPr lang="en-US" dirty="0" smtClean="0"/>
              <a:t>Data subject CONSENTS to </a:t>
            </a:r>
            <a:r>
              <a:rPr lang="en-US" dirty="0"/>
              <a:t>i</a:t>
            </a:r>
            <a:r>
              <a:rPr lang="en-US" dirty="0" smtClean="0"/>
              <a:t>t! Or</a:t>
            </a:r>
          </a:p>
          <a:p>
            <a:r>
              <a:rPr lang="en-US" dirty="0" smtClean="0"/>
              <a:t>Is subsequent to a contract that person has consented to</a:t>
            </a:r>
            <a:endParaRPr lang="en-US" dirty="0"/>
          </a:p>
        </p:txBody>
      </p:sp>
    </p:spTree>
    <p:extLst>
      <p:ext uri="{BB962C8B-B14F-4D97-AF65-F5344CB8AC3E}">
        <p14:creationId xmlns:p14="http://schemas.microsoft.com/office/powerpoint/2010/main" val="3752902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903787"/>
            <a:ext cx="7772400" cy="1470025"/>
          </a:xfrm>
        </p:spPr>
        <p:txBody>
          <a:bodyPr/>
          <a:lstStyle/>
          <a:p>
            <a:r>
              <a:rPr lang="en-US" dirty="0" smtClean="0"/>
              <a:t>Legal frameworks: </a:t>
            </a:r>
            <a:r>
              <a:rPr lang="en-US" dirty="0" smtClean="0"/>
              <a:t/>
            </a:r>
            <a:br>
              <a:rPr lang="en-US" dirty="0" smtClean="0"/>
            </a:br>
            <a:r>
              <a:rPr lang="en-US" b="1" dirty="0" smtClean="0"/>
              <a:t>record-keeping</a:t>
            </a:r>
            <a:endParaRPr lang="en-US" b="1" dirty="0"/>
          </a:p>
        </p:txBody>
      </p:sp>
    </p:spTree>
    <p:extLst>
      <p:ext uri="{BB962C8B-B14F-4D97-AF65-F5344CB8AC3E}">
        <p14:creationId xmlns:p14="http://schemas.microsoft.com/office/powerpoint/2010/main" val="2212157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Subtitle 4"/>
          <p:cNvSpPr>
            <a:spLocks noGrp="1"/>
          </p:cNvSpPr>
          <p:nvPr>
            <p:ph type="subTitle" idx="1"/>
          </p:nvPr>
        </p:nvSpPr>
        <p:spPr>
          <a:xfrm>
            <a:off x="1371600" y="5026274"/>
            <a:ext cx="6400800" cy="1752600"/>
          </a:xfrm>
        </p:spPr>
        <p:txBody>
          <a:bodyPr/>
          <a:lstStyle/>
          <a:p>
            <a:pPr algn="r"/>
            <a:r>
              <a:rPr lang="en-US" dirty="0" smtClean="0"/>
              <a:t>National Health </a:t>
            </a:r>
            <a:r>
              <a:rPr lang="en-US" dirty="0" smtClean="0"/>
              <a:t>Act (NHA)</a:t>
            </a:r>
            <a:endParaRPr lang="en-US" dirty="0"/>
          </a:p>
        </p:txBody>
      </p:sp>
    </p:spTree>
    <p:extLst>
      <p:ext uri="{BB962C8B-B14F-4D97-AF65-F5344CB8AC3E}">
        <p14:creationId xmlns:p14="http://schemas.microsoft.com/office/powerpoint/2010/main" val="2147005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S13: keeping of health records</a:t>
            </a:r>
            <a:endParaRPr lang="en-US" dirty="0"/>
          </a:p>
        </p:txBody>
      </p:sp>
      <p:sp>
        <p:nvSpPr>
          <p:cNvPr id="3" name="Content Placeholder 2"/>
          <p:cNvSpPr>
            <a:spLocks noGrp="1"/>
          </p:cNvSpPr>
          <p:nvPr>
            <p:ph idx="1"/>
          </p:nvPr>
        </p:nvSpPr>
        <p:spPr>
          <a:xfrm>
            <a:off x="685800" y="1849969"/>
            <a:ext cx="7772400" cy="4528282"/>
          </a:xfrm>
        </p:spPr>
        <p:txBody>
          <a:bodyPr/>
          <a:lstStyle/>
          <a:p>
            <a:r>
              <a:rPr lang="en-US" dirty="0" smtClean="0"/>
              <a:t>In line with PAIA and Archives Act</a:t>
            </a:r>
          </a:p>
          <a:p>
            <a:r>
              <a:rPr lang="en-US" dirty="0" smtClean="0"/>
              <a:t>Must create and keep (20 years – public records)</a:t>
            </a:r>
          </a:p>
          <a:p>
            <a:r>
              <a:rPr lang="en-US" dirty="0" smtClean="0"/>
              <a:t>In prescribed format (not prescribed yet)</a:t>
            </a:r>
          </a:p>
          <a:p>
            <a:r>
              <a:rPr lang="en-US" dirty="0" smtClean="0"/>
              <a:t>For every health user</a:t>
            </a:r>
          </a:p>
          <a:p>
            <a:endParaRPr lang="en-US" dirty="0"/>
          </a:p>
          <a:p>
            <a:r>
              <a:rPr lang="en-US" dirty="0" smtClean="0"/>
              <a:t>Applies to all health establishments, i.e. including occupational health facilities</a:t>
            </a:r>
          </a:p>
          <a:p>
            <a:endParaRPr lang="en-US" dirty="0"/>
          </a:p>
        </p:txBody>
      </p:sp>
    </p:spTree>
    <p:extLst>
      <p:ext uri="{BB962C8B-B14F-4D97-AF65-F5344CB8AC3E}">
        <p14:creationId xmlns:p14="http://schemas.microsoft.com/office/powerpoint/2010/main" val="903569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142" y="319679"/>
            <a:ext cx="7772400" cy="1143000"/>
          </a:xfrm>
        </p:spPr>
        <p:txBody>
          <a:bodyPr/>
          <a:lstStyle/>
          <a:p>
            <a:pPr algn="l"/>
            <a:r>
              <a:rPr lang="en-US" dirty="0"/>
              <a:t>17.   Protection of health </a:t>
            </a:r>
            <a:r>
              <a:rPr lang="en-US" dirty="0" smtClean="0"/>
              <a:t>records</a:t>
            </a:r>
            <a:endParaRPr lang="en-US" dirty="0"/>
          </a:p>
        </p:txBody>
      </p:sp>
      <p:sp>
        <p:nvSpPr>
          <p:cNvPr id="3" name="Content Placeholder 2"/>
          <p:cNvSpPr>
            <a:spLocks noGrp="1"/>
          </p:cNvSpPr>
          <p:nvPr>
            <p:ph idx="1"/>
          </p:nvPr>
        </p:nvSpPr>
        <p:spPr>
          <a:xfrm>
            <a:off x="372731" y="1462679"/>
            <a:ext cx="8420970" cy="4633321"/>
          </a:xfrm>
        </p:spPr>
        <p:txBody>
          <a:bodyPr/>
          <a:lstStyle/>
          <a:p>
            <a:pPr marL="0" indent="0">
              <a:buNone/>
            </a:pPr>
            <a:r>
              <a:rPr lang="en-US" dirty="0" smtClean="0"/>
              <a:t>(</a:t>
            </a:r>
            <a:r>
              <a:rPr lang="en-US" dirty="0"/>
              <a:t>1)  The person in charge of a health establishment </a:t>
            </a:r>
            <a:r>
              <a:rPr lang="en-US" dirty="0" smtClean="0"/>
              <a:t>… must </a:t>
            </a:r>
            <a:r>
              <a:rPr lang="en-US" dirty="0"/>
              <a:t>set up control </a:t>
            </a:r>
            <a:r>
              <a:rPr lang="en-US" dirty="0" smtClean="0"/>
              <a:t>measures…</a:t>
            </a:r>
            <a:endParaRPr lang="en-US" dirty="0"/>
          </a:p>
          <a:p>
            <a:pPr marL="0" indent="0">
              <a:buNone/>
            </a:pPr>
            <a:r>
              <a:rPr lang="en-US" dirty="0"/>
              <a:t>(2)  Any person who—</a:t>
            </a:r>
          </a:p>
          <a:p>
            <a:pPr marL="800100" lvl="2" indent="0">
              <a:buNone/>
            </a:pPr>
            <a:r>
              <a:rPr lang="en-US" dirty="0"/>
              <a:t>(</a:t>
            </a:r>
            <a:r>
              <a:rPr lang="en-US" i="1" dirty="0"/>
              <a:t>a</a:t>
            </a:r>
            <a:r>
              <a:rPr lang="en-US" dirty="0" smtClean="0"/>
              <a:t>) fails </a:t>
            </a:r>
            <a:r>
              <a:rPr lang="en-US" dirty="0"/>
              <a:t>to </a:t>
            </a:r>
            <a:r>
              <a:rPr lang="en-US" dirty="0" smtClean="0"/>
              <a:t>set up control measures</a:t>
            </a:r>
            <a:r>
              <a:rPr lang="en-US" u="sng" dirty="0" smtClean="0"/>
              <a:t>;</a:t>
            </a:r>
            <a:endParaRPr lang="en-US" u="sng" dirty="0"/>
          </a:p>
          <a:p>
            <a:pPr marL="800100" lvl="2" indent="0">
              <a:buNone/>
            </a:pPr>
            <a:r>
              <a:rPr lang="en-US" dirty="0"/>
              <a:t>(</a:t>
            </a:r>
            <a:r>
              <a:rPr lang="en-US" i="1" dirty="0"/>
              <a:t>b</a:t>
            </a:r>
            <a:r>
              <a:rPr lang="en-US" dirty="0" smtClean="0"/>
              <a:t>) falsifies </a:t>
            </a:r>
            <a:r>
              <a:rPr lang="en-US" dirty="0"/>
              <a:t>any record by adding </a:t>
            </a:r>
            <a:r>
              <a:rPr lang="en-US" dirty="0" smtClean="0"/>
              <a:t>/ </a:t>
            </a:r>
            <a:r>
              <a:rPr lang="en-US" dirty="0"/>
              <a:t>deleting </a:t>
            </a:r>
            <a:r>
              <a:rPr lang="en-US" dirty="0" smtClean="0"/>
              <a:t>/changing;</a:t>
            </a:r>
            <a:endParaRPr lang="en-US" dirty="0"/>
          </a:p>
          <a:p>
            <a:pPr marL="800100" lvl="2" indent="0">
              <a:buNone/>
            </a:pPr>
            <a:r>
              <a:rPr lang="en-US" dirty="0" smtClean="0"/>
              <a:t>(</a:t>
            </a:r>
            <a:r>
              <a:rPr lang="en-US" i="1" dirty="0" smtClean="0"/>
              <a:t>c</a:t>
            </a:r>
            <a:r>
              <a:rPr lang="en-US" dirty="0" smtClean="0"/>
              <a:t>) creates</a:t>
            </a:r>
            <a:r>
              <a:rPr lang="en-US" dirty="0"/>
              <a:t>, changes or destroys a record without authority to do so;</a:t>
            </a:r>
          </a:p>
          <a:p>
            <a:pPr marL="800100" lvl="2" indent="0">
              <a:buNone/>
            </a:pPr>
            <a:r>
              <a:rPr lang="en-US" dirty="0"/>
              <a:t>(</a:t>
            </a:r>
            <a:r>
              <a:rPr lang="en-US" i="1" dirty="0"/>
              <a:t>d</a:t>
            </a:r>
            <a:r>
              <a:rPr lang="en-US" dirty="0" smtClean="0"/>
              <a:t>) fails </a:t>
            </a:r>
            <a:r>
              <a:rPr lang="en-US" dirty="0"/>
              <a:t>to create or change a record when properly required to do so</a:t>
            </a:r>
            <a:r>
              <a:rPr lang="en-US" dirty="0" smtClean="0"/>
              <a:t>;</a:t>
            </a:r>
            <a:endParaRPr lang="en-US" dirty="0"/>
          </a:p>
        </p:txBody>
      </p:sp>
    </p:spTree>
    <p:extLst>
      <p:ext uri="{BB962C8B-B14F-4D97-AF65-F5344CB8AC3E}">
        <p14:creationId xmlns:p14="http://schemas.microsoft.com/office/powerpoint/2010/main" val="5970217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142" y="319679"/>
            <a:ext cx="7772400" cy="1143000"/>
          </a:xfrm>
        </p:spPr>
        <p:txBody>
          <a:bodyPr/>
          <a:lstStyle/>
          <a:p>
            <a:pPr algn="l"/>
            <a:r>
              <a:rPr lang="en-US" dirty="0"/>
              <a:t>17.   Protection of health </a:t>
            </a:r>
            <a:r>
              <a:rPr lang="en-US" dirty="0" smtClean="0"/>
              <a:t>records</a:t>
            </a:r>
            <a:endParaRPr lang="en-US" dirty="0"/>
          </a:p>
        </p:txBody>
      </p:sp>
      <p:sp>
        <p:nvSpPr>
          <p:cNvPr id="3" name="Content Placeholder 2"/>
          <p:cNvSpPr>
            <a:spLocks noGrp="1"/>
          </p:cNvSpPr>
          <p:nvPr>
            <p:ph idx="1"/>
          </p:nvPr>
        </p:nvSpPr>
        <p:spPr>
          <a:xfrm>
            <a:off x="372731" y="1462679"/>
            <a:ext cx="8420970" cy="5095046"/>
          </a:xfrm>
        </p:spPr>
        <p:txBody>
          <a:bodyPr/>
          <a:lstStyle/>
          <a:p>
            <a:pPr marL="0" indent="0">
              <a:buNone/>
            </a:pPr>
            <a:r>
              <a:rPr lang="en-US" dirty="0" smtClean="0"/>
              <a:t>(</a:t>
            </a:r>
            <a:r>
              <a:rPr lang="en-US" dirty="0"/>
              <a:t>2)  Any person who—</a:t>
            </a:r>
          </a:p>
          <a:p>
            <a:pPr marL="800100" lvl="2" indent="0">
              <a:buNone/>
            </a:pPr>
            <a:r>
              <a:rPr lang="en-US" u="sng" dirty="0" smtClean="0"/>
              <a:t>(</a:t>
            </a:r>
            <a:r>
              <a:rPr lang="en-US" i="1" u="sng" dirty="0"/>
              <a:t>e</a:t>
            </a:r>
            <a:r>
              <a:rPr lang="en-US" u="sng" dirty="0" smtClean="0"/>
              <a:t>) provides </a:t>
            </a:r>
            <a:r>
              <a:rPr lang="en-US" u="sng" dirty="0"/>
              <a:t>false information with the intent that it be included in a record;</a:t>
            </a:r>
          </a:p>
          <a:p>
            <a:pPr marL="800100" lvl="2" indent="0">
              <a:buNone/>
            </a:pPr>
            <a:r>
              <a:rPr lang="en-US" u="sng" dirty="0"/>
              <a:t>(</a:t>
            </a:r>
            <a:r>
              <a:rPr lang="en-US" i="1" u="sng" dirty="0"/>
              <a:t> f </a:t>
            </a:r>
            <a:r>
              <a:rPr lang="en-US" u="sng" dirty="0" smtClean="0"/>
              <a:t>) without </a:t>
            </a:r>
            <a:r>
              <a:rPr lang="en-US" u="sng" dirty="0"/>
              <a:t>authority, </a:t>
            </a:r>
            <a:r>
              <a:rPr lang="en-US" u="sng" dirty="0" smtClean="0"/>
              <a:t>copies…;</a:t>
            </a:r>
            <a:endParaRPr lang="en-US" u="sng" dirty="0"/>
          </a:p>
          <a:p>
            <a:pPr marL="800100" lvl="2" indent="0">
              <a:buNone/>
            </a:pPr>
            <a:r>
              <a:rPr lang="en-US" u="sng" dirty="0"/>
              <a:t>(</a:t>
            </a:r>
            <a:r>
              <a:rPr lang="en-US" i="1" u="sng" dirty="0"/>
              <a:t>g</a:t>
            </a:r>
            <a:r>
              <a:rPr lang="en-US" u="sng" dirty="0" smtClean="0"/>
              <a:t>) without </a:t>
            </a:r>
            <a:r>
              <a:rPr lang="en-US" u="sng" dirty="0"/>
              <a:t>authority, </a:t>
            </a:r>
            <a:r>
              <a:rPr lang="en-US" u="sng" dirty="0" smtClean="0"/>
              <a:t>connects the </a:t>
            </a:r>
            <a:r>
              <a:rPr lang="en-US" u="sng" dirty="0"/>
              <a:t>personal identification </a:t>
            </a:r>
            <a:r>
              <a:rPr lang="en-US" u="sng" dirty="0" smtClean="0"/>
              <a:t>elements …;</a:t>
            </a:r>
            <a:endParaRPr lang="en-US" u="sng" dirty="0"/>
          </a:p>
          <a:p>
            <a:pPr marL="800100" lvl="2" indent="0">
              <a:buNone/>
            </a:pPr>
            <a:r>
              <a:rPr lang="en-US" u="sng" dirty="0"/>
              <a:t>(</a:t>
            </a:r>
            <a:r>
              <a:rPr lang="en-US" i="1" u="sng" dirty="0"/>
              <a:t>h</a:t>
            </a:r>
            <a:r>
              <a:rPr lang="en-US" u="sng" dirty="0" smtClean="0"/>
              <a:t>) gains </a:t>
            </a:r>
            <a:r>
              <a:rPr lang="en-US" u="sng" dirty="0" err="1"/>
              <a:t>unauthorised</a:t>
            </a:r>
            <a:r>
              <a:rPr lang="en-US" u="sng" dirty="0"/>
              <a:t> </a:t>
            </a:r>
            <a:r>
              <a:rPr lang="en-US" u="sng" dirty="0" smtClean="0"/>
              <a:t>access;</a:t>
            </a:r>
            <a:endParaRPr lang="en-US" u="sng" dirty="0"/>
          </a:p>
          <a:p>
            <a:pPr marL="1371600" lvl="2" indent="-571500">
              <a:buAutoNum type="romanLcParenBoth"/>
            </a:pPr>
            <a:r>
              <a:rPr lang="en-US" u="sng" dirty="0" smtClean="0"/>
              <a:t>without </a:t>
            </a:r>
            <a:r>
              <a:rPr lang="en-US" u="sng" dirty="0"/>
              <a:t>authority, connects any part of a computer or other electronic </a:t>
            </a:r>
            <a:r>
              <a:rPr lang="en-US" u="sng" dirty="0" smtClean="0"/>
              <a:t>system</a:t>
            </a:r>
          </a:p>
          <a:p>
            <a:pPr marL="0" indent="0">
              <a:buNone/>
            </a:pPr>
            <a:r>
              <a:rPr lang="fi-FI" u="sng" dirty="0" err="1" smtClean="0"/>
              <a:t>commits</a:t>
            </a:r>
            <a:r>
              <a:rPr lang="fi-FI" u="sng" dirty="0" smtClean="0"/>
              <a:t> </a:t>
            </a:r>
            <a:r>
              <a:rPr lang="fi-FI" u="sng" dirty="0"/>
              <a:t>an </a:t>
            </a:r>
            <a:r>
              <a:rPr lang="fi-FI" u="sng" dirty="0" err="1"/>
              <a:t>offence</a:t>
            </a:r>
            <a:r>
              <a:rPr lang="fi-FI" u="sng" dirty="0"/>
              <a:t> and is </a:t>
            </a:r>
            <a:r>
              <a:rPr lang="fi-FI" u="sng" dirty="0" err="1"/>
              <a:t>liable</a:t>
            </a:r>
            <a:r>
              <a:rPr lang="fi-FI" u="sng" dirty="0"/>
              <a:t> on </a:t>
            </a:r>
            <a:r>
              <a:rPr lang="fi-FI" u="sng" dirty="0" err="1"/>
              <a:t>conviction</a:t>
            </a:r>
            <a:r>
              <a:rPr lang="fi-FI" u="sng" dirty="0"/>
              <a:t> to a </a:t>
            </a:r>
            <a:r>
              <a:rPr lang="fi-FI" u="sng" dirty="0" err="1"/>
              <a:t>fine</a:t>
            </a:r>
            <a:r>
              <a:rPr lang="fi-FI" u="sng" dirty="0"/>
              <a:t> </a:t>
            </a:r>
            <a:r>
              <a:rPr lang="fi-FI" u="sng" dirty="0" err="1"/>
              <a:t>or</a:t>
            </a:r>
            <a:r>
              <a:rPr lang="fi-FI" u="sng" dirty="0"/>
              <a:t> to </a:t>
            </a:r>
            <a:r>
              <a:rPr lang="fi-FI" u="sng" dirty="0" err="1" smtClean="0"/>
              <a:t>imprisonment</a:t>
            </a:r>
            <a:endParaRPr lang="en-US" dirty="0"/>
          </a:p>
        </p:txBody>
      </p:sp>
    </p:spTree>
    <p:extLst>
      <p:ext uri="{BB962C8B-B14F-4D97-AF65-F5344CB8AC3E}">
        <p14:creationId xmlns:p14="http://schemas.microsoft.com/office/powerpoint/2010/main" val="3490888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304800" y="304800"/>
            <a:ext cx="8915400" cy="1143000"/>
          </a:xfrm>
        </p:spPr>
        <p:txBody>
          <a:bodyPr/>
          <a:lstStyle/>
          <a:p>
            <a:pPr algn="l" eaLnBrk="1" hangingPunct="1"/>
            <a:r>
              <a:rPr lang="en-US">
                <a:latin typeface="Arial" charset="0"/>
              </a:rPr>
              <a:t>Limitation of </a:t>
            </a:r>
            <a:br>
              <a:rPr lang="en-US">
                <a:latin typeface="Arial" charset="0"/>
              </a:rPr>
            </a:br>
            <a:r>
              <a:rPr lang="en-US">
                <a:latin typeface="Arial" charset="0"/>
              </a:rPr>
              <a:t>human rights</a:t>
            </a:r>
          </a:p>
        </p:txBody>
      </p:sp>
      <p:sp>
        <p:nvSpPr>
          <p:cNvPr id="30722" name="Rectangle 3"/>
          <p:cNvSpPr>
            <a:spLocks noGrp="1" noChangeArrowheads="1"/>
          </p:cNvSpPr>
          <p:nvPr>
            <p:ph idx="1"/>
          </p:nvPr>
        </p:nvSpPr>
        <p:spPr>
          <a:xfrm>
            <a:off x="228600" y="1600200"/>
            <a:ext cx="8610600" cy="5029200"/>
          </a:xfrm>
        </p:spPr>
        <p:txBody>
          <a:bodyPr/>
          <a:lstStyle/>
          <a:p>
            <a:pPr eaLnBrk="1" hangingPunct="1"/>
            <a:r>
              <a:rPr lang="en-US">
                <a:latin typeface="Arial" charset="0"/>
              </a:rPr>
              <a:t>All limitations must pass section 36 test, i.e.:</a:t>
            </a:r>
          </a:p>
          <a:p>
            <a:pPr lvl="2" eaLnBrk="1" hangingPunct="1"/>
            <a:r>
              <a:rPr lang="en-US">
                <a:latin typeface="Arial" charset="0"/>
                <a:cs typeface="Arial" charset="0"/>
              </a:rPr>
              <a:t>law of general application (e.g. National Health Act, a contract)</a:t>
            </a:r>
          </a:p>
          <a:p>
            <a:pPr lvl="2" eaLnBrk="1" hangingPunct="1"/>
            <a:r>
              <a:rPr lang="en-US">
                <a:latin typeface="Arial" charset="0"/>
                <a:cs typeface="Arial" charset="0"/>
              </a:rPr>
              <a:t>reasonable (+ rational)</a:t>
            </a:r>
          </a:p>
          <a:p>
            <a:pPr lvl="2" eaLnBrk="1" hangingPunct="1"/>
            <a:r>
              <a:rPr lang="en-US">
                <a:latin typeface="Arial" charset="0"/>
                <a:cs typeface="Arial" charset="0"/>
              </a:rPr>
              <a:t>justifiable in open and democratic society ….</a:t>
            </a:r>
          </a:p>
          <a:p>
            <a:pPr lvl="2" eaLnBrk="1" hangingPunct="1"/>
            <a:r>
              <a:rPr lang="en-US">
                <a:latin typeface="Arial" charset="0"/>
                <a:cs typeface="Arial" charset="0"/>
              </a:rPr>
              <a:t>Taking into account:</a:t>
            </a:r>
          </a:p>
          <a:p>
            <a:pPr lvl="3" eaLnBrk="1" hangingPunct="1"/>
            <a:r>
              <a:rPr lang="en-US">
                <a:latin typeface="Arial" charset="0"/>
                <a:cs typeface="Arial" charset="0"/>
              </a:rPr>
              <a:t>nature of the right</a:t>
            </a:r>
          </a:p>
          <a:p>
            <a:pPr lvl="3" eaLnBrk="1" hangingPunct="1"/>
            <a:r>
              <a:rPr lang="en-US">
                <a:latin typeface="Arial" charset="0"/>
                <a:cs typeface="Arial" charset="0"/>
              </a:rPr>
              <a:t>important </a:t>
            </a:r>
            <a:r>
              <a:rPr lang="en-US" u="sng">
                <a:latin typeface="Arial" charset="0"/>
                <a:cs typeface="Arial" charset="0"/>
              </a:rPr>
              <a:t>purpose</a:t>
            </a:r>
            <a:r>
              <a:rPr lang="en-US">
                <a:latin typeface="Arial" charset="0"/>
                <a:cs typeface="Arial" charset="0"/>
              </a:rPr>
              <a:t> of limitation</a:t>
            </a:r>
          </a:p>
          <a:p>
            <a:pPr lvl="3" eaLnBrk="1" hangingPunct="1"/>
            <a:r>
              <a:rPr lang="en-US">
                <a:latin typeface="Arial" charset="0"/>
                <a:cs typeface="Arial" charset="0"/>
              </a:rPr>
              <a:t>nature &amp; extent of limitation (what does it cause?)</a:t>
            </a:r>
          </a:p>
          <a:p>
            <a:pPr lvl="3" eaLnBrk="1" hangingPunct="1"/>
            <a:r>
              <a:rPr lang="en-US">
                <a:latin typeface="Arial" charset="0"/>
                <a:cs typeface="Arial" charset="0"/>
              </a:rPr>
              <a:t>relation limitation &amp; purpose (proportionality)</a:t>
            </a:r>
          </a:p>
          <a:p>
            <a:pPr lvl="3" eaLnBrk="1" hangingPunct="1"/>
            <a:r>
              <a:rPr lang="en-US">
                <a:latin typeface="Arial" charset="0"/>
                <a:cs typeface="Arial" charset="0"/>
              </a:rPr>
              <a:t>less restrictive means?</a:t>
            </a:r>
          </a:p>
        </p:txBody>
      </p:sp>
    </p:spTree>
    <p:extLst>
      <p:ext uri="{BB962C8B-B14F-4D97-AF65-F5344CB8AC3E}">
        <p14:creationId xmlns:p14="http://schemas.microsoft.com/office/powerpoint/2010/main" val="42131512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468234" y="5105400"/>
            <a:ext cx="6400800" cy="1752600"/>
          </a:xfrm>
        </p:spPr>
        <p:txBody>
          <a:bodyPr/>
          <a:lstStyle/>
          <a:p>
            <a:r>
              <a:rPr lang="en-US" dirty="0" smtClean="0"/>
              <a:t>MHSA</a:t>
            </a:r>
            <a:endParaRPr lang="en-US" dirty="0"/>
          </a:p>
        </p:txBody>
      </p:sp>
    </p:spTree>
    <p:extLst>
      <p:ext uri="{BB962C8B-B14F-4D97-AF65-F5344CB8AC3E}">
        <p14:creationId xmlns:p14="http://schemas.microsoft.com/office/powerpoint/2010/main" val="17763815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Records – s15</a:t>
            </a:r>
            <a:endParaRPr lang="en-US" dirty="0"/>
          </a:p>
        </p:txBody>
      </p:sp>
      <p:sp>
        <p:nvSpPr>
          <p:cNvPr id="3" name="Content Placeholder 2"/>
          <p:cNvSpPr>
            <a:spLocks noGrp="1"/>
          </p:cNvSpPr>
          <p:nvPr>
            <p:ph idx="1"/>
          </p:nvPr>
        </p:nvSpPr>
        <p:spPr/>
        <p:txBody>
          <a:bodyPr/>
          <a:lstStyle/>
          <a:p>
            <a:pPr marL="0" indent="0">
              <a:buNone/>
            </a:pPr>
            <a:r>
              <a:rPr lang="en-US" dirty="0"/>
              <a:t>(2)  Any person required to maintain an employee’s record of medical surveillance must—</a:t>
            </a:r>
          </a:p>
          <a:p>
            <a:pPr marL="0" indent="0">
              <a:buNone/>
            </a:pPr>
            <a:r>
              <a:rPr lang="en-US" dirty="0"/>
              <a:t>(a</a:t>
            </a:r>
            <a:r>
              <a:rPr lang="en-US" dirty="0" smtClean="0"/>
              <a:t>) store </a:t>
            </a:r>
            <a:r>
              <a:rPr lang="en-US" dirty="0"/>
              <a:t>it </a:t>
            </a:r>
            <a:r>
              <a:rPr lang="en-US" dirty="0">
                <a:solidFill>
                  <a:srgbClr val="FF0000"/>
                </a:solidFill>
              </a:rPr>
              <a:t>safely</a:t>
            </a:r>
            <a:r>
              <a:rPr lang="en-US" dirty="0"/>
              <a:t>; and</a:t>
            </a:r>
          </a:p>
          <a:p>
            <a:pPr marL="0" indent="0">
              <a:buNone/>
            </a:pPr>
            <a:r>
              <a:rPr lang="en-US" dirty="0"/>
              <a:t>(b</a:t>
            </a:r>
            <a:r>
              <a:rPr lang="en-US" dirty="0" smtClean="0"/>
              <a:t>) not </a:t>
            </a:r>
            <a:r>
              <a:rPr lang="en-US" dirty="0"/>
              <a:t>destroy it or dispose of it, or allow it to be destroyed or disposed of, for</a:t>
            </a:r>
            <a:r>
              <a:rPr lang="en-US" dirty="0">
                <a:solidFill>
                  <a:srgbClr val="FF0000"/>
                </a:solidFill>
              </a:rPr>
              <a:t> 40 years</a:t>
            </a:r>
            <a:r>
              <a:rPr lang="en-US" dirty="0"/>
              <a:t> from the last date of the medical surveillance of that employee.</a:t>
            </a:r>
            <a:endParaRPr lang="en-US" dirty="0"/>
          </a:p>
        </p:txBody>
      </p:sp>
    </p:spTree>
    <p:extLst>
      <p:ext uri="{BB962C8B-B14F-4D97-AF65-F5344CB8AC3E}">
        <p14:creationId xmlns:p14="http://schemas.microsoft.com/office/powerpoint/2010/main" val="2053978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3"/>
          <p:cNvSpPr>
            <a:spLocks noGrp="1"/>
          </p:cNvSpPr>
          <p:nvPr>
            <p:ph type="ctrTitle"/>
          </p:nvPr>
        </p:nvSpPr>
        <p:spPr>
          <a:xfrm>
            <a:off x="395288" y="4941888"/>
            <a:ext cx="7772400" cy="1470025"/>
          </a:xfrm>
        </p:spPr>
        <p:txBody>
          <a:bodyPr/>
          <a:lstStyle/>
          <a:p>
            <a:pPr algn="r"/>
            <a:r>
              <a:rPr lang="en-US">
                <a:latin typeface="Arial" charset="0"/>
              </a:rPr>
              <a:t>POPI - Bill</a:t>
            </a:r>
          </a:p>
        </p:txBody>
      </p:sp>
    </p:spTree>
    <p:extLst>
      <p:ext uri="{BB962C8B-B14F-4D97-AF65-F5344CB8AC3E}">
        <p14:creationId xmlns:p14="http://schemas.microsoft.com/office/powerpoint/2010/main" val="182393864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457200" y="430293"/>
            <a:ext cx="8229600" cy="850900"/>
          </a:xfrm>
        </p:spPr>
        <p:txBody>
          <a:bodyPr/>
          <a:lstStyle/>
          <a:p>
            <a:r>
              <a:rPr lang="en-US" dirty="0">
                <a:latin typeface="Arial" charset="0"/>
              </a:rPr>
              <a:t>8 Data Principles: what it means</a:t>
            </a:r>
          </a:p>
        </p:txBody>
      </p:sp>
      <p:sp>
        <p:nvSpPr>
          <p:cNvPr id="3" name="Content Placeholder 2"/>
          <p:cNvSpPr>
            <a:spLocks noGrp="1"/>
          </p:cNvSpPr>
          <p:nvPr>
            <p:ph idx="1"/>
          </p:nvPr>
        </p:nvSpPr>
        <p:spPr>
          <a:xfrm>
            <a:off x="457200" y="1308419"/>
            <a:ext cx="8229600" cy="5473700"/>
          </a:xfrm>
        </p:spPr>
        <p:txBody>
          <a:bodyPr>
            <a:normAutofit fontScale="77500" lnSpcReduction="20000"/>
          </a:bodyPr>
          <a:lstStyle/>
          <a:p>
            <a:pPr>
              <a:defRPr/>
            </a:pPr>
            <a:r>
              <a:rPr lang="en-ZA" dirty="0" smtClean="0"/>
              <a:t>Subject must: </a:t>
            </a:r>
            <a:r>
              <a:rPr lang="en-ZA" dirty="0" smtClean="0">
                <a:solidFill>
                  <a:srgbClr val="FF0000"/>
                </a:solidFill>
              </a:rPr>
              <a:t>Know </a:t>
            </a:r>
            <a:r>
              <a:rPr lang="en-ZA" dirty="0" smtClean="0">
                <a:solidFill>
                  <a:srgbClr val="FF0000"/>
                </a:solidFill>
              </a:rPr>
              <a:t>that record is kept, what is in it, and where will it go</a:t>
            </a:r>
          </a:p>
          <a:p>
            <a:pPr>
              <a:defRPr/>
            </a:pPr>
            <a:r>
              <a:rPr lang="en-ZA" dirty="0" smtClean="0"/>
              <a:t>Info stored or reworked must be</a:t>
            </a:r>
          </a:p>
          <a:p>
            <a:pPr lvl="2">
              <a:defRPr/>
            </a:pPr>
            <a:r>
              <a:rPr lang="en-ZA" dirty="0" smtClean="0">
                <a:solidFill>
                  <a:srgbClr val="FF0000"/>
                </a:solidFill>
              </a:rPr>
              <a:t>adequate</a:t>
            </a:r>
            <a:r>
              <a:rPr lang="en-ZA" dirty="0">
                <a:solidFill>
                  <a:srgbClr val="FF0000"/>
                </a:solidFill>
              </a:rPr>
              <a:t>, </a:t>
            </a:r>
            <a:endParaRPr lang="en-ZA" dirty="0" smtClean="0">
              <a:solidFill>
                <a:srgbClr val="FF0000"/>
              </a:solidFill>
            </a:endParaRPr>
          </a:p>
          <a:p>
            <a:pPr lvl="2">
              <a:defRPr/>
            </a:pPr>
            <a:r>
              <a:rPr lang="en-ZA" dirty="0" smtClean="0">
                <a:solidFill>
                  <a:srgbClr val="FF0000"/>
                </a:solidFill>
              </a:rPr>
              <a:t>relevant </a:t>
            </a:r>
            <a:r>
              <a:rPr lang="en-ZA" dirty="0">
                <a:solidFill>
                  <a:srgbClr val="FF0000"/>
                </a:solidFill>
              </a:rPr>
              <a:t>and </a:t>
            </a:r>
            <a:endParaRPr lang="en-ZA" dirty="0" smtClean="0">
              <a:solidFill>
                <a:srgbClr val="FF0000"/>
              </a:solidFill>
            </a:endParaRPr>
          </a:p>
          <a:p>
            <a:pPr lvl="2">
              <a:defRPr/>
            </a:pPr>
            <a:r>
              <a:rPr lang="en-ZA" dirty="0" smtClean="0">
                <a:solidFill>
                  <a:srgbClr val="FF0000"/>
                </a:solidFill>
              </a:rPr>
              <a:t>not excessive </a:t>
            </a:r>
            <a:r>
              <a:rPr lang="en-ZA" dirty="0" smtClean="0"/>
              <a:t>in view of purpose</a:t>
            </a:r>
          </a:p>
          <a:p>
            <a:pPr>
              <a:defRPr/>
            </a:pPr>
            <a:r>
              <a:rPr lang="en-ZA" dirty="0" smtClean="0"/>
              <a:t>Specific</a:t>
            </a:r>
            <a:r>
              <a:rPr lang="en-ZA" dirty="0"/>
              <a:t>, </a:t>
            </a:r>
            <a:r>
              <a:rPr lang="en-ZA" dirty="0">
                <a:solidFill>
                  <a:srgbClr val="FF0000"/>
                </a:solidFill>
              </a:rPr>
              <a:t>lawful purpose </a:t>
            </a:r>
            <a:r>
              <a:rPr lang="en-ZA" dirty="0"/>
              <a:t>related to a function or </a:t>
            </a:r>
            <a:r>
              <a:rPr lang="en-ZA" dirty="0" smtClean="0"/>
              <a:t>activity</a:t>
            </a:r>
          </a:p>
          <a:p>
            <a:pPr>
              <a:defRPr/>
            </a:pPr>
            <a:r>
              <a:rPr lang="en-ZA" dirty="0" smtClean="0"/>
              <a:t>When </a:t>
            </a:r>
            <a:r>
              <a:rPr lang="en-ZA" dirty="0"/>
              <a:t>and for how long </a:t>
            </a:r>
            <a:r>
              <a:rPr lang="en-ZA" dirty="0" smtClean="0"/>
              <a:t>records </a:t>
            </a:r>
            <a:r>
              <a:rPr lang="en-ZA" dirty="0"/>
              <a:t>may be </a:t>
            </a:r>
            <a:r>
              <a:rPr lang="en-ZA" dirty="0" smtClean="0">
                <a:solidFill>
                  <a:srgbClr val="FF0000"/>
                </a:solidFill>
              </a:rPr>
              <a:t>retained</a:t>
            </a:r>
          </a:p>
          <a:p>
            <a:pPr>
              <a:defRPr/>
            </a:pPr>
            <a:r>
              <a:rPr lang="en-ZA" dirty="0" smtClean="0"/>
              <a:t>Ensure – info:</a:t>
            </a:r>
          </a:p>
          <a:p>
            <a:pPr lvl="2">
              <a:defRPr/>
            </a:pPr>
            <a:r>
              <a:rPr lang="en-ZA" dirty="0" smtClean="0">
                <a:solidFill>
                  <a:srgbClr val="FF0000"/>
                </a:solidFill>
              </a:rPr>
              <a:t>complete</a:t>
            </a:r>
            <a:r>
              <a:rPr lang="en-ZA" dirty="0">
                <a:solidFill>
                  <a:srgbClr val="FF0000"/>
                </a:solidFill>
              </a:rPr>
              <a:t>, </a:t>
            </a:r>
            <a:endParaRPr lang="en-ZA" dirty="0" smtClean="0">
              <a:solidFill>
                <a:srgbClr val="FF0000"/>
              </a:solidFill>
            </a:endParaRPr>
          </a:p>
          <a:p>
            <a:pPr lvl="2">
              <a:defRPr/>
            </a:pPr>
            <a:r>
              <a:rPr lang="en-ZA" dirty="0" smtClean="0">
                <a:solidFill>
                  <a:srgbClr val="FF0000"/>
                </a:solidFill>
              </a:rPr>
              <a:t>accurate</a:t>
            </a:r>
            <a:r>
              <a:rPr lang="en-ZA" dirty="0">
                <a:solidFill>
                  <a:srgbClr val="FF0000"/>
                </a:solidFill>
              </a:rPr>
              <a:t>, not misleading and </a:t>
            </a:r>
            <a:endParaRPr lang="en-ZA" dirty="0" smtClean="0">
              <a:solidFill>
                <a:srgbClr val="FF0000"/>
              </a:solidFill>
            </a:endParaRPr>
          </a:p>
          <a:p>
            <a:pPr lvl="2">
              <a:defRPr/>
            </a:pPr>
            <a:r>
              <a:rPr lang="en-ZA" dirty="0">
                <a:solidFill>
                  <a:srgbClr val="FF0000"/>
                </a:solidFill>
              </a:rPr>
              <a:t>u</a:t>
            </a:r>
            <a:r>
              <a:rPr lang="en-ZA" dirty="0" smtClean="0">
                <a:solidFill>
                  <a:srgbClr val="FF0000"/>
                </a:solidFill>
              </a:rPr>
              <a:t>pdated</a:t>
            </a:r>
            <a:endParaRPr lang="en-ZA" dirty="0" smtClean="0">
              <a:solidFill>
                <a:srgbClr val="FF0000"/>
              </a:solidFill>
            </a:endParaRPr>
          </a:p>
          <a:p>
            <a:pPr>
              <a:defRPr/>
            </a:pPr>
            <a:r>
              <a:rPr lang="en-ZA" dirty="0" smtClean="0"/>
              <a:t>Appropriate </a:t>
            </a:r>
            <a:r>
              <a:rPr lang="en-ZA" dirty="0"/>
              <a:t>and reasonable</a:t>
            </a:r>
            <a:r>
              <a:rPr lang="en-ZA" dirty="0">
                <a:solidFill>
                  <a:srgbClr val="FF0000"/>
                </a:solidFill>
              </a:rPr>
              <a:t> security</a:t>
            </a:r>
            <a:r>
              <a:rPr lang="en-ZA" dirty="0"/>
              <a:t> </a:t>
            </a:r>
            <a:r>
              <a:rPr lang="en-ZA" dirty="0" smtClean="0"/>
              <a:t>measures</a:t>
            </a:r>
          </a:p>
          <a:p>
            <a:pPr>
              <a:defRPr/>
            </a:pPr>
            <a:r>
              <a:rPr lang="en-ZA" dirty="0" smtClean="0"/>
              <a:t>Rights to request what info is held, </a:t>
            </a:r>
            <a:r>
              <a:rPr lang="en-ZA" dirty="0" smtClean="0">
                <a:solidFill>
                  <a:srgbClr val="FF0000"/>
                </a:solidFill>
              </a:rPr>
              <a:t>to correct and to delete</a:t>
            </a:r>
          </a:p>
          <a:p>
            <a:pPr>
              <a:defRPr/>
            </a:pPr>
            <a:endParaRPr lang="en-US" b="1" dirty="0" smtClean="0"/>
          </a:p>
        </p:txBody>
      </p:sp>
    </p:spTree>
    <p:extLst>
      <p:ext uri="{BB962C8B-B14F-4D97-AF65-F5344CB8AC3E}">
        <p14:creationId xmlns:p14="http://schemas.microsoft.com/office/powerpoint/2010/main" val="1878931971"/>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684213" y="260350"/>
            <a:ext cx="7772400" cy="1143000"/>
          </a:xfrm>
        </p:spPr>
        <p:txBody>
          <a:bodyPr/>
          <a:lstStyle/>
          <a:p>
            <a:pPr algn="l"/>
            <a:r>
              <a:rPr lang="en-US">
                <a:latin typeface="Arial" charset="0"/>
              </a:rPr>
              <a:t>Codes by Regulator*</a:t>
            </a:r>
          </a:p>
        </p:txBody>
      </p:sp>
      <p:sp>
        <p:nvSpPr>
          <p:cNvPr id="3" name="Content Placeholder 2"/>
          <p:cNvSpPr>
            <a:spLocks noGrp="1"/>
          </p:cNvSpPr>
          <p:nvPr>
            <p:ph idx="1"/>
          </p:nvPr>
        </p:nvSpPr>
        <p:spPr/>
        <p:txBody>
          <a:bodyPr>
            <a:normAutofit fontScale="92500" lnSpcReduction="20000"/>
          </a:bodyPr>
          <a:lstStyle/>
          <a:p>
            <a:pPr>
              <a:defRPr/>
            </a:pPr>
            <a:r>
              <a:rPr lang="en-US" dirty="0"/>
              <a:t>incorporate all the information protection principles or </a:t>
            </a:r>
            <a:r>
              <a:rPr lang="en-US" u="sng" dirty="0"/>
              <a:t>set out obligations </a:t>
            </a:r>
            <a:r>
              <a:rPr lang="en-US" u="sng" dirty="0" smtClean="0"/>
              <a:t>that provide </a:t>
            </a:r>
            <a:r>
              <a:rPr lang="en-US" u="sng" dirty="0"/>
              <a:t>a functional equivalent </a:t>
            </a:r>
            <a:r>
              <a:rPr lang="en-US" dirty="0"/>
              <a:t>of all the obligations set out in </a:t>
            </a:r>
            <a:r>
              <a:rPr lang="en-US" dirty="0" smtClean="0"/>
              <a:t>those principles</a:t>
            </a:r>
            <a:r>
              <a:rPr lang="en-US" dirty="0"/>
              <a:t>; </a:t>
            </a:r>
            <a:r>
              <a:rPr lang="en-US" dirty="0" smtClean="0"/>
              <a:t>and</a:t>
            </a:r>
          </a:p>
          <a:p>
            <a:pPr>
              <a:defRPr/>
            </a:pPr>
            <a:r>
              <a:rPr lang="en-US" dirty="0" smtClean="0"/>
              <a:t>prescribe </a:t>
            </a:r>
            <a:r>
              <a:rPr lang="en-US" dirty="0"/>
              <a:t>how the information protection </a:t>
            </a:r>
            <a:r>
              <a:rPr lang="en-US" u="sng" dirty="0"/>
              <a:t>principles are to be applied</a:t>
            </a:r>
            <a:r>
              <a:rPr lang="en-US" dirty="0"/>
              <a:t>, or are </a:t>
            </a:r>
            <a:r>
              <a:rPr lang="en-US" dirty="0" smtClean="0"/>
              <a:t>to be </a:t>
            </a:r>
            <a:r>
              <a:rPr lang="en-US" dirty="0"/>
              <a:t>complied with, given the particular features of the sector or sectors </a:t>
            </a:r>
            <a:r>
              <a:rPr lang="en-US" dirty="0" smtClean="0"/>
              <a:t>of society </a:t>
            </a:r>
            <a:r>
              <a:rPr lang="en-US" dirty="0"/>
              <a:t>in which the relevant responsible parties are operating</a:t>
            </a:r>
          </a:p>
        </p:txBody>
      </p:sp>
      <p:sp>
        <p:nvSpPr>
          <p:cNvPr id="57347" name="TextBox 3"/>
          <p:cNvSpPr txBox="1">
            <a:spLocks noChangeArrowheads="1"/>
          </p:cNvSpPr>
          <p:nvPr/>
        </p:nvSpPr>
        <p:spPr bwMode="auto">
          <a:xfrm>
            <a:off x="4140200" y="6092825"/>
            <a:ext cx="4679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r>
              <a:rPr lang="en-US" sz="1800"/>
              <a:t>* Information Protection Regulator</a:t>
            </a:r>
          </a:p>
        </p:txBody>
      </p:sp>
    </p:spTree>
    <p:extLst>
      <p:ext uri="{BB962C8B-B14F-4D97-AF65-F5344CB8AC3E}">
        <p14:creationId xmlns:p14="http://schemas.microsoft.com/office/powerpoint/2010/main" val="49005942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4"/>
          <p:cNvSpPr>
            <a:spLocks noGrp="1" noChangeArrowheads="1"/>
          </p:cNvSpPr>
          <p:nvPr>
            <p:ph type="ctrTitle"/>
          </p:nvPr>
        </p:nvSpPr>
        <p:spPr>
          <a:xfrm>
            <a:off x="684213" y="4797425"/>
            <a:ext cx="7772400" cy="1470025"/>
          </a:xfrm>
        </p:spPr>
        <p:txBody>
          <a:bodyPr/>
          <a:lstStyle/>
          <a:p>
            <a:pPr eaLnBrk="1" hangingPunct="1"/>
            <a:r>
              <a:rPr lang="en-US">
                <a:latin typeface="Arial" charset="0"/>
              </a:rPr>
              <a:t>elsabe@ekconsulting.co.za</a:t>
            </a:r>
          </a:p>
        </p:txBody>
      </p:sp>
    </p:spTree>
    <p:extLst>
      <p:ext uri="{BB962C8B-B14F-4D97-AF65-F5344CB8AC3E}">
        <p14:creationId xmlns:p14="http://schemas.microsoft.com/office/powerpoint/2010/main" val="7233208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What this means…</a:t>
            </a:r>
            <a:endParaRPr lang="en-US" dirty="0"/>
          </a:p>
        </p:txBody>
      </p:sp>
      <p:sp>
        <p:nvSpPr>
          <p:cNvPr id="3" name="Content Placeholder 2"/>
          <p:cNvSpPr>
            <a:spLocks noGrp="1"/>
          </p:cNvSpPr>
          <p:nvPr>
            <p:ph idx="1"/>
          </p:nvPr>
        </p:nvSpPr>
        <p:spPr/>
        <p:txBody>
          <a:bodyPr/>
          <a:lstStyle/>
          <a:p>
            <a:r>
              <a:rPr lang="en-US" dirty="0" smtClean="0"/>
              <a:t>One needs a LAW that </a:t>
            </a:r>
            <a:r>
              <a:rPr lang="en-US" dirty="0" err="1" smtClean="0"/>
              <a:t>authorise</a:t>
            </a:r>
            <a:r>
              <a:rPr lang="en-US" dirty="0" smtClean="0"/>
              <a:t> a disclosure</a:t>
            </a:r>
          </a:p>
          <a:p>
            <a:r>
              <a:rPr lang="en-US" dirty="0" smtClean="0"/>
              <a:t>One only has to disclose what is necessary (no more…)</a:t>
            </a:r>
          </a:p>
          <a:p>
            <a:r>
              <a:rPr lang="en-US" dirty="0" smtClean="0"/>
              <a:t>One needs to think about whether there are OTHER ways to achieve the objective that could avoid, or </a:t>
            </a:r>
            <a:r>
              <a:rPr lang="en-US" dirty="0" err="1" smtClean="0"/>
              <a:t>minimise</a:t>
            </a:r>
            <a:r>
              <a:rPr lang="en-US" dirty="0" smtClean="0"/>
              <a:t> extent of disclosure….</a:t>
            </a:r>
            <a:endParaRPr lang="en-US" dirty="0"/>
          </a:p>
        </p:txBody>
      </p:sp>
    </p:spTree>
    <p:extLst>
      <p:ext uri="{BB962C8B-B14F-4D97-AF65-F5344CB8AC3E}">
        <p14:creationId xmlns:p14="http://schemas.microsoft.com/office/powerpoint/2010/main" val="1549527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Subtitle 4"/>
          <p:cNvSpPr>
            <a:spLocks noGrp="1"/>
          </p:cNvSpPr>
          <p:nvPr>
            <p:ph type="subTitle" idx="1"/>
          </p:nvPr>
        </p:nvSpPr>
        <p:spPr>
          <a:xfrm>
            <a:off x="1371600" y="5026274"/>
            <a:ext cx="6400800" cy="1752600"/>
          </a:xfrm>
        </p:spPr>
        <p:txBody>
          <a:bodyPr/>
          <a:lstStyle/>
          <a:p>
            <a:pPr algn="r"/>
            <a:r>
              <a:rPr lang="en-US" dirty="0" smtClean="0"/>
              <a:t>National Health </a:t>
            </a:r>
            <a:r>
              <a:rPr lang="en-US" dirty="0" smtClean="0"/>
              <a:t>Act (NHA)</a:t>
            </a:r>
            <a:endParaRPr lang="en-US" dirty="0"/>
          </a:p>
        </p:txBody>
      </p:sp>
    </p:spTree>
    <p:extLst>
      <p:ext uri="{BB962C8B-B14F-4D97-AF65-F5344CB8AC3E}">
        <p14:creationId xmlns:p14="http://schemas.microsoft.com/office/powerpoint/2010/main" val="2528079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38100"/>
            <a:ext cx="7772400" cy="1143000"/>
          </a:xfrm>
        </p:spPr>
        <p:txBody>
          <a:bodyPr/>
          <a:lstStyle/>
          <a:p>
            <a:pPr algn="l" eaLnBrk="1" hangingPunct="1">
              <a:defRPr/>
            </a:pPr>
            <a:r>
              <a:rPr lang="en-US" dirty="0" smtClean="0">
                <a:ea typeface="+mj-ea"/>
              </a:rPr>
              <a:t>NHA: Confidentiality</a:t>
            </a:r>
          </a:p>
        </p:txBody>
      </p:sp>
      <p:sp>
        <p:nvSpPr>
          <p:cNvPr id="66563" name="Rectangle 3"/>
          <p:cNvSpPr>
            <a:spLocks noGrp="1" noChangeArrowheads="1"/>
          </p:cNvSpPr>
          <p:nvPr>
            <p:ph idx="1"/>
          </p:nvPr>
        </p:nvSpPr>
        <p:spPr>
          <a:xfrm>
            <a:off x="827088" y="1486997"/>
            <a:ext cx="7848600" cy="4750291"/>
          </a:xfrm>
        </p:spPr>
        <p:txBody>
          <a:bodyPr/>
          <a:lstStyle/>
          <a:p>
            <a:pPr marL="0" indent="0" eaLnBrk="1" hangingPunct="1">
              <a:buNone/>
            </a:pPr>
            <a:r>
              <a:rPr lang="en-US" dirty="0" smtClean="0">
                <a:latin typeface="Lucida Sans Unicode" charset="0"/>
              </a:rPr>
              <a:t>Visit, stay and health condition = </a:t>
            </a:r>
            <a:r>
              <a:rPr lang="en-US" dirty="0" smtClean="0">
                <a:latin typeface="Lucida Sans Unicode" charset="0"/>
              </a:rPr>
              <a:t>confidential</a:t>
            </a:r>
            <a:endParaRPr lang="en-US" dirty="0" smtClean="0">
              <a:latin typeface="Lucida Sans Unicode" charset="0"/>
            </a:endParaRPr>
          </a:p>
          <a:p>
            <a:pPr eaLnBrk="1" hangingPunct="1"/>
            <a:r>
              <a:rPr lang="en-US" dirty="0" smtClean="0">
                <a:solidFill>
                  <a:srgbClr val="FF0000"/>
                </a:solidFill>
                <a:latin typeface="Lucida Sans Unicode" charset="0"/>
              </a:rPr>
              <a:t>WRITTEN </a:t>
            </a:r>
            <a:r>
              <a:rPr lang="en-US" dirty="0">
                <a:solidFill>
                  <a:srgbClr val="FF0000"/>
                </a:solidFill>
                <a:latin typeface="Lucida Sans Unicode" charset="0"/>
              </a:rPr>
              <a:t>consent</a:t>
            </a:r>
          </a:p>
          <a:p>
            <a:pPr eaLnBrk="1" hangingPunct="1"/>
            <a:r>
              <a:rPr lang="en-US" dirty="0" smtClean="0">
                <a:solidFill>
                  <a:srgbClr val="FF0000"/>
                </a:solidFill>
                <a:latin typeface="Lucida Sans Unicode" charset="0"/>
              </a:rPr>
              <a:t>Law (</a:t>
            </a:r>
            <a:r>
              <a:rPr lang="en-US" dirty="0" err="1" smtClean="0">
                <a:solidFill>
                  <a:srgbClr val="FF0000"/>
                </a:solidFill>
                <a:latin typeface="Lucida Sans Unicode" charset="0"/>
              </a:rPr>
              <a:t>eg</a:t>
            </a:r>
            <a:r>
              <a:rPr lang="en-US" dirty="0" smtClean="0">
                <a:solidFill>
                  <a:srgbClr val="FF0000"/>
                </a:solidFill>
                <a:latin typeface="Lucida Sans Unicode" charset="0"/>
              </a:rPr>
              <a:t> MHSA…)</a:t>
            </a:r>
            <a:endParaRPr lang="en-US" dirty="0">
              <a:solidFill>
                <a:srgbClr val="FF0000"/>
              </a:solidFill>
              <a:latin typeface="Lucida Sans Unicode" charset="0"/>
            </a:endParaRPr>
          </a:p>
          <a:p>
            <a:pPr eaLnBrk="1" hangingPunct="1"/>
            <a:r>
              <a:rPr lang="en-US" dirty="0">
                <a:solidFill>
                  <a:srgbClr val="FF0000"/>
                </a:solidFill>
                <a:latin typeface="Lucida Sans Unicode" charset="0"/>
              </a:rPr>
              <a:t>Court </a:t>
            </a:r>
            <a:r>
              <a:rPr lang="en-US" dirty="0" smtClean="0">
                <a:solidFill>
                  <a:srgbClr val="FF0000"/>
                </a:solidFill>
                <a:latin typeface="Lucida Sans Unicode" charset="0"/>
              </a:rPr>
              <a:t>order</a:t>
            </a:r>
            <a:endParaRPr lang="en-US" dirty="0">
              <a:solidFill>
                <a:srgbClr val="FF0000"/>
              </a:solidFill>
              <a:latin typeface="Lucida Sans Unicode" charset="0"/>
            </a:endParaRPr>
          </a:p>
          <a:p>
            <a:pPr marL="0" indent="0" eaLnBrk="1" hangingPunct="1">
              <a:buNone/>
            </a:pPr>
            <a:r>
              <a:rPr lang="en-US" dirty="0" smtClean="0">
                <a:latin typeface="Lucida Sans Unicode" charset="0"/>
              </a:rPr>
              <a:t>(remember the limitation clause!) </a:t>
            </a:r>
          </a:p>
          <a:p>
            <a:pPr marL="0" indent="0" eaLnBrk="1" hangingPunct="1">
              <a:buNone/>
            </a:pPr>
            <a:r>
              <a:rPr lang="en-US" dirty="0" smtClean="0">
                <a:latin typeface="Lucida Sans Unicode" charset="0"/>
              </a:rPr>
              <a:t>Between </a:t>
            </a:r>
            <a:r>
              <a:rPr lang="en-US" dirty="0">
                <a:latin typeface="Lucida Sans Unicode" charset="0"/>
              </a:rPr>
              <a:t>professionals ONLY if in patient</a:t>
            </a:r>
            <a:r>
              <a:rPr lang="ja-JP" altLang="en-US" dirty="0">
                <a:latin typeface="Lucida Sans Unicode" charset="0"/>
              </a:rPr>
              <a:t>’</a:t>
            </a:r>
            <a:r>
              <a:rPr lang="en-US" dirty="0">
                <a:latin typeface="Lucida Sans Unicode" charset="0"/>
              </a:rPr>
              <a:t>s interest AND necessary</a:t>
            </a:r>
          </a:p>
        </p:txBody>
      </p:sp>
    </p:spTree>
    <p:extLst>
      <p:ext uri="{BB962C8B-B14F-4D97-AF65-F5344CB8AC3E}">
        <p14:creationId xmlns:p14="http://schemas.microsoft.com/office/powerpoint/2010/main" val="1156491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Subtitle 4"/>
          <p:cNvSpPr>
            <a:spLocks noGrp="1"/>
          </p:cNvSpPr>
          <p:nvPr>
            <p:ph type="subTitle" idx="1"/>
          </p:nvPr>
        </p:nvSpPr>
        <p:spPr>
          <a:xfrm>
            <a:off x="1551063" y="4963048"/>
            <a:ext cx="6400800" cy="1752600"/>
          </a:xfrm>
        </p:spPr>
        <p:txBody>
          <a:bodyPr/>
          <a:lstStyle/>
          <a:p>
            <a:r>
              <a:rPr lang="en-US" dirty="0" smtClean="0"/>
              <a:t>HPCSA</a:t>
            </a:r>
            <a:endParaRPr lang="en-US" dirty="0"/>
          </a:p>
        </p:txBody>
      </p:sp>
    </p:spTree>
    <p:extLst>
      <p:ext uri="{BB962C8B-B14F-4D97-AF65-F5344CB8AC3E}">
        <p14:creationId xmlns:p14="http://schemas.microsoft.com/office/powerpoint/2010/main" val="413621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847"/>
            <a:ext cx="7772400" cy="1143000"/>
          </a:xfrm>
        </p:spPr>
        <p:txBody>
          <a:bodyPr/>
          <a:lstStyle/>
          <a:p>
            <a:pPr algn="l"/>
            <a:r>
              <a:rPr lang="en-US" dirty="0" smtClean="0"/>
              <a:t>Ethical rule 13</a:t>
            </a:r>
            <a:endParaRPr lang="en-US" dirty="0"/>
          </a:p>
        </p:txBody>
      </p:sp>
      <p:sp>
        <p:nvSpPr>
          <p:cNvPr id="3" name="Content Placeholder 2"/>
          <p:cNvSpPr>
            <a:spLocks noGrp="1"/>
          </p:cNvSpPr>
          <p:nvPr>
            <p:ph idx="1"/>
          </p:nvPr>
        </p:nvSpPr>
        <p:spPr>
          <a:xfrm>
            <a:off x="685800" y="1435797"/>
            <a:ext cx="7772400" cy="4660203"/>
          </a:xfrm>
        </p:spPr>
        <p:txBody>
          <a:bodyPr/>
          <a:lstStyle/>
          <a:p>
            <a:pPr marL="0" indent="0">
              <a:buNone/>
            </a:pPr>
            <a:r>
              <a:rPr lang="en-US" dirty="0" smtClean="0"/>
              <a:t>(</a:t>
            </a:r>
            <a:r>
              <a:rPr lang="en-US" dirty="0"/>
              <a:t>1)  A practitioner shall divulge verbally or in writing </a:t>
            </a:r>
            <a:r>
              <a:rPr lang="en-US" dirty="0" smtClean="0"/>
              <a:t>…which </a:t>
            </a:r>
            <a:r>
              <a:rPr lang="en-US" dirty="0"/>
              <a:t>he or she </a:t>
            </a:r>
            <a:r>
              <a:rPr lang="en-US" dirty="0">
                <a:solidFill>
                  <a:srgbClr val="FF0000"/>
                </a:solidFill>
              </a:rPr>
              <a:t>ought to divulge </a:t>
            </a:r>
            <a:r>
              <a:rPr lang="en-US" dirty="0" smtClean="0">
                <a:solidFill>
                  <a:srgbClr val="FF0000"/>
                </a:solidFill>
              </a:rPr>
              <a:t>only </a:t>
            </a:r>
            <a:r>
              <a:rPr lang="en-US" dirty="0" smtClean="0"/>
              <a:t>—</a:t>
            </a:r>
            <a:endParaRPr lang="en-US" dirty="0"/>
          </a:p>
          <a:p>
            <a:pPr marL="400050" lvl="1" indent="0">
              <a:buNone/>
            </a:pPr>
            <a:r>
              <a:rPr lang="en-US" dirty="0"/>
              <a:t>(</a:t>
            </a:r>
            <a:r>
              <a:rPr lang="en-US" i="1" dirty="0"/>
              <a:t>a</a:t>
            </a:r>
            <a:r>
              <a:rPr lang="en-US" dirty="0" smtClean="0"/>
              <a:t>) in </a:t>
            </a:r>
            <a:r>
              <a:rPr lang="en-US" dirty="0"/>
              <a:t>terms of a statutory provision</a:t>
            </a:r>
            <a:r>
              <a:rPr lang="en-US" dirty="0" smtClean="0"/>
              <a:t>; (</a:t>
            </a:r>
            <a:r>
              <a:rPr lang="en-US" i="1" dirty="0" smtClean="0"/>
              <a:t>=NHA</a:t>
            </a:r>
            <a:r>
              <a:rPr lang="en-US" dirty="0" smtClean="0"/>
              <a:t>)</a:t>
            </a:r>
            <a:endParaRPr lang="en-US" dirty="0"/>
          </a:p>
          <a:p>
            <a:pPr marL="400050" lvl="1" indent="0">
              <a:buNone/>
            </a:pPr>
            <a:r>
              <a:rPr lang="en-US" dirty="0"/>
              <a:t>(</a:t>
            </a:r>
            <a:r>
              <a:rPr lang="en-US" i="1" dirty="0"/>
              <a:t>b</a:t>
            </a:r>
            <a:r>
              <a:rPr lang="en-US" dirty="0" smtClean="0"/>
              <a:t>) at </a:t>
            </a:r>
            <a:r>
              <a:rPr lang="en-US" dirty="0"/>
              <a:t>the instruction of a court of law; </a:t>
            </a:r>
            <a:r>
              <a:rPr lang="en-US" dirty="0" smtClean="0"/>
              <a:t>(</a:t>
            </a:r>
            <a:r>
              <a:rPr lang="en-US" i="1" dirty="0" smtClean="0"/>
              <a:t>=NHA</a:t>
            </a:r>
            <a:r>
              <a:rPr lang="en-US" dirty="0" smtClean="0"/>
              <a:t>) or</a:t>
            </a:r>
            <a:endParaRPr lang="en-US" dirty="0"/>
          </a:p>
          <a:p>
            <a:pPr marL="400050" lvl="1" indent="0">
              <a:buNone/>
            </a:pPr>
            <a:r>
              <a:rPr lang="en-US" dirty="0" smtClean="0"/>
              <a:t>(</a:t>
            </a:r>
            <a:r>
              <a:rPr lang="en-US" i="1" dirty="0" smtClean="0"/>
              <a:t>c</a:t>
            </a:r>
            <a:r>
              <a:rPr lang="en-US" dirty="0" smtClean="0"/>
              <a:t>) where </a:t>
            </a:r>
            <a:r>
              <a:rPr lang="en-US" dirty="0"/>
              <a:t>justified in the </a:t>
            </a:r>
            <a:r>
              <a:rPr lang="en-US" dirty="0">
                <a:solidFill>
                  <a:srgbClr val="FF0000"/>
                </a:solidFill>
              </a:rPr>
              <a:t>public interest</a:t>
            </a:r>
            <a:r>
              <a:rPr lang="en-US" dirty="0" smtClean="0"/>
              <a:t>. (</a:t>
            </a:r>
            <a:r>
              <a:rPr lang="en-US" i="1" dirty="0" smtClean="0"/>
              <a:t>not permitted in NHA</a:t>
            </a:r>
            <a:r>
              <a:rPr lang="en-US" dirty="0" smtClean="0"/>
              <a:t>)</a:t>
            </a:r>
            <a:endParaRPr lang="en-US" dirty="0"/>
          </a:p>
        </p:txBody>
      </p:sp>
    </p:spTree>
    <p:extLst>
      <p:ext uri="{BB962C8B-B14F-4D97-AF65-F5344CB8AC3E}">
        <p14:creationId xmlns:p14="http://schemas.microsoft.com/office/powerpoint/2010/main" val="3333606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0205"/>
            <a:ext cx="7772400" cy="1143000"/>
          </a:xfrm>
        </p:spPr>
        <p:txBody>
          <a:bodyPr/>
          <a:lstStyle/>
          <a:p>
            <a:pPr algn="l"/>
            <a:r>
              <a:rPr lang="en-US" dirty="0" smtClean="0"/>
              <a:t>Ethical rule 13</a:t>
            </a:r>
            <a:endParaRPr lang="en-US" dirty="0"/>
          </a:p>
        </p:txBody>
      </p:sp>
      <p:sp>
        <p:nvSpPr>
          <p:cNvPr id="3" name="Content Placeholder 2"/>
          <p:cNvSpPr>
            <a:spLocks noGrp="1"/>
          </p:cNvSpPr>
          <p:nvPr>
            <p:ph idx="1"/>
          </p:nvPr>
        </p:nvSpPr>
        <p:spPr>
          <a:xfrm>
            <a:off x="685800" y="1283939"/>
            <a:ext cx="7772400" cy="5074375"/>
          </a:xfrm>
        </p:spPr>
        <p:txBody>
          <a:bodyPr/>
          <a:lstStyle/>
          <a:p>
            <a:pPr marL="0" indent="0">
              <a:buNone/>
            </a:pPr>
            <a:r>
              <a:rPr lang="en-US" dirty="0" smtClean="0"/>
              <a:t>(</a:t>
            </a:r>
            <a:r>
              <a:rPr lang="en-US" dirty="0"/>
              <a:t>2)  Any information </a:t>
            </a:r>
            <a:r>
              <a:rPr lang="en-US" dirty="0" smtClean="0"/>
              <a:t>other…. information … shall </a:t>
            </a:r>
            <a:r>
              <a:rPr lang="en-US" dirty="0"/>
              <a:t>be divulged by a practitioner </a:t>
            </a:r>
            <a:r>
              <a:rPr lang="en-US" dirty="0" smtClean="0"/>
              <a:t>only</a:t>
            </a:r>
            <a:endParaRPr lang="en-US" dirty="0"/>
          </a:p>
          <a:p>
            <a:pPr marL="400050" lvl="1" indent="0">
              <a:buNone/>
            </a:pPr>
            <a:r>
              <a:rPr lang="en-US" dirty="0"/>
              <a:t>(</a:t>
            </a:r>
            <a:r>
              <a:rPr lang="en-US" i="1" dirty="0"/>
              <a:t>a</a:t>
            </a:r>
            <a:r>
              <a:rPr lang="en-US" dirty="0" smtClean="0"/>
              <a:t>) with </a:t>
            </a:r>
            <a:r>
              <a:rPr lang="en-US" dirty="0"/>
              <a:t>the </a:t>
            </a:r>
            <a:r>
              <a:rPr lang="en-US" dirty="0">
                <a:solidFill>
                  <a:srgbClr val="FF0000"/>
                </a:solidFill>
              </a:rPr>
              <a:t>express consent</a:t>
            </a:r>
            <a:r>
              <a:rPr lang="en-US" dirty="0"/>
              <a:t> of the patient</a:t>
            </a:r>
            <a:r>
              <a:rPr lang="en-US" dirty="0" smtClean="0"/>
              <a:t>; (</a:t>
            </a:r>
            <a:r>
              <a:rPr lang="en-US" dirty="0" err="1" smtClean="0"/>
              <a:t>cf</a:t>
            </a:r>
            <a:r>
              <a:rPr lang="en-US" dirty="0" smtClean="0"/>
              <a:t> written in NHA!)</a:t>
            </a:r>
            <a:endParaRPr lang="en-US" dirty="0"/>
          </a:p>
          <a:p>
            <a:pPr marL="400050" lvl="1" indent="0">
              <a:buNone/>
            </a:pPr>
            <a:r>
              <a:rPr lang="en-US" dirty="0"/>
              <a:t>(</a:t>
            </a:r>
            <a:r>
              <a:rPr lang="en-US" i="1" dirty="0"/>
              <a:t>b</a:t>
            </a:r>
            <a:r>
              <a:rPr lang="en-US" dirty="0" smtClean="0"/>
              <a:t>) in </a:t>
            </a:r>
            <a:r>
              <a:rPr lang="en-US" dirty="0"/>
              <a:t>the case of a minor under the age of </a:t>
            </a:r>
            <a:r>
              <a:rPr lang="en-US" dirty="0">
                <a:solidFill>
                  <a:srgbClr val="FF0000"/>
                </a:solidFill>
              </a:rPr>
              <a:t>12 years</a:t>
            </a:r>
            <a:r>
              <a:rPr lang="en-US" dirty="0"/>
              <a:t>, with the written consent of his or her parent or guardian; </a:t>
            </a:r>
            <a:r>
              <a:rPr lang="en-US" dirty="0" smtClean="0"/>
              <a:t>or</a:t>
            </a:r>
          </a:p>
          <a:p>
            <a:pPr marL="400050" lvl="1" indent="0">
              <a:buNone/>
            </a:pPr>
            <a:r>
              <a:rPr lang="en-US" dirty="0" smtClean="0"/>
              <a:t>(c) in </a:t>
            </a:r>
            <a:r>
              <a:rPr lang="en-US" dirty="0"/>
              <a:t>the case of a </a:t>
            </a:r>
            <a:r>
              <a:rPr lang="en-US" dirty="0">
                <a:solidFill>
                  <a:srgbClr val="FF0000"/>
                </a:solidFill>
              </a:rPr>
              <a:t>deceased patient</a:t>
            </a:r>
            <a:r>
              <a:rPr lang="en-US" dirty="0"/>
              <a:t>, with the written consent of his or her next-of-kin or the executor of such deceased patient’s estate.</a:t>
            </a:r>
            <a:endParaRPr lang="en-US" dirty="0"/>
          </a:p>
        </p:txBody>
      </p:sp>
    </p:spTree>
    <p:extLst>
      <p:ext uri="{BB962C8B-B14F-4D97-AF65-F5344CB8AC3E}">
        <p14:creationId xmlns:p14="http://schemas.microsoft.com/office/powerpoint/2010/main" val="3106140458"/>
      </p:ext>
    </p:extLst>
  </p:cSld>
  <p:clrMapOvr>
    <a:masterClrMapping/>
  </p:clrMapOvr>
</p:sld>
</file>

<file path=ppt/theme/theme1.xml><?xml version="1.0" encoding="utf-8"?>
<a:theme xmlns:a="http://schemas.openxmlformats.org/drawingml/2006/main" name="EKCthemes">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EKCthemes.thmx</Template>
  <TotalTime>790</TotalTime>
  <Words>1263</Words>
  <Application>Microsoft Macintosh PowerPoint</Application>
  <PresentationFormat>On-screen Show (4:3)</PresentationFormat>
  <Paragraphs>168</Paragraphs>
  <Slides>35</Slides>
  <Notes>11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EKCthemes</vt:lpstr>
      <vt:lpstr>Legal frameworks:  privacy and confidentiality</vt:lpstr>
      <vt:lpstr>SA Constitituon</vt:lpstr>
      <vt:lpstr>Limitation of  human rights</vt:lpstr>
      <vt:lpstr>What this means…</vt:lpstr>
      <vt:lpstr>PowerPoint Presentation</vt:lpstr>
      <vt:lpstr>NHA: Confidentiality</vt:lpstr>
      <vt:lpstr>PowerPoint Presentation</vt:lpstr>
      <vt:lpstr>Ethical rule 13</vt:lpstr>
      <vt:lpstr>Ethical rule 13</vt:lpstr>
      <vt:lpstr>PowerPoint Presentation</vt:lpstr>
      <vt:lpstr>Medical Surveillance s13</vt:lpstr>
      <vt:lpstr>Records of surveillance s15</vt:lpstr>
      <vt:lpstr>Annual medical reports s16</vt:lpstr>
      <vt:lpstr>PowerPoint Presentation</vt:lpstr>
      <vt:lpstr>PowerPoint Presentation</vt:lpstr>
      <vt:lpstr>PowerPoint Presentation</vt:lpstr>
      <vt:lpstr>Promotion - Access - Info Act</vt:lpstr>
      <vt:lpstr>PowerPoint Presentation</vt:lpstr>
      <vt:lpstr>Right to privacy includes…</vt:lpstr>
      <vt:lpstr>POPI - Bill</vt:lpstr>
      <vt:lpstr>8 (OECD) Data Principles</vt:lpstr>
      <vt:lpstr>“Personal info = “</vt:lpstr>
      <vt:lpstr>“Processing”</vt:lpstr>
      <vt:lpstr>Can only process, if…</vt:lpstr>
      <vt:lpstr>Legal frameworks:  record-keeping</vt:lpstr>
      <vt:lpstr>PowerPoint Presentation</vt:lpstr>
      <vt:lpstr>S13: keeping of health records</vt:lpstr>
      <vt:lpstr>17.   Protection of health records</vt:lpstr>
      <vt:lpstr>17.   Protection of health records</vt:lpstr>
      <vt:lpstr>PowerPoint Presentation</vt:lpstr>
      <vt:lpstr>Records – s15</vt:lpstr>
      <vt:lpstr>POPI - Bill</vt:lpstr>
      <vt:lpstr>8 Data Principles: what it means</vt:lpstr>
      <vt:lpstr>Codes by Regulator*</vt:lpstr>
      <vt:lpstr>elsabe@ekconsulting.co.za</vt:lpstr>
    </vt:vector>
  </TitlesOfParts>
  <Company>elsabe@ekconsulting.co.za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frameworks: privacy and confidentiality</dc:title>
  <dc:creator>Maria E Klinck</dc:creator>
  <cp:lastModifiedBy>Maria E Klinck</cp:lastModifiedBy>
  <cp:revision>31</cp:revision>
  <dcterms:created xsi:type="dcterms:W3CDTF">2011-10-26T10:07:29Z</dcterms:created>
  <dcterms:modified xsi:type="dcterms:W3CDTF">2012-05-19T05:35:30Z</dcterms:modified>
</cp:coreProperties>
</file>