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5" r:id="rId7"/>
    <p:sldId id="276" r:id="rId8"/>
    <p:sldId id="278" r:id="rId9"/>
    <p:sldId id="279" r:id="rId10"/>
    <p:sldId id="264" r:id="rId11"/>
    <p:sldId id="272" r:id="rId12"/>
    <p:sldId id="274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97074-8B8C-4B17-B60C-DECE5178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C9220-668A-4EAE-931C-7A43451E4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CDB50-3DE0-4ACD-8B82-1FE4BBC48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2066D-4B96-4F8C-B440-3E799C0D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4C53D-ED4D-4EC2-A9E1-CE31B322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94ABD-A68D-444C-99CC-8E754787E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176516-F2CB-47F7-B981-433E6EF74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06F3-F199-49E9-944E-5D8354F8F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C10D8-645F-42C8-93A0-A6F83ACC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C25AC-F779-4833-B6B2-7A167046A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8C85-4C63-4030-BD10-B98222C0A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B8B8B"/>
                </a:solidFill>
                <a:ea typeface="Lucida Grande" charset="0"/>
                <a:cs typeface="Lucida Grande" charset="0"/>
              </a:defRPr>
            </a:lvl1pPr>
          </a:lstStyle>
          <a:p>
            <a:fld id="{42269318-5EA0-4FC6-B4B0-894829484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E1A547B-F687-4E2A-9D63-DB0CE095B5C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151313" y="854075"/>
            <a:ext cx="4457700" cy="2286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MOSH Noise Team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a typeface="Lucida Grande" charset="0"/>
                <a:cs typeface="Lucida Grande" charset="0"/>
              </a:rPr>
              <a:t>2013 Strategic </a:t>
            </a: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Plan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 b="1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4389438" y="4097338"/>
            <a:ext cx="4292600" cy="381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??? February </a:t>
            </a:r>
            <a:r>
              <a:rPr lang="en-US" sz="2000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0E7CD8EF-5E9D-46F4-85AE-CE9F8AAC6927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933450" y="6103938"/>
            <a:ext cx="698500" cy="596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38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16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7338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6" name="Rectangle 8"/>
          <p:cNvSpPr>
            <a:spLocks/>
          </p:cNvSpPr>
          <p:nvPr/>
        </p:nvSpPr>
        <p:spPr bwMode="auto">
          <a:xfrm>
            <a:off x="228600" y="128588"/>
            <a:ext cx="87503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err="1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swot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 analysis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017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100" y="863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7600" y="3957638"/>
            <a:ext cx="228600" cy="2328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746500"/>
            <a:ext cx="244475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0" y="1016000"/>
            <a:ext cx="177800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4113" y="1574800"/>
            <a:ext cx="179387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4648200" y="1828800"/>
            <a:ext cx="4343400" cy="3581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adoption of HPD TAS Tool by October 2013</a:t>
            </a:r>
          </a:p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Initiatives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wide source elimination strategy – multi disciplinary approach and a </a:t>
            </a:r>
            <a:b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5 year plans.  The strategies to be driven from the CEOs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Well managed and utilized ‘Source elimination repository’ for the industry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Simplify and further educate the industry on Buy Quiet Policy 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cost of noise  - simplify and educate</a:t>
            </a:r>
          </a:p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</a:t>
            </a:r>
            <a:r>
              <a:rPr lang="en-US" sz="2000" b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 new leading practice by Dec </a:t>
            </a: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2013???????</a:t>
            </a:r>
            <a:endParaRPr lang="en-US" sz="2000" b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228600" y="876300"/>
            <a:ext cx="8788400" cy="7112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strategic direction of the Noise Team is that of ending NIHL in the mining industry and have a plan in place for continued prevention of NIH in the industry. </a:t>
            </a: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0" y="1828800"/>
            <a:ext cx="4165600" cy="2420938"/>
            <a:chOff x="0" y="0"/>
            <a:chExt cx="2624" cy="1525"/>
          </a:xfrm>
        </p:grpSpPr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228600" y="4724400"/>
            <a:ext cx="4572000" cy="14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Buy-in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Right message at the right time to deciders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Proactive -  quick escalation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Increased perception of value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21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518416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520768" presetClass="entr" presetSubtype="106237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build="p" autoUpdateAnimBg="0" advAuto="50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4737100" y="35814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Drilling Model  numerical model that will be able to evaluate the contributions of individual noise mechanisms on a drilling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machine</a:t>
            </a: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Conscientise </a:t>
            </a: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industry the meaning of an industry-wide buy-in process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 the use of social media to fight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Wide-spread adoption of the leading practice identified in 2013??????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8788" y="914400"/>
            <a:ext cx="4165600" cy="2420938"/>
            <a:chOff x="0" y="0"/>
            <a:chExt cx="2624" cy="15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87888" y="914400"/>
            <a:ext cx="4406900" cy="2425700"/>
            <a:chOff x="0" y="0"/>
            <a:chExt cx="2776" cy="152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8207" name="Rectangle 15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2014 STRATEGIC OBJECTIVES</a:t>
                </a:r>
              </a:p>
            </p:txBody>
          </p:sp>
        </p:grpSp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 t="8235" b="27612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18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106236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0BEAA1F-B1F0-4F78-A926-AAD8283723B6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32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737100" y="43815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strategies (systems, measurements, awareness etc) are at par with those of developed countries.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495300" y="3937000"/>
            <a:ext cx="37084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leading indicators are available </a:t>
            </a:r>
          </a:p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to be reporting on Hearing Loss Prevention– as part of annual reports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458788" y="1536700"/>
            <a:ext cx="4165600" cy="2420938"/>
            <a:chOff x="0" y="0"/>
            <a:chExt cx="2624" cy="1525"/>
          </a:xfrm>
        </p:grpSpPr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9225" name="Rectangle 9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6" name="Rectangle 10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2015 Strategic Objectives</a:t>
                </a:r>
              </a:p>
            </p:txBody>
          </p:sp>
        </p:grpSp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14926" b="24841"/>
            <a:stretch>
              <a:fillRect/>
            </a:stretch>
          </p:blipFill>
          <p:spPr bwMode="auto">
            <a:xfrm>
              <a:off x="80" y="9"/>
              <a:ext cx="2422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4687888" y="1531938"/>
            <a:ext cx="4406900" cy="2425700"/>
            <a:chOff x="0" y="0"/>
            <a:chExt cx="2776" cy="1528"/>
          </a:xfrm>
        </p:grpSpPr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9230" name="Rectangle 14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1" name="Rectangle 15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2017 STRATEGIC OBJECTIVES</a:t>
                </a:r>
              </a:p>
            </p:txBody>
          </p:sp>
        </p:grp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t="24242" b="11688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0712576" presetClass="entr" presetSubtype="121004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0712576" presetClass="entr" presetSubtype="65770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0712576" presetClass="entr" presetSubtype="106237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0712576" presetClass="entr" presetSubtype="657707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F7568E48-8653-4058-8FC5-8DD3DDBBD2DF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381000" y="2286000"/>
          <a:ext cx="8483600" cy="4203002"/>
        </p:xfrm>
        <a:graphic>
          <a:graphicData uri="http://schemas.openxmlformats.org/drawingml/2006/table">
            <a:tbl>
              <a:tblPr/>
              <a:tblGrid>
                <a:gridCol w="2827338"/>
                <a:gridCol w="2827337"/>
                <a:gridCol w="28289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Mines not honoring original commitments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 Adoption plans to be signed off by MOSH Taskforce members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 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Dealing with ‘late comers’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Intensify HPD TAS perception of value up to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Continuity of Project Team members – resignations &amp; redeployments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 activeness – quick escalation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Rectangle 7"/>
          <p:cNvSpPr>
            <a:spLocks/>
          </p:cNvSpPr>
          <p:nvPr/>
        </p:nvSpPr>
        <p:spPr bwMode="auto">
          <a:xfrm>
            <a:off x="381000" y="1447800"/>
            <a:ext cx="87630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Complete the HPD TAS Adoption by </a:t>
            </a:r>
            <a:r>
              <a:rPr lang="en-US" sz="2400" u="sng" dirty="0" err="1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Ctober</a:t>
            </a:r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2013</a:t>
            </a:r>
            <a:endParaRPr lang="en-US" sz="2400" u="sng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94C68A5C-EBAC-42F5-8BAC-C3613CDFA5B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8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355600" y="16002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0000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>
              <a:lnSpc>
                <a:spcPct val="50000"/>
              </a:lnSpc>
            </a:pP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a New Leading Practice by </a:t>
            </a:r>
            <a:r>
              <a:rPr lang="en-US" sz="2400" u="sng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End </a:t>
            </a: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/>
        </p:nvGraphicFramePr>
        <p:xfrm>
          <a:off x="330200" y="2082800"/>
          <a:ext cx="8648700" cy="3347086"/>
        </p:xfrm>
        <a:graphic>
          <a:graphicData uri="http://schemas.openxmlformats.org/drawingml/2006/table">
            <a:tbl>
              <a:tblPr/>
              <a:tblGrid>
                <a:gridCol w="3457575"/>
                <a:gridCol w="2911475"/>
                <a:gridCol w="227965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Report and presentation to deciders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21 March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 – Overwhelming response to the adoption of HPD TAS 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Critical Chain Project Management (CCPM)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Improper Planning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standing Agenda item on Noise Team Meetings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DC going on leave in April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Plan using ALP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Feb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1068544" presetClass="entr" presetSubtype="6618030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autoUpdateAnimBg="0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9A6F4C0-3614-4199-B8B9-2E271999C69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55600" y="14478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- Modeling of noise sources in a pneumatic rock drill by March 2014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457200" y="2590800"/>
          <a:ext cx="8445500" cy="3308350"/>
        </p:xfrm>
        <a:graphic>
          <a:graphicData uri="http://schemas.openxmlformats.org/drawingml/2006/table">
            <a:tbl>
              <a:tblPr/>
              <a:tblGrid>
                <a:gridCol w="3376613"/>
                <a:gridCol w="2843212"/>
                <a:gridCol w="22256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SIMRAC funding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Research might take too long &amp; general project management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Expertise (facility, knowledge etc)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Validity and verification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Intellectual property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Clarify before project commencement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5F807AD-4847-4A7D-BDC9-B0FED4DAAC69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 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55600" y="13716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Lucida Grande" charset="0"/>
                <a:cs typeface="Lucida Grande" charset="0"/>
                <a:sym typeface="Franchise Bold" charset="0"/>
              </a:rPr>
              <a:t>Source Elimination – (Repository, Cost of Noise, Buy Quiet Policy)</a:t>
            </a:r>
          </a:p>
          <a:p>
            <a:pPr marL="39688">
              <a:lnSpc>
                <a:spcPct val="6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</p:txBody>
      </p:sp>
      <p:graphicFrame>
        <p:nvGraphicFramePr>
          <p:cNvPr id="13320" name="Group 8"/>
          <p:cNvGraphicFramePr>
            <a:graphicFrameLocks noGrp="1"/>
          </p:cNvGraphicFramePr>
          <p:nvPr/>
        </p:nvGraphicFramePr>
        <p:xfrm>
          <a:off x="330200" y="2323592"/>
          <a:ext cx="8485188" cy="3391408"/>
        </p:xfrm>
        <a:graphic>
          <a:graphicData uri="http://schemas.openxmlformats.org/drawingml/2006/table">
            <a:tbl>
              <a:tblPr/>
              <a:tblGrid>
                <a:gridCol w="3392488"/>
                <a:gridCol w="2855912"/>
                <a:gridCol w="2236788"/>
              </a:tblGrid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Industry feedback and information on practices on offer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Proactiveness &amp; quick escalation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 availability of source elimination initiatives – even when offered  (power point practices)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Lack of a ‘wow’ source elimination practice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Consider international leading practices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E679E937-DAF7-40E8-95AC-2B8BA4DB127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6700" y="15875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60000"/>
              </a:lnSpc>
            </a:pPr>
            <a:r>
              <a:rPr lang="en-US" sz="1600" u="sng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Management (Critical)</a:t>
            </a:r>
          </a:p>
          <a:p>
            <a:pPr marL="39688">
              <a:lnSpc>
                <a:spcPct val="60000"/>
              </a:lnSpc>
            </a:pPr>
            <a:endParaRPr lang="en-US" sz="160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4344" name="Group 8"/>
          <p:cNvGraphicFramePr>
            <a:graphicFrameLocks noGrp="1"/>
          </p:cNvGraphicFramePr>
          <p:nvPr/>
        </p:nvGraphicFramePr>
        <p:xfrm>
          <a:off x="304800" y="2057400"/>
          <a:ext cx="8483600" cy="3954463"/>
        </p:xfrm>
        <a:graphic>
          <a:graphicData uri="http://schemas.openxmlformats.org/drawingml/2006/table">
            <a:tbl>
              <a:tblPr/>
              <a:tblGrid>
                <a:gridCol w="4605338"/>
                <a:gridCol w="3878262"/>
              </a:tblGrid>
              <a:tr h="3619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STAKEHOLDERS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Sponsor – (CEOs)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Quarterly meetings – Reports and presentations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Assist in penetrating the Coal Mines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Increased Perception of Value (POV) – Quality, Scope &amp; Time.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MOSH Taskforce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updates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GEE/ HPC &amp; Other relevant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Focus on the Involvement of Line Management (Senior Production People)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DMR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Bi Annual Meetings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OH Data &amp; Future legislative initiatives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Site specific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Insist on their participation in all activities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LEARNING HUB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Meeting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Honesty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CONCLUSION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82dBA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Leading 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151CAA28-76B1-49BB-875E-1B82B29C4DC8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BACKGROUND</a:t>
            </a:r>
            <a:endParaRPr lang="en-US" sz="65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77800" y="838200"/>
            <a:ext cx="3403600" cy="3390900"/>
            <a:chOff x="-347" y="-144"/>
            <a:chExt cx="2144" cy="2136"/>
          </a:xfrm>
        </p:grpSpPr>
        <p:sp>
          <p:nvSpPr>
            <p:cNvPr id="3079" name="Oval 7"/>
            <p:cNvSpPr>
              <a:spLocks/>
            </p:cNvSpPr>
            <p:nvPr/>
          </p:nvSpPr>
          <p:spPr bwMode="auto">
            <a:xfrm>
              <a:off x="-347" y="-144"/>
              <a:ext cx="2144" cy="2136"/>
            </a:xfrm>
            <a:prstGeom prst="ellipse">
              <a:avLst/>
            </a:prstGeom>
            <a:solidFill>
              <a:srgbClr val="1B1B1B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-27" y="-48"/>
              <a:ext cx="1728" cy="169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Milestone 1</a:t>
              </a:r>
            </a:p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After December 2008, the hearing conservation programme (HCP) implemented by the industry must ensure that there is no deterioration in hearing greater than 10% amongst occupationally exposed individuals. </a:t>
              </a:r>
            </a:p>
          </p:txBody>
        </p:sp>
      </p:grpSp>
      <p:sp>
        <p:nvSpPr>
          <p:cNvPr id="3082" name="Oval 10"/>
          <p:cNvSpPr>
            <a:spLocks/>
          </p:cNvSpPr>
          <p:nvPr/>
        </p:nvSpPr>
        <p:spPr bwMode="auto">
          <a:xfrm>
            <a:off x="5359400" y="685800"/>
            <a:ext cx="3403600" cy="33909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5740400" y="8890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Milestone 2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December 2013, the total noise emitted by all equipment installed in any workplace must not exceed a sound pressure level of 110 dB (A) at any location in that workplace (including individual pieces of equipment).</a:t>
            </a:r>
          </a:p>
        </p:txBody>
      </p:sp>
      <p:sp>
        <p:nvSpPr>
          <p:cNvPr id="14" name="Oval 7"/>
          <p:cNvSpPr>
            <a:spLocks/>
          </p:cNvSpPr>
          <p:nvPr/>
        </p:nvSpPr>
        <p:spPr bwMode="auto">
          <a:xfrm>
            <a:off x="3200400" y="4267200"/>
            <a:ext cx="2590800" cy="23241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124200" y="49276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Chamber of Mines 2011 Strategic Plan and Learning Hub exposed 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individuals.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BE4ACD5C-619E-4342-85C1-8EA3315B77AA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0" y="2782888"/>
            <a:ext cx="91567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/>
            <a:r>
              <a:rPr lang="en-US" sz="65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Questions</a:t>
            </a:r>
            <a:endParaRPr lang="en-US" sz="65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495300" y="1676400"/>
            <a:ext cx="1466850" cy="3181350"/>
            <a:chOff x="0" y="0"/>
            <a:chExt cx="924" cy="2003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6" y="0"/>
              <a:ext cx="888" cy="2003"/>
              <a:chOff x="0" y="0"/>
              <a:chExt cx="888" cy="2003"/>
            </a:xfrm>
          </p:grpSpPr>
          <p:sp>
            <p:nvSpPr>
              <p:cNvPr id="4103" name="Rectangle 7"/>
              <p:cNvSpPr>
                <a:spLocks/>
              </p:cNvSpPr>
              <p:nvPr/>
            </p:nvSpPr>
            <p:spPr bwMode="auto">
              <a:xfrm>
                <a:off x="2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/>
              </p:cNvSpPr>
              <p:nvPr/>
            </p:nvSpPr>
            <p:spPr bwMode="auto">
              <a:xfrm>
                <a:off x="0" y="803"/>
                <a:ext cx="888" cy="12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is 100% preventable</a:t>
                </a:r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2062" r="13269" b="7396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934200" y="1524000"/>
            <a:ext cx="1600200" cy="4591050"/>
            <a:chOff x="0" y="0"/>
            <a:chExt cx="1008" cy="2891"/>
          </a:xfrm>
        </p:grpSpPr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0" y="0"/>
              <a:ext cx="1008" cy="2891"/>
              <a:chOff x="0" y="0"/>
              <a:chExt cx="1008" cy="2891"/>
            </a:xfrm>
          </p:grpSpPr>
          <p:sp>
            <p:nvSpPr>
              <p:cNvPr id="4108" name="Rectangle 1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/>
              </p:cNvSpPr>
              <p:nvPr/>
            </p:nvSpPr>
            <p:spPr bwMode="auto">
              <a:xfrm>
                <a:off x="0" y="803"/>
                <a:ext cx="1008" cy="2088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4% Percentage Loss of Hearing (PLH) results in significant hearing handicap</a:t>
                </a:r>
              </a:p>
            </p:txBody>
          </p:sp>
        </p:grp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433" t="2083" b="1454"/>
            <a:stretch>
              <a:fillRect/>
            </a:stretch>
          </p:blipFill>
          <p:spPr bwMode="auto">
            <a:xfrm>
              <a:off x="3" y="0"/>
              <a:ext cx="893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3581400" y="1600200"/>
            <a:ext cx="1663700" cy="4616450"/>
            <a:chOff x="0" y="0"/>
            <a:chExt cx="1048" cy="2907"/>
          </a:xfrm>
        </p:grpSpPr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0" y="0"/>
              <a:ext cx="1048" cy="2907"/>
              <a:chOff x="0" y="0"/>
              <a:chExt cx="1048" cy="2907"/>
            </a:xfrm>
          </p:grpSpPr>
          <p:sp>
            <p:nvSpPr>
              <p:cNvPr id="4113" name="Rectangle 17"/>
              <p:cNvSpPr>
                <a:spLocks/>
              </p:cNvSpPr>
              <p:nvPr/>
            </p:nvSpPr>
            <p:spPr bwMode="auto">
              <a:xfrm>
                <a:off x="74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/>
              </p:cNvSpPr>
              <p:nvPr/>
            </p:nvSpPr>
            <p:spPr bwMode="auto">
              <a:xfrm>
                <a:off x="0" y="803"/>
                <a:ext cx="1048" cy="210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10%PLH shift is not sensitive enough for ‘Zero Harm to ears’ i.e. Hearing loss happens long before 10%PLH</a:t>
                </a:r>
              </a:p>
            </p:txBody>
          </p:sp>
        </p:grp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746" r="4028" b="30029"/>
            <a:stretch>
              <a:fillRect/>
            </a:stretch>
          </p:blipFill>
          <p:spPr bwMode="auto">
            <a:xfrm>
              <a:off x="48" y="0"/>
              <a:ext cx="859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68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0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1065472" presetClass="entr" presetSubtype="1210071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143000" y="1447800"/>
            <a:ext cx="2057400" cy="4729163"/>
            <a:chOff x="0" y="0"/>
            <a:chExt cx="1296" cy="297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296" cy="2979"/>
              <a:chOff x="0" y="0"/>
              <a:chExt cx="1296" cy="2979"/>
            </a:xfrm>
          </p:grpSpPr>
          <p:sp>
            <p:nvSpPr>
              <p:cNvPr id="4118" name="Rectangle 2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/>
              </p:cNvSpPr>
              <p:nvPr/>
            </p:nvSpPr>
            <p:spPr bwMode="auto">
              <a:xfrm>
                <a:off x="0" y="803"/>
                <a:ext cx="1296" cy="2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SANS 10083:2012 requires implementation of preventative intervention strategies at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6.4% </a:t>
                </a:r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PLH shift</a:t>
                </a:r>
              </a:p>
            </p:txBody>
          </p:sp>
        </p:grp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7098" r="1843" b="5890"/>
            <a:stretch>
              <a:fillRect/>
            </a:stretch>
          </p:blipFill>
          <p:spPr bwMode="auto">
            <a:xfrm>
              <a:off x="3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91000" y="1524000"/>
            <a:ext cx="1733550" cy="3689350"/>
            <a:chOff x="0" y="0"/>
            <a:chExt cx="1092" cy="2323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2" y="0"/>
              <a:ext cx="1080" cy="2323"/>
              <a:chOff x="0" y="0"/>
              <a:chExt cx="1080" cy="2323"/>
            </a:xfrm>
          </p:grpSpPr>
          <p:sp>
            <p:nvSpPr>
              <p:cNvPr id="4123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SIMRAC baseline study showed that 73% of mineworkers are exposed to levels above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85dBA</a:t>
                </a:r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l="24747" r="24858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667500" y="1568450"/>
            <a:ext cx="1714500" cy="3689350"/>
            <a:chOff x="6667500" y="1568450"/>
            <a:chExt cx="1714500" cy="3689350"/>
          </a:xfrm>
        </p:grpSpPr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6667500" y="1568450"/>
              <a:ext cx="1714500" cy="3689350"/>
              <a:chOff x="0" y="0"/>
              <a:chExt cx="1080" cy="2323"/>
            </a:xfrm>
          </p:grpSpPr>
          <p:sp>
            <p:nvSpPr>
              <p:cNvPr id="18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 lvl="0"/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impacts differently on different individuals</a:t>
                </a:r>
              </a:p>
              <a:p>
                <a:pPr marL="39688" lvl="0"/>
                <a:endParaRPr lang="en-US" sz="2000" dirty="0" smtClean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  <a:p>
                <a:pPr marL="39688"/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16002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7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2286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79400" y="2590800"/>
            <a:ext cx="2743200" cy="388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Original commitments are not met </a:t>
            </a:r>
            <a:r>
              <a:rPr lang="en-US" i="1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– i.e. be it Mining Charter commitments to adopt HPD TAS tool, Communicating the commitments to employees on the ground, provision of potential practice,  feedback on discussion documents etc</a:t>
            </a:r>
            <a:endParaRPr lang="en-US" sz="2000" i="1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7912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019800" y="1828800"/>
            <a:ext cx="2743200" cy="302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endParaRPr lang="en-US" sz="22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NIHL prevention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 Clear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long term strategies to combat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69728" presetClass="entr" presetSubtype="46251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69728" presetClass="entr" presetSubtype="4626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52400" y="1066800"/>
            <a:ext cx="3124200" cy="389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Noise issues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deciders. 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Deciders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knowledgeable on safety issues but tend to abdicate OH issues (knowledge and execution) to </a:t>
            </a: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Hygienist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who are mostly operating at levels 1 and 2 (using the Stratified Systems Theory). </a:t>
            </a:r>
            <a:endParaRPr lang="en-US" sz="1600" b="1" i="1" dirty="0" smtClean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Solutions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long term in nature and should be integrated across different organizational functions.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147208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Availability of reliable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440" presetClass="entr" presetSubtype="50045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228600" y="990600"/>
            <a:ext cx="2857500" cy="457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Also related to (iii), OH departments are not optimally structured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current paradigm within the industry is that of  preventing NIHL compensation rather than  prevention of NIHL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of the adoption process</a:t>
            </a: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noise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77800" y="1066800"/>
            <a:ext cx="2857500" cy="2133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MOSH process is difficult to understand (user friendliness) and is open to different interpretations, assumptions etc</a:t>
            </a:r>
          </a:p>
          <a:p>
            <a:pPr algn="just">
              <a:buFontTx/>
              <a:buChar char="•"/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There is a tendency to force operational (mining) realities to satisfy the MOSH Process.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943600" y="1219200"/>
            <a:ext cx="2743200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Current mining challenges (labour unrest, retrenchments, Higher operational costs,  lower metal prices etc)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90208" presetClass="entr" presetSubtype="50047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77800" y="1092200"/>
            <a:ext cx="2857500" cy="401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nature of the noise hazard requires a long-term and systems-based thinking approach to the solution.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This necessary approach is not there in the current noise set-up in the industry hence potential leading practices from the industry lack the ‘wow’ factor. </a:t>
            </a:r>
            <a:endParaRPr lang="en-US" sz="2000" b="1" i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Lack of appreciation that OH (Noise) needs a longer term focus and integrated strategy to become  a true leading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B1B1B"/>
      </a:dk1>
      <a:lt1>
        <a:srgbClr val="FFFFFF"/>
      </a:lt1>
      <a:dk2>
        <a:srgbClr val="000000"/>
      </a:dk2>
      <a:lt2>
        <a:srgbClr val="000000"/>
      </a:lt2>
      <a:accent1>
        <a:srgbClr val="C6C6C6"/>
      </a:accent1>
      <a:accent2>
        <a:srgbClr val="333399"/>
      </a:accent2>
      <a:accent3>
        <a:srgbClr val="FFFFFF"/>
      </a:accent3>
      <a:accent4>
        <a:srgbClr val="151515"/>
      </a:accent4>
      <a:accent5>
        <a:srgbClr val="DFDFD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Pages>0</Pages>
  <Words>1293</Words>
  <Characters>0</Characters>
  <Application>Microsoft Office PowerPoint</Application>
  <PresentationFormat>On-screen Show (4:3)</PresentationFormat>
  <Lines>0</Lines>
  <Paragraphs>234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 Ink</dc:creator>
  <cp:lastModifiedBy>Hgumede</cp:lastModifiedBy>
  <cp:revision>8</cp:revision>
  <dcterms:modified xsi:type="dcterms:W3CDTF">2013-02-14T06:17:12Z</dcterms:modified>
</cp:coreProperties>
</file>