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80" r:id="rId3"/>
    <p:sldId id="257" r:id="rId4"/>
    <p:sldId id="258" r:id="rId5"/>
    <p:sldId id="273" r:id="rId6"/>
    <p:sldId id="259" r:id="rId7"/>
    <p:sldId id="275" r:id="rId8"/>
    <p:sldId id="276" r:id="rId9"/>
    <p:sldId id="278" r:id="rId10"/>
    <p:sldId id="279" r:id="rId11"/>
    <p:sldId id="264" r:id="rId12"/>
    <p:sldId id="272" r:id="rId13"/>
    <p:sldId id="274" r:id="rId14"/>
    <p:sldId id="261" r:id="rId15"/>
    <p:sldId id="262" r:id="rId16"/>
    <p:sldId id="263" r:id="rId17"/>
    <p:sldId id="265" r:id="rId18"/>
    <p:sldId id="266" r:id="rId19"/>
    <p:sldId id="267" r:id="rId20"/>
    <p:sldId id="268" r:id="rId21"/>
    <p:sldId id="270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1B1B1B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1B1B1B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1B1B1B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1B1B1B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1B1B1B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5pPr>
    <a:lvl6pPr marL="2286000" algn="l" defTabSz="914400" rtl="0" eaLnBrk="1" latinLnBrk="0" hangingPunct="1">
      <a:defRPr kern="1200">
        <a:solidFill>
          <a:srgbClr val="1B1B1B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6pPr>
    <a:lvl7pPr marL="2743200" algn="l" defTabSz="914400" rtl="0" eaLnBrk="1" latinLnBrk="0" hangingPunct="1">
      <a:defRPr kern="1200">
        <a:solidFill>
          <a:srgbClr val="1B1B1B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7pPr>
    <a:lvl8pPr marL="3200400" algn="l" defTabSz="914400" rtl="0" eaLnBrk="1" latinLnBrk="0" hangingPunct="1">
      <a:defRPr kern="1200">
        <a:solidFill>
          <a:srgbClr val="1B1B1B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8pPr>
    <a:lvl9pPr marL="3657600" algn="l" defTabSz="914400" rtl="0" eaLnBrk="1" latinLnBrk="0" hangingPunct="1">
      <a:defRPr kern="1200">
        <a:solidFill>
          <a:srgbClr val="1B1B1B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C97074-8B8C-4B17-B60C-DECE517873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FC9220-668A-4EAE-931C-7A43451E4E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7CDB50-3DE0-4ACD-8B82-1FE4BBC48E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62066D-4B96-4F8C-B440-3E799C0DD1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A4C53D-ED4D-4EC2-A9E1-CE31B32268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994ABD-A68D-444C-99CC-8E754787E1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176516-F2CB-47F7-B981-433E6EF741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09D06F3-F199-49E9-944E-5D8354F8F9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EC10D8-645F-42C8-93A0-A6F83ACC51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1C25AC-F779-4833-B6B2-7A167046AB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588C85-4C63-4030-BD10-B98222C0A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n-US" smtClean="0">
                <a:sym typeface="Lucida Grande" charset="0"/>
              </a:rPr>
              <a:t>Second level</a:t>
            </a:r>
          </a:p>
          <a:p>
            <a:pPr lvl="2"/>
            <a:r>
              <a:rPr lang="en-US" smtClean="0">
                <a:sym typeface="Lucida Grande" charset="0"/>
              </a:rPr>
              <a:t>Third level</a:t>
            </a:r>
          </a:p>
          <a:p>
            <a:pPr lvl="3"/>
            <a:r>
              <a:rPr lang="en-US" smtClean="0">
                <a:sym typeface="Lucida Grande" charset="0"/>
              </a:rPr>
              <a:t>Fourth level</a:t>
            </a:r>
          </a:p>
          <a:p>
            <a:pPr lvl="4"/>
            <a:r>
              <a:rPr lang="en-US" smtClean="0">
                <a:sym typeface="Lucida Grande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B8B8B"/>
                </a:solidFill>
                <a:ea typeface="Lucida Grande" charset="0"/>
                <a:cs typeface="Lucida Grande" charset="0"/>
              </a:defRPr>
            </a:lvl1pPr>
          </a:lstStyle>
          <a:p>
            <a:fld id="{42269318-5EA0-4FC6-B4B0-8948294847F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82588" indent="-342900" algn="l" rtl="0" fontAlgn="base">
        <a:spcBef>
          <a:spcPts val="800"/>
        </a:spcBef>
        <a:spcAft>
          <a:spcPct val="0"/>
        </a:spcAft>
        <a:buClr>
          <a:srgbClr val="1B1B1B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731838" indent="-285750" algn="l" rtl="0" fontAlgn="base">
        <a:spcBef>
          <a:spcPts val="700"/>
        </a:spcBef>
        <a:spcAft>
          <a:spcPct val="0"/>
        </a:spcAft>
        <a:buClr>
          <a:srgbClr val="1B1B1B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Clr>
          <a:srgbClr val="1B1B1B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1B1B1B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1B1B1B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1B1B1B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1B1B1B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1B1B1B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1B1B1B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5E1A547B-F687-4E2A-9D63-DB0CE095B5C2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2051" name="Rectangle 3"/>
          <p:cNvSpPr>
            <a:spLocks/>
          </p:cNvSpPr>
          <p:nvPr/>
        </p:nvSpPr>
        <p:spPr bwMode="auto">
          <a:xfrm>
            <a:off x="4151313" y="854075"/>
            <a:ext cx="4457700" cy="22860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3600" b="1" dirty="0">
                <a:solidFill>
                  <a:srgbClr val="FFFFFF"/>
                </a:solidFill>
                <a:ea typeface="Lucida Grande" charset="0"/>
                <a:cs typeface="Lucida Grande" charset="0"/>
              </a:rPr>
              <a:t>MOSH Noise Team</a:t>
            </a:r>
          </a:p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r>
              <a:rPr lang="en-US" sz="3600" b="1" dirty="0" smtClean="0">
                <a:solidFill>
                  <a:srgbClr val="FFFFFF"/>
                </a:solidFill>
                <a:ea typeface="Lucida Grande" charset="0"/>
                <a:cs typeface="Lucida Grande" charset="0"/>
              </a:rPr>
              <a:t>2013 Strategic </a:t>
            </a:r>
            <a:r>
              <a:rPr lang="en-US" sz="3600" b="1" dirty="0">
                <a:solidFill>
                  <a:srgbClr val="FFFFFF"/>
                </a:solidFill>
                <a:ea typeface="Lucida Grande" charset="0"/>
                <a:cs typeface="Lucida Grande" charset="0"/>
              </a:rPr>
              <a:t>Plan</a:t>
            </a:r>
          </a:p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</a:tabLst>
            </a:pPr>
            <a:endParaRPr lang="en-US" sz="3600" b="1" dirty="0">
              <a:solidFill>
                <a:srgbClr val="FFFFFF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4389438" y="4097338"/>
            <a:ext cx="4292600" cy="3810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2000" dirty="0" smtClean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??? </a:t>
            </a:r>
            <a:r>
              <a:rPr lang="en-US" sz="2000" dirty="0" smtClean="0">
                <a:solidFill>
                  <a:srgbClr val="FFFFFF"/>
                </a:solidFill>
                <a:latin typeface="Georgia" charset="0"/>
                <a:ea typeface="Georgia" charset="0"/>
                <a:cs typeface="Georgia" charset="0"/>
                <a:sym typeface="Georgia" charset="0"/>
              </a:rPr>
              <a:t>March 2013</a:t>
            </a:r>
            <a:endParaRPr lang="en-US" sz="2000" dirty="0">
              <a:solidFill>
                <a:srgbClr val="FFFFFF"/>
              </a:solidFill>
              <a:latin typeface="Georgia" charset="0"/>
              <a:ea typeface="Georgia" charset="0"/>
              <a:cs typeface="Georgia" charset="0"/>
              <a:sym typeface="Georgi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6AEEAC85-87E7-4196-8040-42F88FB254AB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10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5126" name="Rectangle 6"/>
          <p:cNvSpPr>
            <a:spLocks/>
          </p:cNvSpPr>
          <p:nvPr/>
        </p:nvSpPr>
        <p:spPr bwMode="auto">
          <a:xfrm>
            <a:off x="228600" y="128588"/>
            <a:ext cx="52959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 smtClean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CHALLENGES</a:t>
            </a:r>
            <a:endParaRPr lang="en-US" sz="4400" dirty="0">
              <a:solidFill>
                <a:srgbClr val="FFFFFF"/>
              </a:solidFill>
              <a:latin typeface="Calibri" pitchFamily="34" charset="0"/>
              <a:ea typeface="Franchise Bold" charset="0"/>
              <a:cs typeface="Calibri" pitchFamily="34" charset="0"/>
              <a:sym typeface="Franchise Bold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00" y="1028700"/>
            <a:ext cx="9182100" cy="5003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11" name="Rectangle 7"/>
          <p:cNvSpPr>
            <a:spLocks/>
          </p:cNvSpPr>
          <p:nvPr/>
        </p:nvSpPr>
        <p:spPr bwMode="auto">
          <a:xfrm>
            <a:off x="177800" y="1092200"/>
            <a:ext cx="2857500" cy="4013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just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The nature of the noise hazard requires a long-term and systems-based thinking approach to the solution. </a:t>
            </a:r>
            <a:r>
              <a:rPr lang="en-US" sz="1600" b="1" i="1" dirty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This necessary approach is not there in the current noise set-up in the industry hence potential leading practices from the industry lack the ‘wow’ factor. </a:t>
            </a:r>
            <a:endParaRPr lang="en-US" sz="2000" b="1" i="1" dirty="0">
              <a:solidFill>
                <a:srgbClr val="FF0000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pPr algn="just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pPr algn="just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Lack of appreciation that OH (Noise) needs a longer term focus and integrated strategy to become  a true leading practice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4190592" presetClass="entr" presetSubtype="5004889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4190592" presetClass="entr" presetSubtype="5004889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0E7CD8EF-5E9D-46F4-85AE-CE9F8AAC6927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11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7173" name="Rectangle 5"/>
          <p:cNvSpPr>
            <a:spLocks/>
          </p:cNvSpPr>
          <p:nvPr/>
        </p:nvSpPr>
        <p:spPr bwMode="auto">
          <a:xfrm>
            <a:off x="933450" y="6103938"/>
            <a:ext cx="698500" cy="5969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38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16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100" y="3733800"/>
            <a:ext cx="2768600" cy="2768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657600"/>
            <a:ext cx="2768600" cy="2768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7176" name="Rectangle 8"/>
          <p:cNvSpPr>
            <a:spLocks/>
          </p:cNvSpPr>
          <p:nvPr/>
        </p:nvSpPr>
        <p:spPr bwMode="auto">
          <a:xfrm>
            <a:off x="228600" y="128588"/>
            <a:ext cx="87503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 err="1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swot</a:t>
            </a:r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 analysis</a:t>
            </a: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901700"/>
            <a:ext cx="2768600" cy="2768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45100" y="863600"/>
            <a:ext cx="2768600" cy="2768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7600" y="3957638"/>
            <a:ext cx="228600" cy="23288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3746500"/>
            <a:ext cx="244475" cy="2768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37000" y="1016000"/>
            <a:ext cx="177800" cy="2603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64113" y="1574800"/>
            <a:ext cx="179387" cy="1409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72127013-8A7C-4240-8E15-C4CCF4308BC3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12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8198" name="Rectangle 6"/>
          <p:cNvSpPr>
            <a:spLocks/>
          </p:cNvSpPr>
          <p:nvPr/>
        </p:nvSpPr>
        <p:spPr bwMode="auto">
          <a:xfrm>
            <a:off x="228600" y="128588"/>
            <a:ext cx="81026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STRATEGIC OBJECTIVES</a:t>
            </a:r>
          </a:p>
        </p:txBody>
      </p:sp>
      <p:sp>
        <p:nvSpPr>
          <p:cNvPr id="8200" name="Rectangle 8"/>
          <p:cNvSpPr>
            <a:spLocks/>
          </p:cNvSpPr>
          <p:nvPr/>
        </p:nvSpPr>
        <p:spPr bwMode="auto">
          <a:xfrm>
            <a:off x="4648200" y="1828800"/>
            <a:ext cx="4343400" cy="3581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25400" tIns="25400" rIns="25400" bIns="25400"/>
          <a:lstStyle/>
          <a:p>
            <a:pPr marL="203200" indent="-203200" algn="just">
              <a:spcBef>
                <a:spcPts val="1000"/>
              </a:spcBef>
              <a:buFontTx/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Conclude the adoption of HPD TAS Tool by October 2013</a:t>
            </a:r>
          </a:p>
          <a:p>
            <a:pPr marL="203200" indent="-203200" algn="just">
              <a:lnSpc>
                <a:spcPct val="50000"/>
              </a:lnSpc>
              <a:spcBef>
                <a:spcPts val="1000"/>
              </a:spcBef>
              <a:buFontTx/>
              <a:buAutoNum type="arabicPeriod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Source Elimination Initiatives</a:t>
            </a:r>
          </a:p>
          <a:p>
            <a:pPr marL="660400" lvl="1" indent="-203200" algn="just">
              <a:spcBef>
                <a:spcPts val="1000"/>
              </a:spcBef>
              <a:buFontTx/>
              <a:buAutoNum type="romanLcPeriod"/>
            </a:pPr>
            <a: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Industry wide source elimination strategy – multi disciplinary approach and a </a:t>
            </a:r>
            <a:b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</a:br>
            <a: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5 year plans.  The strategies to be driven from the CEOs</a:t>
            </a:r>
          </a:p>
          <a:p>
            <a:pPr marL="660400" lvl="1" indent="-203200" algn="just">
              <a:spcBef>
                <a:spcPts val="1000"/>
              </a:spcBef>
              <a:buFontTx/>
              <a:buAutoNum type="romanLcPeriod"/>
            </a:pPr>
            <a: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Well managed and utilized ‘Source elimination repository’ for the industry</a:t>
            </a:r>
          </a:p>
          <a:p>
            <a:pPr marL="660400" lvl="1" indent="-203200" algn="just">
              <a:spcBef>
                <a:spcPts val="1000"/>
              </a:spcBef>
              <a:buFontTx/>
              <a:buAutoNum type="romanLcPeriod"/>
            </a:pPr>
            <a: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Simplify and further educate the industry on Buy Quiet Policy </a:t>
            </a:r>
          </a:p>
          <a:p>
            <a:pPr marL="660400" lvl="1" indent="-203200" algn="just">
              <a:spcBef>
                <a:spcPts val="1000"/>
              </a:spcBef>
              <a:buFontTx/>
              <a:buAutoNum type="romanLcPeriod"/>
            </a:pPr>
            <a: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Real cost of noise  - simplify and educate</a:t>
            </a:r>
          </a:p>
          <a:p>
            <a:pPr marL="203200" indent="-203200" algn="just">
              <a:spcBef>
                <a:spcPts val="1000"/>
              </a:spcBef>
              <a:buFontTx/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Facilitate </a:t>
            </a:r>
            <a:r>
              <a:rPr lang="en-US" sz="2000" b="1" dirty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a new leading practice by Dec </a:t>
            </a:r>
            <a:r>
              <a:rPr lang="en-US" sz="2000" b="1" dirty="0" smtClean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2013???????</a:t>
            </a:r>
            <a:endParaRPr lang="en-US" sz="2000" b="1" dirty="0">
              <a:solidFill>
                <a:srgbClr val="FF0000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pPr marL="203200" indent="-203200" algn="just">
              <a:lnSpc>
                <a:spcPct val="80000"/>
              </a:lnSpc>
              <a:spcBef>
                <a:spcPts val="600"/>
              </a:spcBef>
              <a:buFontTx/>
              <a:buAutoNum type="arabicPeriod"/>
            </a:pPr>
            <a:endParaRPr lang="en-US" sz="1600" dirty="0" smtClean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pPr marL="203200" indent="-203200" algn="just">
              <a:lnSpc>
                <a:spcPct val="80000"/>
              </a:lnSpc>
              <a:spcBef>
                <a:spcPts val="600"/>
              </a:spcBef>
              <a:buFontTx/>
              <a:buAutoNum type="arabicPeriod"/>
            </a:pPr>
            <a:endParaRPr lang="en-US" sz="16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  <p:sp>
        <p:nvSpPr>
          <p:cNvPr id="8201" name="Rectangle 9"/>
          <p:cNvSpPr>
            <a:spLocks/>
          </p:cNvSpPr>
          <p:nvPr/>
        </p:nvSpPr>
        <p:spPr bwMode="auto">
          <a:xfrm>
            <a:off x="228600" y="876300"/>
            <a:ext cx="8788400" cy="7112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The strategic direction of the Noise Team is that of ending NIHL in the mining industry and have a plan in place for continued prevention of NIH in the industry. </a:t>
            </a:r>
          </a:p>
        </p:txBody>
      </p:sp>
      <p:grpSp>
        <p:nvGrpSpPr>
          <p:cNvPr id="8206" name="Group 14"/>
          <p:cNvGrpSpPr>
            <a:grpSpLocks/>
          </p:cNvGrpSpPr>
          <p:nvPr/>
        </p:nvGrpSpPr>
        <p:grpSpPr bwMode="auto">
          <a:xfrm>
            <a:off x="0" y="1828800"/>
            <a:ext cx="4165600" cy="2420938"/>
            <a:chOff x="0" y="0"/>
            <a:chExt cx="2624" cy="1525"/>
          </a:xfrm>
        </p:grpSpPr>
        <p:grpSp>
          <p:nvGrpSpPr>
            <p:cNvPr id="8204" name="Group 12"/>
            <p:cNvGrpSpPr>
              <a:grpSpLocks/>
            </p:cNvGrpSpPr>
            <p:nvPr/>
          </p:nvGrpSpPr>
          <p:grpSpPr bwMode="auto">
            <a:xfrm>
              <a:off x="0" y="0"/>
              <a:ext cx="2624" cy="1525"/>
              <a:chOff x="0" y="0"/>
              <a:chExt cx="2624" cy="1525"/>
            </a:xfrm>
          </p:grpSpPr>
          <p:sp>
            <p:nvSpPr>
              <p:cNvPr id="8202" name="Rectangle 10"/>
              <p:cNvSpPr>
                <a:spLocks/>
              </p:cNvSpPr>
              <p:nvPr/>
            </p:nvSpPr>
            <p:spPr bwMode="auto">
              <a:xfrm>
                <a:off x="81" y="0"/>
                <a:ext cx="2416" cy="1185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203" name="Rectangle 11"/>
              <p:cNvSpPr>
                <a:spLocks/>
              </p:cNvSpPr>
              <p:nvPr/>
            </p:nvSpPr>
            <p:spPr bwMode="auto">
              <a:xfrm>
                <a:off x="0" y="1269"/>
                <a:ext cx="2624" cy="25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40639" bIns="0"/>
              <a:lstStyle/>
              <a:p>
                <a:pPr marL="39688"/>
                <a:r>
                  <a:rPr lang="en-US" sz="240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2013 Strategic Objectives</a:t>
                </a:r>
              </a:p>
            </p:txBody>
          </p:sp>
        </p:grpSp>
        <p:pic>
          <p:nvPicPr>
            <p:cNvPr id="8205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 t="30984" r="705" b="8842"/>
            <a:stretch>
              <a:fillRect/>
            </a:stretch>
          </p:blipFill>
          <p:spPr bwMode="auto">
            <a:xfrm>
              <a:off x="96" y="9"/>
              <a:ext cx="2406" cy="116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  <p:sp>
        <p:nvSpPr>
          <p:cNvPr id="21" name="Rectangle 20"/>
          <p:cNvSpPr/>
          <p:nvPr/>
        </p:nvSpPr>
        <p:spPr>
          <a:xfrm>
            <a:off x="228600" y="4724400"/>
            <a:ext cx="4572000" cy="141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200" indent="-203200" algn="just">
              <a:lnSpc>
                <a:spcPct val="50000"/>
              </a:lnSpc>
              <a:spcBef>
                <a:spcPts val="1000"/>
              </a:spcBef>
              <a:buFontTx/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Stakeholder Buy-in</a:t>
            </a:r>
          </a:p>
          <a:p>
            <a:pPr marL="660400" lvl="1" indent="-203200" algn="just">
              <a:lnSpc>
                <a:spcPct val="80000"/>
              </a:lnSpc>
              <a:spcBef>
                <a:spcPts val="1000"/>
              </a:spcBef>
              <a:buFontTx/>
              <a:buAutoNum type="romanLcPeriod"/>
            </a:pPr>
            <a: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Right message at the right time to deciders</a:t>
            </a:r>
          </a:p>
          <a:p>
            <a:pPr marL="660400" lvl="1" indent="-203200" algn="just">
              <a:lnSpc>
                <a:spcPct val="80000"/>
              </a:lnSpc>
              <a:spcBef>
                <a:spcPts val="1000"/>
              </a:spcBef>
              <a:buFontTx/>
              <a:buAutoNum type="romanLcPeriod"/>
            </a:pPr>
            <a: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Proactive -  quick escalation</a:t>
            </a:r>
          </a:p>
          <a:p>
            <a:pPr marL="660400" lvl="1" indent="-203200" algn="just">
              <a:lnSpc>
                <a:spcPct val="80000"/>
              </a:lnSpc>
              <a:spcBef>
                <a:spcPts val="1000"/>
              </a:spcBef>
              <a:buFontTx/>
              <a:buAutoNum type="romanLcPeriod"/>
            </a:pPr>
            <a: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Increased perception of value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520768" presetClass="entr" presetSubtype="518421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520768" presetClass="entr" presetSubtype="5184166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520768" presetClass="entr" presetSubtype="10623718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utoUpdateAnimBg="0"/>
      <p:bldP spid="8201" grpId="0" build="p" autoUpdateAnimBg="0" advAuto="50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72127013-8A7C-4240-8E15-C4CCF4308BC3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13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8198" name="Rectangle 6"/>
          <p:cNvSpPr>
            <a:spLocks/>
          </p:cNvSpPr>
          <p:nvPr/>
        </p:nvSpPr>
        <p:spPr bwMode="auto">
          <a:xfrm>
            <a:off x="228600" y="128588"/>
            <a:ext cx="81026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STRATEGIC OBJECTIVES</a:t>
            </a:r>
          </a:p>
        </p:txBody>
      </p:sp>
      <p:sp>
        <p:nvSpPr>
          <p:cNvPr id="8199" name="Rectangle 7"/>
          <p:cNvSpPr>
            <a:spLocks/>
          </p:cNvSpPr>
          <p:nvPr/>
        </p:nvSpPr>
        <p:spPr bwMode="auto">
          <a:xfrm>
            <a:off x="4737100" y="3581400"/>
            <a:ext cx="3987800" cy="24765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685800" indent="-228600" algn="just">
              <a:lnSpc>
                <a:spcPct val="80000"/>
              </a:lnSpc>
              <a:spcBef>
                <a:spcPts val="1100"/>
              </a:spcBef>
              <a:buFontTx/>
              <a:buAutoNum type="arabicPeriod"/>
            </a:pPr>
            <a:r>
              <a:rPr lang="en-US" sz="16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Conclude the Drilling Model  numerical model that will be able to evaluate the contributions of individual noise mechanisms on a drilling </a:t>
            </a:r>
            <a: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machine</a:t>
            </a:r>
            <a:endParaRPr lang="en-US" sz="16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pPr marL="685800" indent="-228600" algn="just">
              <a:lnSpc>
                <a:spcPct val="80000"/>
              </a:lnSpc>
              <a:spcBef>
                <a:spcPts val="1100"/>
              </a:spcBef>
              <a:buFontTx/>
              <a:buAutoNum type="arabicPeriod"/>
            </a:pPr>
            <a: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Conscientise </a:t>
            </a:r>
            <a:r>
              <a:rPr lang="en-US" sz="16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the industry the meaning of an industry-wide buy-in process</a:t>
            </a:r>
          </a:p>
          <a:p>
            <a:pPr marL="685800" indent="-228600" algn="just">
              <a:lnSpc>
                <a:spcPct val="80000"/>
              </a:lnSpc>
              <a:spcBef>
                <a:spcPts val="1100"/>
              </a:spcBef>
              <a:buFontTx/>
              <a:buAutoNum type="arabicPeriod"/>
            </a:pPr>
            <a:r>
              <a:rPr lang="en-US" sz="16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Increase the use of social media to fight </a:t>
            </a:r>
            <a:r>
              <a:rPr lang="en-US" sz="16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NIHL</a:t>
            </a:r>
          </a:p>
          <a:p>
            <a:pPr marL="685800" indent="-228600" algn="just">
              <a:lnSpc>
                <a:spcPct val="80000"/>
              </a:lnSpc>
              <a:spcBef>
                <a:spcPts val="1100"/>
              </a:spcBef>
              <a:buFontTx/>
              <a:buAutoNum type="arabicPeriod"/>
            </a:pPr>
            <a:r>
              <a:rPr lang="en-US" sz="1600" b="1" dirty="0" smtClean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Wide-spread adoption of the leading practice identified in 2013??????</a:t>
            </a:r>
          </a:p>
          <a:p>
            <a:pPr marL="685800" indent="-228600" algn="just">
              <a:lnSpc>
                <a:spcPct val="80000"/>
              </a:lnSpc>
              <a:spcBef>
                <a:spcPts val="1100"/>
              </a:spcBef>
              <a:buFontTx/>
              <a:buAutoNum type="arabicPeriod"/>
            </a:pPr>
            <a:endParaRPr lang="en-US" sz="16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58788" y="914400"/>
            <a:ext cx="4165600" cy="2420938"/>
            <a:chOff x="0" y="0"/>
            <a:chExt cx="2624" cy="1525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0" y="0"/>
              <a:ext cx="2624" cy="1525"/>
              <a:chOff x="0" y="0"/>
              <a:chExt cx="2624" cy="1525"/>
            </a:xfrm>
          </p:grpSpPr>
          <p:sp>
            <p:nvSpPr>
              <p:cNvPr id="8202" name="Rectangle 10"/>
              <p:cNvSpPr>
                <a:spLocks/>
              </p:cNvSpPr>
              <p:nvPr/>
            </p:nvSpPr>
            <p:spPr bwMode="auto">
              <a:xfrm>
                <a:off x="81" y="0"/>
                <a:ext cx="2416" cy="1185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203" name="Rectangle 11"/>
              <p:cNvSpPr>
                <a:spLocks/>
              </p:cNvSpPr>
              <p:nvPr/>
            </p:nvSpPr>
            <p:spPr bwMode="auto">
              <a:xfrm>
                <a:off x="0" y="1269"/>
                <a:ext cx="2624" cy="25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40639" bIns="0"/>
              <a:lstStyle/>
              <a:p>
                <a:pPr marL="39688"/>
                <a:r>
                  <a:rPr lang="en-US" sz="240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2013 Strategic Objectives</a:t>
                </a:r>
              </a:p>
            </p:txBody>
          </p:sp>
        </p:grpSp>
        <p:pic>
          <p:nvPicPr>
            <p:cNvPr id="8205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 t="30984" r="705" b="8842"/>
            <a:stretch>
              <a:fillRect/>
            </a:stretch>
          </p:blipFill>
          <p:spPr bwMode="auto">
            <a:xfrm>
              <a:off x="96" y="9"/>
              <a:ext cx="2406" cy="116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687888" y="914400"/>
            <a:ext cx="4406900" cy="2425700"/>
            <a:chOff x="0" y="0"/>
            <a:chExt cx="2776" cy="1528"/>
          </a:xfrm>
        </p:grpSpPr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0" y="2"/>
              <a:ext cx="2776" cy="1526"/>
              <a:chOff x="0" y="0"/>
              <a:chExt cx="2776" cy="1525"/>
            </a:xfrm>
          </p:grpSpPr>
          <p:sp>
            <p:nvSpPr>
              <p:cNvPr id="8207" name="Rectangle 15"/>
              <p:cNvSpPr>
                <a:spLocks/>
              </p:cNvSpPr>
              <p:nvPr/>
            </p:nvSpPr>
            <p:spPr bwMode="auto">
              <a:xfrm>
                <a:off x="81" y="0"/>
                <a:ext cx="2416" cy="1185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208" name="Rectangle 16"/>
              <p:cNvSpPr>
                <a:spLocks/>
              </p:cNvSpPr>
              <p:nvPr/>
            </p:nvSpPr>
            <p:spPr bwMode="auto">
              <a:xfrm>
                <a:off x="0" y="1269"/>
                <a:ext cx="2776" cy="25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40639" bIns="0"/>
              <a:lstStyle/>
              <a:p>
                <a:pPr marL="39688"/>
                <a:r>
                  <a:rPr lang="en-US" sz="240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2014 STRATEGIC OBJECTIVES</a:t>
                </a:r>
              </a:p>
            </p:txBody>
          </p:sp>
        </p:grpSp>
        <p:pic>
          <p:nvPicPr>
            <p:cNvPr id="8210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 t="8235" b="27612"/>
            <a:stretch>
              <a:fillRect/>
            </a:stretch>
          </p:blipFill>
          <p:spPr bwMode="auto">
            <a:xfrm>
              <a:off x="32" y="0"/>
              <a:ext cx="2462" cy="1184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520768" presetClass="entr" presetSubtype="518418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3520768" presetClass="entr" presetSubtype="10623696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30BEAA1F-B1F0-4F78-A926-AAD8283723B6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14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9222" name="Rectangle 6"/>
          <p:cNvSpPr>
            <a:spLocks/>
          </p:cNvSpPr>
          <p:nvPr/>
        </p:nvSpPr>
        <p:spPr bwMode="auto">
          <a:xfrm>
            <a:off x="228600" y="128588"/>
            <a:ext cx="81026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STRATEGIC </a:t>
            </a:r>
            <a:r>
              <a:rPr lang="en-US" sz="4400" dirty="0" smtClean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OBJECTIVES</a:t>
            </a:r>
            <a:endParaRPr lang="en-US" sz="3200" dirty="0">
              <a:solidFill>
                <a:srgbClr val="FFFFFF"/>
              </a:solidFill>
              <a:latin typeface="Calibri" pitchFamily="34" charset="0"/>
              <a:ea typeface="Franchise Bold" charset="0"/>
              <a:cs typeface="Calibri" pitchFamily="34" charset="0"/>
              <a:sym typeface="Franchise Bold" charset="0"/>
            </a:endParaRPr>
          </a:p>
        </p:txBody>
      </p:sp>
      <p:sp>
        <p:nvSpPr>
          <p:cNvPr id="9223" name="Rectangle 7"/>
          <p:cNvSpPr>
            <a:spLocks/>
          </p:cNvSpPr>
          <p:nvPr/>
        </p:nvSpPr>
        <p:spPr bwMode="auto">
          <a:xfrm>
            <a:off x="4737100" y="4381500"/>
            <a:ext cx="3987800" cy="24765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just">
              <a:lnSpc>
                <a:spcPct val="80000"/>
              </a:lnSpc>
              <a:spcBef>
                <a:spcPts val="1100"/>
              </a:spcBef>
            </a:pPr>
            <a:r>
              <a:rPr lang="en-US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NIHL </a:t>
            </a: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prevention</a:t>
            </a:r>
            <a:r>
              <a:rPr lang="en-US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 strategies (systems, measurements, awareness etc) are at par with those of developed countries.</a:t>
            </a:r>
          </a:p>
        </p:txBody>
      </p:sp>
      <p:sp>
        <p:nvSpPr>
          <p:cNvPr id="9224" name="Rectangle 8"/>
          <p:cNvSpPr>
            <a:spLocks/>
          </p:cNvSpPr>
          <p:nvPr/>
        </p:nvSpPr>
        <p:spPr bwMode="auto">
          <a:xfrm>
            <a:off x="495300" y="3937000"/>
            <a:ext cx="3708400" cy="24765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25400" tIns="25400" rIns="25400" bIns="25400"/>
          <a:lstStyle/>
          <a:p>
            <a:pPr marL="203200" indent="-203200" algn="just">
              <a:lnSpc>
                <a:spcPct val="80000"/>
              </a:lnSpc>
              <a:spcBef>
                <a:spcPts val="1500"/>
              </a:spcBef>
              <a:buFontTx/>
              <a:buAutoNum type="arabicPeriod"/>
            </a:pPr>
            <a:r>
              <a:rPr lang="en-US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NIHL leading indicators are available </a:t>
            </a:r>
          </a:p>
          <a:p>
            <a:pPr marL="203200" indent="-203200" algn="just">
              <a:lnSpc>
                <a:spcPct val="80000"/>
              </a:lnSpc>
              <a:spcBef>
                <a:spcPts val="1500"/>
              </a:spcBef>
              <a:buFontTx/>
              <a:buAutoNum type="arabicPeriod"/>
            </a:pPr>
            <a:r>
              <a:rPr lang="en-US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Industry to be reporting on Hearing Loss Prevention– as part of annual reports</a:t>
            </a:r>
          </a:p>
        </p:txBody>
      </p:sp>
      <p:grpSp>
        <p:nvGrpSpPr>
          <p:cNvPr id="9229" name="Group 13"/>
          <p:cNvGrpSpPr>
            <a:grpSpLocks/>
          </p:cNvGrpSpPr>
          <p:nvPr/>
        </p:nvGrpSpPr>
        <p:grpSpPr bwMode="auto">
          <a:xfrm>
            <a:off x="458788" y="1536700"/>
            <a:ext cx="4165600" cy="2420938"/>
            <a:chOff x="0" y="0"/>
            <a:chExt cx="2624" cy="1525"/>
          </a:xfrm>
        </p:grpSpPr>
        <p:grpSp>
          <p:nvGrpSpPr>
            <p:cNvPr id="9227" name="Group 11"/>
            <p:cNvGrpSpPr>
              <a:grpSpLocks/>
            </p:cNvGrpSpPr>
            <p:nvPr/>
          </p:nvGrpSpPr>
          <p:grpSpPr bwMode="auto">
            <a:xfrm>
              <a:off x="0" y="0"/>
              <a:ext cx="2624" cy="1525"/>
              <a:chOff x="0" y="0"/>
              <a:chExt cx="2624" cy="1525"/>
            </a:xfrm>
          </p:grpSpPr>
          <p:sp>
            <p:nvSpPr>
              <p:cNvPr id="9225" name="Rectangle 9"/>
              <p:cNvSpPr>
                <a:spLocks/>
              </p:cNvSpPr>
              <p:nvPr/>
            </p:nvSpPr>
            <p:spPr bwMode="auto">
              <a:xfrm>
                <a:off x="81" y="0"/>
                <a:ext cx="2416" cy="1185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226" name="Rectangle 10"/>
              <p:cNvSpPr>
                <a:spLocks/>
              </p:cNvSpPr>
              <p:nvPr/>
            </p:nvSpPr>
            <p:spPr bwMode="auto">
              <a:xfrm>
                <a:off x="0" y="1269"/>
                <a:ext cx="2624" cy="25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40639" bIns="0"/>
              <a:lstStyle/>
              <a:p>
                <a:pPr marL="39688"/>
                <a:r>
                  <a:rPr lang="en-US" sz="240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2015 Strategic Objectives</a:t>
                </a:r>
              </a:p>
            </p:txBody>
          </p:sp>
        </p:grpSp>
        <p:pic>
          <p:nvPicPr>
            <p:cNvPr id="9228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 t="14926" b="24841"/>
            <a:stretch>
              <a:fillRect/>
            </a:stretch>
          </p:blipFill>
          <p:spPr bwMode="auto">
            <a:xfrm>
              <a:off x="80" y="9"/>
              <a:ext cx="2422" cy="1168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  <p:grpSp>
        <p:nvGrpSpPr>
          <p:cNvPr id="9234" name="Group 18"/>
          <p:cNvGrpSpPr>
            <a:grpSpLocks/>
          </p:cNvGrpSpPr>
          <p:nvPr/>
        </p:nvGrpSpPr>
        <p:grpSpPr bwMode="auto">
          <a:xfrm>
            <a:off x="4687888" y="1531938"/>
            <a:ext cx="4406900" cy="2425700"/>
            <a:chOff x="0" y="0"/>
            <a:chExt cx="2776" cy="1528"/>
          </a:xfrm>
        </p:grpSpPr>
        <p:grpSp>
          <p:nvGrpSpPr>
            <p:cNvPr id="9232" name="Group 16"/>
            <p:cNvGrpSpPr>
              <a:grpSpLocks/>
            </p:cNvGrpSpPr>
            <p:nvPr/>
          </p:nvGrpSpPr>
          <p:grpSpPr bwMode="auto">
            <a:xfrm>
              <a:off x="0" y="2"/>
              <a:ext cx="2776" cy="1526"/>
              <a:chOff x="0" y="0"/>
              <a:chExt cx="2776" cy="1525"/>
            </a:xfrm>
          </p:grpSpPr>
          <p:sp>
            <p:nvSpPr>
              <p:cNvPr id="9230" name="Rectangle 14"/>
              <p:cNvSpPr>
                <a:spLocks/>
              </p:cNvSpPr>
              <p:nvPr/>
            </p:nvSpPr>
            <p:spPr bwMode="auto">
              <a:xfrm>
                <a:off x="81" y="0"/>
                <a:ext cx="2416" cy="1185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231" name="Rectangle 15"/>
              <p:cNvSpPr>
                <a:spLocks/>
              </p:cNvSpPr>
              <p:nvPr/>
            </p:nvSpPr>
            <p:spPr bwMode="auto">
              <a:xfrm>
                <a:off x="0" y="1269"/>
                <a:ext cx="2776" cy="25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40639" bIns="0"/>
              <a:lstStyle/>
              <a:p>
                <a:pPr marL="39688"/>
                <a:r>
                  <a:rPr lang="en-US" sz="2400" dirty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2017 STRATEGIC OBJECTIVES</a:t>
                </a:r>
              </a:p>
            </p:txBody>
          </p:sp>
        </p:grpSp>
        <p:pic>
          <p:nvPicPr>
            <p:cNvPr id="9233" name="Picture 17"/>
            <p:cNvPicPr>
              <a:picLocks noChangeAspect="1" noChangeArrowheads="1"/>
            </p:cNvPicPr>
            <p:nvPr/>
          </p:nvPicPr>
          <p:blipFill>
            <a:blip r:embed="rId4" cstate="print"/>
            <a:srcRect t="24242" b="11688"/>
            <a:stretch>
              <a:fillRect/>
            </a:stretch>
          </p:blipFill>
          <p:spPr bwMode="auto">
            <a:xfrm>
              <a:off x="32" y="0"/>
              <a:ext cx="2462" cy="1184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0712576" presetClass="entr" presetSubtype="121004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0712576" presetClass="entr" presetSubtype="6577015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0712576" presetClass="entr" presetSubtype="10623764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0712576" presetClass="entr" presetSubtype="6577070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utoUpdateAnimBg="0"/>
      <p:bldP spid="922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F7568E48-8653-4058-8FC5-8DD3DDBBD2DF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15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10246" name="Rectangle 6"/>
          <p:cNvSpPr>
            <a:spLocks/>
          </p:cNvSpPr>
          <p:nvPr/>
        </p:nvSpPr>
        <p:spPr bwMode="auto">
          <a:xfrm>
            <a:off x="228600" y="128588"/>
            <a:ext cx="8661400" cy="15875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lnSpc>
                <a:spcPct val="80000"/>
              </a:lnSpc>
            </a:pPr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Detailed Scoping of 2013 Strategic Objectives</a:t>
            </a:r>
          </a:p>
        </p:txBody>
      </p:sp>
      <p:graphicFrame>
        <p:nvGraphicFramePr>
          <p:cNvPr id="10248" name="Group 8"/>
          <p:cNvGraphicFramePr>
            <a:graphicFrameLocks noGrp="1"/>
          </p:cNvGraphicFramePr>
          <p:nvPr/>
        </p:nvGraphicFramePr>
        <p:xfrm>
          <a:off x="381000" y="2286000"/>
          <a:ext cx="8483600" cy="4203002"/>
        </p:xfrm>
        <a:graphic>
          <a:graphicData uri="http://schemas.openxmlformats.org/drawingml/2006/table">
            <a:tbl>
              <a:tblPr/>
              <a:tblGrid>
                <a:gridCol w="2827338"/>
                <a:gridCol w="2827337"/>
                <a:gridCol w="2828925"/>
              </a:tblGrid>
              <a:tr h="6429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Obstacles</a:t>
                      </a:r>
                    </a:p>
                  </a:txBody>
                  <a:tcPr marL="88900" marR="88900" marT="88900" marB="8890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Intermediate Objectives</a:t>
                      </a:r>
                    </a:p>
                  </a:txBody>
                  <a:tcPr marL="88900" marR="88900" marT="88900" marB="88900" anchor="ctr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Responsibility</a:t>
                      </a:r>
                    </a:p>
                  </a:txBody>
                  <a:tcPr marL="88900" marR="88900" marT="88900" marB="88900" anchor="ctr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Current Mining Challenges – (Labour unrest, retrenchments)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Communicate the risk to Deciders (Learning Hub &amp; industry)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All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By 8 February 2013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Mines not honoring original commitments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Mine Adoption plans to be signed off by MOSH Taskforce members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All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On going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Dealing with ‘late comers’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Intensify HPD TAS perception of value up to June 2013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All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By June 2013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Continuity of Project Team members – resignations &amp; redeployments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Pro activeness – quick escalation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All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Ongoing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Capacity of the Noise Team and Learning Hub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POLC  &amp; standing agenda item on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Noise Team weekly meetings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JDB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Ongoing</a:t>
                      </a:r>
                    </a:p>
                  </a:txBody>
                  <a:tcPr marL="88900" marR="88900" marT="88900" marB="889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3" name="Rectangle 7"/>
          <p:cNvSpPr>
            <a:spLocks/>
          </p:cNvSpPr>
          <p:nvPr/>
        </p:nvSpPr>
        <p:spPr bwMode="auto">
          <a:xfrm>
            <a:off x="381000" y="1447800"/>
            <a:ext cx="8763000" cy="533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lnSpc>
                <a:spcPct val="50000"/>
              </a:lnSpc>
            </a:pPr>
            <a:endParaRPr lang="en-US" sz="2400" u="sng" dirty="0">
              <a:solidFill>
                <a:srgbClr val="FFFFFF"/>
              </a:solidFill>
              <a:latin typeface="Franchise Bold" charset="0"/>
              <a:ea typeface="Lucida Grande" charset="0"/>
              <a:cs typeface="Lucida Grande" charset="0"/>
              <a:sym typeface="Franchise Bold" charset="0"/>
            </a:endParaRPr>
          </a:p>
          <a:p>
            <a:pPr marL="39688"/>
            <a:r>
              <a:rPr lang="en-US" sz="2400" u="sng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Complete the HPD TAS Adoption by </a:t>
            </a:r>
            <a:r>
              <a:rPr lang="en-US" sz="2400" u="sng" dirty="0" err="1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Ctober</a:t>
            </a:r>
            <a:r>
              <a:rPr lang="en-US" sz="2400" u="sng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 2013</a:t>
            </a:r>
            <a:endParaRPr lang="en-US" sz="2400" u="sng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pPr marL="39688">
              <a:lnSpc>
                <a:spcPct val="60000"/>
              </a:lnSpc>
            </a:pPr>
            <a:endParaRPr lang="en-US" sz="24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94C68A5C-EBAC-42F5-8BAC-C3613CDFA5BD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16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11270" name="Rectangle 6"/>
          <p:cNvSpPr>
            <a:spLocks/>
          </p:cNvSpPr>
          <p:nvPr/>
        </p:nvSpPr>
        <p:spPr bwMode="auto">
          <a:xfrm>
            <a:off x="228600" y="128588"/>
            <a:ext cx="8661400" cy="15875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lnSpc>
                <a:spcPct val="80000"/>
              </a:lnSpc>
            </a:pPr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Detailed Scoping of 2013 Strategic </a:t>
            </a:r>
            <a:r>
              <a:rPr lang="en-US" sz="4400" dirty="0" smtClean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Objectives</a:t>
            </a:r>
            <a:endParaRPr lang="en-US" sz="2800" dirty="0">
              <a:solidFill>
                <a:srgbClr val="FFFFFF"/>
              </a:solidFill>
              <a:latin typeface="Calibri" pitchFamily="34" charset="0"/>
              <a:ea typeface="Franchise Bold" charset="0"/>
              <a:cs typeface="Calibri" pitchFamily="34" charset="0"/>
              <a:sym typeface="Franchise Bold" charset="0"/>
            </a:endParaRPr>
          </a:p>
        </p:txBody>
      </p:sp>
      <p:sp>
        <p:nvSpPr>
          <p:cNvPr id="11271" name="Rectangle 7"/>
          <p:cNvSpPr>
            <a:spLocks/>
          </p:cNvSpPr>
          <p:nvPr/>
        </p:nvSpPr>
        <p:spPr bwMode="auto">
          <a:xfrm>
            <a:off x="355600" y="1600200"/>
            <a:ext cx="8788400" cy="533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lnSpc>
                <a:spcPct val="50000"/>
              </a:lnSpc>
            </a:pPr>
            <a:endParaRPr lang="en-US" sz="2400" u="sng" dirty="0">
              <a:solidFill>
                <a:srgbClr val="FF0000"/>
              </a:solidFill>
              <a:latin typeface="Franchise Bold" charset="0"/>
              <a:ea typeface="Lucida Grande" charset="0"/>
              <a:cs typeface="Lucida Grande" charset="0"/>
              <a:sym typeface="Franchise Bold" charset="0"/>
            </a:endParaRPr>
          </a:p>
          <a:p>
            <a:pPr marL="39688">
              <a:lnSpc>
                <a:spcPct val="50000"/>
              </a:lnSpc>
            </a:pPr>
            <a:r>
              <a:rPr lang="en-US" sz="2400" u="sng" dirty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Facilitate a New Leading Practice by </a:t>
            </a:r>
            <a:r>
              <a:rPr lang="en-US" sz="2400" u="sng" dirty="0" smtClean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End </a:t>
            </a:r>
            <a:r>
              <a:rPr lang="en-US" sz="2400" u="sng" dirty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2013</a:t>
            </a:r>
          </a:p>
          <a:p>
            <a:pPr marL="39688">
              <a:lnSpc>
                <a:spcPct val="60000"/>
              </a:lnSpc>
            </a:pPr>
            <a:endParaRPr lang="en-US" sz="2400" dirty="0">
              <a:solidFill>
                <a:srgbClr val="FF0000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  <p:graphicFrame>
        <p:nvGraphicFramePr>
          <p:cNvPr id="11272" name="Group 8"/>
          <p:cNvGraphicFramePr>
            <a:graphicFrameLocks noGrp="1"/>
          </p:cNvGraphicFramePr>
          <p:nvPr/>
        </p:nvGraphicFramePr>
        <p:xfrm>
          <a:off x="330200" y="2082800"/>
          <a:ext cx="8648700" cy="3347086"/>
        </p:xfrm>
        <a:graphic>
          <a:graphicData uri="http://schemas.openxmlformats.org/drawingml/2006/table">
            <a:tbl>
              <a:tblPr/>
              <a:tblGrid>
                <a:gridCol w="3457575"/>
                <a:gridCol w="2911475"/>
                <a:gridCol w="2279650"/>
              </a:tblGrid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Obstacles</a:t>
                      </a:r>
                    </a:p>
                  </a:txBody>
                  <a:tcPr marL="50800" marR="50800" marT="50800" marB="5080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Intermediate Objectives</a:t>
                      </a:r>
                    </a:p>
                  </a:txBody>
                  <a:tcPr marL="50800" marR="50800" marT="50800" marB="50800" anchor="ctr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Responsibility</a:t>
                      </a:r>
                    </a:p>
                  </a:txBody>
                  <a:tcPr marL="50800" marR="50800" marT="50800" marB="50800" anchor="ctr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Current Mining Challenges – (Labour unrest, retrenchments)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Communicate the risk to Deciders (Learning Hub &amp; industry)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Report and presentation to deciders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By 21 March 2013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Capacity of the Noise Team and Learning Hub – Overwhelming response to the adoption of HPD TAS 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Critical Chain Project Management (CCPM) principles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HG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Ongoing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Improper Planning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CCPM principles and standing Agenda item on Noise Team Meetings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HG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JDB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DC going on leave in April 2013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Plan using ALP principles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HG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Feb 2013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E70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1068544" presetClass="entr" presetSubtype="6618030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utoUpdateAnimBg="0"/>
      <p:bldP spid="11271" grpId="0" build="p" autoUpdateAnimBg="0" advAuto="5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59A6F4C0-3614-4199-B8B9-2E271999C692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17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12294" name="Rectangle 6"/>
          <p:cNvSpPr>
            <a:spLocks/>
          </p:cNvSpPr>
          <p:nvPr/>
        </p:nvSpPr>
        <p:spPr bwMode="auto">
          <a:xfrm>
            <a:off x="228600" y="128588"/>
            <a:ext cx="8661400" cy="15875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lnSpc>
                <a:spcPct val="80000"/>
              </a:lnSpc>
            </a:pPr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Detailed Scoping of 2013 Strategic </a:t>
            </a:r>
            <a:r>
              <a:rPr lang="en-US" sz="4400" dirty="0" smtClean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Objectives</a:t>
            </a:r>
            <a:endParaRPr lang="en-US" sz="2400" dirty="0">
              <a:solidFill>
                <a:srgbClr val="FFFFFF"/>
              </a:solidFill>
              <a:latin typeface="Calibri" pitchFamily="34" charset="0"/>
              <a:ea typeface="Franchise Bold" charset="0"/>
              <a:cs typeface="Calibri" pitchFamily="34" charset="0"/>
              <a:sym typeface="Franchise Bold" charset="0"/>
            </a:endParaRPr>
          </a:p>
        </p:txBody>
      </p:sp>
      <p:sp>
        <p:nvSpPr>
          <p:cNvPr id="12295" name="Rectangle 7"/>
          <p:cNvSpPr>
            <a:spLocks/>
          </p:cNvSpPr>
          <p:nvPr/>
        </p:nvSpPr>
        <p:spPr bwMode="auto">
          <a:xfrm>
            <a:off x="355600" y="1447800"/>
            <a:ext cx="8788400" cy="533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lnSpc>
                <a:spcPct val="50000"/>
              </a:lnSpc>
            </a:pPr>
            <a:endParaRPr lang="en-US" sz="2400" u="sng" dirty="0">
              <a:solidFill>
                <a:srgbClr val="FFFFFF"/>
              </a:solidFill>
              <a:latin typeface="Franchise Bold" charset="0"/>
              <a:ea typeface="Lucida Grande" charset="0"/>
              <a:cs typeface="Lucida Grande" charset="0"/>
              <a:sym typeface="Franchise Bold" charset="0"/>
            </a:endParaRPr>
          </a:p>
          <a:p>
            <a:pPr marL="39688"/>
            <a:r>
              <a:rPr lang="en-US" sz="2400" u="sng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Source Elimination - Modeling of noise sources in a pneumatic rock drill by March 2014</a:t>
            </a:r>
          </a:p>
          <a:p>
            <a:pPr marL="39688">
              <a:lnSpc>
                <a:spcPct val="60000"/>
              </a:lnSpc>
            </a:pPr>
            <a:endParaRPr lang="en-US" sz="24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/>
        </p:nvGraphicFramePr>
        <p:xfrm>
          <a:off x="457200" y="2590800"/>
          <a:ext cx="8445500" cy="3308350"/>
        </p:xfrm>
        <a:graphic>
          <a:graphicData uri="http://schemas.openxmlformats.org/drawingml/2006/table">
            <a:tbl>
              <a:tblPr/>
              <a:tblGrid>
                <a:gridCol w="3376613"/>
                <a:gridCol w="2843212"/>
                <a:gridCol w="2225675"/>
              </a:tblGrid>
              <a:tr h="546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Obstacles</a:t>
                      </a:r>
                    </a:p>
                  </a:txBody>
                  <a:tcPr marL="50800" marR="50800" marT="50800" marB="5080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Intermediate Objectives</a:t>
                      </a:r>
                    </a:p>
                  </a:txBody>
                  <a:tcPr marL="50800" marR="50800" marT="50800" marB="5080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Responsibility</a:t>
                      </a:r>
                    </a:p>
                  </a:txBody>
                  <a:tcPr marL="50800" marR="50800" marT="50800" marB="5080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SIMRAC funding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Communicate the risk to Deciders (Learning Hub &amp; industry)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All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By 8 February 2013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Research might take too long &amp; general project management issues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CCPM principles and quick escalation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HG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Ongoing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Expertise (facility, knowledge etc)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CCPM principles and quick escalation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HG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Ongoing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Validity and verification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CCPM principles and quick escalation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HG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Ongoing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Intellectual property issues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Clarify before project commencement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HG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Ongoing</a:t>
                      </a:r>
                    </a:p>
                  </a:txBody>
                  <a:tcPr marL="50800" marR="50800" marT="50800" marB="508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85F807AD-4847-4A7D-BDC9-B0FED4DAAC69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18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228600" y="128588"/>
            <a:ext cx="8661400" cy="15875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lnSpc>
                <a:spcPct val="80000"/>
              </a:lnSpc>
            </a:pPr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Detailed Scoping of 2013 Strategic Objectives </a:t>
            </a:r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355600" y="1371600"/>
            <a:ext cx="8788400" cy="4318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2400" u="sng" dirty="0">
                <a:solidFill>
                  <a:srgbClr val="FFFFFF"/>
                </a:solidFill>
                <a:latin typeface="Franchise Bold" charset="0"/>
                <a:ea typeface="Lucida Grande" charset="0"/>
                <a:cs typeface="Lucida Grande" charset="0"/>
                <a:sym typeface="Franchise Bold" charset="0"/>
              </a:rPr>
              <a:t>Source Elimination – (Repository, Cost of Noise, Buy Quiet Policy)</a:t>
            </a:r>
          </a:p>
          <a:p>
            <a:pPr marL="39688">
              <a:lnSpc>
                <a:spcPct val="60000"/>
              </a:lnSpc>
            </a:pPr>
            <a:endParaRPr lang="en-US" sz="2400" u="sng" dirty="0">
              <a:solidFill>
                <a:srgbClr val="FFFFFF"/>
              </a:solidFill>
              <a:latin typeface="Franchise Bold" charset="0"/>
              <a:ea typeface="Lucida Grande" charset="0"/>
              <a:cs typeface="Lucida Grande" charset="0"/>
              <a:sym typeface="Franchise Bold" charset="0"/>
            </a:endParaRPr>
          </a:p>
        </p:txBody>
      </p:sp>
      <p:graphicFrame>
        <p:nvGraphicFramePr>
          <p:cNvPr id="13320" name="Group 8"/>
          <p:cNvGraphicFramePr>
            <a:graphicFrameLocks noGrp="1"/>
          </p:cNvGraphicFramePr>
          <p:nvPr/>
        </p:nvGraphicFramePr>
        <p:xfrm>
          <a:off x="330200" y="2323592"/>
          <a:ext cx="8485188" cy="3391408"/>
        </p:xfrm>
        <a:graphic>
          <a:graphicData uri="http://schemas.openxmlformats.org/drawingml/2006/table">
            <a:tbl>
              <a:tblPr/>
              <a:tblGrid>
                <a:gridCol w="3392488"/>
                <a:gridCol w="2855912"/>
                <a:gridCol w="2236788"/>
              </a:tblGrid>
              <a:tr h="666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Obstacles</a:t>
                      </a:r>
                    </a:p>
                  </a:txBody>
                  <a:tcPr marL="63500" marR="63500" marT="63500" marB="6350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Intermediate Objectives</a:t>
                      </a:r>
                    </a:p>
                  </a:txBody>
                  <a:tcPr marL="63500" marR="63500" marT="63500" marB="6350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Responsibility</a:t>
                      </a:r>
                    </a:p>
                  </a:txBody>
                  <a:tcPr marL="63500" marR="63500" marT="63500" marB="6350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Industry feedback and information on practices on offer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Proactiveness &amp; quick escalation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Communicate the risk to Deciders (Learning Hub &amp; industry)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HG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By 8 February 2013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Un availability of source elimination initiatives – even when offered  (power point practices)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CCPM principles and quick escalation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HG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Ongoing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Capacity of the Noise Team and Learning Hub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POLC  &amp; standing agenda item on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Noise Team weekly meetings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JDB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Ongoing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Lack of a ‘wow’ source elimination practice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Communicate the risk to Deciders (Learning Hub &amp; industry)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Consider international leading practices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HG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Ongoing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E679E937-DAF7-40E8-95AC-2B8BA4DB127D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19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14342" name="Rectangle 6"/>
          <p:cNvSpPr>
            <a:spLocks/>
          </p:cNvSpPr>
          <p:nvPr/>
        </p:nvSpPr>
        <p:spPr bwMode="auto">
          <a:xfrm>
            <a:off x="228600" y="128588"/>
            <a:ext cx="8661400" cy="15875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lnSpc>
                <a:spcPct val="80000"/>
              </a:lnSpc>
            </a:pPr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Detailed Scoping of 2013 Strategic Objectives</a:t>
            </a:r>
          </a:p>
        </p:txBody>
      </p:sp>
      <p:sp>
        <p:nvSpPr>
          <p:cNvPr id="14343" name="Rectangle 7"/>
          <p:cNvSpPr>
            <a:spLocks/>
          </p:cNvSpPr>
          <p:nvPr/>
        </p:nvSpPr>
        <p:spPr bwMode="auto">
          <a:xfrm>
            <a:off x="266700" y="1587500"/>
            <a:ext cx="8788400" cy="4318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>
              <a:lnSpc>
                <a:spcPct val="60000"/>
              </a:lnSpc>
            </a:pPr>
            <a:r>
              <a:rPr lang="en-US" sz="1600" u="sng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Stakeholder Management (Critical)</a:t>
            </a:r>
          </a:p>
          <a:p>
            <a:pPr marL="39688">
              <a:lnSpc>
                <a:spcPct val="60000"/>
              </a:lnSpc>
            </a:pPr>
            <a:endParaRPr lang="en-US" sz="160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  <p:graphicFrame>
        <p:nvGraphicFramePr>
          <p:cNvPr id="14344" name="Group 8"/>
          <p:cNvGraphicFramePr>
            <a:graphicFrameLocks noGrp="1"/>
          </p:cNvGraphicFramePr>
          <p:nvPr/>
        </p:nvGraphicFramePr>
        <p:xfrm>
          <a:off x="304800" y="2057400"/>
          <a:ext cx="8483600" cy="3954463"/>
        </p:xfrm>
        <a:graphic>
          <a:graphicData uri="http://schemas.openxmlformats.org/drawingml/2006/table">
            <a:tbl>
              <a:tblPr/>
              <a:tblGrid>
                <a:gridCol w="4605338"/>
                <a:gridCol w="3878262"/>
              </a:tblGrid>
              <a:tr h="361950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STAKEHOLDERS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70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41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Sponsor – (CEOs)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Quarterly meetings – Reports and presentations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Assist in penetrating the Coal Mines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Increased Perception of Value (POV) – Quality, Scope &amp; Time.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chise Bold" charset="0"/>
                        <a:ea typeface="Franchise Bold" charset="0"/>
                        <a:cs typeface="Franchise Bold" charset="0"/>
                        <a:sym typeface="Franchise Bold" charset="0"/>
                      </a:endParaRP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MOSH Taskforce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Monthly updates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Quick escalation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Franchise Bold" charset="0"/>
                        <a:ea typeface="Franchise Bold" charset="0"/>
                        <a:cs typeface="Franchise Bold" charset="0"/>
                        <a:sym typeface="Franchise Bold" charset="0"/>
                      </a:endParaRP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GEE/ HPC &amp; Other relevant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Keep updated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Focus on the Involvement of Line Management (Senior Production People) 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DMR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Bi Annual Meetings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Keep Updated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OH Data &amp; Future legislative initiatives 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UNIONS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Site specific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Insist on their participation in all activities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LEARNING HUB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Monthly Meeting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Quick escalation </a:t>
                      </a:r>
                    </a:p>
                    <a:p>
                      <a:pPr marL="457200" marR="0" lvl="1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B1B1B"/>
                        </a:buClr>
                        <a:buSzPct val="100000"/>
                        <a:buFont typeface="Arial" charset="0"/>
                        <a:buAutoNum type="romanLcPeriod"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ranchise Bold" charset="0"/>
                          <a:ea typeface="Franchise Bold" charset="0"/>
                          <a:cs typeface="Franchise Bold" charset="0"/>
                          <a:sym typeface="Franchise Bold" charset="0"/>
                        </a:rPr>
                        <a:t>Honesty</a:t>
                      </a:r>
                    </a:p>
                  </a:txBody>
                  <a:tcPr marL="63500" marR="63500" marT="63500" marB="6350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2CADE1FE-F794-4DFA-96F8-83DBBF1F5F0D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2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15366" name="Rectangle 6"/>
          <p:cNvSpPr>
            <a:spLocks/>
          </p:cNvSpPr>
          <p:nvPr/>
        </p:nvSpPr>
        <p:spPr bwMode="auto">
          <a:xfrm>
            <a:off x="228600" y="128588"/>
            <a:ext cx="81026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Background</a:t>
            </a:r>
            <a:endParaRPr lang="en-US" sz="44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66713" y="990600"/>
            <a:ext cx="3916363" cy="1884363"/>
            <a:chOff x="30" y="0"/>
            <a:chExt cx="2467" cy="1187"/>
          </a:xfrm>
        </p:grpSpPr>
        <p:sp>
          <p:nvSpPr>
            <p:cNvPr id="15367" name="Rectangle 7"/>
            <p:cNvSpPr>
              <a:spLocks/>
            </p:cNvSpPr>
            <p:nvPr/>
          </p:nvSpPr>
          <p:spPr bwMode="auto">
            <a:xfrm>
              <a:off x="81" y="2"/>
              <a:ext cx="2416" cy="1185"/>
            </a:xfrm>
            <a:prstGeom prst="rect">
              <a:avLst/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 l="2724" t="38248" r="12192"/>
            <a:stretch>
              <a:fillRect/>
            </a:stretch>
          </p:blipFill>
          <p:spPr bwMode="auto">
            <a:xfrm>
              <a:off x="30" y="0"/>
              <a:ext cx="2464" cy="1184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4267200" y="990600"/>
            <a:ext cx="48768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All mining equipment to be less than </a:t>
            </a: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85dBA</a:t>
            </a:r>
            <a:endParaRPr lang="en-US" sz="2000" dirty="0" smtClean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Technology to detect early NIHL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Prevention of NIHL to be part of everyone’s KPIs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Real Leading Indicators for NIHL Prevention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All employees to be knowledgeable and appreciate NIHL hazard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NIHL systems that take individual differences into account &amp; processes that manage NIHL prevention on an individual basis</a:t>
            </a:r>
          </a:p>
          <a:p>
            <a:r>
              <a:rPr lang="en-US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 </a:t>
            </a:r>
          </a:p>
          <a:p>
            <a:endParaRPr lang="en-US" dirty="0" smtClean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endParaRPr lang="en-US" dirty="0" smtClean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endParaRPr lang="en-US" dirty="0" smtClean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 </a:t>
            </a:r>
          </a:p>
          <a:p>
            <a:endParaRPr lang="en-US" dirty="0" smtClean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2CADE1FE-F794-4DFA-96F8-83DBBF1F5F0D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20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15366" name="Rectangle 6"/>
          <p:cNvSpPr>
            <a:spLocks/>
          </p:cNvSpPr>
          <p:nvPr/>
        </p:nvSpPr>
        <p:spPr bwMode="auto">
          <a:xfrm>
            <a:off x="228600" y="128588"/>
            <a:ext cx="81026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CONCLUSION</a:t>
            </a:r>
          </a:p>
        </p:txBody>
      </p:sp>
      <p:grpSp>
        <p:nvGrpSpPr>
          <p:cNvPr id="15371" name="Group 11"/>
          <p:cNvGrpSpPr>
            <a:grpSpLocks/>
          </p:cNvGrpSpPr>
          <p:nvPr/>
        </p:nvGrpSpPr>
        <p:grpSpPr bwMode="auto">
          <a:xfrm>
            <a:off x="366713" y="990600"/>
            <a:ext cx="3916363" cy="1884363"/>
            <a:chOff x="30" y="0"/>
            <a:chExt cx="2467" cy="1187"/>
          </a:xfrm>
        </p:grpSpPr>
        <p:sp>
          <p:nvSpPr>
            <p:cNvPr id="15367" name="Rectangle 7"/>
            <p:cNvSpPr>
              <a:spLocks/>
            </p:cNvSpPr>
            <p:nvPr/>
          </p:nvSpPr>
          <p:spPr bwMode="auto">
            <a:xfrm>
              <a:off x="81" y="2"/>
              <a:ext cx="2416" cy="1185"/>
            </a:xfrm>
            <a:prstGeom prst="rect">
              <a:avLst/>
            </a:prstGeom>
            <a:solidFill>
              <a:schemeClr val="accent1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 l="2724" t="38248" r="12192"/>
            <a:stretch>
              <a:fillRect/>
            </a:stretch>
          </p:blipFill>
          <p:spPr bwMode="auto">
            <a:xfrm>
              <a:off x="30" y="0"/>
              <a:ext cx="2464" cy="1184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>
          <a:xfrm>
            <a:off x="4267200" y="990600"/>
            <a:ext cx="48768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All mining equipment to be less than 82dBA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Technology to detect early NIHL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Prevention of NIHL to be part of everyone’s KPIs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Real Leading Indicators for NIHL Prevention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All employees to be knowledgeable and appreciate NIHL hazard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NIHL systems that take individual differences into account &amp; processes that manage NIHL prevention on an individual basis</a:t>
            </a:r>
          </a:p>
          <a:p>
            <a:r>
              <a:rPr lang="en-US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 </a:t>
            </a:r>
          </a:p>
          <a:p>
            <a:endParaRPr lang="en-US" dirty="0" smtClean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endParaRPr lang="en-US" dirty="0" smtClean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endParaRPr lang="en-US" dirty="0" smtClean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 </a:t>
            </a:r>
          </a:p>
          <a:p>
            <a:endParaRPr lang="en-US" dirty="0" smtClean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BE4ACD5C-619E-4342-85C1-8EA3315B77AA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21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17411" name="Rectangle 3"/>
          <p:cNvSpPr>
            <a:spLocks/>
          </p:cNvSpPr>
          <p:nvPr/>
        </p:nvSpPr>
        <p:spPr bwMode="auto">
          <a:xfrm>
            <a:off x="0" y="2782888"/>
            <a:ext cx="91567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 algn="ctr"/>
            <a:r>
              <a:rPr lang="en-US" sz="65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Questions</a:t>
            </a:r>
            <a:endParaRPr lang="en-US" sz="65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151CAA28-76B1-49BB-875E-1B82B29C4DC8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3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228600" y="128588"/>
            <a:ext cx="52959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BACKGROUND</a:t>
            </a:r>
            <a:endParaRPr lang="en-US" sz="6500" dirty="0">
              <a:solidFill>
                <a:srgbClr val="FFFFFF"/>
              </a:solidFill>
              <a:latin typeface="Calibri" pitchFamily="34" charset="0"/>
              <a:ea typeface="Franchise Bold" charset="0"/>
              <a:cs typeface="Calibri" pitchFamily="34" charset="0"/>
              <a:sym typeface="Franchise Bold" charset="0"/>
            </a:endParaRPr>
          </a:p>
        </p:txBody>
      </p:sp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177800" y="838200"/>
            <a:ext cx="3403600" cy="3390900"/>
            <a:chOff x="-347" y="-144"/>
            <a:chExt cx="2144" cy="2136"/>
          </a:xfrm>
        </p:grpSpPr>
        <p:sp>
          <p:nvSpPr>
            <p:cNvPr id="3079" name="Oval 7"/>
            <p:cNvSpPr>
              <a:spLocks/>
            </p:cNvSpPr>
            <p:nvPr/>
          </p:nvSpPr>
          <p:spPr bwMode="auto">
            <a:xfrm>
              <a:off x="-347" y="-144"/>
              <a:ext cx="2144" cy="2136"/>
            </a:xfrm>
            <a:prstGeom prst="ellipse">
              <a:avLst/>
            </a:prstGeom>
            <a:solidFill>
              <a:srgbClr val="1B1B1B"/>
            </a:solidFill>
            <a:ln w="9525" cap="flat">
              <a:noFill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80" name="Rectangle 8"/>
            <p:cNvSpPr>
              <a:spLocks/>
            </p:cNvSpPr>
            <p:nvPr/>
          </p:nvSpPr>
          <p:spPr bwMode="auto">
            <a:xfrm>
              <a:off x="-27" y="-48"/>
              <a:ext cx="1728" cy="1696"/>
            </a:xfrm>
            <a:prstGeom prst="rect">
              <a:avLst/>
            </a:prstGeom>
            <a:noFill/>
            <a:ln w="9525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 algn="ctr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dirty="0">
                  <a:solidFill>
                    <a:srgbClr val="FFFFFF"/>
                  </a:solidFill>
                  <a:latin typeface="Franchise Bold" charset="0"/>
                  <a:ea typeface="Franchise Bold" charset="0"/>
                  <a:cs typeface="Franchise Bold" charset="0"/>
                  <a:sym typeface="Franchise Bold" charset="0"/>
                </a:rPr>
                <a:t>Milestone 1</a:t>
              </a:r>
            </a:p>
            <a:p>
              <a:pPr algn="ctr"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dirty="0">
                  <a:solidFill>
                    <a:srgbClr val="FFFFFF"/>
                  </a:solidFill>
                  <a:latin typeface="Franchise Bold" charset="0"/>
                  <a:ea typeface="Franchise Bold" charset="0"/>
                  <a:cs typeface="Franchise Bold" charset="0"/>
                  <a:sym typeface="Franchise Bold" charset="0"/>
                </a:rPr>
                <a:t>After December 2008, the hearing conservation programme (HCP) implemented by the industry must ensure that there is no deterioration in hearing greater than 10% amongst occupationally exposed individuals. </a:t>
              </a:r>
            </a:p>
          </p:txBody>
        </p:sp>
      </p:grpSp>
      <p:sp>
        <p:nvSpPr>
          <p:cNvPr id="3082" name="Oval 10"/>
          <p:cNvSpPr>
            <a:spLocks/>
          </p:cNvSpPr>
          <p:nvPr/>
        </p:nvSpPr>
        <p:spPr bwMode="auto">
          <a:xfrm>
            <a:off x="5359400" y="685800"/>
            <a:ext cx="3403600" cy="3390900"/>
          </a:xfrm>
          <a:prstGeom prst="ellipse">
            <a:avLst/>
          </a:prstGeom>
          <a:solidFill>
            <a:srgbClr val="1B1B1B"/>
          </a:soli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83" name="Rectangle 11"/>
          <p:cNvSpPr>
            <a:spLocks/>
          </p:cNvSpPr>
          <p:nvPr/>
        </p:nvSpPr>
        <p:spPr bwMode="auto">
          <a:xfrm>
            <a:off x="5740400" y="889000"/>
            <a:ext cx="2743200" cy="2692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Milestone 2</a:t>
            </a:r>
          </a:p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By December 2013, the total noise emitted by all equipment installed in any workplace must not exceed a sound pressure level of 110 dB (A) at any location in that workplace (including individual pieces of equipment).</a:t>
            </a:r>
          </a:p>
        </p:txBody>
      </p:sp>
      <p:sp>
        <p:nvSpPr>
          <p:cNvPr id="14" name="Oval 7"/>
          <p:cNvSpPr>
            <a:spLocks/>
          </p:cNvSpPr>
          <p:nvPr/>
        </p:nvSpPr>
        <p:spPr bwMode="auto">
          <a:xfrm>
            <a:off x="3200400" y="4267200"/>
            <a:ext cx="2590800" cy="2324100"/>
          </a:xfrm>
          <a:prstGeom prst="ellipse">
            <a:avLst/>
          </a:prstGeom>
          <a:solidFill>
            <a:srgbClr val="1B1B1B"/>
          </a:solidFill>
          <a:ln w="9525" cap="flat">
            <a:noFill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Rectangle 8"/>
          <p:cNvSpPr>
            <a:spLocks/>
          </p:cNvSpPr>
          <p:nvPr/>
        </p:nvSpPr>
        <p:spPr bwMode="auto">
          <a:xfrm>
            <a:off x="3124200" y="4927600"/>
            <a:ext cx="2743200" cy="2692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Chamber of Mines 2011 Strategic Plan and Learning Hub exposed </a:t>
            </a:r>
            <a:r>
              <a:rPr lang="en-US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individuals.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animBg="1"/>
      <p:bldP spid="3083" grpId="0"/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4DC574BC-40E9-4B72-BD46-6E2C5A0EFF3E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4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4102" name="Rectangle 6"/>
          <p:cNvSpPr>
            <a:spLocks/>
          </p:cNvSpPr>
          <p:nvPr/>
        </p:nvSpPr>
        <p:spPr bwMode="auto">
          <a:xfrm>
            <a:off x="228600" y="128588"/>
            <a:ext cx="81026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REALITY OF NIHL HAZARD</a:t>
            </a:r>
          </a:p>
        </p:txBody>
      </p:sp>
      <p:grpSp>
        <p:nvGrpSpPr>
          <p:cNvPr id="4107" name="Group 11"/>
          <p:cNvGrpSpPr>
            <a:grpSpLocks/>
          </p:cNvGrpSpPr>
          <p:nvPr/>
        </p:nvGrpSpPr>
        <p:grpSpPr bwMode="auto">
          <a:xfrm>
            <a:off x="495300" y="1676400"/>
            <a:ext cx="1466850" cy="3181350"/>
            <a:chOff x="0" y="0"/>
            <a:chExt cx="924" cy="2003"/>
          </a:xfrm>
        </p:grpSpPr>
        <p:grpSp>
          <p:nvGrpSpPr>
            <p:cNvPr id="4105" name="Group 9"/>
            <p:cNvGrpSpPr>
              <a:grpSpLocks/>
            </p:cNvGrpSpPr>
            <p:nvPr/>
          </p:nvGrpSpPr>
          <p:grpSpPr bwMode="auto">
            <a:xfrm>
              <a:off x="36" y="0"/>
              <a:ext cx="888" cy="2003"/>
              <a:chOff x="0" y="0"/>
              <a:chExt cx="888" cy="2003"/>
            </a:xfrm>
          </p:grpSpPr>
          <p:sp>
            <p:nvSpPr>
              <p:cNvPr id="4103" name="Rectangle 7"/>
              <p:cNvSpPr>
                <a:spLocks/>
              </p:cNvSpPr>
              <p:nvPr/>
            </p:nvSpPr>
            <p:spPr bwMode="auto">
              <a:xfrm>
                <a:off x="26" y="0"/>
                <a:ext cx="783" cy="75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04" name="Rectangle 8"/>
              <p:cNvSpPr>
                <a:spLocks/>
              </p:cNvSpPr>
              <p:nvPr/>
            </p:nvSpPr>
            <p:spPr bwMode="auto">
              <a:xfrm>
                <a:off x="0" y="803"/>
                <a:ext cx="888" cy="1200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40639" bIns="0"/>
              <a:lstStyle/>
              <a:p>
                <a:pPr marL="39688"/>
                <a:r>
                  <a:rPr lang="en-US" sz="2000" dirty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NIHL is 100% preventable</a:t>
                </a:r>
              </a:p>
            </p:txBody>
          </p:sp>
        </p:grpSp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 l="12062" r="13269" b="7396"/>
            <a:stretch>
              <a:fillRect/>
            </a:stretch>
          </p:blipFill>
          <p:spPr bwMode="auto">
            <a:xfrm>
              <a:off x="0" y="0"/>
              <a:ext cx="896" cy="74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  <p:grpSp>
        <p:nvGrpSpPr>
          <p:cNvPr id="4112" name="Group 16"/>
          <p:cNvGrpSpPr>
            <a:grpSpLocks/>
          </p:cNvGrpSpPr>
          <p:nvPr/>
        </p:nvGrpSpPr>
        <p:grpSpPr bwMode="auto">
          <a:xfrm>
            <a:off x="6934200" y="1524000"/>
            <a:ext cx="1600200" cy="4591050"/>
            <a:chOff x="0" y="0"/>
            <a:chExt cx="1008" cy="2891"/>
          </a:xfrm>
        </p:grpSpPr>
        <p:grpSp>
          <p:nvGrpSpPr>
            <p:cNvPr id="4110" name="Group 14"/>
            <p:cNvGrpSpPr>
              <a:grpSpLocks/>
            </p:cNvGrpSpPr>
            <p:nvPr/>
          </p:nvGrpSpPr>
          <p:grpSpPr bwMode="auto">
            <a:xfrm>
              <a:off x="0" y="0"/>
              <a:ext cx="1008" cy="2891"/>
              <a:chOff x="0" y="0"/>
              <a:chExt cx="1008" cy="2891"/>
            </a:xfrm>
          </p:grpSpPr>
          <p:sp>
            <p:nvSpPr>
              <p:cNvPr id="4108" name="Rectangle 12"/>
              <p:cNvSpPr>
                <a:spLocks/>
              </p:cNvSpPr>
              <p:nvPr/>
            </p:nvSpPr>
            <p:spPr bwMode="auto">
              <a:xfrm>
                <a:off x="66" y="0"/>
                <a:ext cx="783" cy="75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09" name="Rectangle 13"/>
              <p:cNvSpPr>
                <a:spLocks/>
              </p:cNvSpPr>
              <p:nvPr/>
            </p:nvSpPr>
            <p:spPr bwMode="auto">
              <a:xfrm>
                <a:off x="0" y="803"/>
                <a:ext cx="1008" cy="2088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40639" bIns="0"/>
              <a:lstStyle/>
              <a:p>
                <a:pPr marL="39688"/>
                <a:r>
                  <a:rPr lang="en-US" sz="2000" dirty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4% Percentage Loss of Hearing (PLH) results in significant hearing handicap</a:t>
                </a:r>
              </a:p>
            </p:txBody>
          </p:sp>
        </p:grpSp>
        <p:pic>
          <p:nvPicPr>
            <p:cNvPr id="4111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 l="433" t="2083" b="1454"/>
            <a:stretch>
              <a:fillRect/>
            </a:stretch>
          </p:blipFill>
          <p:spPr bwMode="auto">
            <a:xfrm>
              <a:off x="3" y="0"/>
              <a:ext cx="893" cy="74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  <p:grpSp>
        <p:nvGrpSpPr>
          <p:cNvPr id="4117" name="Group 21"/>
          <p:cNvGrpSpPr>
            <a:grpSpLocks/>
          </p:cNvGrpSpPr>
          <p:nvPr/>
        </p:nvGrpSpPr>
        <p:grpSpPr bwMode="auto">
          <a:xfrm>
            <a:off x="3581400" y="1600200"/>
            <a:ext cx="1663700" cy="4616450"/>
            <a:chOff x="0" y="0"/>
            <a:chExt cx="1048" cy="2907"/>
          </a:xfrm>
        </p:grpSpPr>
        <p:grpSp>
          <p:nvGrpSpPr>
            <p:cNvPr id="4115" name="Group 19"/>
            <p:cNvGrpSpPr>
              <a:grpSpLocks/>
            </p:cNvGrpSpPr>
            <p:nvPr/>
          </p:nvGrpSpPr>
          <p:grpSpPr bwMode="auto">
            <a:xfrm>
              <a:off x="0" y="0"/>
              <a:ext cx="1048" cy="2907"/>
              <a:chOff x="0" y="0"/>
              <a:chExt cx="1048" cy="2907"/>
            </a:xfrm>
          </p:grpSpPr>
          <p:sp>
            <p:nvSpPr>
              <p:cNvPr id="4113" name="Rectangle 17"/>
              <p:cNvSpPr>
                <a:spLocks/>
              </p:cNvSpPr>
              <p:nvPr/>
            </p:nvSpPr>
            <p:spPr bwMode="auto">
              <a:xfrm>
                <a:off x="74" y="0"/>
                <a:ext cx="783" cy="75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4" name="Rectangle 18"/>
              <p:cNvSpPr>
                <a:spLocks/>
              </p:cNvSpPr>
              <p:nvPr/>
            </p:nvSpPr>
            <p:spPr bwMode="auto">
              <a:xfrm>
                <a:off x="0" y="803"/>
                <a:ext cx="1048" cy="2104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40639" bIns="0"/>
              <a:lstStyle/>
              <a:p>
                <a:pPr marL="39688"/>
                <a:r>
                  <a:rPr lang="en-US" sz="2000" dirty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10%PLH shift is not sensitive enough for ‘Zero Harm to ears’ i.e. Hearing loss happens long before 10%PLH</a:t>
                </a:r>
              </a:p>
            </p:txBody>
          </p:sp>
        </p:grpSp>
        <p:pic>
          <p:nvPicPr>
            <p:cNvPr id="4116" name="Picture 20"/>
            <p:cNvPicPr>
              <a:picLocks noChangeAspect="1" noChangeArrowheads="1"/>
            </p:cNvPicPr>
            <p:nvPr/>
          </p:nvPicPr>
          <p:blipFill>
            <a:blip r:embed="rId5" cstate="print"/>
            <a:srcRect t="746" r="4028" b="30029"/>
            <a:stretch>
              <a:fillRect/>
            </a:stretch>
          </p:blipFill>
          <p:spPr bwMode="auto">
            <a:xfrm>
              <a:off x="48" y="0"/>
              <a:ext cx="859" cy="74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1065472" presetClass="entr" presetSubtype="1210068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1065472" presetClass="entr" presetSubtype="1210070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1065472" presetClass="entr" presetSubtype="1210071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4DC574BC-40E9-4B72-BD46-6E2C5A0EFF3E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5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4102" name="Rectangle 6"/>
          <p:cNvSpPr>
            <a:spLocks/>
          </p:cNvSpPr>
          <p:nvPr/>
        </p:nvSpPr>
        <p:spPr bwMode="auto">
          <a:xfrm>
            <a:off x="228600" y="128588"/>
            <a:ext cx="81026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REALITY OF NIHL HAZARD</a:t>
            </a:r>
          </a:p>
        </p:txBody>
      </p: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1143000" y="1447800"/>
            <a:ext cx="2057400" cy="4729163"/>
            <a:chOff x="0" y="0"/>
            <a:chExt cx="1296" cy="2979"/>
          </a:xfrm>
        </p:grpSpPr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0" y="0"/>
              <a:ext cx="1296" cy="2979"/>
              <a:chOff x="0" y="0"/>
              <a:chExt cx="1296" cy="2979"/>
            </a:xfrm>
          </p:grpSpPr>
          <p:sp>
            <p:nvSpPr>
              <p:cNvPr id="4118" name="Rectangle 22"/>
              <p:cNvSpPr>
                <a:spLocks/>
              </p:cNvSpPr>
              <p:nvPr/>
            </p:nvSpPr>
            <p:spPr bwMode="auto">
              <a:xfrm>
                <a:off x="66" y="0"/>
                <a:ext cx="783" cy="75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19" name="Rectangle 23"/>
              <p:cNvSpPr>
                <a:spLocks/>
              </p:cNvSpPr>
              <p:nvPr/>
            </p:nvSpPr>
            <p:spPr bwMode="auto">
              <a:xfrm>
                <a:off x="0" y="803"/>
                <a:ext cx="1296" cy="2176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40639" bIns="0"/>
              <a:lstStyle/>
              <a:p>
                <a:pPr marL="39688"/>
                <a:r>
                  <a:rPr lang="en-US" sz="2000" dirty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SANS 10083:2012 requires implementation of preventative intervention strategies at </a:t>
                </a:r>
                <a:r>
                  <a:rPr lang="en-US" sz="2000" dirty="0" smtClean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6.4% </a:t>
                </a:r>
                <a:r>
                  <a:rPr lang="en-US" sz="2000" dirty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PLH shift</a:t>
                </a:r>
              </a:p>
            </p:txBody>
          </p:sp>
        </p:grpSp>
        <p:pic>
          <p:nvPicPr>
            <p:cNvPr id="4121" name="Picture 25"/>
            <p:cNvPicPr>
              <a:picLocks noChangeAspect="1" noChangeArrowheads="1"/>
            </p:cNvPicPr>
            <p:nvPr/>
          </p:nvPicPr>
          <p:blipFill>
            <a:blip r:embed="rId3" cstate="print"/>
            <a:srcRect l="7098" r="1843" b="5890"/>
            <a:stretch>
              <a:fillRect/>
            </a:stretch>
          </p:blipFill>
          <p:spPr bwMode="auto">
            <a:xfrm>
              <a:off x="3" y="0"/>
              <a:ext cx="896" cy="74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  <p:grpSp>
        <p:nvGrpSpPr>
          <p:cNvPr id="10" name="Group 31"/>
          <p:cNvGrpSpPr>
            <a:grpSpLocks/>
          </p:cNvGrpSpPr>
          <p:nvPr/>
        </p:nvGrpSpPr>
        <p:grpSpPr bwMode="auto">
          <a:xfrm>
            <a:off x="4191000" y="1524000"/>
            <a:ext cx="1733550" cy="3689350"/>
            <a:chOff x="0" y="0"/>
            <a:chExt cx="1092" cy="2323"/>
          </a:xfrm>
        </p:grpSpPr>
        <p:grpSp>
          <p:nvGrpSpPr>
            <p:cNvPr id="11" name="Group 29"/>
            <p:cNvGrpSpPr>
              <a:grpSpLocks/>
            </p:cNvGrpSpPr>
            <p:nvPr/>
          </p:nvGrpSpPr>
          <p:grpSpPr bwMode="auto">
            <a:xfrm>
              <a:off x="12" y="0"/>
              <a:ext cx="1080" cy="2323"/>
              <a:chOff x="0" y="0"/>
              <a:chExt cx="1080" cy="2323"/>
            </a:xfrm>
          </p:grpSpPr>
          <p:sp>
            <p:nvSpPr>
              <p:cNvPr id="4123" name="Rectangle 27"/>
              <p:cNvSpPr>
                <a:spLocks/>
              </p:cNvSpPr>
              <p:nvPr/>
            </p:nvSpPr>
            <p:spPr bwMode="auto">
              <a:xfrm>
                <a:off x="50" y="0"/>
                <a:ext cx="783" cy="75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124" name="Rectangle 28"/>
              <p:cNvSpPr>
                <a:spLocks/>
              </p:cNvSpPr>
              <p:nvPr/>
            </p:nvSpPr>
            <p:spPr bwMode="auto">
              <a:xfrm>
                <a:off x="0" y="803"/>
                <a:ext cx="1080" cy="1520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40639" bIns="0"/>
              <a:lstStyle/>
              <a:p>
                <a:pPr marL="39688"/>
                <a:r>
                  <a:rPr lang="en-US" sz="2000" dirty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SIMRAC baseline study showed that 73% of mineworkers are exposed to levels above </a:t>
                </a:r>
                <a:r>
                  <a:rPr lang="en-US" sz="2000" dirty="0" smtClean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85dBA</a:t>
                </a:r>
                <a:endParaRPr lang="en-US" sz="2400" dirty="0">
                  <a:solidFill>
                    <a:srgbClr val="FFFFFF"/>
                  </a:solidFill>
                  <a:latin typeface="Franchise Bold" charset="0"/>
                  <a:ea typeface="Franchise Bold" charset="0"/>
                  <a:cs typeface="Franchise Bold" charset="0"/>
                  <a:sym typeface="Franchise Bold" charset="0"/>
                </a:endParaRPr>
              </a:p>
            </p:txBody>
          </p:sp>
        </p:grpSp>
        <p:pic>
          <p:nvPicPr>
            <p:cNvPr id="4126" name="Picture 30"/>
            <p:cNvPicPr>
              <a:picLocks noChangeAspect="1" noChangeArrowheads="1"/>
            </p:cNvPicPr>
            <p:nvPr/>
          </p:nvPicPr>
          <p:blipFill>
            <a:blip r:embed="rId4" cstate="print"/>
            <a:srcRect l="24747" r="24858"/>
            <a:stretch>
              <a:fillRect/>
            </a:stretch>
          </p:blipFill>
          <p:spPr bwMode="auto">
            <a:xfrm>
              <a:off x="0" y="0"/>
              <a:ext cx="896" cy="74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</p:spPr>
        </p:pic>
      </p:grpSp>
      <p:grpSp>
        <p:nvGrpSpPr>
          <p:cNvPr id="21" name="Group 20"/>
          <p:cNvGrpSpPr/>
          <p:nvPr/>
        </p:nvGrpSpPr>
        <p:grpSpPr>
          <a:xfrm>
            <a:off x="6667500" y="1568450"/>
            <a:ext cx="1714500" cy="3689350"/>
            <a:chOff x="6667500" y="1568450"/>
            <a:chExt cx="1714500" cy="3689350"/>
          </a:xfrm>
        </p:grpSpPr>
        <p:grpSp>
          <p:nvGrpSpPr>
            <p:cNvPr id="16" name="Group 29"/>
            <p:cNvGrpSpPr>
              <a:grpSpLocks/>
            </p:cNvGrpSpPr>
            <p:nvPr/>
          </p:nvGrpSpPr>
          <p:grpSpPr bwMode="auto">
            <a:xfrm>
              <a:off x="6667500" y="1568450"/>
              <a:ext cx="1714500" cy="3689350"/>
              <a:chOff x="0" y="0"/>
              <a:chExt cx="1080" cy="2323"/>
            </a:xfrm>
          </p:grpSpPr>
          <p:sp>
            <p:nvSpPr>
              <p:cNvPr id="18" name="Rectangle 27"/>
              <p:cNvSpPr>
                <a:spLocks/>
              </p:cNvSpPr>
              <p:nvPr/>
            </p:nvSpPr>
            <p:spPr bwMode="auto">
              <a:xfrm>
                <a:off x="50" y="0"/>
                <a:ext cx="783" cy="750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" name="Rectangle 28"/>
              <p:cNvSpPr>
                <a:spLocks/>
              </p:cNvSpPr>
              <p:nvPr/>
            </p:nvSpPr>
            <p:spPr bwMode="auto">
              <a:xfrm>
                <a:off x="0" y="803"/>
                <a:ext cx="1080" cy="1520"/>
              </a:xfrm>
              <a:prstGeom prst="rect">
                <a:avLst/>
              </a:prstGeom>
              <a:noFill/>
              <a:ln w="9525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lIns="0" tIns="0" rIns="40639" bIns="0"/>
              <a:lstStyle/>
              <a:p>
                <a:pPr marL="39688" lvl="0"/>
                <a:r>
                  <a:rPr lang="en-US" sz="2000" dirty="0" smtClean="0">
                    <a:solidFill>
                      <a:srgbClr val="FFFFFF"/>
                    </a:solidFill>
                    <a:latin typeface="Franchise Bold" charset="0"/>
                    <a:ea typeface="Franchise Bold" charset="0"/>
                    <a:cs typeface="Franchise Bold" charset="0"/>
                    <a:sym typeface="Franchise Bold" charset="0"/>
                  </a:rPr>
                  <a:t>NIHL impacts differently on different individuals</a:t>
                </a:r>
              </a:p>
              <a:p>
                <a:pPr marL="39688" lvl="0"/>
                <a:endParaRPr lang="en-US" sz="2000" dirty="0" smtClean="0">
                  <a:solidFill>
                    <a:srgbClr val="FFFFFF"/>
                  </a:solidFill>
                  <a:latin typeface="Franchise Bold" charset="0"/>
                  <a:ea typeface="Franchise Bold" charset="0"/>
                  <a:cs typeface="Franchise Bold" charset="0"/>
                  <a:sym typeface="Franchise Bold" charset="0"/>
                </a:endParaRPr>
              </a:p>
              <a:p>
                <a:pPr marL="39688"/>
                <a:endParaRPr lang="en-US" sz="2400" dirty="0">
                  <a:solidFill>
                    <a:srgbClr val="FFFFFF"/>
                  </a:solidFill>
                  <a:latin typeface="Franchise Bold" charset="0"/>
                  <a:ea typeface="Franchise Bold" charset="0"/>
                  <a:cs typeface="Franchise Bold" charset="0"/>
                  <a:sym typeface="Franchise Bold" charset="0"/>
                </a:endParaRPr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05600" y="1600200"/>
              <a:ext cx="12954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1065472" presetClass="entr" presetSubtype="121007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1065472" presetClass="entr" presetSubtype="1210074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6AEEAC85-87E7-4196-8040-42F88FB254AB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6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5126" name="Rectangle 6"/>
          <p:cNvSpPr>
            <a:spLocks/>
          </p:cNvSpPr>
          <p:nvPr/>
        </p:nvSpPr>
        <p:spPr bwMode="auto">
          <a:xfrm>
            <a:off x="228600" y="128588"/>
            <a:ext cx="52959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 smtClean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CHALLENGES</a:t>
            </a:r>
            <a:endParaRPr lang="en-US" sz="4400" dirty="0">
              <a:solidFill>
                <a:srgbClr val="FFFFFF"/>
              </a:solidFill>
              <a:latin typeface="Calibri" pitchFamily="34" charset="0"/>
              <a:ea typeface="Franchise Bold" charset="0"/>
              <a:cs typeface="Calibri" pitchFamily="34" charset="0"/>
              <a:sym typeface="Franchise Bold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28700"/>
            <a:ext cx="9156700" cy="5003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7" name="Rectangle 7"/>
          <p:cNvSpPr>
            <a:spLocks/>
          </p:cNvSpPr>
          <p:nvPr/>
        </p:nvSpPr>
        <p:spPr bwMode="auto">
          <a:xfrm>
            <a:off x="228600" y="1066800"/>
            <a:ext cx="2857500" cy="146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850"/>
              </a:spcBef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Safety is prioritized more than Occupational Health (OH)</a:t>
            </a:r>
          </a:p>
          <a:p>
            <a:pPr>
              <a:lnSpc>
                <a:spcPct val="120000"/>
              </a:lnSpc>
              <a:spcBef>
                <a:spcPts val="850"/>
              </a:spcBef>
            </a:pPr>
            <a:endParaRPr lang="en-US" sz="1600" dirty="0">
              <a:solidFill>
                <a:srgbClr val="FFFFFF"/>
              </a:solidFill>
              <a:latin typeface="Franchise Bold" charset="0"/>
              <a:ea typeface="Lucida Grande" charset="0"/>
              <a:cs typeface="Lucida Grande" charset="0"/>
              <a:sym typeface="Franchise Bold" charset="0"/>
            </a:endParaRPr>
          </a:p>
          <a:p>
            <a:pPr>
              <a:lnSpc>
                <a:spcPct val="120000"/>
              </a:lnSpc>
            </a:pPr>
            <a:endParaRPr lang="en-US" sz="1600" dirty="0">
              <a:solidFill>
                <a:srgbClr val="FFFFFF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8" name="Rectangle 9"/>
          <p:cNvSpPr>
            <a:spLocks/>
          </p:cNvSpPr>
          <p:nvPr/>
        </p:nvSpPr>
        <p:spPr bwMode="auto">
          <a:xfrm>
            <a:off x="279400" y="2590800"/>
            <a:ext cx="2743200" cy="3886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Original commitments are not met </a:t>
            </a:r>
            <a:r>
              <a:rPr lang="en-US" i="1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– i.e. be it Mining Charter commitments to adopt HPD TAS tool, Communicating the commitments to employees on the ground, provision of potential practice,  feedback on discussion documents etc</a:t>
            </a:r>
            <a:endParaRPr lang="en-US" sz="2000" i="1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5791200" y="1066800"/>
            <a:ext cx="2857500" cy="146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850"/>
              </a:spcBef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Safety is prioritized more than Occupational Health (OH)</a:t>
            </a:r>
          </a:p>
          <a:p>
            <a:pPr>
              <a:lnSpc>
                <a:spcPct val="120000"/>
              </a:lnSpc>
              <a:spcBef>
                <a:spcPts val="850"/>
              </a:spcBef>
            </a:pPr>
            <a:endParaRPr lang="en-US" sz="1600" dirty="0">
              <a:solidFill>
                <a:srgbClr val="FFFFFF"/>
              </a:solidFill>
              <a:latin typeface="Franchise Bold" charset="0"/>
              <a:ea typeface="Lucida Grande" charset="0"/>
              <a:cs typeface="Lucida Grande" charset="0"/>
              <a:sym typeface="Franchise Bold" charset="0"/>
            </a:endParaRPr>
          </a:p>
          <a:p>
            <a:pPr>
              <a:lnSpc>
                <a:spcPct val="120000"/>
              </a:lnSpc>
            </a:pPr>
            <a:endParaRPr lang="en-US" sz="1600" dirty="0">
              <a:solidFill>
                <a:srgbClr val="FFFFFF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10" name="Rectangle 8"/>
          <p:cNvSpPr>
            <a:spLocks/>
          </p:cNvSpPr>
          <p:nvPr/>
        </p:nvSpPr>
        <p:spPr bwMode="auto">
          <a:xfrm>
            <a:off x="6019800" y="1828800"/>
            <a:ext cx="2743200" cy="3022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just"/>
            <a:endParaRPr lang="en-US" sz="2200" dirty="0">
              <a:solidFill>
                <a:srgbClr val="FFFFFF"/>
              </a:solidFill>
              <a:latin typeface="Franchise Bold" charset="0"/>
              <a:ea typeface="Lucida Grande" charset="0"/>
              <a:cs typeface="Lucida Grande" charset="0"/>
              <a:sym typeface="Franchise Bold" charset="0"/>
            </a:endParaRPr>
          </a:p>
          <a:p>
            <a:pPr>
              <a:lnSpc>
                <a:spcPct val="120000"/>
              </a:lnSpc>
              <a:spcBef>
                <a:spcPts val="850"/>
              </a:spcBef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Absence of ‘real’ leading indicators for NIHL prevention</a:t>
            </a:r>
          </a:p>
          <a:p>
            <a:pPr>
              <a:lnSpc>
                <a:spcPct val="120000"/>
              </a:lnSpc>
              <a:spcBef>
                <a:spcPts val="850"/>
              </a:spcBef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No Clear </a:t>
            </a: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long term strategies to combat </a:t>
            </a: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NIHL</a:t>
            </a:r>
            <a:endParaRPr lang="en-US" sz="20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4169728" presetClass="entr" presetSubtype="462511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4169728" presetClass="entr" presetSubtype="462648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6AEEAC85-87E7-4196-8040-42F88FB254AB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7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5126" name="Rectangle 6"/>
          <p:cNvSpPr>
            <a:spLocks/>
          </p:cNvSpPr>
          <p:nvPr/>
        </p:nvSpPr>
        <p:spPr bwMode="auto">
          <a:xfrm>
            <a:off x="228600" y="128588"/>
            <a:ext cx="52959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 smtClean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CHALLENGES</a:t>
            </a:r>
            <a:endParaRPr lang="en-US" sz="4400" dirty="0">
              <a:solidFill>
                <a:srgbClr val="FFFFFF"/>
              </a:solidFill>
              <a:latin typeface="Calibri" pitchFamily="34" charset="0"/>
              <a:ea typeface="Franchise Bold" charset="0"/>
              <a:cs typeface="Calibri" pitchFamily="34" charset="0"/>
              <a:sym typeface="Franchise Bold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28700"/>
            <a:ext cx="9156700" cy="5003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6" name="Rectangle 7"/>
          <p:cNvSpPr>
            <a:spLocks/>
          </p:cNvSpPr>
          <p:nvPr/>
        </p:nvSpPr>
        <p:spPr bwMode="auto">
          <a:xfrm>
            <a:off x="152400" y="1066800"/>
            <a:ext cx="3124200" cy="3898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lnSpc>
                <a:spcPct val="120000"/>
              </a:lnSpc>
              <a:spcBef>
                <a:spcPts val="850"/>
              </a:spcBef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General lack of knowledge on </a:t>
            </a: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Noise issues </a:t>
            </a: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by deciders. </a:t>
            </a:r>
            <a:endParaRPr lang="en-US" sz="2000" dirty="0" smtClean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pPr>
              <a:lnSpc>
                <a:spcPct val="120000"/>
              </a:lnSpc>
              <a:spcBef>
                <a:spcPts val="850"/>
              </a:spcBef>
            </a:pPr>
            <a:r>
              <a:rPr lang="en-US" sz="1600" b="1" i="1" dirty="0" smtClean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Deciders </a:t>
            </a:r>
            <a:r>
              <a:rPr lang="en-US" sz="1600" b="1" i="1" dirty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are knowledgeable on safety issues but tend to abdicate OH issues (knowledge and execution) to </a:t>
            </a:r>
            <a:r>
              <a:rPr lang="en-US" sz="1600" b="1" i="1" dirty="0" smtClean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Hygienist </a:t>
            </a:r>
            <a:r>
              <a:rPr lang="en-US" sz="1600" b="1" i="1" dirty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who are mostly operating at levels 1 and 2 (using the Stratified Systems Theory). </a:t>
            </a:r>
            <a:endParaRPr lang="en-US" sz="1600" b="1" i="1" dirty="0" smtClean="0">
              <a:solidFill>
                <a:srgbClr val="FF0000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pPr>
              <a:lnSpc>
                <a:spcPct val="120000"/>
              </a:lnSpc>
              <a:spcBef>
                <a:spcPts val="850"/>
              </a:spcBef>
            </a:pPr>
            <a:r>
              <a:rPr lang="en-US" sz="1600" b="1" i="1" dirty="0" smtClean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Solutions </a:t>
            </a:r>
            <a:r>
              <a:rPr lang="en-US" sz="1600" b="1" i="1" dirty="0">
                <a:solidFill>
                  <a:srgbClr val="FF0000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are long term in nature and should be integrated across different organizational functions.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724400" y="1066800"/>
            <a:ext cx="3147208" cy="4277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850"/>
              </a:spcBef>
            </a:pPr>
            <a:r>
              <a:rPr lang="en-US" sz="2000" dirty="0" smtClean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Availability of reliable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4189440" presetClass="entr" presetSubtype="5004500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6AEEAC85-87E7-4196-8040-42F88FB254AB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8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5126" name="Rectangle 6"/>
          <p:cNvSpPr>
            <a:spLocks/>
          </p:cNvSpPr>
          <p:nvPr/>
        </p:nvSpPr>
        <p:spPr bwMode="auto">
          <a:xfrm>
            <a:off x="228600" y="128588"/>
            <a:ext cx="52959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 smtClean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CHALLENGES</a:t>
            </a:r>
            <a:endParaRPr lang="en-US" sz="4400" dirty="0">
              <a:solidFill>
                <a:srgbClr val="FFFFFF"/>
              </a:solidFill>
              <a:latin typeface="Calibri" pitchFamily="34" charset="0"/>
              <a:ea typeface="Franchise Bold" charset="0"/>
              <a:cs typeface="Calibri" pitchFamily="34" charset="0"/>
              <a:sym typeface="Franchise Bold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28700"/>
            <a:ext cx="9156700" cy="5003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6" name="Rectangle 7"/>
          <p:cNvSpPr>
            <a:spLocks/>
          </p:cNvSpPr>
          <p:nvPr/>
        </p:nvSpPr>
        <p:spPr bwMode="auto">
          <a:xfrm>
            <a:off x="228600" y="990600"/>
            <a:ext cx="2857500" cy="4572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just">
              <a:lnSpc>
                <a:spcPct val="110000"/>
              </a:lnSpc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Also related to (iii), OH departments are not optimally structured</a:t>
            </a:r>
          </a:p>
          <a:p>
            <a:pPr algn="just">
              <a:lnSpc>
                <a:spcPct val="110000"/>
              </a:lnSpc>
            </a:pPr>
            <a:endParaRPr lang="en-US" sz="20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pPr algn="just">
              <a:lnSpc>
                <a:spcPct val="110000"/>
              </a:lnSpc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The current paradigm within the industry is that of  preventing NIHL compensation rather than  prevention of NIHL</a:t>
            </a:r>
          </a:p>
          <a:p>
            <a:pPr algn="just">
              <a:lnSpc>
                <a:spcPct val="110000"/>
              </a:lnSpc>
            </a:pPr>
            <a:endParaRPr lang="en-US" sz="20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  <a:p>
            <a:pPr algn="just">
              <a:lnSpc>
                <a:spcPct val="110000"/>
              </a:lnSpc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General lack of knowledge of the adoption process</a:t>
            </a:r>
            <a:endParaRPr lang="en-US" sz="2000" dirty="0">
              <a:solidFill>
                <a:srgbClr val="FFFFFF"/>
              </a:solidFill>
              <a:latin typeface="Franchise Bold" charset="0"/>
              <a:ea typeface="Lucida Grande" charset="0"/>
              <a:cs typeface="Lucida Grande" charset="0"/>
              <a:sym typeface="Franchise Bold" charset="0"/>
            </a:endParaRPr>
          </a:p>
          <a:p>
            <a:pPr algn="just">
              <a:lnSpc>
                <a:spcPct val="110000"/>
              </a:lnSpc>
            </a:pPr>
            <a:endParaRPr lang="en-US" sz="2000" dirty="0">
              <a:solidFill>
                <a:srgbClr val="FFFFFF"/>
              </a:solidFill>
              <a:latin typeface="Franchise Bold" charset="0"/>
              <a:ea typeface="Lucida Grande" charset="0"/>
              <a:cs typeface="Lucida Grande" charset="0"/>
              <a:sym typeface="Franchise Bold" charset="0"/>
            </a:endParaRPr>
          </a:p>
          <a:p>
            <a:pPr algn="just">
              <a:lnSpc>
                <a:spcPct val="110000"/>
              </a:lnSpc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Absence of ‘real’ leading indicators for noise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4189824" presetClass="entr" presetSubtype="5004599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4189824" presetClass="entr" presetSubtype="5004599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4189824" presetClass="entr" presetSubtype="5004599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4189824" presetClass="entr" presetSubtype="5004599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466013" y="6392863"/>
            <a:ext cx="306387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fld id="{6AEEAC85-87E7-4196-8040-42F88FB254AB}" type="slidenum">
              <a:rPr lang="en-US" sz="1200">
                <a:solidFill>
                  <a:srgbClr val="8B8B8B"/>
                </a:solidFill>
                <a:ea typeface="Lucida Grande" charset="0"/>
                <a:cs typeface="Lucida Grande" charset="0"/>
              </a:rPr>
              <a:pPr algn="ctr"/>
              <a:t>9</a:t>
            </a:fld>
            <a:endParaRPr lang="en-US" sz="1200">
              <a:solidFill>
                <a:srgbClr val="8B8B8B"/>
              </a:solidFill>
              <a:ea typeface="Lucida Grande" charset="0"/>
              <a:cs typeface="Lucida Grande" charset="0"/>
            </a:endParaRPr>
          </a:p>
        </p:txBody>
      </p:sp>
      <p:sp>
        <p:nvSpPr>
          <p:cNvPr id="5126" name="Rectangle 6"/>
          <p:cNvSpPr>
            <a:spLocks/>
          </p:cNvSpPr>
          <p:nvPr/>
        </p:nvSpPr>
        <p:spPr bwMode="auto">
          <a:xfrm>
            <a:off x="228600" y="128588"/>
            <a:ext cx="5295900" cy="9271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4400" dirty="0" smtClean="0">
                <a:solidFill>
                  <a:srgbClr val="FFFFFF"/>
                </a:solidFill>
                <a:latin typeface="Calibri" pitchFamily="34" charset="0"/>
                <a:ea typeface="Franchise Bold" charset="0"/>
                <a:cs typeface="Calibri" pitchFamily="34" charset="0"/>
                <a:sym typeface="Franchise Bold" charset="0"/>
              </a:rPr>
              <a:t>CHALLENGES</a:t>
            </a:r>
            <a:endParaRPr lang="en-US" sz="4400" dirty="0">
              <a:solidFill>
                <a:srgbClr val="FFFFFF"/>
              </a:solidFill>
              <a:latin typeface="Calibri" pitchFamily="34" charset="0"/>
              <a:ea typeface="Franchise Bold" charset="0"/>
              <a:cs typeface="Calibri" pitchFamily="34" charset="0"/>
              <a:sym typeface="Franchise Bold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00" y="1028700"/>
            <a:ext cx="9182100" cy="5003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sp>
        <p:nvSpPr>
          <p:cNvPr id="7" name="Rectangle 7"/>
          <p:cNvSpPr>
            <a:spLocks/>
          </p:cNvSpPr>
          <p:nvPr/>
        </p:nvSpPr>
        <p:spPr bwMode="auto">
          <a:xfrm>
            <a:off x="177800" y="1066800"/>
            <a:ext cx="2857500" cy="2133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just"/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MOSH process is difficult to understand (user friendliness) and is open to different interpretations, assumptions etc</a:t>
            </a:r>
          </a:p>
          <a:p>
            <a:pPr algn="just">
              <a:buFontTx/>
              <a:buChar char="•"/>
            </a:pPr>
            <a:endParaRPr lang="en-US" sz="2000" dirty="0">
              <a:solidFill>
                <a:srgbClr val="FFFFFF"/>
              </a:solidFill>
              <a:latin typeface="Franchise Bold" charset="0"/>
              <a:ea typeface="Lucida Grande" charset="0"/>
              <a:cs typeface="Lucida Grande" charset="0"/>
              <a:sym typeface="Franchise Bold" charset="0"/>
            </a:endParaRPr>
          </a:p>
          <a:p>
            <a:pPr algn="just"/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There is a tendency to force operational (mining) realities to satisfy the MOSH Process.</a:t>
            </a:r>
          </a:p>
        </p:txBody>
      </p:sp>
      <p:sp>
        <p:nvSpPr>
          <p:cNvPr id="8" name="Rectangle 8"/>
          <p:cNvSpPr>
            <a:spLocks/>
          </p:cNvSpPr>
          <p:nvPr/>
        </p:nvSpPr>
        <p:spPr bwMode="auto">
          <a:xfrm>
            <a:off x="5943600" y="1219200"/>
            <a:ext cx="2743200" cy="1447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just">
              <a:spcBef>
                <a:spcPts val="600"/>
              </a:spcBef>
            </a:pPr>
            <a:r>
              <a:rPr lang="en-US" sz="2000" dirty="0">
                <a:solidFill>
                  <a:srgbClr val="FFFFFF"/>
                </a:solidFill>
                <a:latin typeface="Franchise Bold" charset="0"/>
                <a:ea typeface="Franchise Bold" charset="0"/>
                <a:cs typeface="Franchise Bold" charset="0"/>
                <a:sym typeface="Franchise Bold" charset="0"/>
              </a:rPr>
              <a:t>Current mining challenges (labour unrest, retrenchments, Higher operational costs,  lower metal prices etc)</a:t>
            </a:r>
          </a:p>
          <a:p>
            <a:pPr algn="just">
              <a:spcBef>
                <a:spcPts val="600"/>
              </a:spcBef>
            </a:pPr>
            <a:endParaRPr lang="en-US" sz="2000" dirty="0">
              <a:solidFill>
                <a:srgbClr val="FFFFFF"/>
              </a:solidFill>
              <a:latin typeface="Franchise Bold" charset="0"/>
              <a:ea typeface="Franchise Bold" charset="0"/>
              <a:cs typeface="Franchise Bold" charset="0"/>
              <a:sym typeface="Franchise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4190208" presetClass="entr" presetSubtype="9556756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4190208" presetClass="entr" presetSubtype="9556756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4190208" presetClass="entr" presetSubtype="500476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8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1B1B1B"/>
      </a:dk1>
      <a:lt1>
        <a:srgbClr val="FFFFFF"/>
      </a:lt1>
      <a:dk2>
        <a:srgbClr val="000000"/>
      </a:dk2>
      <a:lt2>
        <a:srgbClr val="000000"/>
      </a:lt2>
      <a:accent1>
        <a:srgbClr val="C6C6C6"/>
      </a:accent1>
      <a:accent2>
        <a:srgbClr val="333399"/>
      </a:accent2>
      <a:accent3>
        <a:srgbClr val="FFFFFF"/>
      </a:accent3>
      <a:accent4>
        <a:srgbClr val="151515"/>
      </a:accent4>
      <a:accent5>
        <a:srgbClr val="DFDFD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1B1B1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1B1B1B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1B1B1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1B1B1B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Pages>0</Pages>
  <Words>1352</Words>
  <Characters>0</Characters>
  <Application>Microsoft Office PowerPoint</Application>
  <PresentationFormat>On-screen Show (4:3)</PresentationFormat>
  <Lines>0</Lines>
  <Paragraphs>250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Silver Ink</dc:creator>
  <cp:lastModifiedBy>Hgumede</cp:lastModifiedBy>
  <cp:revision>9</cp:revision>
  <dcterms:modified xsi:type="dcterms:W3CDTF">2013-03-01T06:07:31Z</dcterms:modified>
</cp:coreProperties>
</file>