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325" r:id="rId4"/>
    <p:sldId id="326" r:id="rId5"/>
    <p:sldId id="321" r:id="rId6"/>
    <p:sldId id="312" r:id="rId7"/>
    <p:sldId id="323" r:id="rId8"/>
    <p:sldId id="319" r:id="rId9"/>
    <p:sldId id="327" r:id="rId10"/>
    <p:sldId id="329" r:id="rId11"/>
    <p:sldId id="288" r:id="rId12"/>
    <p:sldId id="272" r:id="rId13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2657D-2E6A-481F-BBA5-8919DBEFECDD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5CE3B-8622-4FDA-B213-FDF01A20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5168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D4992-3D50-4A23-AED5-9BA3D689A63C}" type="datetimeFigureOut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51350"/>
            <a:ext cx="5670550" cy="4217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C0386-DA16-42B7-A78A-3C147CDE66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7360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974A-1F27-42C6-B795-FF3416A564FC}" type="datetime1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6369-4C9E-4EEC-83F0-AA3FCE4AA9BA}" type="datetime1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825E-FACD-4018-BC99-13E65BCA84D0}" type="datetime1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A433-6E79-4421-B870-8E8977B63AE2}" type="datetime1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558A-67B1-41D4-8B0F-C9EF8A6484AE}" type="datetime1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DAB4-61E0-4B3C-8E37-81B149E34503}" type="datetime1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622E0-080F-4D44-BE2A-628465C029F7}" type="datetime1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1CFF-22D7-447F-8C55-07F080B202CC}" type="datetime1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CFB7-1A66-49D8-BFF0-ADAC89EA571F}" type="datetime1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4048-30F7-4BEB-83AA-0C4A8F2796B9}" type="datetime1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0E78-9A86-4751-8E29-74EF947A4C91}" type="datetime1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097BA-D202-4811-9704-6BEF42E53CC7}" type="datetime1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E7A42-BFC2-4F15-8E0E-CFC308B8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20" y="1500174"/>
            <a:ext cx="5286380" cy="1470025"/>
          </a:xfrm>
        </p:spPr>
        <p:txBody>
          <a:bodyPr>
            <a:norm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HPD_TAS COPA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86124"/>
            <a:ext cx="3914780" cy="1752600"/>
          </a:xfrm>
        </p:spPr>
        <p:txBody>
          <a:bodyPr/>
          <a:lstStyle/>
          <a:p>
            <a:r>
              <a:rPr lang="en-ZA" dirty="0" smtClean="0"/>
              <a:t>26 March 2014</a:t>
            </a:r>
          </a:p>
          <a:p>
            <a:r>
              <a:rPr lang="en-ZA" dirty="0" smtClean="0"/>
              <a:t>H Gumede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ZA" sz="4000" dirty="0" smtClean="0">
                <a:solidFill>
                  <a:schemeClr val="bg1"/>
                </a:solidFill>
              </a:rPr>
              <a:t>Standard </a:t>
            </a:r>
            <a:r>
              <a:rPr lang="en-ZA" sz="4000" dirty="0" err="1" smtClean="0">
                <a:solidFill>
                  <a:schemeClr val="bg1"/>
                </a:solidFill>
              </a:rPr>
              <a:t>PoE</a:t>
            </a:r>
            <a:r>
              <a:rPr lang="en-ZA" sz="4000" dirty="0" smtClean="0">
                <a:solidFill>
                  <a:schemeClr val="bg1"/>
                </a:solidFill>
              </a:rPr>
              <a:t> and HPD_TAS </a:t>
            </a:r>
            <a:r>
              <a:rPr lang="en-ZA" sz="4000" dirty="0" err="1" smtClean="0">
                <a:solidFill>
                  <a:schemeClr val="bg1"/>
                </a:solidFill>
              </a:rPr>
              <a:t>PoE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BAE7A42-BFC2-4F15-8E0E-CFC308B85A70}" type="slidenum">
              <a:rPr lang="en-US" b="1" smtClean="0"/>
              <a:pPr algn="ctr"/>
              <a:t>10</a:t>
            </a:fld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089422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3600" dirty="0" smtClean="0">
              <a:solidFill>
                <a:schemeClr val="bg1"/>
              </a:solidFill>
            </a:endParaRPr>
          </a:p>
          <a:p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41148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ZA" dirty="0" smtClean="0">
                <a:solidFill>
                  <a:schemeClr val="bg1"/>
                </a:solidFill>
              </a:rPr>
              <a:t>Copies of some of the Mental Models Inquiry questionnaires and replies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ZA" dirty="0" smtClean="0">
                <a:solidFill>
                  <a:schemeClr val="bg1"/>
                </a:solidFill>
              </a:rPr>
              <a:t>A copy of the customised Mental Models Report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ZA" dirty="0" smtClean="0">
                <a:solidFill>
                  <a:schemeClr val="bg1"/>
                </a:solidFill>
              </a:rPr>
              <a:t>A copy of the customised Leadership Behaviour Plan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ZA" dirty="0" smtClean="0">
                <a:solidFill>
                  <a:schemeClr val="bg1"/>
                </a:solidFill>
              </a:rPr>
              <a:t>A copy of the customised Behavioural Communications Plan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ZA" dirty="0" smtClean="0">
                <a:solidFill>
                  <a:schemeClr val="bg1"/>
                </a:solidFill>
              </a:rPr>
              <a:t>A copy of the preliminary / finalised Training Lessons Plan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ZA" dirty="0" smtClean="0">
                <a:solidFill>
                  <a:schemeClr val="bg1"/>
                </a:solidFill>
              </a:rPr>
              <a:t>A copy of the Roll out plan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4114800" y="1219200"/>
            <a:ext cx="609600" cy="1371600"/>
          </a:xfrm>
          <a:prstGeom prst="rightBrace">
            <a:avLst>
              <a:gd name="adj1" fmla="val 8333"/>
              <a:gd name="adj2" fmla="val 44806"/>
            </a:avLst>
          </a:prstGeom>
          <a:noFill/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24400" y="1238071"/>
            <a:ext cx="4191000" cy="1200329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indent="-4572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Nomination of Interviewers</a:t>
            </a:r>
          </a:p>
          <a:p>
            <a:pPr indent="-457200" algn="ctr"/>
            <a:r>
              <a:rPr lang="en-US" b="1" dirty="0" smtClean="0">
                <a:solidFill>
                  <a:schemeClr val="bg1"/>
                </a:solidFill>
              </a:rPr>
              <a:t>&amp;</a:t>
            </a:r>
          </a:p>
          <a:p>
            <a:pPr indent="-4572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Mental Model Interview Results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2895600"/>
            <a:ext cx="4038600" cy="923330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lvl="0" indent="-457200"/>
            <a:r>
              <a:rPr lang="en-US" b="1" dirty="0" smtClean="0">
                <a:solidFill>
                  <a:schemeClr val="bg1"/>
                </a:solidFill>
              </a:rPr>
              <a:t>Leadership Behavior and Behavior Communication Plans</a:t>
            </a:r>
          </a:p>
          <a:p>
            <a:endParaRPr lang="en-US" b="1" dirty="0"/>
          </a:p>
        </p:txBody>
      </p:sp>
      <p:sp>
        <p:nvSpPr>
          <p:cNvPr id="12" name="Right Brace 11"/>
          <p:cNvSpPr/>
          <p:nvPr/>
        </p:nvSpPr>
        <p:spPr>
          <a:xfrm>
            <a:off x="4191000" y="2819400"/>
            <a:ext cx="609600" cy="1219200"/>
          </a:xfrm>
          <a:prstGeom prst="rightBrace">
            <a:avLst>
              <a:gd name="adj1" fmla="val 8333"/>
              <a:gd name="adj2" fmla="val 44806"/>
            </a:avLst>
          </a:prstGeom>
          <a:noFill/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4267200" y="4343400"/>
            <a:ext cx="609600" cy="990600"/>
          </a:xfrm>
          <a:prstGeom prst="rightBrace">
            <a:avLst>
              <a:gd name="adj1" fmla="val 8333"/>
              <a:gd name="adj2" fmla="val 44806"/>
            </a:avLst>
          </a:prstGeom>
          <a:noFill/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53000" y="4334470"/>
            <a:ext cx="4038600" cy="923330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lvl="0" indent="-4572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COPA Participation</a:t>
            </a:r>
          </a:p>
          <a:p>
            <a:pPr lvl="0" indent="-4572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Key Learnings</a:t>
            </a:r>
          </a:p>
          <a:p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BAE7A42-BFC2-4F15-8E0E-CFC308B85A70}" type="slidenum">
              <a:rPr lang="en-US" b="1" smtClean="0"/>
              <a:pPr algn="ctr"/>
              <a:t>11</a:t>
            </a:fld>
            <a:endParaRPr lang="en-US" b="1" dirty="0"/>
          </a:p>
        </p:txBody>
      </p:sp>
      <p:pic>
        <p:nvPicPr>
          <p:cNvPr id="6" name="Picture 5" descr="conclusion-introduction-starter-plenary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524000"/>
            <a:ext cx="2808312" cy="3517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2209800"/>
            <a:ext cx="50292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PoE  - Three Birds with one stone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Discussion on challenges with the HPD TAS </a:t>
            </a:r>
            <a:r>
              <a:rPr lang="en-US" sz="2400" dirty="0" err="1" smtClean="0">
                <a:solidFill>
                  <a:schemeClr val="bg1"/>
                </a:solidFill>
              </a:rPr>
              <a:t>PoE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Target </a:t>
            </a:r>
            <a:r>
              <a:rPr lang="en-US" sz="2400" dirty="0">
                <a:solidFill>
                  <a:schemeClr val="bg1"/>
                </a:solidFill>
              </a:rPr>
              <a:t>setting for the CEO Elimination of Fatalities Team</a:t>
            </a:r>
            <a:endParaRPr lang="en-US" sz="3200" dirty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Next COPA meeting on Lessons gained during HPD TAS adoption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64090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26124" y="1845716"/>
            <a:ext cx="46805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Thank you </a:t>
            </a:r>
          </a:p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&amp; </a:t>
            </a:r>
          </a:p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Questions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BAE7A42-BFC2-4F15-8E0E-CFC308B85A70}" type="slidenum">
              <a:rPr lang="en-US" b="1" smtClean="0"/>
              <a:pPr algn="ctr"/>
              <a:t>12</a:t>
            </a:fld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4000" dirty="0" smtClean="0">
                <a:solidFill>
                  <a:schemeClr val="bg1"/>
                </a:solidFill>
              </a:rPr>
              <a:t>Discussion Points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BAE7A42-BFC2-4F15-8E0E-CFC308B85A70}" type="slidenum">
              <a:rPr lang="en-US" b="1" smtClean="0"/>
              <a:pPr algn="ctr"/>
              <a:t>2</a:t>
            </a:fld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828800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Mining Charter and Culture Transformation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PoE Significance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PoE Discussion</a:t>
            </a:r>
          </a:p>
          <a:p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ZA" sz="4000" dirty="0" smtClean="0">
                <a:solidFill>
                  <a:schemeClr val="bg1"/>
                </a:solidFill>
              </a:rPr>
              <a:t>Mining Charter Elements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BAE7A42-BFC2-4F15-8E0E-CFC308B85A70}" type="slidenum">
              <a:rPr lang="en-US" b="1" smtClean="0"/>
              <a:pPr algn="ctr"/>
              <a:t>3</a:t>
            </a:fld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14400"/>
            <a:ext cx="8534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14400" y="1828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HR Development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25146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Employment Equity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32766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Ownership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4191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Beneficiation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4953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Procurement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533400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Housing&amp;  Living</a:t>
            </a:r>
          </a:p>
          <a:p>
            <a:r>
              <a:rPr lang="en-US" sz="3200" b="1" dirty="0" smtClean="0"/>
              <a:t>Conditions</a:t>
            </a:r>
            <a:endParaRPr lang="en-US" sz="3200" b="1" dirty="0"/>
          </a:p>
        </p:txBody>
      </p:sp>
      <p:sp>
        <p:nvSpPr>
          <p:cNvPr id="16" name="Oval 15"/>
          <p:cNvSpPr/>
          <p:nvPr/>
        </p:nvSpPr>
        <p:spPr>
          <a:xfrm>
            <a:off x="5257800" y="533400"/>
            <a:ext cx="3886200" cy="1066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486400" y="769203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To Facilitate sustainable transformation, growth and development of the mining industry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Legal Requirement</a:t>
            </a:r>
          </a:p>
          <a:p>
            <a:endParaRPr lang="en-US" sz="1200" b="1" dirty="0" smtClean="0"/>
          </a:p>
          <a:p>
            <a:endParaRPr lang="en-US" sz="1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ZA" sz="4000" dirty="0" smtClean="0">
                <a:solidFill>
                  <a:schemeClr val="bg1"/>
                </a:solidFill>
              </a:rPr>
              <a:t>Mining Charter Elements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BAE7A42-BFC2-4F15-8E0E-CFC308B85A70}" type="slidenum">
              <a:rPr lang="en-US" b="1" smtClean="0"/>
              <a:pPr algn="ctr"/>
              <a:t>4</a:t>
            </a:fld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8686800" cy="57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066800" y="22098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Mine Community </a:t>
            </a:r>
          </a:p>
          <a:p>
            <a:pPr algn="ctr"/>
            <a:r>
              <a:rPr lang="en-US" sz="3200" b="1" dirty="0" smtClean="0"/>
              <a:t>Development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45720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Migrant </a:t>
            </a:r>
            <a:r>
              <a:rPr lang="en-US" sz="3200" b="1" dirty="0" err="1" smtClean="0"/>
              <a:t>labour</a:t>
            </a:r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ZA" sz="4000" dirty="0" smtClean="0">
                <a:solidFill>
                  <a:schemeClr val="bg1"/>
                </a:solidFill>
              </a:rPr>
              <a:t>Mining Charter Elements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BAE7A42-BFC2-4F15-8E0E-CFC308B85A70}" type="slidenum">
              <a:rPr lang="en-US" b="1" smtClean="0"/>
              <a:pPr algn="ctr"/>
              <a:t>5</a:t>
            </a:fld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762000"/>
            <a:ext cx="7239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09600" y="2694563"/>
            <a:ext cx="7239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Health</a:t>
            </a:r>
          </a:p>
          <a:p>
            <a:pPr algn="ctr"/>
            <a:r>
              <a:rPr lang="en-US" sz="2800" b="1" dirty="0" smtClean="0"/>
              <a:t> &amp; </a:t>
            </a:r>
          </a:p>
          <a:p>
            <a:pPr algn="ctr"/>
            <a:r>
              <a:rPr lang="en-US" sz="4400" b="1" dirty="0" smtClean="0"/>
              <a:t>Safety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ZA" sz="4000" dirty="0" smtClean="0">
                <a:solidFill>
                  <a:schemeClr val="bg1"/>
                </a:solidFill>
              </a:rPr>
              <a:t>Culture Transformation Framework (CTF)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BAE7A42-BFC2-4F15-8E0E-CFC308B85A70}" type="slidenum">
              <a:rPr lang="en-US" b="1" smtClean="0"/>
              <a:pPr algn="ctr"/>
              <a:t>6</a:t>
            </a:fld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905001"/>
            <a:ext cx="6553200" cy="4953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34000" y="3352800"/>
            <a:ext cx="762000" cy="2362200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0800" y="838200"/>
            <a:ext cx="4648200" cy="1066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05200" y="9144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A Tripartite Initiative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Strengthening H&amp;S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Making work places safer &amp; Healthier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Building Capacity &amp; Promoting a learning industry </a:t>
            </a:r>
          </a:p>
          <a:p>
            <a:pPr>
              <a:buFont typeface="Arial" pitchFamily="34" charset="0"/>
              <a:buChar char="•"/>
            </a:pPr>
            <a:endParaRPr lang="en-US" sz="1200" b="1" dirty="0" smtClean="0"/>
          </a:p>
          <a:p>
            <a:pPr>
              <a:buFont typeface="Arial" pitchFamily="34" charset="0"/>
              <a:buChar char="•"/>
            </a:pPr>
            <a:endParaRPr lang="en-US" sz="1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ZA" sz="4000" dirty="0" smtClean="0">
                <a:solidFill>
                  <a:schemeClr val="bg1"/>
                </a:solidFill>
              </a:rPr>
              <a:t>Culture Transformation Framework (CTF) – Minimum Standards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BAE7A42-BFC2-4F15-8E0E-CFC308B85A70}" type="slidenum">
              <a:rPr lang="en-US" b="1" smtClean="0"/>
              <a:pPr algn="ctr"/>
              <a:t>7</a:t>
            </a:fld>
            <a:endParaRPr lang="en-US" b="1" dirty="0"/>
          </a:p>
        </p:txBody>
      </p:sp>
      <p:sp>
        <p:nvSpPr>
          <p:cNvPr id="3" name="Oval 2"/>
          <p:cNvSpPr/>
          <p:nvPr/>
        </p:nvSpPr>
        <p:spPr>
          <a:xfrm>
            <a:off x="304800" y="1219200"/>
            <a:ext cx="8458200" cy="5486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990600" y="2057400"/>
            <a:ext cx="1752600" cy="1600200"/>
            <a:chOff x="990600" y="2057400"/>
            <a:chExt cx="1752600" cy="1600200"/>
          </a:xfrm>
        </p:grpSpPr>
        <p:sp>
          <p:nvSpPr>
            <p:cNvPr id="5" name="Oval 4"/>
            <p:cNvSpPr/>
            <p:nvPr/>
          </p:nvSpPr>
          <p:spPr>
            <a:xfrm>
              <a:off x="990600" y="2057400"/>
              <a:ext cx="1752600" cy="16002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>
                <a:lnSpc>
                  <a:spcPct val="150000"/>
                </a:lnSpc>
              </a:pP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1600" y="2335649"/>
              <a:ext cx="129540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Industry </a:t>
              </a:r>
              <a:r>
                <a:rPr lang="en-US" sz="1000" dirty="0">
                  <a:solidFill>
                    <a:schemeClr val="bg1"/>
                  </a:solidFill>
                </a:rPr>
                <a:t>commits to a common approach to identifying and facilitating the adoption of leading OHS practices and research outcomes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28800" y="21336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657600" y="1219200"/>
            <a:ext cx="1752600" cy="1600200"/>
            <a:chOff x="3657600" y="1219200"/>
            <a:chExt cx="1752600" cy="1600200"/>
          </a:xfrm>
        </p:grpSpPr>
        <p:sp>
          <p:nvSpPr>
            <p:cNvPr id="12" name="Oval 11"/>
            <p:cNvSpPr/>
            <p:nvPr/>
          </p:nvSpPr>
          <p:spPr>
            <a:xfrm>
              <a:off x="3657600" y="1219200"/>
              <a:ext cx="1752600" cy="16002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>
                <a:lnSpc>
                  <a:spcPct val="150000"/>
                </a:lnSpc>
              </a:pP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86200" y="1524000"/>
              <a:ext cx="137160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Support of sector level initiatives on the implementation of research outcomes and leading practices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343400" y="1295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2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400800" y="2057400"/>
            <a:ext cx="1828800" cy="1600200"/>
            <a:chOff x="6400800" y="2057400"/>
            <a:chExt cx="1828800" cy="1600200"/>
          </a:xfrm>
        </p:grpSpPr>
        <p:sp>
          <p:nvSpPr>
            <p:cNvPr id="15" name="Oval 14"/>
            <p:cNvSpPr/>
            <p:nvPr/>
          </p:nvSpPr>
          <p:spPr>
            <a:xfrm>
              <a:off x="6400800" y="2057400"/>
              <a:ext cx="1828800" cy="16002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>
                <a:lnSpc>
                  <a:spcPct val="150000"/>
                </a:lnSpc>
              </a:pP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29400" y="2335649"/>
              <a:ext cx="160020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Investigation of leading practices/new research objectively with appropriate consideration of benefits and ensuring risks areas low as reasonably practicable.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086600" y="21336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3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733800" y="5105400"/>
            <a:ext cx="1600200" cy="1600200"/>
            <a:chOff x="3733800" y="5105400"/>
            <a:chExt cx="1600200" cy="1600200"/>
          </a:xfrm>
        </p:grpSpPr>
        <p:sp>
          <p:nvSpPr>
            <p:cNvPr id="18" name="Oval 17"/>
            <p:cNvSpPr/>
            <p:nvPr/>
          </p:nvSpPr>
          <p:spPr>
            <a:xfrm>
              <a:off x="3733800" y="5105400"/>
              <a:ext cx="1600200" cy="16002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>
                <a:lnSpc>
                  <a:spcPct val="150000"/>
                </a:lnSpc>
              </a:pP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62400" y="5486400"/>
              <a:ext cx="129540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There is early and effective involvement of those affected by the adoption including their knowledge, beliefs and values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419600" y="51816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5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066800" y="4114800"/>
            <a:ext cx="1600200" cy="1600200"/>
            <a:chOff x="1066800" y="4114800"/>
            <a:chExt cx="1600200" cy="1600200"/>
          </a:xfrm>
        </p:grpSpPr>
        <p:sp>
          <p:nvSpPr>
            <p:cNvPr id="21" name="Oval 20"/>
            <p:cNvSpPr/>
            <p:nvPr/>
          </p:nvSpPr>
          <p:spPr>
            <a:xfrm>
              <a:off x="1066800" y="4114800"/>
              <a:ext cx="1600200" cy="16002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>
                <a:lnSpc>
                  <a:spcPct val="150000"/>
                </a:lnSpc>
              </a:pP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295400" y="4495800"/>
              <a:ext cx="129540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Adequate training, technical support and explicit financial resources for adoption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752600" y="41910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6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019800" y="4191000"/>
            <a:ext cx="2057400" cy="1600200"/>
            <a:chOff x="6019800" y="4191000"/>
            <a:chExt cx="2057400" cy="1600200"/>
          </a:xfrm>
        </p:grpSpPr>
        <p:sp>
          <p:nvSpPr>
            <p:cNvPr id="24" name="Oval 23"/>
            <p:cNvSpPr/>
            <p:nvPr/>
          </p:nvSpPr>
          <p:spPr>
            <a:xfrm>
              <a:off x="6019800" y="4191000"/>
              <a:ext cx="2057400" cy="16002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>
                <a:lnSpc>
                  <a:spcPct val="150000"/>
                </a:lnSpc>
              </a:pP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248400" y="4469249"/>
              <a:ext cx="175260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Leadership support at ALL levels have a clear understanding of what they have to do to enable and lead sustainable adoption and this is appropriately included in their performance contracts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162800" y="41910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4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276600" y="2895600"/>
            <a:ext cx="2590800" cy="2057400"/>
            <a:chOff x="3276600" y="2895600"/>
            <a:chExt cx="2590800" cy="2057400"/>
          </a:xfrm>
        </p:grpSpPr>
        <p:sp>
          <p:nvSpPr>
            <p:cNvPr id="27" name="Oval 26"/>
            <p:cNvSpPr/>
            <p:nvPr/>
          </p:nvSpPr>
          <p:spPr>
            <a:xfrm>
              <a:off x="3276600" y="2895600"/>
              <a:ext cx="2590800" cy="2057400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>
                <a:lnSpc>
                  <a:spcPct val="150000"/>
                </a:lnSpc>
              </a:pP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05200" y="3263205"/>
              <a:ext cx="228600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Monitoring of progress with the adoption and sustained monitoring of its impact through self-assessment </a:t>
              </a:r>
              <a:r>
                <a:rPr lang="en-US" sz="2200" b="1" u="sng" dirty="0">
                  <a:solidFill>
                    <a:srgbClr val="002060"/>
                  </a:solidFill>
                </a:rPr>
                <a:t>and independent verification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343400" y="29718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74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ZA" sz="4000" dirty="0" smtClean="0">
                <a:solidFill>
                  <a:schemeClr val="bg1"/>
                </a:solidFill>
              </a:rPr>
              <a:t>Significance of </a:t>
            </a:r>
            <a:r>
              <a:rPr lang="en-ZA" sz="4000" dirty="0" err="1" smtClean="0">
                <a:solidFill>
                  <a:schemeClr val="bg1"/>
                </a:solidFill>
              </a:rPr>
              <a:t>PoE</a:t>
            </a:r>
            <a:r>
              <a:rPr lang="en-ZA" sz="4000" dirty="0" smtClean="0">
                <a:solidFill>
                  <a:schemeClr val="bg1"/>
                </a:solidFill>
              </a:rPr>
              <a:t> and this COPAs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BAE7A42-BFC2-4F15-8E0E-CFC308B85A70}" type="slidenum">
              <a:rPr lang="en-US" b="1" smtClean="0"/>
              <a:pPr algn="ctr"/>
              <a:t>8</a:t>
            </a:fld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3919398"/>
            <a:ext cx="8915400" cy="326243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Audits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Mining Charter ( </a:t>
            </a:r>
            <a:r>
              <a:rPr lang="en-US" sz="1600" dirty="0" err="1" smtClean="0">
                <a:solidFill>
                  <a:schemeClr val="bg1"/>
                </a:solidFill>
              </a:rPr>
              <a:t>Moloto</a:t>
            </a:r>
            <a:r>
              <a:rPr lang="en-US" sz="1600" dirty="0" smtClean="0">
                <a:solidFill>
                  <a:schemeClr val="bg1"/>
                </a:solidFill>
              </a:rPr>
              <a:t> Audit) </a:t>
            </a:r>
          </a:p>
          <a:p>
            <a:pPr lvl="4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bg1"/>
                </a:solidFill>
              </a:rPr>
              <a:t>DMR </a:t>
            </a:r>
            <a:r>
              <a:rPr lang="en-US" sz="1600" b="1" dirty="0" smtClean="0">
                <a:solidFill>
                  <a:srgbClr val="92D050"/>
                </a:solidFill>
              </a:rPr>
              <a:t>COMPLIANCE</a:t>
            </a:r>
            <a:r>
              <a:rPr lang="en-US" sz="1600" dirty="0" smtClean="0">
                <a:solidFill>
                  <a:schemeClr val="bg1"/>
                </a:solidFill>
              </a:rPr>
              <a:t> Audit – Legal 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MHSC Audit </a:t>
            </a:r>
          </a:p>
          <a:p>
            <a:pPr lvl="4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bg1"/>
                </a:solidFill>
              </a:rPr>
              <a:t>Culture Transformation Audit Pillars</a:t>
            </a:r>
          </a:p>
          <a:p>
            <a:pPr lvl="4">
              <a:lnSpc>
                <a:spcPct val="150000"/>
              </a:lnSpc>
              <a:buFont typeface="Courier New" pitchFamily="49" charset="0"/>
              <a:buChar char="o"/>
            </a:pPr>
            <a:endParaRPr lang="en-US" sz="1600" dirty="0" smtClean="0">
              <a:solidFill>
                <a:schemeClr val="bg1"/>
              </a:solidFill>
            </a:endParaRPr>
          </a:p>
          <a:p>
            <a:pPr lvl="4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Verification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Chamber of Mines Verification</a:t>
            </a:r>
          </a:p>
          <a:p>
            <a:pPr lvl="4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1600" b="1" dirty="0" smtClean="0">
                <a:solidFill>
                  <a:srgbClr val="92D050"/>
                </a:solidFill>
              </a:rPr>
              <a:t>QUALITY ASSESSMENENT </a:t>
            </a:r>
            <a:r>
              <a:rPr lang="en-US" sz="1600" dirty="0" smtClean="0">
                <a:solidFill>
                  <a:schemeClr val="bg1"/>
                </a:solidFill>
              </a:rPr>
              <a:t>of Pillar 4 of the Culture Transformation Framework</a:t>
            </a:r>
          </a:p>
          <a:p>
            <a:pPr lvl="4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bg1"/>
                </a:solidFill>
              </a:rPr>
              <a:t>PoE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184" y="1112782"/>
            <a:ext cx="3373016" cy="284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3118" y="1112782"/>
            <a:ext cx="3547482" cy="284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ZA" sz="4000" dirty="0" smtClean="0">
                <a:solidFill>
                  <a:schemeClr val="bg1"/>
                </a:solidFill>
              </a:rPr>
              <a:t>Standard </a:t>
            </a:r>
            <a:r>
              <a:rPr lang="en-ZA" sz="4000" dirty="0" err="1" smtClean="0">
                <a:solidFill>
                  <a:schemeClr val="bg1"/>
                </a:solidFill>
              </a:rPr>
              <a:t>PoE</a:t>
            </a:r>
            <a:r>
              <a:rPr lang="en-ZA" sz="4000" dirty="0" smtClean="0">
                <a:solidFill>
                  <a:schemeClr val="bg1"/>
                </a:solidFill>
              </a:rPr>
              <a:t> and HPD_TAS </a:t>
            </a:r>
            <a:r>
              <a:rPr lang="en-ZA" sz="4000" dirty="0" err="1" smtClean="0">
                <a:solidFill>
                  <a:schemeClr val="bg1"/>
                </a:solidFill>
              </a:rPr>
              <a:t>PoE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BAE7A42-BFC2-4F15-8E0E-CFC308B85A70}" type="slidenum">
              <a:rPr lang="en-US" b="1" smtClean="0"/>
              <a:pPr algn="ctr"/>
              <a:t>9</a:t>
            </a:fld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089422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3600" dirty="0" smtClean="0">
              <a:solidFill>
                <a:schemeClr val="bg1"/>
              </a:solidFill>
            </a:endParaRPr>
          </a:p>
          <a:p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990600"/>
            <a:ext cx="4114800" cy="1394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ZA" sz="1600" dirty="0" smtClean="0">
                <a:solidFill>
                  <a:schemeClr val="bg1"/>
                </a:solidFill>
              </a:rPr>
              <a:t>The Risk Review and Adoption Decision document signed by the Senior Manager on the Mine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ZA" sz="1600" dirty="0" smtClean="0">
                <a:solidFill>
                  <a:schemeClr val="bg1"/>
                </a:solidFill>
              </a:rPr>
              <a:t>A summary description of the Customised Leading Practice to be adopted 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ZA" sz="1600" dirty="0" smtClean="0">
                <a:solidFill>
                  <a:schemeClr val="bg1"/>
                </a:solidFill>
              </a:rPr>
              <a:t>The Registration document and details of the Mine Adoption Team Manager and Mine Behavioural Plans Overseer appointed to participate in the Community of Practice for Adoption (COPA)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ZA" sz="1600" dirty="0" smtClean="0">
                <a:solidFill>
                  <a:schemeClr val="bg1"/>
                </a:solidFill>
              </a:rPr>
              <a:t>The Appointment letters and contact details of the persons forming the Mine’s adoption Team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ZA" sz="1600" dirty="0" smtClean="0">
                <a:solidFill>
                  <a:schemeClr val="bg1"/>
                </a:solidFill>
              </a:rPr>
              <a:t>A copy of the Mine’s Leading Practice Adoption Plan &amp; Monitoring Plan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1600" dirty="0" smtClean="0">
                <a:solidFill>
                  <a:schemeClr val="bg1"/>
                </a:solidFill>
              </a:rPr>
              <a:t>A copy of the Brief to the Mine and its employees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1600" dirty="0" smtClean="0">
                <a:solidFill>
                  <a:schemeClr val="bg1"/>
                </a:solidFill>
              </a:rPr>
              <a:t>A summary description of the Customised Leading Practice to be adopted 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1600" dirty="0" smtClean="0">
                <a:solidFill>
                  <a:schemeClr val="bg1"/>
                </a:solidFill>
              </a:rPr>
              <a:t>Copies of some of the Mental Models Inquiry questionnaires and replies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1600" dirty="0" smtClean="0">
                <a:solidFill>
                  <a:schemeClr val="bg1"/>
                </a:solidFill>
              </a:rPr>
              <a:t>A copy of the customised Mental Models Report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1600" dirty="0" smtClean="0">
                <a:solidFill>
                  <a:schemeClr val="bg1"/>
                </a:solidFill>
              </a:rPr>
              <a:t>A copy of the final Mine’s Leading Practice Adoption Plan signed off by the Senior person at a mine.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1600" dirty="0" smtClean="0">
                <a:solidFill>
                  <a:schemeClr val="bg1"/>
                </a:solidFill>
              </a:rPr>
              <a:t>A copy of the customised Leadership Behaviour Plan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1600" dirty="0" smtClean="0">
                <a:solidFill>
                  <a:schemeClr val="bg1"/>
                </a:solidFill>
              </a:rPr>
              <a:t>A summary of the Leading Practice operational risk plan assessed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1600" dirty="0" smtClean="0">
                <a:solidFill>
                  <a:schemeClr val="bg1"/>
                </a:solidFill>
              </a:rPr>
              <a:t>A copy of the customised Behavioural Communications Plan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1600" dirty="0" smtClean="0">
                <a:solidFill>
                  <a:schemeClr val="bg1"/>
                </a:solidFill>
              </a:rPr>
              <a:t>A copy of the preliminary / finalised Training Lessons Plan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1600" dirty="0" smtClean="0">
                <a:solidFill>
                  <a:schemeClr val="bg1"/>
                </a:solidFill>
              </a:rPr>
              <a:t>A copy of the Roll out plan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4191000" y="1143000"/>
            <a:ext cx="609600" cy="1676400"/>
          </a:xfrm>
          <a:prstGeom prst="rightBrace">
            <a:avLst>
              <a:gd name="adj1" fmla="val 8333"/>
              <a:gd name="adj2" fmla="val 44806"/>
            </a:avLst>
          </a:prstGeom>
          <a:noFill/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0600" y="1447800"/>
            <a:ext cx="4191000" cy="923330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chemeClr val="bg1"/>
                </a:solidFill>
              </a:rPr>
              <a:t>Initial engagement and Induction to the HPD TAS Tool</a:t>
            </a:r>
          </a:p>
          <a:p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4191000"/>
            <a:ext cx="3962400" cy="646331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chemeClr val="bg1"/>
                </a:solidFill>
              </a:rPr>
              <a:t>Establish Mine Adoption Team</a:t>
            </a:r>
          </a:p>
          <a:p>
            <a:endParaRPr lang="en-US" b="1" dirty="0"/>
          </a:p>
        </p:txBody>
      </p:sp>
      <p:sp>
        <p:nvSpPr>
          <p:cNvPr id="12" name="Right Brace 11"/>
          <p:cNvSpPr/>
          <p:nvPr/>
        </p:nvSpPr>
        <p:spPr>
          <a:xfrm>
            <a:off x="4191000" y="3048000"/>
            <a:ext cx="762000" cy="3276600"/>
          </a:xfrm>
          <a:prstGeom prst="rightBrace">
            <a:avLst>
              <a:gd name="adj1" fmla="val 0"/>
              <a:gd name="adj2" fmla="val 44806"/>
            </a:avLst>
          </a:prstGeom>
          <a:noFill/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6621</TotalTime>
  <Words>599</Words>
  <Application>Microsoft Office PowerPoint</Application>
  <PresentationFormat>On-screen Show (4:3)</PresentationFormat>
  <Paragraphs>111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Theme3</vt:lpstr>
      <vt:lpstr>HPD_TAS COPA</vt:lpstr>
      <vt:lpstr>Discussion Points</vt:lpstr>
      <vt:lpstr>Mining Charter Elements</vt:lpstr>
      <vt:lpstr>Mining Charter Elements</vt:lpstr>
      <vt:lpstr>Mining Charter Elements</vt:lpstr>
      <vt:lpstr>Culture Transformation Framework (CTF)</vt:lpstr>
      <vt:lpstr>Culture Transformation Framework (CTF) – Minimum Standards</vt:lpstr>
      <vt:lpstr>Significance of PoE and this COPAs</vt:lpstr>
      <vt:lpstr>Standard PoE and HPD_TAS PoE</vt:lpstr>
      <vt:lpstr>Standard PoE and HPD_TAS PoE</vt:lpstr>
      <vt:lpstr>Conclusion</vt:lpstr>
      <vt:lpstr>Slide 12</vt:lpstr>
    </vt:vector>
  </TitlesOfParts>
  <Company>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tbotha</dc:creator>
  <cp:lastModifiedBy>hgumede</cp:lastModifiedBy>
  <cp:revision>114</cp:revision>
  <dcterms:created xsi:type="dcterms:W3CDTF">2012-08-02T11:34:04Z</dcterms:created>
  <dcterms:modified xsi:type="dcterms:W3CDTF">2014-03-19T09:18:44Z</dcterms:modified>
</cp:coreProperties>
</file>