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65" r:id="rId12"/>
    <p:sldId id="272" r:id="rId13"/>
    <p:sldId id="266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FCB6D-99DE-4BCE-8A60-EB74C7A64DA9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00FFFD4-11FB-451B-964B-99E53C145555}">
      <dgm:prSet/>
      <dgm:spPr/>
      <dgm:t>
        <a:bodyPr/>
        <a:lstStyle/>
        <a:p>
          <a:pPr rtl="0"/>
          <a:r>
            <a:rPr lang="en-ZA" dirty="0" smtClean="0">
              <a:solidFill>
                <a:srgbClr val="FFFF00"/>
              </a:solidFill>
            </a:rPr>
            <a:t>Field Device</a:t>
          </a:r>
          <a:endParaRPr lang="en-ZA" dirty="0">
            <a:solidFill>
              <a:srgbClr val="FFFF00"/>
            </a:solidFill>
          </a:endParaRPr>
        </a:p>
      </dgm:t>
    </dgm:pt>
    <dgm:pt modelId="{A1061C0D-54C8-48AB-A1EF-C8652E013C65}" type="parTrans" cxnId="{09B920DB-88C1-4574-B8C9-985833EBF377}">
      <dgm:prSet/>
      <dgm:spPr/>
      <dgm:t>
        <a:bodyPr/>
        <a:lstStyle/>
        <a:p>
          <a:endParaRPr lang="en-ZA"/>
        </a:p>
      </dgm:t>
    </dgm:pt>
    <dgm:pt modelId="{AA0952F2-2D68-4DDB-90F8-3CE229F1377D}" type="sibTrans" cxnId="{09B920DB-88C1-4574-B8C9-985833EBF377}">
      <dgm:prSet/>
      <dgm:spPr/>
      <dgm:t>
        <a:bodyPr/>
        <a:lstStyle/>
        <a:p>
          <a:endParaRPr lang="en-ZA"/>
        </a:p>
      </dgm:t>
    </dgm:pt>
    <dgm:pt modelId="{C765D97F-FF20-4626-898A-526435D0177C}" type="pres">
      <dgm:prSet presAssocID="{350FCB6D-99DE-4BCE-8A60-EB74C7A64D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9AD1F5D-F004-4811-9247-BD612BB802EC}" type="pres">
      <dgm:prSet presAssocID="{700FFFD4-11FB-451B-964B-99E53C145555}" presName="node" presStyleLbl="node1" presStyleIdx="0" presStyleCnt="1" custScaleX="205312" custScaleY="100116" custRadScaleRad="102942" custRadScaleInc="19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214D0D1-C426-484A-BC94-57B0B173B567}" type="presOf" srcId="{350FCB6D-99DE-4BCE-8A60-EB74C7A64DA9}" destId="{C765D97F-FF20-4626-898A-526435D0177C}" srcOrd="0" destOrd="0" presId="urn:microsoft.com/office/officeart/2005/8/layout/cycle2"/>
    <dgm:cxn modelId="{09B920DB-88C1-4574-B8C9-985833EBF377}" srcId="{350FCB6D-99DE-4BCE-8A60-EB74C7A64DA9}" destId="{700FFFD4-11FB-451B-964B-99E53C145555}" srcOrd="0" destOrd="0" parTransId="{A1061C0D-54C8-48AB-A1EF-C8652E013C65}" sibTransId="{AA0952F2-2D68-4DDB-90F8-3CE229F1377D}"/>
    <dgm:cxn modelId="{CDA93D1F-1712-4EC2-8770-94E8CA68B09A}" type="presOf" srcId="{700FFFD4-11FB-451B-964B-99E53C145555}" destId="{E9AD1F5D-F004-4811-9247-BD612BB802EC}" srcOrd="0" destOrd="0" presId="urn:microsoft.com/office/officeart/2005/8/layout/cycle2"/>
    <dgm:cxn modelId="{D5F35EC8-6380-4E50-A949-D3E123C5C6A0}" type="presParOf" srcId="{C765D97F-FF20-4626-898A-526435D0177C}" destId="{E9AD1F5D-F004-4811-9247-BD612BB802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FCB6D-99DE-4BCE-8A60-EB74C7A64DA9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00FFFD4-11FB-451B-964B-99E53C145555}">
      <dgm:prSet/>
      <dgm:spPr/>
      <dgm:t>
        <a:bodyPr/>
        <a:lstStyle/>
        <a:p>
          <a:pPr rtl="0"/>
          <a:r>
            <a:rPr lang="en-ZA" dirty="0" smtClean="0">
              <a:solidFill>
                <a:srgbClr val="FFFF00"/>
              </a:solidFill>
            </a:rPr>
            <a:t>Field Device</a:t>
          </a:r>
          <a:endParaRPr lang="en-ZA" dirty="0">
            <a:solidFill>
              <a:srgbClr val="FFFF00"/>
            </a:solidFill>
          </a:endParaRPr>
        </a:p>
      </dgm:t>
    </dgm:pt>
    <dgm:pt modelId="{A1061C0D-54C8-48AB-A1EF-C8652E013C65}" type="parTrans" cxnId="{09B920DB-88C1-4574-B8C9-985833EBF377}">
      <dgm:prSet/>
      <dgm:spPr/>
      <dgm:t>
        <a:bodyPr/>
        <a:lstStyle/>
        <a:p>
          <a:endParaRPr lang="en-ZA"/>
        </a:p>
      </dgm:t>
    </dgm:pt>
    <dgm:pt modelId="{AA0952F2-2D68-4DDB-90F8-3CE229F1377D}" type="sibTrans" cxnId="{09B920DB-88C1-4574-B8C9-985833EBF377}">
      <dgm:prSet/>
      <dgm:spPr/>
      <dgm:t>
        <a:bodyPr/>
        <a:lstStyle/>
        <a:p>
          <a:endParaRPr lang="en-ZA"/>
        </a:p>
      </dgm:t>
    </dgm:pt>
    <dgm:pt modelId="{C765D97F-FF20-4626-898A-526435D0177C}" type="pres">
      <dgm:prSet presAssocID="{350FCB6D-99DE-4BCE-8A60-EB74C7A64D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9AD1F5D-F004-4811-9247-BD612BB802EC}" type="pres">
      <dgm:prSet presAssocID="{700FFFD4-11FB-451B-964B-99E53C145555}" presName="node" presStyleLbl="node1" presStyleIdx="0" presStyleCnt="1" custScaleX="205312" custScaleY="1001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3546C5B-F024-4CEE-9EFA-828FB23C0FBD}" type="presOf" srcId="{350FCB6D-99DE-4BCE-8A60-EB74C7A64DA9}" destId="{C765D97F-FF20-4626-898A-526435D0177C}" srcOrd="0" destOrd="0" presId="urn:microsoft.com/office/officeart/2005/8/layout/cycle2"/>
    <dgm:cxn modelId="{09B920DB-88C1-4574-B8C9-985833EBF377}" srcId="{350FCB6D-99DE-4BCE-8A60-EB74C7A64DA9}" destId="{700FFFD4-11FB-451B-964B-99E53C145555}" srcOrd="0" destOrd="0" parTransId="{A1061C0D-54C8-48AB-A1EF-C8652E013C65}" sibTransId="{AA0952F2-2D68-4DDB-90F8-3CE229F1377D}"/>
    <dgm:cxn modelId="{59E40023-DCF4-4AA3-9396-68D5A5388D44}" type="presOf" srcId="{700FFFD4-11FB-451B-964B-99E53C145555}" destId="{E9AD1F5D-F004-4811-9247-BD612BB802EC}" srcOrd="0" destOrd="0" presId="urn:microsoft.com/office/officeart/2005/8/layout/cycle2"/>
    <dgm:cxn modelId="{A90DEACA-A7FF-4FFF-A139-0F0930676418}" type="presParOf" srcId="{C765D97F-FF20-4626-898A-526435D0177C}" destId="{E9AD1F5D-F004-4811-9247-BD612BB802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FCB6D-99DE-4BCE-8A60-EB74C7A64DA9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00FFFD4-11FB-451B-964B-99E53C145555}">
      <dgm:prSet/>
      <dgm:spPr/>
      <dgm:t>
        <a:bodyPr/>
        <a:lstStyle/>
        <a:p>
          <a:pPr rtl="0"/>
          <a:r>
            <a:rPr lang="en-ZA" dirty="0" smtClean="0">
              <a:solidFill>
                <a:srgbClr val="FFFF00"/>
              </a:solidFill>
            </a:rPr>
            <a:t>Field Device</a:t>
          </a:r>
          <a:endParaRPr lang="en-ZA" dirty="0">
            <a:solidFill>
              <a:srgbClr val="FFFF00"/>
            </a:solidFill>
          </a:endParaRPr>
        </a:p>
      </dgm:t>
    </dgm:pt>
    <dgm:pt modelId="{A1061C0D-54C8-48AB-A1EF-C8652E013C65}" type="parTrans" cxnId="{09B920DB-88C1-4574-B8C9-985833EBF377}">
      <dgm:prSet/>
      <dgm:spPr/>
      <dgm:t>
        <a:bodyPr/>
        <a:lstStyle/>
        <a:p>
          <a:endParaRPr lang="en-ZA"/>
        </a:p>
      </dgm:t>
    </dgm:pt>
    <dgm:pt modelId="{AA0952F2-2D68-4DDB-90F8-3CE229F1377D}" type="sibTrans" cxnId="{09B920DB-88C1-4574-B8C9-985833EBF377}">
      <dgm:prSet/>
      <dgm:spPr/>
      <dgm:t>
        <a:bodyPr/>
        <a:lstStyle/>
        <a:p>
          <a:endParaRPr lang="en-ZA"/>
        </a:p>
      </dgm:t>
    </dgm:pt>
    <dgm:pt modelId="{C765D97F-FF20-4626-898A-526435D0177C}" type="pres">
      <dgm:prSet presAssocID="{350FCB6D-99DE-4BCE-8A60-EB74C7A64D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9AD1F5D-F004-4811-9247-BD612BB802EC}" type="pres">
      <dgm:prSet presAssocID="{700FFFD4-11FB-451B-964B-99E53C145555}" presName="node" presStyleLbl="node1" presStyleIdx="0" presStyleCnt="1" custScaleX="205312" custScaleY="100116" custRadScaleRad="102942" custRadScaleInc="19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BE81206-C59B-4A76-83BE-446570B22A48}" type="presOf" srcId="{350FCB6D-99DE-4BCE-8A60-EB74C7A64DA9}" destId="{C765D97F-FF20-4626-898A-526435D0177C}" srcOrd="0" destOrd="0" presId="urn:microsoft.com/office/officeart/2005/8/layout/cycle2"/>
    <dgm:cxn modelId="{FF2D2F5D-2175-440D-856C-533B21615039}" type="presOf" srcId="{700FFFD4-11FB-451B-964B-99E53C145555}" destId="{E9AD1F5D-F004-4811-9247-BD612BB802EC}" srcOrd="0" destOrd="0" presId="urn:microsoft.com/office/officeart/2005/8/layout/cycle2"/>
    <dgm:cxn modelId="{09B920DB-88C1-4574-B8C9-985833EBF377}" srcId="{350FCB6D-99DE-4BCE-8A60-EB74C7A64DA9}" destId="{700FFFD4-11FB-451B-964B-99E53C145555}" srcOrd="0" destOrd="0" parTransId="{A1061C0D-54C8-48AB-A1EF-C8652E013C65}" sibTransId="{AA0952F2-2D68-4DDB-90F8-3CE229F1377D}"/>
    <dgm:cxn modelId="{2195CC6F-BD9F-419F-AD98-BC792724739D}" type="presParOf" srcId="{C765D97F-FF20-4626-898A-526435D0177C}" destId="{E9AD1F5D-F004-4811-9247-BD612BB802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0FCB6D-99DE-4BCE-8A60-EB74C7A64DA9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00FFFD4-11FB-451B-964B-99E53C145555}">
      <dgm:prSet/>
      <dgm:spPr/>
      <dgm:t>
        <a:bodyPr/>
        <a:lstStyle/>
        <a:p>
          <a:pPr rtl="0"/>
          <a:r>
            <a:rPr lang="en-ZA" dirty="0" smtClean="0">
              <a:solidFill>
                <a:srgbClr val="FFFF00"/>
              </a:solidFill>
            </a:rPr>
            <a:t>Field Device</a:t>
          </a:r>
          <a:endParaRPr lang="en-ZA" dirty="0">
            <a:solidFill>
              <a:srgbClr val="FFFF00"/>
            </a:solidFill>
          </a:endParaRPr>
        </a:p>
      </dgm:t>
    </dgm:pt>
    <dgm:pt modelId="{A1061C0D-54C8-48AB-A1EF-C8652E013C65}" type="parTrans" cxnId="{09B920DB-88C1-4574-B8C9-985833EBF377}">
      <dgm:prSet/>
      <dgm:spPr/>
      <dgm:t>
        <a:bodyPr/>
        <a:lstStyle/>
        <a:p>
          <a:endParaRPr lang="en-ZA"/>
        </a:p>
      </dgm:t>
    </dgm:pt>
    <dgm:pt modelId="{AA0952F2-2D68-4DDB-90F8-3CE229F1377D}" type="sibTrans" cxnId="{09B920DB-88C1-4574-B8C9-985833EBF377}">
      <dgm:prSet/>
      <dgm:spPr/>
      <dgm:t>
        <a:bodyPr/>
        <a:lstStyle/>
        <a:p>
          <a:endParaRPr lang="en-ZA"/>
        </a:p>
      </dgm:t>
    </dgm:pt>
    <dgm:pt modelId="{C765D97F-FF20-4626-898A-526435D0177C}" type="pres">
      <dgm:prSet presAssocID="{350FCB6D-99DE-4BCE-8A60-EB74C7A64D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9AD1F5D-F004-4811-9247-BD612BB802EC}" type="pres">
      <dgm:prSet presAssocID="{700FFFD4-11FB-451B-964B-99E53C145555}" presName="node" presStyleLbl="node1" presStyleIdx="0" presStyleCnt="1" custScaleX="205312" custScaleY="1001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D1AC6BF-FB84-42A9-A04E-791531A3C228}" type="presOf" srcId="{700FFFD4-11FB-451B-964B-99E53C145555}" destId="{E9AD1F5D-F004-4811-9247-BD612BB802EC}" srcOrd="0" destOrd="0" presId="urn:microsoft.com/office/officeart/2005/8/layout/cycle2"/>
    <dgm:cxn modelId="{0A5F3ADC-2948-4BCB-AA2F-6AC8DE432B6D}" type="presOf" srcId="{350FCB6D-99DE-4BCE-8A60-EB74C7A64DA9}" destId="{C765D97F-FF20-4626-898A-526435D0177C}" srcOrd="0" destOrd="0" presId="urn:microsoft.com/office/officeart/2005/8/layout/cycle2"/>
    <dgm:cxn modelId="{09B920DB-88C1-4574-B8C9-985833EBF377}" srcId="{350FCB6D-99DE-4BCE-8A60-EB74C7A64DA9}" destId="{700FFFD4-11FB-451B-964B-99E53C145555}" srcOrd="0" destOrd="0" parTransId="{A1061C0D-54C8-48AB-A1EF-C8652E013C65}" sibTransId="{AA0952F2-2D68-4DDB-90F8-3CE229F1377D}"/>
    <dgm:cxn modelId="{F5F1F87D-D67D-4982-881A-98C1F5B8E881}" type="presParOf" srcId="{C765D97F-FF20-4626-898A-526435D0177C}" destId="{E9AD1F5D-F004-4811-9247-BD612BB802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2">
                <a:tint val="80000"/>
                <a:satMod val="400000"/>
                <a:alpha val="0"/>
                <a:lumMod val="88000"/>
              </a:schemeClr>
            </a:gs>
            <a:gs pos="37000">
              <a:schemeClr val="bg2">
                <a:tint val="83000"/>
                <a:satMod val="320000"/>
                <a:lumMod val="65000"/>
                <a:lumOff val="35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170E72-4BA3-4444-9DB5-EC0CC3E3439F}" type="datetimeFigureOut">
              <a:rPr lang="en-ZA" smtClean="0"/>
              <a:t>2015/07/30</a:t>
            </a:fld>
            <a:endParaRPr lang="en-Z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21DE88-3480-4EEC-80F2-833F6E127B58}" type="slidenum">
              <a:rPr lang="en-ZA" smtClean="0"/>
              <a:t>‹#›</a:t>
            </a:fld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diagramColors" Target="../diagrams/colors3.xml"/><Relationship Id="rId18" Type="http://schemas.microsoft.com/office/2007/relationships/hdphoto" Target="../media/hdphoto7.wdp"/><Relationship Id="rId26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diagramQuickStyle" Target="../diagrams/quickStyle4.xml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11.png"/><Relationship Id="rId25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microsoft.com/office/2007/relationships/hdphoto" Target="../media/hdphoto9.wdp"/><Relationship Id="rId20" Type="http://schemas.openxmlformats.org/officeDocument/2006/relationships/diagramLayout" Target="../diagrams/layout4.xml"/><Relationship Id="rId2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diagramLayout" Target="../diagrams/layout3.xml"/><Relationship Id="rId24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23" Type="http://schemas.microsoft.com/office/2007/relationships/diagramDrawing" Target="../diagrams/drawing4.xml"/><Relationship Id="rId28" Type="http://schemas.openxmlformats.org/officeDocument/2006/relationships/image" Target="../media/image15.png"/><Relationship Id="rId10" Type="http://schemas.openxmlformats.org/officeDocument/2006/relationships/diagramData" Target="../diagrams/data3.xml"/><Relationship Id="rId19" Type="http://schemas.openxmlformats.org/officeDocument/2006/relationships/diagramData" Target="../diagrams/data4.xml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microsoft.com/office/2007/relationships/diagramDrawing" Target="../diagrams/drawing3.xml"/><Relationship Id="rId22" Type="http://schemas.openxmlformats.org/officeDocument/2006/relationships/diagramColors" Target="../diagrams/colors4.xml"/><Relationship Id="rId27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diagramColors" Target="../diagrams/colors1.xml"/><Relationship Id="rId18" Type="http://schemas.microsoft.com/office/2007/relationships/hdphoto" Target="../media/hdphoto7.wdp"/><Relationship Id="rId3" Type="http://schemas.openxmlformats.org/officeDocument/2006/relationships/image" Target="../media/image6.png"/><Relationship Id="rId21" Type="http://schemas.openxmlformats.org/officeDocument/2006/relationships/diagramQuickStyle" Target="../diagrams/quickStyle2.xml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1.png"/><Relationship Id="rId25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microsoft.com/office/2007/relationships/hdphoto" Target="../media/hdphoto6.wdp"/><Relationship Id="rId20" Type="http://schemas.openxmlformats.org/officeDocument/2006/relationships/diagramLayout" Target="../diagrams/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diagramLayout" Target="../diagrams/layout1.xml"/><Relationship Id="rId24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0.png"/><Relationship Id="rId23" Type="http://schemas.microsoft.com/office/2007/relationships/diagramDrawing" Target="../diagrams/drawing2.xml"/><Relationship Id="rId10" Type="http://schemas.openxmlformats.org/officeDocument/2006/relationships/diagramData" Target="../diagrams/data1.xml"/><Relationship Id="rId19" Type="http://schemas.openxmlformats.org/officeDocument/2006/relationships/diagramData" Target="../diagrams/data2.xml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microsoft.com/office/2007/relationships/diagramDrawing" Target="../diagrams/drawing1.xml"/><Relationship Id="rId22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0201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.....Welcome.</a:t>
            </a:r>
            <a:endParaRPr lang="en-ZA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348880"/>
            <a:ext cx="5184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50000">
                      <a:schemeClr val="tx1"/>
                    </a:gs>
                    <a:gs pos="100000">
                      <a:schemeClr val="bg2">
                        <a:tint val="83000"/>
                        <a:satMod val="320000"/>
                        <a:lumMod val="56000"/>
                        <a:lumOff val="44000"/>
                      </a:schemeClr>
                    </a:gs>
                    <a:gs pos="100000">
                      <a:schemeClr val="bg2">
                        <a:shade val="15000"/>
                        <a:satMod val="32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We’d like to introduce you to the latest member of our family….</a:t>
            </a:r>
            <a:endParaRPr lang="en-ZA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 flip="none" rotWithShape="1">
                <a:gsLst>
                  <a:gs pos="50000">
                    <a:schemeClr val="tx1"/>
                  </a:gs>
                  <a:gs pos="100000">
                    <a:schemeClr val="bg2">
                      <a:tint val="83000"/>
                      <a:satMod val="320000"/>
                      <a:lumMod val="56000"/>
                      <a:lumOff val="44000"/>
                    </a:schemeClr>
                  </a:gs>
                  <a:gs pos="100000">
                    <a:schemeClr val="bg2">
                      <a:shade val="15000"/>
                      <a:satMod val="32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5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 flipV="1">
            <a:off x="3995936" y="4321601"/>
            <a:ext cx="0" cy="162741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156763" y="4068708"/>
            <a:ext cx="0" cy="683431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65" idx="0"/>
          </p:cNvCxnSpPr>
          <p:nvPr/>
        </p:nvCxnSpPr>
        <p:spPr>
          <a:xfrm>
            <a:off x="3995936" y="4068708"/>
            <a:ext cx="1160827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251668" y="3929161"/>
            <a:ext cx="1452729" cy="82297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251668" y="3978102"/>
            <a:ext cx="3064748" cy="891059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961515" y="1706420"/>
            <a:ext cx="0" cy="1911964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028431" y="1511300"/>
            <a:ext cx="1417070" cy="2197065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" idx="2"/>
          </p:cNvCxnSpPr>
          <p:nvPr/>
        </p:nvCxnSpPr>
        <p:spPr>
          <a:xfrm>
            <a:off x="6988315" y="1682136"/>
            <a:ext cx="1616133" cy="216978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476447" y="1585582"/>
            <a:ext cx="0" cy="1911964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7140715" y="3733800"/>
            <a:ext cx="1319717" cy="127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988315" y="1332296"/>
            <a:ext cx="1472118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048545" y="2857580"/>
            <a:ext cx="2396955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048545" y="2141220"/>
            <a:ext cx="0" cy="71636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460432" y="2857580"/>
            <a:ext cx="0" cy="897064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4750" y="1640815"/>
            <a:ext cx="1" cy="206755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156763" y="2271827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52" name="Oval 51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kern="1200" dirty="0" smtClean="0">
                  <a:solidFill>
                    <a:srgbClr val="FFFF00"/>
                  </a:solidFill>
                </a:rPr>
                <a:t>PLC Interface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 flipV="1">
            <a:off x="5794751" y="3720039"/>
            <a:ext cx="1520449" cy="13761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868" y="540491"/>
            <a:ext cx="40703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NingiNET Mesh Communication </a:t>
            </a:r>
            <a:endParaRPr lang="en-ZA" sz="1400" b="1" dirty="0" smtClean="0"/>
          </a:p>
          <a:p>
            <a:r>
              <a:rPr lang="en-ZA" sz="1400" b="1" dirty="0" smtClean="0"/>
              <a:t>The same field devices communicating using NingiNET Mesh Topology</a:t>
            </a:r>
          </a:p>
          <a:p>
            <a:endParaRPr lang="en-ZA" sz="1400" b="1" i="1" dirty="0"/>
          </a:p>
          <a:p>
            <a:endParaRPr lang="en-ZA" sz="3200" b="1" dirty="0" smtClean="0"/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1027" name="Picture 3" descr="C:\Users\claudia\Desktop\Work Urgent\8Port Fiber Ethernet Swi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0" b="89773" l="3733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99" r="3701" b="19516"/>
          <a:stretch/>
        </p:blipFill>
        <p:spPr bwMode="auto">
          <a:xfrm>
            <a:off x="3067524" y="2831743"/>
            <a:ext cx="1152253" cy="54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5794752" y="1640815"/>
            <a:ext cx="924839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11960" y="3074537"/>
            <a:ext cx="1152128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79310" y="4394422"/>
            <a:ext cx="0" cy="1152444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03848" y="5546866"/>
            <a:ext cx="47546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68" y="920686"/>
            <a:ext cx="913894" cy="7614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cxnSp>
        <p:nvCxnSpPr>
          <p:cNvPr id="34" name="Straight Connector 33"/>
          <p:cNvCxnSpPr/>
          <p:nvPr/>
        </p:nvCxnSpPr>
        <p:spPr>
          <a:xfrm>
            <a:off x="3664461" y="3293999"/>
            <a:ext cx="0" cy="852081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claudia\Desktop\Work Urgent\TX_TOSER_6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69667" l="1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7032" r="9413" b="30889"/>
          <a:stretch/>
        </p:blipFill>
        <p:spPr bwMode="auto">
          <a:xfrm>
            <a:off x="2771737" y="5301207"/>
            <a:ext cx="591574" cy="4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H="1">
            <a:off x="1812965" y="5676605"/>
            <a:ext cx="1102851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claudia\Desktop\Work Urgent\scada hom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29100"/>
            <a:ext cx="1964899" cy="194421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claudia\Desktop\Work Urgent\8Port Fiber Ethernet Swi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0" b="89773" l="3733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99" r="3701" b="19516"/>
          <a:stretch/>
        </p:blipFill>
        <p:spPr bwMode="auto">
          <a:xfrm>
            <a:off x="3073486" y="3929161"/>
            <a:ext cx="1152253" cy="54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453655552"/>
              </p:ext>
            </p:extLst>
          </p:nvPr>
        </p:nvGraphicFramePr>
        <p:xfrm>
          <a:off x="7919659" y="624911"/>
          <a:ext cx="1224341" cy="31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6704397" y="642157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46" name="Oval 45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"/>
            <p:cNvSpPr/>
            <p:nvPr/>
          </p:nvSpPr>
          <p:spPr>
            <a:xfrm>
              <a:off x="383043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kern="1200" dirty="0" smtClean="0">
                  <a:solidFill>
                    <a:srgbClr val="FFFF00"/>
                  </a:solidFill>
                </a:rPr>
                <a:t>Field Device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93511" y="2541564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49" name="Oval 48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dirty="0" smtClean="0">
                  <a:solidFill>
                    <a:srgbClr val="FFFF00"/>
                  </a:solidFill>
                </a:rPr>
                <a:t>Link/HUB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93511" y="3708365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55" name="Oval 54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dirty="0" smtClean="0">
                  <a:solidFill>
                    <a:srgbClr val="FFFF00"/>
                  </a:solidFill>
                </a:rPr>
                <a:t>Link/HUB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84903" y="4985992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58" name="Oval 57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dirty="0" smtClean="0">
                  <a:solidFill>
                    <a:srgbClr val="FFFF00"/>
                  </a:solidFill>
                </a:rPr>
                <a:t>RS485 Converter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3169" y="3754644"/>
            <a:ext cx="1382447" cy="664229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62" name="Oval 61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dirty="0" smtClean="0">
                  <a:solidFill>
                    <a:srgbClr val="FFFF00"/>
                  </a:solidFill>
                </a:rPr>
                <a:t>SCADA System with MODBUS RTU Protocol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30" name="Picture 6" descr="C:\Users\claudia\Desktop\Work Urgent\131895094137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98"/>
          <a:stretch/>
        </p:blipFill>
        <p:spPr bwMode="auto">
          <a:xfrm>
            <a:off x="5058127" y="2587843"/>
            <a:ext cx="1436567" cy="100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80" y="3402791"/>
            <a:ext cx="842504" cy="74328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68" y="3419680"/>
            <a:ext cx="913894" cy="7614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1236812217"/>
              </p:ext>
            </p:extLst>
          </p:nvPr>
        </p:nvGraphicFramePr>
        <p:xfrm>
          <a:off x="7903225" y="3102719"/>
          <a:ext cx="1224341" cy="31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716195" y="3062822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70" name="Oval 69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4"/>
            <p:cNvSpPr/>
            <p:nvPr/>
          </p:nvSpPr>
          <p:spPr>
            <a:xfrm>
              <a:off x="383043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kern="1200" dirty="0" smtClean="0">
                  <a:solidFill>
                    <a:srgbClr val="FFFF00"/>
                  </a:solidFill>
                </a:rPr>
                <a:t>Field Device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H="1">
            <a:off x="6063477" y="2141220"/>
            <a:ext cx="2396955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445500" y="1511300"/>
            <a:ext cx="14932" cy="652805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80" y="958173"/>
            <a:ext cx="842504" cy="74824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6" y="4371414"/>
            <a:ext cx="913894" cy="7614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grpSp>
        <p:nvGrpSpPr>
          <p:cNvPr id="64" name="Group 63"/>
          <p:cNvGrpSpPr/>
          <p:nvPr/>
        </p:nvGrpSpPr>
        <p:grpSpPr>
          <a:xfrm>
            <a:off x="4832729" y="4068708"/>
            <a:ext cx="648068" cy="316016"/>
            <a:chOff x="255324" y="0"/>
            <a:chExt cx="648068" cy="316016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65" name="Oval 64"/>
            <p:cNvSpPr/>
            <p:nvPr/>
          </p:nvSpPr>
          <p:spPr>
            <a:xfrm>
              <a:off x="255324" y="0"/>
              <a:ext cx="648068" cy="31601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Oval 4"/>
            <p:cNvSpPr/>
            <p:nvPr/>
          </p:nvSpPr>
          <p:spPr>
            <a:xfrm>
              <a:off x="350231" y="46279"/>
              <a:ext cx="458254" cy="2234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kern="1200" dirty="0" smtClean="0">
                  <a:solidFill>
                    <a:schemeClr val="bg2">
                      <a:lumMod val="75000"/>
                    </a:schemeClr>
                  </a:solidFill>
                </a:rPr>
                <a:t>GATEWAY</a:t>
              </a:r>
              <a:endParaRPr lang="en-ZA" sz="700" kern="12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>
          <a:xfrm flipV="1">
            <a:off x="2043021" y="5942591"/>
            <a:ext cx="1952915" cy="642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laudia\Desktop\Work Urgent\green-wifi-symbol-md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" t="9159" r="8589" b="8633"/>
          <a:stretch/>
        </p:blipFill>
        <p:spPr bwMode="auto">
          <a:xfrm>
            <a:off x="6257171" y="3145377"/>
            <a:ext cx="553931" cy="53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Users\claudia\Desktop\Work Urgent\green-wifi-symbol-md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" t="9159" r="8589" b="8633"/>
          <a:stretch/>
        </p:blipFill>
        <p:spPr bwMode="auto">
          <a:xfrm>
            <a:off x="7028431" y="1322925"/>
            <a:ext cx="575246" cy="5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claudia\Desktop\Work Urgent\green-wifi-symbol-md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" t="9159" r="8589" b="8633"/>
          <a:stretch/>
        </p:blipFill>
        <p:spPr bwMode="auto">
          <a:xfrm>
            <a:off x="7606795" y="1332296"/>
            <a:ext cx="565605" cy="5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C:\Users\claudia\Desktop\Work Urgent\green-wifi-symbol-md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" t="9159" r="8589" b="8633"/>
          <a:stretch/>
        </p:blipFill>
        <p:spPr bwMode="auto">
          <a:xfrm>
            <a:off x="7800572" y="3145377"/>
            <a:ext cx="582678" cy="56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claudia\Desktop\Work Urgent\green-wifi-symbol-md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" t="9159" r="8589" b="8633"/>
          <a:stretch/>
        </p:blipFill>
        <p:spPr bwMode="auto">
          <a:xfrm>
            <a:off x="7140715" y="3134253"/>
            <a:ext cx="583659" cy="56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claudia\Desktop\Work Urgent\green-wifi-symbol-md.pn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8" t="9159" r="8589" b="8633"/>
          <a:stretch/>
        </p:blipFill>
        <p:spPr bwMode="auto">
          <a:xfrm>
            <a:off x="5595739" y="4109284"/>
            <a:ext cx="661431" cy="64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90868" y="1533163"/>
            <a:ext cx="3611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 smtClean="0"/>
              <a:t>The field devices find each other and link their own Mesh networking topology</a:t>
            </a:r>
            <a:endParaRPr lang="en-ZA" sz="1400" b="1" dirty="0"/>
          </a:p>
        </p:txBody>
      </p:sp>
    </p:spTree>
    <p:extLst>
      <p:ext uri="{BB962C8B-B14F-4D97-AF65-F5344CB8AC3E}">
        <p14:creationId xmlns:p14="http://schemas.microsoft.com/office/powerpoint/2010/main" val="37204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9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6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6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6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8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8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8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8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8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8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6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6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6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6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6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6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6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6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6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4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9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9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6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25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625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25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625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25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625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25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625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2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62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2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62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1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25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625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4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4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48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40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4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2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62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65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25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625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24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2" dur="24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25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5" dur="25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25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8" dur="25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24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1" dur="24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25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4" dur="25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25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7" dur="25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0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9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9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1520" y="854304"/>
            <a:ext cx="61687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NingiNET</a:t>
            </a:r>
          </a:p>
          <a:p>
            <a:r>
              <a:rPr lang="en-ZA" sz="1200" b="1" dirty="0"/>
              <a:t> </a:t>
            </a:r>
          </a:p>
          <a:p>
            <a:r>
              <a:rPr lang="en-ZA" sz="1400" b="1" dirty="0" smtClean="0"/>
              <a:t>The NingiNET Mesh Topology offers wireless communication between devices over a MESH based communications topology…..</a:t>
            </a:r>
          </a:p>
          <a:p>
            <a:endParaRPr lang="en-ZA" sz="1400" b="1" dirty="0"/>
          </a:p>
          <a:p>
            <a:r>
              <a:rPr lang="en-ZA" sz="1400" b="1" i="1" dirty="0" smtClean="0"/>
              <a:t>A sample of a layout between devices in their own Mesh Network</a:t>
            </a:r>
          </a:p>
          <a:p>
            <a:endParaRPr lang="en-ZA" sz="1400" b="1" dirty="0" smtClean="0"/>
          </a:p>
          <a:p>
            <a:endParaRPr lang="en-ZA" sz="1400" b="1" dirty="0"/>
          </a:p>
          <a:p>
            <a:endParaRPr lang="en-ZA" sz="1400" b="1" dirty="0" smtClean="0"/>
          </a:p>
          <a:p>
            <a:endParaRPr lang="en-ZA" sz="1400" b="1" i="1" dirty="0"/>
          </a:p>
          <a:p>
            <a:endParaRPr lang="en-ZA" sz="1400" b="1" i="1" dirty="0"/>
          </a:p>
          <a:p>
            <a:endParaRPr lang="en-ZA" sz="3200" b="1" dirty="0" smtClean="0"/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21" y="2888180"/>
            <a:ext cx="5880720" cy="34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002539"/>
            <a:ext cx="56166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Control Room</a:t>
            </a:r>
          </a:p>
          <a:p>
            <a:endParaRPr lang="en-ZA" sz="1200" b="1" dirty="0"/>
          </a:p>
          <a:p>
            <a:endParaRPr lang="en-ZA" sz="1200" b="1" dirty="0"/>
          </a:p>
          <a:p>
            <a:r>
              <a:rPr lang="en-ZA" sz="1400" b="1" i="1" dirty="0" smtClean="0"/>
              <a:t>The Control Room can only operate its functions by the data it is given from any field device.</a:t>
            </a:r>
          </a:p>
          <a:p>
            <a:endParaRPr lang="en-ZA" sz="1400" b="1" i="1" dirty="0"/>
          </a:p>
          <a:p>
            <a:r>
              <a:rPr lang="en-ZA" sz="1400" b="1" i="1" dirty="0" smtClean="0"/>
              <a:t>The critical functions of operating must be maintained therefore absolutely reliable field devices MUST be installed .</a:t>
            </a:r>
          </a:p>
          <a:p>
            <a:endParaRPr lang="en-ZA" sz="1400" b="1" i="1" dirty="0"/>
          </a:p>
          <a:p>
            <a:endParaRPr lang="en-ZA" sz="1400" b="1" i="1" dirty="0"/>
          </a:p>
          <a:p>
            <a:endParaRPr lang="en-ZA" sz="3200" b="1" dirty="0" smtClean="0"/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4100" name="Picture 4" descr="C:\Users\claudia\Desktop\Work Urgent\spt-pc-bloc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90" b="68935" l="35088" r="635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00" t="31134" r="35895" b="31390"/>
          <a:stretch/>
        </p:blipFill>
        <p:spPr bwMode="auto">
          <a:xfrm>
            <a:off x="2302148" y="3135479"/>
            <a:ext cx="3672408" cy="281353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laudia\Dropbox\Multisens\D50\d50_proto0004doc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60493"/>
            <a:ext cx="2088232" cy="80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  <p:pic>
        <p:nvPicPr>
          <p:cNvPr id="4101" name="Picture 5" descr="C:\Users\claudia\Dropbox\Multisens\D50\D50_Proto0006Doc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35479"/>
            <a:ext cx="2088232" cy="9188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18273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889392"/>
            <a:ext cx="7128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Control Room</a:t>
            </a:r>
          </a:p>
          <a:p>
            <a:endParaRPr lang="en-ZA" sz="1200" b="1" dirty="0" smtClean="0"/>
          </a:p>
          <a:p>
            <a:endParaRPr lang="en-ZA" sz="1200" b="1" dirty="0" smtClean="0"/>
          </a:p>
          <a:p>
            <a:endParaRPr lang="en-ZA" sz="1200" b="1" dirty="0"/>
          </a:p>
          <a:p>
            <a:endParaRPr lang="en-ZA" sz="1200" b="1" dirty="0" smtClean="0"/>
          </a:p>
          <a:p>
            <a:endParaRPr lang="en-ZA" sz="1400" b="1" dirty="0" smtClean="0"/>
          </a:p>
          <a:p>
            <a:r>
              <a:rPr lang="en-ZA" sz="1400" b="1" dirty="0" smtClean="0"/>
              <a:t>A Typical SCADA layout from the data received from a D50 Dust Monitor</a:t>
            </a:r>
          </a:p>
          <a:p>
            <a:pPr algn="ctr"/>
            <a:endParaRPr lang="en-Z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pic>
        <p:nvPicPr>
          <p:cNvPr id="6146" name="Picture 2" descr="C:\Users\claudia\Dropbox\Multisens\D50\d50_proto0004doc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2687"/>
            <a:ext cx="6120680" cy="2457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712" y="882328"/>
            <a:ext cx="50405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Contact us…</a:t>
            </a:r>
          </a:p>
          <a:p>
            <a:endParaRPr lang="en-ZA" sz="1400" b="1" dirty="0" smtClean="0"/>
          </a:p>
          <a:p>
            <a:r>
              <a:rPr lang="en-ZA" sz="1400" b="1" dirty="0" smtClean="0"/>
              <a:t>For further details on the D50 Dust Monitor OR NingiNET Mesh Networking; please contact us on the below details;</a:t>
            </a:r>
            <a:endParaRPr lang="en-ZA" sz="1400" b="1" i="1" dirty="0"/>
          </a:p>
          <a:p>
            <a:endParaRPr lang="en-ZA" sz="1400" b="1" dirty="0" smtClean="0"/>
          </a:p>
          <a:p>
            <a:r>
              <a:rPr lang="en-ZA" sz="1600" i="1" u="sng" dirty="0">
                <a:latin typeface="Arial" pitchFamily="34" charset="0"/>
                <a:cs typeface="Arial" pitchFamily="34" charset="0"/>
              </a:rPr>
              <a:t>Contact Details:</a:t>
            </a:r>
            <a:endParaRPr lang="en-ZA" sz="1600" dirty="0">
              <a:latin typeface="Arial" pitchFamily="34" charset="0"/>
              <a:cs typeface="Arial" pitchFamily="34" charset="0"/>
            </a:endParaRPr>
          </a:p>
          <a:p>
            <a:r>
              <a:rPr lang="en-ZA" sz="1600" dirty="0">
                <a:latin typeface="Arial" pitchFamily="34" charset="0"/>
                <a:cs typeface="Arial" pitchFamily="34" charset="0"/>
              </a:rPr>
              <a:t>Tel: +27 (0) 13 656 3147</a:t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>Fax: +27 (0) 86 689 6219</a:t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>Toll Free: 0800 000 400</a:t>
            </a:r>
          </a:p>
          <a:p>
            <a:r>
              <a:rPr lang="en-ZA" sz="1600" dirty="0">
                <a:latin typeface="Arial" pitchFamily="34" charset="0"/>
                <a:cs typeface="Arial" pitchFamily="34" charset="0"/>
              </a:rPr>
              <a:t>E-mail: </a:t>
            </a:r>
            <a:r>
              <a:rPr lang="en-ZA" sz="1600" b="1" u="sng" dirty="0" smtClean="0">
                <a:latin typeface="Arial" pitchFamily="34" charset="0"/>
                <a:cs typeface="Arial" pitchFamily="34" charset="0"/>
              </a:rPr>
              <a:t>sales@ningi.com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/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/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>Physical Address: </a:t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>23 Swartbos Ave</a:t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>Modelpark</a:t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>Witbank</a:t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>Mpumalanga </a:t>
            </a:r>
            <a:br>
              <a:rPr lang="en-ZA" sz="1600" dirty="0">
                <a:latin typeface="Arial" pitchFamily="34" charset="0"/>
                <a:cs typeface="Arial" pitchFamily="34" charset="0"/>
              </a:rPr>
            </a:br>
            <a:r>
              <a:rPr lang="en-ZA" sz="1600" dirty="0">
                <a:latin typeface="Arial" pitchFamily="34" charset="0"/>
                <a:cs typeface="Arial" pitchFamily="34" charset="0"/>
              </a:rPr>
              <a:t>South Africa</a:t>
            </a:r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1860" y="1109185"/>
            <a:ext cx="23762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Thank You </a:t>
            </a:r>
          </a:p>
          <a:p>
            <a:pPr algn="ctr"/>
            <a:endParaRPr lang="en-ZA" sz="1200" b="1" dirty="0" smtClean="0"/>
          </a:p>
          <a:p>
            <a:pPr algn="ctr"/>
            <a:endParaRPr lang="en-ZA" sz="1200" b="1" dirty="0"/>
          </a:p>
          <a:p>
            <a:pPr algn="ctr"/>
            <a:endParaRPr lang="en-ZA" sz="1200" b="1" dirty="0"/>
          </a:p>
          <a:p>
            <a:pPr algn="ctr"/>
            <a:endParaRPr lang="en-ZA" sz="1400" b="1" i="1" dirty="0"/>
          </a:p>
          <a:p>
            <a:pPr algn="ctr"/>
            <a:endParaRPr lang="en-ZA" sz="1400" b="1" i="1" dirty="0"/>
          </a:p>
          <a:p>
            <a:pPr algn="ctr"/>
            <a:endParaRPr lang="en-ZA" sz="3200" b="1" dirty="0" smtClean="0"/>
          </a:p>
          <a:p>
            <a:pPr algn="ctr"/>
            <a:endParaRPr lang="en-ZA" dirty="0"/>
          </a:p>
          <a:p>
            <a:pPr algn="ctr"/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54109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For taking the time to listen about our newest member of our family </a:t>
            </a:r>
          </a:p>
          <a:p>
            <a:endParaRPr lang="en-ZA" sz="1200" b="1" dirty="0" smtClean="0"/>
          </a:p>
          <a:p>
            <a:endParaRPr lang="en-ZA" sz="1200" b="1" dirty="0"/>
          </a:p>
          <a:p>
            <a:endParaRPr lang="en-ZA" sz="1200" b="1" dirty="0"/>
          </a:p>
          <a:p>
            <a:endParaRPr lang="en-ZA" sz="1400" b="1" i="1" dirty="0"/>
          </a:p>
          <a:p>
            <a:endParaRPr lang="en-ZA" sz="1400" b="1" i="1" dirty="0"/>
          </a:p>
          <a:p>
            <a:endParaRPr lang="en-ZA" sz="3200" b="1" dirty="0" smtClean="0"/>
          </a:p>
          <a:p>
            <a:endParaRPr lang="en-ZA" dirty="0"/>
          </a:p>
          <a:p>
            <a:pPr algn="ctr"/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76310" y="1988840"/>
            <a:ext cx="3847364" cy="3231654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/>
              <a:t>The D50 Dust Monitor</a:t>
            </a:r>
          </a:p>
          <a:p>
            <a:pPr algn="ctr"/>
            <a:endParaRPr lang="en-ZA" sz="1200" b="1" dirty="0" smtClean="0"/>
          </a:p>
          <a:p>
            <a:pPr algn="ctr"/>
            <a:endParaRPr lang="en-ZA" sz="1200" b="1" dirty="0"/>
          </a:p>
          <a:p>
            <a:pPr algn="ctr"/>
            <a:endParaRPr lang="en-ZA" sz="1200" b="1" dirty="0"/>
          </a:p>
          <a:p>
            <a:pPr algn="ctr"/>
            <a:endParaRPr lang="en-ZA" sz="1400" b="1" i="1" dirty="0"/>
          </a:p>
          <a:p>
            <a:pPr algn="ctr"/>
            <a:endParaRPr lang="en-ZA" sz="1400" b="1" i="1" dirty="0"/>
          </a:p>
          <a:p>
            <a:pPr algn="ctr"/>
            <a:endParaRPr lang="en-ZA" sz="3200" b="1" dirty="0" smtClean="0"/>
          </a:p>
          <a:p>
            <a:pPr algn="ctr"/>
            <a:endParaRPr lang="en-ZA" dirty="0"/>
          </a:p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7884" y="3212976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"/>
                                  </p:iterate>
                                  <p:childTnLst>
                                    <p:set>
                                      <p:cBhvr override="childStyle">
                                        <p:cTn id="18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59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5378"/>
            <a:ext cx="4148363" cy="345638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6410" y="1123966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ZA" sz="60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D50 Dust Monitor</a:t>
            </a:r>
            <a:endParaRPr lang="en-ZA" sz="60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196752"/>
            <a:ext cx="61926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The D50  </a:t>
            </a:r>
          </a:p>
          <a:p>
            <a:endParaRPr lang="en-ZA" dirty="0"/>
          </a:p>
          <a:p>
            <a:r>
              <a:rPr lang="en-ZA" dirty="0"/>
              <a:t>I</a:t>
            </a:r>
            <a:r>
              <a:rPr lang="en-ZA" dirty="0" smtClean="0"/>
              <a:t>s </a:t>
            </a:r>
            <a:r>
              <a:rPr lang="en-ZA" dirty="0"/>
              <a:t>a state of the art environmental monitor using only the best quality components available. It offers multiple sensors in a single unit with excellent accuracy. </a:t>
            </a:r>
          </a:p>
          <a:p>
            <a:endParaRPr lang="en-ZA" b="1" dirty="0" smtClean="0"/>
          </a:p>
          <a:p>
            <a:r>
              <a:rPr lang="en-ZA" b="1" dirty="0" smtClean="0"/>
              <a:t>The D50 is fitted with the following sensors 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Dust </a:t>
            </a:r>
            <a:r>
              <a:rPr lang="en-ZA" dirty="0"/>
              <a:t>Sensor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Barometric </a:t>
            </a:r>
            <a:r>
              <a:rPr lang="en-ZA" dirty="0"/>
              <a:t>Pressure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Humidity </a:t>
            </a: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Ambient 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Optional (CO or O2 sensor) </a:t>
            </a:r>
            <a:endParaRPr lang="en-ZA" dirty="0"/>
          </a:p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8180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Quality</a:t>
            </a:r>
          </a:p>
          <a:p>
            <a:endParaRPr lang="en-ZA" sz="3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600" b="1" dirty="0" smtClean="0"/>
              <a:t>The D50 is a proudly South African Designed and Manufactured product and is designed to meet International Standards.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1600" b="1" dirty="0" smtClean="0"/>
              <a:t>Only the very best components are used in production of the D50 ensuring only the very best quality standards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600" b="1" dirty="0" smtClean="0"/>
              <a:t>The D50 also comes with 24 hours 7 days a week toll free technical support, back up service and training</a:t>
            </a:r>
          </a:p>
          <a:p>
            <a:r>
              <a:rPr lang="en-ZA" sz="3200" b="1" dirty="0" smtClean="0"/>
              <a:t> </a:t>
            </a:r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41764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Technical Brief</a:t>
            </a:r>
          </a:p>
          <a:p>
            <a:endParaRPr lang="en-ZA" sz="1200" b="1" dirty="0"/>
          </a:p>
          <a:p>
            <a:r>
              <a:rPr lang="en-ZA" sz="1400" b="1" i="1" dirty="0" smtClean="0"/>
              <a:t>For the technical people….. </a:t>
            </a:r>
            <a:endParaRPr lang="en-ZA" sz="14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dirty="0" smtClean="0"/>
              <a:t>The D50  communicates via Modbus RTU or NingiNET to the control room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dirty="0" smtClean="0"/>
              <a:t>Measurements and data are available on 16x2 OLED display, </a:t>
            </a:r>
            <a:r>
              <a:rPr lang="en-ZA" sz="1400" b="1" dirty="0"/>
              <a:t>360° </a:t>
            </a:r>
            <a:r>
              <a:rPr lang="en-ZA" sz="1400" b="1" dirty="0" smtClean="0"/>
              <a:t>Led visual indication and Modbus via the RS485 network or wireless using </a:t>
            </a:r>
            <a:r>
              <a:rPr lang="en-ZA" sz="1400" b="1" dirty="0" err="1" smtClean="0"/>
              <a:t>NingiNet</a:t>
            </a:r>
            <a:endParaRPr lang="en-ZA" sz="1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dirty="0" smtClean="0"/>
              <a:t>Visual LED alarm mapping for user requirement can be modified to any of the 4 colours fitted to the  unit.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dirty="0"/>
              <a:t>The D50 comes with a 1 year limited warranty on all parts and </a:t>
            </a:r>
            <a:r>
              <a:rPr lang="en-ZA" sz="1400" b="1" dirty="0" smtClean="0"/>
              <a:t>labour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dirty="0" smtClean="0"/>
              <a:t>The full technical specifications are available on request.</a:t>
            </a:r>
            <a:endParaRPr lang="en-ZA" sz="16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ZA" sz="1600" b="1" dirty="0" smtClean="0"/>
          </a:p>
          <a:p>
            <a:r>
              <a:rPr lang="en-ZA" sz="3200" b="1" dirty="0" smtClean="0"/>
              <a:t> </a:t>
            </a:r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6790" y="988376"/>
            <a:ext cx="504056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Ok so how does it work?</a:t>
            </a:r>
          </a:p>
          <a:p>
            <a:endParaRPr lang="en-ZA" sz="1400" b="1" dirty="0" smtClean="0"/>
          </a:p>
          <a:p>
            <a:r>
              <a:rPr lang="en-ZA" sz="1400" b="1" i="1" dirty="0" smtClean="0"/>
              <a:t>We can all learn here….</a:t>
            </a:r>
          </a:p>
          <a:p>
            <a:endParaRPr lang="en-ZA" sz="1400" b="1" i="1" dirty="0"/>
          </a:p>
          <a:p>
            <a:r>
              <a:rPr lang="en-ZA" sz="1400" dirty="0" smtClean="0"/>
              <a:t>Ok.. Samples of air are drawn in using the in-built high quality vacuum pump.</a:t>
            </a:r>
          </a:p>
          <a:p>
            <a:r>
              <a:rPr lang="en-ZA" sz="1400" dirty="0" smtClean="0"/>
              <a:t>The drawn in dust is passed through a primary particle separator  and also a secondary cyclone separating dust particles over  10uM….. </a:t>
            </a:r>
          </a:p>
          <a:p>
            <a:r>
              <a:rPr lang="en-ZA" sz="1400" dirty="0" smtClean="0"/>
              <a:t>After sampling the dust through digital signal process then the quantifiable value is displayed on the display and the scrutinized results are sent over the RS485 MODBUS RTU and/or </a:t>
            </a:r>
            <a:r>
              <a:rPr lang="en-ZA" sz="1400" dirty="0" err="1" smtClean="0"/>
              <a:t>NingiNet</a:t>
            </a:r>
            <a:r>
              <a:rPr lang="en-ZA" sz="1400" dirty="0" smtClean="0"/>
              <a:t> communication network back to the Control Room.</a:t>
            </a:r>
          </a:p>
          <a:p>
            <a:endParaRPr lang="en-ZA" sz="1400" dirty="0"/>
          </a:p>
          <a:p>
            <a:r>
              <a:rPr lang="en-ZA" sz="1400" b="1" i="1" dirty="0" smtClean="0"/>
              <a:t>Extract of the science behind the D50</a:t>
            </a:r>
          </a:p>
          <a:p>
            <a:endParaRPr lang="en-ZA" sz="1400" b="1" i="1" dirty="0"/>
          </a:p>
          <a:p>
            <a:endParaRPr lang="en-ZA" sz="1400" b="1" i="1" dirty="0"/>
          </a:p>
          <a:p>
            <a:endParaRPr lang="en-ZA" sz="1400" b="1" i="1" dirty="0"/>
          </a:p>
          <a:p>
            <a:endParaRPr lang="en-ZA" sz="1400" b="1" dirty="0"/>
          </a:p>
          <a:p>
            <a:pPr marL="285750" indent="-285750">
              <a:buFont typeface="Arial" pitchFamily="34" charset="0"/>
              <a:buChar char="•"/>
            </a:pPr>
            <a:endParaRPr lang="en-ZA" sz="1400" b="1" dirty="0" smtClean="0"/>
          </a:p>
          <a:p>
            <a:r>
              <a:rPr lang="en-ZA" sz="3200" b="1" dirty="0" smtClean="0"/>
              <a:t> </a:t>
            </a:r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5" y="4509120"/>
            <a:ext cx="3833507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08720"/>
            <a:ext cx="41764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Safety Brief</a:t>
            </a:r>
          </a:p>
          <a:p>
            <a:endParaRPr lang="en-ZA" sz="1400" b="1" dirty="0"/>
          </a:p>
          <a:p>
            <a:r>
              <a:rPr lang="en-ZA" sz="1400" b="1" i="1" dirty="0" smtClean="0"/>
              <a:t>The D50 is available  in both Intrinsic and non intrinsic safe models.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4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i="1" dirty="0" smtClean="0"/>
              <a:t>Intrinsic – This model is approved for hazardous locations including underground mines – operating at 10 to 19VDC  from an intrinsic safe power supply 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4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i="1" dirty="0" smtClean="0"/>
              <a:t>Non-intrinsic safe – This model is for use in non-hazardous locations with operating voltages of 10 to 48VDC or 115/240VAC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4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i="1" dirty="0" smtClean="0"/>
              <a:t>All models include battery back-up to ensure operating is maintained for a period of time during power failure and is maintenance free.</a:t>
            </a:r>
            <a:endParaRPr lang="en-ZA" sz="1600" b="1" dirty="0" smtClean="0"/>
          </a:p>
          <a:p>
            <a:r>
              <a:rPr lang="en-ZA" sz="3200" b="1" dirty="0" smtClean="0"/>
              <a:t> </a:t>
            </a:r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08720"/>
            <a:ext cx="504056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Communications Brief</a:t>
            </a:r>
          </a:p>
          <a:p>
            <a:endParaRPr lang="en-ZA" sz="1400" b="1" dirty="0" smtClean="0"/>
          </a:p>
          <a:p>
            <a:r>
              <a:rPr lang="en-ZA" sz="1400" b="1" dirty="0" smtClean="0"/>
              <a:t>The D50 has the capability of communicating via RS485 MODBUS RTU or by the New NingiNET Wireless Mesh Network.</a:t>
            </a:r>
          </a:p>
          <a:p>
            <a:endParaRPr lang="en-ZA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i="1" u="sng" dirty="0" smtClean="0"/>
              <a:t>RS485 MODBUS RTU </a:t>
            </a:r>
            <a:r>
              <a:rPr lang="en-ZA" sz="1400" b="1" i="1" dirty="0" smtClean="0"/>
              <a:t>protocol transmits data back to the control room typically by means of a physical connection to a PLC based fibre link system, whilst the field device gives a local indication status local by means of the </a:t>
            </a:r>
            <a:r>
              <a:rPr lang="en-ZA" sz="1400" b="1" i="1" dirty="0"/>
              <a:t>O</a:t>
            </a:r>
            <a:r>
              <a:rPr lang="en-ZA" sz="1400" b="1" i="1" dirty="0" smtClean="0"/>
              <a:t>LED (Organic light emitting diode Display)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14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400" b="1" i="1" u="sng" dirty="0" smtClean="0"/>
              <a:t>NingiNET Wireless Mesh </a:t>
            </a:r>
            <a:r>
              <a:rPr lang="en-ZA" sz="1400" b="1" i="1" dirty="0" smtClean="0"/>
              <a:t>Networking is the latest communication topology which Ningi Services now offer where we make use of a Wireless Mesh Topology therefore reducing the chance of lost data and increasing the data transfer rate by means of avoiding the PLC  based copper link system</a:t>
            </a:r>
          </a:p>
          <a:p>
            <a:endParaRPr lang="en-ZA" sz="1400" b="1" i="1" dirty="0" smtClean="0"/>
          </a:p>
          <a:p>
            <a:r>
              <a:rPr lang="en-ZA" sz="1400" b="1" i="1" dirty="0" smtClean="0"/>
              <a:t>Critical communications is paramount and the control room functionality relies solely upon data transferred and interpreted from the D50 field device.</a:t>
            </a:r>
          </a:p>
          <a:p>
            <a:endParaRPr lang="en-ZA" sz="1400" b="1" i="1" dirty="0"/>
          </a:p>
          <a:p>
            <a:endParaRPr lang="en-ZA" sz="3200" b="1" dirty="0" smtClean="0"/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728974"/>
            <a:ext cx="1944216" cy="1619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2885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 flipH="1">
            <a:off x="6048545" y="2857580"/>
            <a:ext cx="2396955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048545" y="2141220"/>
            <a:ext cx="0" cy="71636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460432" y="2857580"/>
            <a:ext cx="0" cy="897064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94750" y="1640815"/>
            <a:ext cx="1" cy="206755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156763" y="2271827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52" name="Oval 51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kern="1200" dirty="0" smtClean="0">
                  <a:solidFill>
                    <a:srgbClr val="FFFF00"/>
                  </a:solidFill>
                </a:rPr>
                <a:t>PLC Interface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 flipV="1">
            <a:off x="5794751" y="3720039"/>
            <a:ext cx="1520449" cy="13761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728193" cy="12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300" y="917610"/>
            <a:ext cx="4623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RS485 Communication </a:t>
            </a:r>
            <a:endParaRPr lang="en-ZA" sz="1400" b="1" dirty="0" smtClean="0"/>
          </a:p>
          <a:p>
            <a:r>
              <a:rPr lang="en-ZA" sz="1400" b="1" dirty="0" smtClean="0"/>
              <a:t>A typical hardwired RS485 – MODBUS RTU Topology would look similar to this…</a:t>
            </a:r>
          </a:p>
          <a:p>
            <a:endParaRPr lang="en-ZA" sz="1400" b="1" dirty="0" smtClean="0"/>
          </a:p>
          <a:p>
            <a:endParaRPr lang="en-ZA" sz="1400" b="1" i="1" dirty="0"/>
          </a:p>
          <a:p>
            <a:endParaRPr lang="en-ZA" sz="3200" b="1" dirty="0" smtClean="0"/>
          </a:p>
          <a:p>
            <a:endParaRPr lang="en-ZA" dirty="0"/>
          </a:p>
          <a:p>
            <a:pPr algn="ctr"/>
            <a:endParaRPr lang="en-ZA" dirty="0"/>
          </a:p>
        </p:txBody>
      </p:sp>
      <p:pic>
        <p:nvPicPr>
          <p:cNvPr id="1027" name="Picture 3" descr="C:\Users\claudia\Desktop\Work Urgent\8Port Fiber Ethernet Swi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0" b="89773" l="3733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99" r="3701" b="19516"/>
          <a:stretch/>
        </p:blipFill>
        <p:spPr bwMode="auto">
          <a:xfrm>
            <a:off x="3067524" y="2831743"/>
            <a:ext cx="1152253" cy="54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5794752" y="1640815"/>
            <a:ext cx="924839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11960" y="3074537"/>
            <a:ext cx="1152128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79310" y="4394422"/>
            <a:ext cx="0" cy="1152444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03848" y="5546866"/>
            <a:ext cx="47546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68" y="920686"/>
            <a:ext cx="913894" cy="7614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cxnSp>
        <p:nvCxnSpPr>
          <p:cNvPr id="34" name="Straight Connector 33"/>
          <p:cNvCxnSpPr/>
          <p:nvPr/>
        </p:nvCxnSpPr>
        <p:spPr>
          <a:xfrm>
            <a:off x="3664461" y="3293999"/>
            <a:ext cx="0" cy="852081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812965" y="5676605"/>
            <a:ext cx="1102851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claudia\Desktop\Work Urgent\TX_TOSER_6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69667" l="1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7032" r="9413" b="30889"/>
          <a:stretch/>
        </p:blipFill>
        <p:spPr bwMode="auto">
          <a:xfrm>
            <a:off x="2771737" y="5301207"/>
            <a:ext cx="591574" cy="4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laudia\Desktop\Work Urgent\scada hom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29100"/>
            <a:ext cx="1964899" cy="194421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claudia\Desktop\Work Urgent\8Port Fiber Ethernet Swi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0" b="89773" l="3733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99" r="3701" b="19516"/>
          <a:stretch/>
        </p:blipFill>
        <p:spPr bwMode="auto">
          <a:xfrm>
            <a:off x="3073486" y="3929161"/>
            <a:ext cx="1152253" cy="54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912780765"/>
              </p:ext>
            </p:extLst>
          </p:nvPr>
        </p:nvGraphicFramePr>
        <p:xfrm>
          <a:off x="7919659" y="624911"/>
          <a:ext cx="1224341" cy="31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6704397" y="642157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46" name="Oval 45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"/>
            <p:cNvSpPr/>
            <p:nvPr/>
          </p:nvSpPr>
          <p:spPr>
            <a:xfrm>
              <a:off x="383043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kern="1200" dirty="0" smtClean="0">
                  <a:solidFill>
                    <a:srgbClr val="FFFF00"/>
                  </a:solidFill>
                </a:rPr>
                <a:t>Field Device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93511" y="2541564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49" name="Oval 48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dirty="0" smtClean="0">
                  <a:solidFill>
                    <a:srgbClr val="FFFF00"/>
                  </a:solidFill>
                </a:rPr>
                <a:t>Link/HUB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93511" y="3708365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55" name="Oval 54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dirty="0" smtClean="0">
                  <a:solidFill>
                    <a:srgbClr val="FFFF00"/>
                  </a:solidFill>
                </a:rPr>
                <a:t>Link/HUB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84903" y="4985992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58" name="Oval 57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dirty="0" smtClean="0">
                  <a:solidFill>
                    <a:srgbClr val="FFFF00"/>
                  </a:solidFill>
                </a:rPr>
                <a:t>RS485 Converter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3169" y="3754644"/>
            <a:ext cx="1382447" cy="664229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62" name="Oval 61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4"/>
            <p:cNvSpPr/>
            <p:nvPr/>
          </p:nvSpPr>
          <p:spPr>
            <a:xfrm>
              <a:off x="383041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dirty="0" smtClean="0">
                  <a:solidFill>
                    <a:srgbClr val="FFFF00"/>
                  </a:solidFill>
                </a:rPr>
                <a:t>SCADA System with MODBUS RTU Protocol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30" name="Picture 6" descr="C:\Users\claudia\Desktop\Work Urgent\131895094137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10" b="14033"/>
          <a:stretch/>
        </p:blipFill>
        <p:spPr bwMode="auto">
          <a:xfrm>
            <a:off x="5058127" y="2587843"/>
            <a:ext cx="1369969" cy="98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80" y="3428761"/>
            <a:ext cx="842504" cy="74328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29" y="3410600"/>
            <a:ext cx="913894" cy="76145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4222756431"/>
              </p:ext>
            </p:extLst>
          </p:nvPr>
        </p:nvGraphicFramePr>
        <p:xfrm>
          <a:off x="7903225" y="3102719"/>
          <a:ext cx="1224341" cy="31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716195" y="3062822"/>
            <a:ext cx="648068" cy="316016"/>
            <a:chOff x="288136" y="0"/>
            <a:chExt cx="648068" cy="316016"/>
          </a:xfrm>
          <a:scene3d>
            <a:camera prst="orthographicFront"/>
            <a:lightRig rig="flat" dir="t"/>
          </a:scene3d>
        </p:grpSpPr>
        <p:sp>
          <p:nvSpPr>
            <p:cNvPr id="70" name="Oval 69"/>
            <p:cNvSpPr/>
            <p:nvPr/>
          </p:nvSpPr>
          <p:spPr>
            <a:xfrm>
              <a:off x="288136" y="0"/>
              <a:ext cx="648068" cy="31601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4"/>
            <p:cNvSpPr/>
            <p:nvPr/>
          </p:nvSpPr>
          <p:spPr>
            <a:xfrm>
              <a:off x="383043" y="46279"/>
              <a:ext cx="458254" cy="223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700" kern="1200" dirty="0" smtClean="0">
                  <a:solidFill>
                    <a:srgbClr val="FFFF00"/>
                  </a:solidFill>
                </a:rPr>
                <a:t>Field Device</a:t>
              </a:r>
              <a:endParaRPr lang="en-ZA" sz="700" kern="12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H="1">
            <a:off x="6063477" y="2141220"/>
            <a:ext cx="2396955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445500" y="1511300"/>
            <a:ext cx="14932" cy="652805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round/>
            <a:tailEnd type="diamon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594" b="98614" l="1501" r="96940"/>
                    </a14:imgEffect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80" y="958173"/>
            <a:ext cx="842504" cy="74824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</p:spPr>
      </p:pic>
    </p:spTree>
    <p:extLst>
      <p:ext uri="{BB962C8B-B14F-4D97-AF65-F5344CB8AC3E}">
        <p14:creationId xmlns:p14="http://schemas.microsoft.com/office/powerpoint/2010/main" val="30677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9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2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7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2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7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7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7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2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45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2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  <p:bldGraphic spid="6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637</TotalTime>
  <Words>752</Words>
  <Application>Microsoft Office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Gerrie</cp:lastModifiedBy>
  <cp:revision>103</cp:revision>
  <dcterms:created xsi:type="dcterms:W3CDTF">2014-06-13T09:14:57Z</dcterms:created>
  <dcterms:modified xsi:type="dcterms:W3CDTF">2015-07-30T04:36:04Z</dcterms:modified>
</cp:coreProperties>
</file>