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  <p:sldId id="278" r:id="rId4"/>
    <p:sldId id="264" r:id="rId5"/>
    <p:sldId id="277" r:id="rId6"/>
    <p:sldId id="282" r:id="rId7"/>
    <p:sldId id="281" r:id="rId8"/>
    <p:sldId id="279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rgbClr val="1B1B1B"/>
        </a:solidFill>
        <a:latin typeface="Lucida Grande" charset="0"/>
        <a:ea typeface="ヒラギノ角ゴ ProN W3" charset="0"/>
        <a:cs typeface="ヒラギノ角ゴ ProN W3" charset="0"/>
        <a:sym typeface="Lucida Grande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1B1B1B"/>
        </a:solidFill>
        <a:latin typeface="Lucida Grande" charset="0"/>
        <a:ea typeface="ヒラギノ角ゴ ProN W3" charset="0"/>
        <a:cs typeface="ヒラギノ角ゴ ProN W3" charset="0"/>
        <a:sym typeface="Lucida Grande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1B1B1B"/>
        </a:solidFill>
        <a:latin typeface="Lucida Grande" charset="0"/>
        <a:ea typeface="ヒラギノ角ゴ ProN W3" charset="0"/>
        <a:cs typeface="ヒラギノ角ゴ ProN W3" charset="0"/>
        <a:sym typeface="Lucida Grande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1B1B1B"/>
        </a:solidFill>
        <a:latin typeface="Lucida Grande" charset="0"/>
        <a:ea typeface="ヒラギノ角ゴ ProN W3" charset="0"/>
        <a:cs typeface="ヒラギノ角ゴ ProN W3" charset="0"/>
        <a:sym typeface="Lucida Grande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1B1B1B"/>
        </a:solidFill>
        <a:latin typeface="Lucida Grande" charset="0"/>
        <a:ea typeface="ヒラギノ角ゴ ProN W3" charset="0"/>
        <a:cs typeface="ヒラギノ角ゴ ProN W3" charset="0"/>
        <a:sym typeface="Lucida Grande" charset="0"/>
      </a:defRPr>
    </a:lvl5pPr>
    <a:lvl6pPr marL="2286000" algn="l" defTabSz="914400" rtl="0" eaLnBrk="1" latinLnBrk="0" hangingPunct="1">
      <a:defRPr kern="1200">
        <a:solidFill>
          <a:srgbClr val="1B1B1B"/>
        </a:solidFill>
        <a:latin typeface="Lucida Grande" charset="0"/>
        <a:ea typeface="ヒラギノ角ゴ ProN W3" charset="0"/>
        <a:cs typeface="ヒラギノ角ゴ ProN W3" charset="0"/>
        <a:sym typeface="Lucida Grande" charset="0"/>
      </a:defRPr>
    </a:lvl6pPr>
    <a:lvl7pPr marL="2743200" algn="l" defTabSz="914400" rtl="0" eaLnBrk="1" latinLnBrk="0" hangingPunct="1">
      <a:defRPr kern="1200">
        <a:solidFill>
          <a:srgbClr val="1B1B1B"/>
        </a:solidFill>
        <a:latin typeface="Lucida Grande" charset="0"/>
        <a:ea typeface="ヒラギノ角ゴ ProN W3" charset="0"/>
        <a:cs typeface="ヒラギノ角ゴ ProN W3" charset="0"/>
        <a:sym typeface="Lucida Grande" charset="0"/>
      </a:defRPr>
    </a:lvl7pPr>
    <a:lvl8pPr marL="3200400" algn="l" defTabSz="914400" rtl="0" eaLnBrk="1" latinLnBrk="0" hangingPunct="1">
      <a:defRPr kern="1200">
        <a:solidFill>
          <a:srgbClr val="1B1B1B"/>
        </a:solidFill>
        <a:latin typeface="Lucida Grande" charset="0"/>
        <a:ea typeface="ヒラギノ角ゴ ProN W3" charset="0"/>
        <a:cs typeface="ヒラギノ角ゴ ProN W3" charset="0"/>
        <a:sym typeface="Lucida Grande" charset="0"/>
      </a:defRPr>
    </a:lvl8pPr>
    <a:lvl9pPr marL="3657600" algn="l" defTabSz="914400" rtl="0" eaLnBrk="1" latinLnBrk="0" hangingPunct="1">
      <a:defRPr kern="1200">
        <a:solidFill>
          <a:srgbClr val="1B1B1B"/>
        </a:solidFill>
        <a:latin typeface="Lucida Grande" charset="0"/>
        <a:ea typeface="ヒラギノ角ゴ ProN W3" charset="0"/>
        <a:cs typeface="ヒラギノ角ゴ ProN W3" charset="0"/>
        <a:sym typeface="Lucida Grande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D0EFC7E-DE7F-424F-99AE-EB95080D45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A4D1E5A-EEA7-474B-ACF6-5633C5D7D4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0488"/>
            <a:ext cx="2057400" cy="67675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0488"/>
            <a:ext cx="6019800" cy="67675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A366B30-C4BD-4185-9EF7-7128895A9D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DCDA762-076E-454F-B45C-412615CF69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114C6E3-15A5-413B-AB7F-55C90AC22B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5A6F45B-30FF-4F5E-AF6C-268C0C739F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A70C3E4-4962-4A43-A437-9DBAD5695C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4C0FD14-66A0-4CCB-B26F-1A5DFBB03F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2D52DBC-FE7C-4920-959D-C984E453D9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3A18EF4-7695-4765-ACCC-3D28132D42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B824E03-7B77-4ABE-AAE6-A1A5BBF458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>
            <p:ph type="title"/>
          </p:nvPr>
        </p:nvSpPr>
        <p:spPr bwMode="auto">
          <a:xfrm>
            <a:off x="457200" y="90488"/>
            <a:ext cx="8229600" cy="1509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9144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Lucida Grande" charset="0"/>
              </a:rPr>
              <a:t>Click to edit Master title style</a:t>
            </a:r>
          </a:p>
        </p:txBody>
      </p:sp>
      <p:sp>
        <p:nvSpPr>
          <p:cNvPr id="1026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457200" y="1600200"/>
            <a:ext cx="8229600" cy="525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Lucida Grande" charset="0"/>
              </a:rPr>
              <a:t>Click to edit Master text styles</a:t>
            </a:r>
          </a:p>
          <a:p>
            <a:pPr lvl="1"/>
            <a:r>
              <a:rPr lang="en-US" smtClean="0">
                <a:sym typeface="Lucida Grande" charset="0"/>
              </a:rPr>
              <a:t>Second level</a:t>
            </a:r>
          </a:p>
          <a:p>
            <a:pPr lvl="2"/>
            <a:r>
              <a:rPr lang="en-US" smtClean="0">
                <a:sym typeface="Lucida Grande" charset="0"/>
              </a:rPr>
              <a:t>Third level</a:t>
            </a:r>
          </a:p>
          <a:p>
            <a:pPr lvl="3"/>
            <a:r>
              <a:rPr lang="en-US" smtClean="0">
                <a:sym typeface="Lucida Grande" charset="0"/>
              </a:rPr>
              <a:t>Fourth level</a:t>
            </a:r>
          </a:p>
          <a:p>
            <a:pPr lvl="4"/>
            <a:r>
              <a:rPr lang="en-US" smtClean="0">
                <a:sym typeface="Lucida Grande" charset="0"/>
              </a:rPr>
              <a:t>Fifth level</a:t>
            </a:r>
          </a:p>
        </p:txBody>
      </p:sp>
      <p:sp>
        <p:nvSpPr>
          <p:cNvPr id="1027" name="Text Box 3"/>
          <p:cNvSpPr txBox="1">
            <a:spLocks noChangeArrowheads="1"/>
          </p:cNvSpPr>
          <p:nvPr>
            <p:ph type="sldNum" sz="quarter" idx="4"/>
          </p:nvPr>
        </p:nvSpPr>
        <p:spPr bwMode="auto">
          <a:xfrm>
            <a:off x="7466013" y="6392863"/>
            <a:ext cx="306387" cy="29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B8B8B"/>
                </a:solidFill>
                <a:ea typeface="Lucida Grande" charset="0"/>
                <a:cs typeface="Lucida Grande" charset="0"/>
              </a:defRPr>
            </a:lvl1pPr>
          </a:lstStyle>
          <a:p>
            <a:fld id="{B91507BC-79AF-4EB4-8F49-DB9E3545ACF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ftr="0" dt="0"/>
  <p:txStyles>
    <p:titleStyle>
      <a:lvl1pPr marL="396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Lucida Grande" charset="0"/>
        </a:defRPr>
      </a:lvl1pPr>
      <a:lvl2pPr marL="396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2pPr>
      <a:lvl3pPr marL="396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3pPr>
      <a:lvl4pPr marL="396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4pPr>
      <a:lvl5pPr marL="396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5pPr>
      <a:lvl6pPr marL="4968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6pPr>
      <a:lvl7pPr marL="9540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7pPr>
      <a:lvl8pPr marL="14112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8pPr>
      <a:lvl9pPr marL="186848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9pPr>
    </p:titleStyle>
    <p:bodyStyle>
      <a:lvl1pPr marL="382588" indent="-342900" algn="l" rtl="0" fontAlgn="base">
        <a:spcBef>
          <a:spcPts val="800"/>
        </a:spcBef>
        <a:spcAft>
          <a:spcPct val="0"/>
        </a:spcAft>
        <a:buClr>
          <a:srgbClr val="1B1B1B"/>
        </a:buClr>
        <a:buSzPct val="100000"/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1pPr>
      <a:lvl2pPr marL="731838" indent="-285750" algn="l" rtl="0" fontAlgn="base">
        <a:spcBef>
          <a:spcPts val="700"/>
        </a:spcBef>
        <a:spcAft>
          <a:spcPct val="0"/>
        </a:spcAft>
        <a:buClr>
          <a:srgbClr val="1B1B1B"/>
        </a:buClr>
        <a:buSzPct val="100000"/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2pPr>
      <a:lvl3pPr marL="1131888" indent="-228600" algn="l" rtl="0" fontAlgn="base">
        <a:spcBef>
          <a:spcPts val="600"/>
        </a:spcBef>
        <a:spcAft>
          <a:spcPct val="0"/>
        </a:spcAft>
        <a:buClr>
          <a:srgbClr val="1B1B1B"/>
        </a:buClr>
        <a:buSzPct val="100000"/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3pPr>
      <a:lvl4pPr marL="1589088" indent="-228600" algn="l" rtl="0" fontAlgn="base">
        <a:spcBef>
          <a:spcPts val="500"/>
        </a:spcBef>
        <a:spcAft>
          <a:spcPct val="0"/>
        </a:spcAft>
        <a:buClr>
          <a:srgbClr val="1B1B1B"/>
        </a:buClr>
        <a:buSzPct val="100000"/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4pPr>
      <a:lvl5pPr marL="2046288" indent="-228600" algn="l" rtl="0" fontAlgn="base">
        <a:spcBef>
          <a:spcPts val="500"/>
        </a:spcBef>
        <a:spcAft>
          <a:spcPct val="0"/>
        </a:spcAft>
        <a:buClr>
          <a:srgbClr val="1B1B1B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5pPr>
      <a:lvl6pPr marL="2503488" indent="-228600" algn="l" rtl="0" fontAlgn="base">
        <a:spcBef>
          <a:spcPts val="500"/>
        </a:spcBef>
        <a:spcAft>
          <a:spcPct val="0"/>
        </a:spcAft>
        <a:buClr>
          <a:srgbClr val="1B1B1B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6pPr>
      <a:lvl7pPr marL="2960688" indent="-228600" algn="l" rtl="0" fontAlgn="base">
        <a:spcBef>
          <a:spcPts val="500"/>
        </a:spcBef>
        <a:spcAft>
          <a:spcPct val="0"/>
        </a:spcAft>
        <a:buClr>
          <a:srgbClr val="1B1B1B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7pPr>
      <a:lvl8pPr marL="3417888" indent="-228600" algn="l" rtl="0" fontAlgn="base">
        <a:spcBef>
          <a:spcPts val="500"/>
        </a:spcBef>
        <a:spcAft>
          <a:spcPct val="0"/>
        </a:spcAft>
        <a:buClr>
          <a:srgbClr val="1B1B1B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8pPr>
      <a:lvl9pPr marL="3875088" indent="-228600" algn="l" rtl="0" fontAlgn="base">
        <a:spcBef>
          <a:spcPts val="500"/>
        </a:spcBef>
        <a:spcAft>
          <a:spcPct val="0"/>
        </a:spcAft>
        <a:buClr>
          <a:srgbClr val="1B1B1B"/>
        </a:buClr>
        <a:buSzPct val="100000"/>
        <a:buFont typeface="Arial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slide" Target="slide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7466013" y="6392863"/>
            <a:ext cx="306387" cy="29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fld id="{8012D782-61BA-41AF-BF38-D82F32AF070F}" type="slidenum">
              <a:rPr lang="en-US" sz="1200">
                <a:solidFill>
                  <a:srgbClr val="8B8B8B"/>
                </a:solidFill>
                <a:ea typeface="Lucida Grande" charset="0"/>
                <a:cs typeface="Lucida Grande" charset="0"/>
              </a:rPr>
              <a:pPr algn="ctr"/>
              <a:t>1</a:t>
            </a:fld>
            <a:endParaRPr lang="en-US" sz="1200">
              <a:solidFill>
                <a:srgbClr val="8B8B8B"/>
              </a:solidFill>
              <a:ea typeface="Lucida Grande" charset="0"/>
              <a:cs typeface="Lucida Grande" charset="0"/>
            </a:endParaRPr>
          </a:p>
        </p:txBody>
      </p:sp>
      <p:sp>
        <p:nvSpPr>
          <p:cNvPr id="2051" name="Rectangle 3"/>
          <p:cNvSpPr>
            <a:spLocks/>
          </p:cNvSpPr>
          <p:nvPr/>
        </p:nvSpPr>
        <p:spPr bwMode="auto">
          <a:xfrm>
            <a:off x="2743200" y="1295400"/>
            <a:ext cx="6781800" cy="16764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 b="1" dirty="0">
                <a:solidFill>
                  <a:srgbClr val="FFFFFF"/>
                </a:solidFill>
                <a:ea typeface="Lucida Grande" charset="0"/>
                <a:cs typeface="Lucida Grande" charset="0"/>
              </a:rPr>
              <a:t>PROPOSAL FOR AN INDUSTRY-WIDE BUY QUIET </a:t>
            </a:r>
            <a:r>
              <a:rPr lang="en-US" sz="2800" b="1" dirty="0">
                <a:solidFill>
                  <a:srgbClr val="FFFFFF"/>
                </a:solidFill>
                <a:ea typeface="Lucida Grande" charset="0"/>
                <a:cs typeface="Lucida Grande" charset="0"/>
              </a:rPr>
              <a:t>INITIATIVE</a:t>
            </a:r>
            <a:endParaRPr lang="en-US" sz="2800" b="1" dirty="0">
              <a:solidFill>
                <a:srgbClr val="FFFFFF"/>
              </a:solidFill>
              <a:ea typeface="Lucida Grande" charset="0"/>
              <a:cs typeface="Lucida Grande" charset="0"/>
            </a:endParaRPr>
          </a:p>
        </p:txBody>
      </p:sp>
      <p:sp>
        <p:nvSpPr>
          <p:cNvPr id="2052" name="Rectangle 4"/>
          <p:cNvSpPr>
            <a:spLocks/>
          </p:cNvSpPr>
          <p:nvPr/>
        </p:nvSpPr>
        <p:spPr bwMode="auto">
          <a:xfrm>
            <a:off x="4495800" y="2743200"/>
            <a:ext cx="4292600" cy="3810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 sz="2800" dirty="0" smtClean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  <a:sym typeface="Georgia" charset="0"/>
              </a:rPr>
              <a:t>July 2013</a:t>
            </a:r>
            <a:endParaRPr lang="en-US" sz="2800" dirty="0">
              <a:solidFill>
                <a:srgbClr val="FFFFFF"/>
              </a:solidFill>
              <a:latin typeface="Georgia" charset="0"/>
              <a:ea typeface="Georgia" charset="0"/>
              <a:cs typeface="Georgia" charset="0"/>
              <a:sym typeface="Georgi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</p:spPr>
      </p:pic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7466013" y="6392863"/>
            <a:ext cx="306387" cy="29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fld id="{A39DFAA1-0DA6-4E75-8DB3-98906AD1E83F}" type="slidenum">
              <a:rPr lang="en-US" sz="1200">
                <a:solidFill>
                  <a:srgbClr val="8B8B8B"/>
                </a:solidFill>
                <a:ea typeface="Lucida Grande" charset="0"/>
                <a:cs typeface="Lucida Grande" charset="0"/>
              </a:rPr>
              <a:pPr algn="ctr"/>
              <a:t>2</a:t>
            </a:fld>
            <a:endParaRPr lang="en-US" sz="1200">
              <a:solidFill>
                <a:srgbClr val="8B8B8B"/>
              </a:solidFill>
              <a:ea typeface="Lucida Grande" charset="0"/>
              <a:cs typeface="Lucida Grande" charset="0"/>
            </a:endParaRPr>
          </a:p>
        </p:txBody>
      </p:sp>
      <p:sp>
        <p:nvSpPr>
          <p:cNvPr id="3075" name="Rectangle 3"/>
          <p:cNvSpPr>
            <a:spLocks/>
          </p:cNvSpPr>
          <p:nvPr/>
        </p:nvSpPr>
        <p:spPr bwMode="auto">
          <a:xfrm>
            <a:off x="228600" y="128588"/>
            <a:ext cx="5295900" cy="9271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 sz="44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Introduction</a:t>
            </a:r>
            <a:endParaRPr lang="en-US" sz="44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sp>
        <p:nvSpPr>
          <p:cNvPr id="3083" name="Rectangle 11"/>
          <p:cNvSpPr>
            <a:spLocks/>
          </p:cNvSpPr>
          <p:nvPr/>
        </p:nvSpPr>
        <p:spPr bwMode="auto">
          <a:xfrm>
            <a:off x="304800" y="914400"/>
            <a:ext cx="8077200" cy="16002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4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Purpose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4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To provide </a:t>
            </a:r>
            <a:r>
              <a:rPr lang="en-US" sz="2400" dirty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the Mining Industry Leaders with a consolidated industry-wide strategy for a Buy Quiet </a:t>
            </a:r>
            <a:r>
              <a:rPr lang="en-US" sz="24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Initiative as </a:t>
            </a:r>
            <a:r>
              <a:rPr lang="en-US" sz="2400" dirty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well as a practical path-forward to execute the strategy</a:t>
            </a:r>
          </a:p>
        </p:txBody>
      </p:sp>
      <p:sp>
        <p:nvSpPr>
          <p:cNvPr id="17" name="Rectangle 11"/>
          <p:cNvSpPr>
            <a:spLocks/>
          </p:cNvSpPr>
          <p:nvPr/>
        </p:nvSpPr>
        <p:spPr bwMode="auto">
          <a:xfrm>
            <a:off x="457200" y="2743200"/>
            <a:ext cx="8077200" cy="16002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4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What is it?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GB" sz="24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A </a:t>
            </a:r>
            <a:r>
              <a:rPr lang="en-GB" sz="2400" dirty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standing decision from mining companies to procure only equipment and machinery that comply with specific noise emission </a:t>
            </a:r>
            <a:r>
              <a:rPr lang="en-GB" sz="24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requirements</a:t>
            </a:r>
            <a:endParaRPr lang="en-US" sz="24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sp>
        <p:nvSpPr>
          <p:cNvPr id="19" name="Rectangle 11"/>
          <p:cNvSpPr>
            <a:spLocks/>
          </p:cNvSpPr>
          <p:nvPr/>
        </p:nvSpPr>
        <p:spPr bwMode="auto">
          <a:xfrm>
            <a:off x="457200" y="4648200"/>
            <a:ext cx="8077200" cy="16002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4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What we want ?</a:t>
            </a:r>
          </a:p>
          <a:p>
            <a:pPr>
              <a:buFont typeface="Arial" pitchFamily="34" charset="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GB" sz="24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  Input from CM&amp; EE</a:t>
            </a:r>
          </a:p>
          <a:p>
            <a:pPr>
              <a:buFont typeface="Arial" pitchFamily="34" charset="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GB" sz="24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  Active participation</a:t>
            </a:r>
          </a:p>
          <a:p>
            <a:pPr>
              <a:buFont typeface="Arial" pitchFamily="34" charset="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GB" sz="24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  Ownership</a:t>
            </a:r>
            <a:endParaRPr lang="en-US" sz="24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3" grpId="0"/>
      <p:bldP spid="17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</p:spPr>
      </p:pic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7466013" y="6392863"/>
            <a:ext cx="306387" cy="29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fld id="{A39DFAA1-0DA6-4E75-8DB3-98906AD1E83F}" type="slidenum">
              <a:rPr lang="en-US" sz="1200">
                <a:solidFill>
                  <a:srgbClr val="8B8B8B"/>
                </a:solidFill>
                <a:ea typeface="Lucida Grande" charset="0"/>
                <a:cs typeface="Lucida Grande" charset="0"/>
              </a:rPr>
              <a:pPr algn="ctr"/>
              <a:t>3</a:t>
            </a:fld>
            <a:endParaRPr lang="en-US" sz="1200">
              <a:solidFill>
                <a:srgbClr val="8B8B8B"/>
              </a:solidFill>
              <a:ea typeface="Lucida Grande" charset="0"/>
              <a:cs typeface="Lucida Grande" charset="0"/>
            </a:endParaRPr>
          </a:p>
        </p:txBody>
      </p:sp>
      <p:sp>
        <p:nvSpPr>
          <p:cNvPr id="3075" name="Rectangle 3"/>
          <p:cNvSpPr>
            <a:spLocks/>
          </p:cNvSpPr>
          <p:nvPr/>
        </p:nvSpPr>
        <p:spPr bwMode="auto">
          <a:xfrm>
            <a:off x="228600" y="128588"/>
            <a:ext cx="5295900" cy="9271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 sz="44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Motivation</a:t>
            </a:r>
            <a:endParaRPr lang="en-US" sz="44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sp>
        <p:nvSpPr>
          <p:cNvPr id="8" name="Rectangle 6"/>
          <p:cNvSpPr>
            <a:spLocks/>
          </p:cNvSpPr>
          <p:nvPr/>
        </p:nvSpPr>
        <p:spPr bwMode="auto">
          <a:xfrm>
            <a:off x="152400" y="2895600"/>
            <a:ext cx="2057400" cy="42926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39688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dirty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Most Companies have individual Buy Quiet Policies</a:t>
            </a:r>
          </a:p>
        </p:txBody>
      </p:sp>
      <p:sp>
        <p:nvSpPr>
          <p:cNvPr id="9" name="Rectangle 6"/>
          <p:cNvSpPr>
            <a:spLocks/>
          </p:cNvSpPr>
          <p:nvPr/>
        </p:nvSpPr>
        <p:spPr bwMode="auto">
          <a:xfrm>
            <a:off x="2590800" y="3022600"/>
            <a:ext cx="2057400" cy="42926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39688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dirty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Need to Manage noise at the “real source”</a:t>
            </a:r>
          </a:p>
          <a:p>
            <a:pPr marL="39688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2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  <a:p>
            <a:pPr marL="39688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dirty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Mining Industry to motivate Suppliers to invest into development of quieter equipment</a:t>
            </a:r>
          </a:p>
        </p:txBody>
      </p:sp>
      <p:sp>
        <p:nvSpPr>
          <p:cNvPr id="10" name="Rectangle 6"/>
          <p:cNvSpPr>
            <a:spLocks/>
          </p:cNvSpPr>
          <p:nvPr/>
        </p:nvSpPr>
        <p:spPr bwMode="auto">
          <a:xfrm>
            <a:off x="4876800" y="3124200"/>
            <a:ext cx="2057400" cy="42926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39688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dirty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Collective demand from the industry will motivate Suppliers to focus MORE on noise reduction as part of their product development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5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sp>
        <p:nvSpPr>
          <p:cNvPr id="11" name="Rectangle 6"/>
          <p:cNvSpPr>
            <a:spLocks/>
          </p:cNvSpPr>
          <p:nvPr/>
        </p:nvSpPr>
        <p:spPr bwMode="auto">
          <a:xfrm>
            <a:off x="7086600" y="3352800"/>
            <a:ext cx="2057400" cy="42926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39688">
              <a:lnSpc>
                <a:spcPct val="9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Cheaper to manage noise hazard at the design phase</a:t>
            </a:r>
            <a:endParaRPr lang="en-US" sz="22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5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pic>
        <p:nvPicPr>
          <p:cNvPr id="15362" name="Picture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43000"/>
            <a:ext cx="2244651" cy="1752600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  <a:effectLst/>
        </p:spPr>
      </p:pic>
      <p:pic>
        <p:nvPicPr>
          <p:cNvPr id="15363" name="Picture 3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2201" y="1143000"/>
            <a:ext cx="2427412" cy="1752600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  <a:effectLst/>
        </p:spPr>
      </p:pic>
      <p:pic>
        <p:nvPicPr>
          <p:cNvPr id="15364" name="Picture 4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53000" y="1143000"/>
            <a:ext cx="1905000" cy="1851660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  <a:effectLst/>
        </p:spPr>
      </p:pic>
      <p:sp>
        <p:nvSpPr>
          <p:cNvPr id="15366" name="AutoShape 6" descr="http://www.railwaypro.com/wp/wp-content/uploads/2012/08/UIC-S.2.2.jpg"/>
          <p:cNvSpPr>
            <a:spLocks noChangeAspect="1" noChangeArrowheads="1"/>
          </p:cNvSpPr>
          <p:nvPr/>
        </p:nvSpPr>
        <p:spPr bwMode="auto">
          <a:xfrm>
            <a:off x="42863" y="-90488"/>
            <a:ext cx="5076825" cy="44386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5367" name="Picture 7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75450" y="1066800"/>
            <a:ext cx="2268550" cy="1981200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</p:spPr>
      </p:pic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7466013" y="6392863"/>
            <a:ext cx="306387" cy="29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fld id="{E9724342-33CA-4938-8343-133978FA3D01}" type="slidenum">
              <a:rPr lang="en-US" sz="1200">
                <a:solidFill>
                  <a:srgbClr val="8B8B8B"/>
                </a:solidFill>
                <a:ea typeface="Lucida Grande" charset="0"/>
                <a:cs typeface="Lucida Grande" charset="0"/>
              </a:rPr>
              <a:pPr algn="ctr"/>
              <a:t>4</a:t>
            </a:fld>
            <a:endParaRPr lang="en-US" sz="1200">
              <a:solidFill>
                <a:srgbClr val="8B8B8B"/>
              </a:solidFill>
              <a:ea typeface="Lucida Grande" charset="0"/>
              <a:cs typeface="Lucida Grande" charset="0"/>
            </a:endParaRPr>
          </a:p>
        </p:txBody>
      </p:sp>
      <p:sp>
        <p:nvSpPr>
          <p:cNvPr id="6150" name="Rectangle 6"/>
          <p:cNvSpPr>
            <a:spLocks/>
          </p:cNvSpPr>
          <p:nvPr/>
        </p:nvSpPr>
        <p:spPr bwMode="auto">
          <a:xfrm>
            <a:off x="292100" y="217488"/>
            <a:ext cx="8864600" cy="5715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 sz="37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Pathway to an industry wide BC Initiative</a:t>
            </a:r>
            <a:endParaRPr lang="en-US" sz="37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grpSp>
        <p:nvGrpSpPr>
          <p:cNvPr id="6155" name="Group 11"/>
          <p:cNvGrpSpPr>
            <a:grpSpLocks/>
          </p:cNvGrpSpPr>
          <p:nvPr/>
        </p:nvGrpSpPr>
        <p:grpSpPr bwMode="auto">
          <a:xfrm>
            <a:off x="381000" y="1371600"/>
            <a:ext cx="2743200" cy="2133600"/>
            <a:chOff x="0" y="0"/>
            <a:chExt cx="1936" cy="1551"/>
          </a:xfrm>
        </p:grpSpPr>
        <p:sp>
          <p:nvSpPr>
            <p:cNvPr id="6151" name="Oval 7"/>
            <p:cNvSpPr>
              <a:spLocks/>
            </p:cNvSpPr>
            <p:nvPr/>
          </p:nvSpPr>
          <p:spPr bwMode="auto">
            <a:xfrm>
              <a:off x="0" y="0"/>
              <a:ext cx="1555" cy="1551"/>
            </a:xfrm>
            <a:prstGeom prst="ellipse">
              <a:avLst/>
            </a:prstGeom>
            <a:solidFill>
              <a:srgbClr val="1B1B1B"/>
            </a:solidFill>
            <a:ln w="9525" cap="flat">
              <a:noFill/>
              <a:round/>
              <a:headEnd type="none" w="med" len="med"/>
              <a:tailEnd type="non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52" name="Rectangle 8"/>
            <p:cNvSpPr>
              <a:spLocks/>
            </p:cNvSpPr>
            <p:nvPr/>
          </p:nvSpPr>
          <p:spPr bwMode="auto">
            <a:xfrm>
              <a:off x="112" y="157"/>
              <a:ext cx="1360" cy="1272"/>
            </a:xfrm>
            <a:prstGeom prst="rect">
              <a:avLst/>
            </a:prstGeom>
            <a:noFill/>
            <a:ln w="9525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40639" bIns="0"/>
            <a:lstStyle/>
            <a:p>
              <a:pPr marL="39688" algn="ctr"/>
              <a:r>
                <a:rPr lang="en-US" sz="2200" dirty="0">
                  <a:solidFill>
                    <a:srgbClr val="FFFFFF"/>
                  </a:solidFill>
                  <a:latin typeface="Franchise Bold" charset="0"/>
                  <a:ea typeface="Franchise Bold" charset="0"/>
                  <a:cs typeface="Franchise Bold" charset="0"/>
                  <a:sym typeface="Franchise Bold" charset="0"/>
                </a:rPr>
                <a:t>Identify and rank noise sources throughout the industry</a:t>
              </a:r>
            </a:p>
          </p:txBody>
        </p:sp>
        <p:sp>
          <p:nvSpPr>
            <p:cNvPr id="6153" name="Oval 9"/>
            <p:cNvSpPr>
              <a:spLocks/>
            </p:cNvSpPr>
            <p:nvPr/>
          </p:nvSpPr>
          <p:spPr bwMode="auto">
            <a:xfrm>
              <a:off x="1556" y="566"/>
              <a:ext cx="380" cy="379"/>
            </a:xfrm>
            <a:prstGeom prst="ellipse">
              <a:avLst/>
            </a:prstGeom>
            <a:solidFill>
              <a:srgbClr val="FFFFFF"/>
            </a:solidFill>
            <a:ln w="9525" cap="flat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54" name="Rectangle 10"/>
            <p:cNvSpPr>
              <a:spLocks/>
            </p:cNvSpPr>
            <p:nvPr/>
          </p:nvSpPr>
          <p:spPr bwMode="auto">
            <a:xfrm>
              <a:off x="1654" y="614"/>
              <a:ext cx="211" cy="288"/>
            </a:xfrm>
            <a:prstGeom prst="rect">
              <a:avLst/>
            </a:prstGeom>
            <a:noFill/>
            <a:ln w="9525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40639" bIns="0"/>
            <a:lstStyle/>
            <a:p>
              <a:pPr marL="39688"/>
              <a:r>
                <a:rPr lang="en-US">
                  <a:solidFill>
                    <a:schemeClr val="tx1"/>
                  </a:solidFill>
                  <a:latin typeface="Georgia Bold" charset="0"/>
                  <a:ea typeface="Georgia Bold" charset="0"/>
                  <a:cs typeface="Georgia Bold" charset="0"/>
                  <a:sym typeface="Georgia Bold" charset="0"/>
                </a:rPr>
                <a:t>1</a:t>
              </a:r>
            </a:p>
          </p:txBody>
        </p:sp>
      </p:grpSp>
      <p:grpSp>
        <p:nvGrpSpPr>
          <p:cNvPr id="29" name="Group 11"/>
          <p:cNvGrpSpPr>
            <a:grpSpLocks/>
          </p:cNvGrpSpPr>
          <p:nvPr/>
        </p:nvGrpSpPr>
        <p:grpSpPr bwMode="auto">
          <a:xfrm>
            <a:off x="3352800" y="1371600"/>
            <a:ext cx="2743200" cy="2133600"/>
            <a:chOff x="0" y="0"/>
            <a:chExt cx="1936" cy="1551"/>
          </a:xfrm>
        </p:grpSpPr>
        <p:sp>
          <p:nvSpPr>
            <p:cNvPr id="30" name="Oval 7"/>
            <p:cNvSpPr>
              <a:spLocks/>
            </p:cNvSpPr>
            <p:nvPr/>
          </p:nvSpPr>
          <p:spPr bwMode="auto">
            <a:xfrm>
              <a:off x="0" y="0"/>
              <a:ext cx="1555" cy="1551"/>
            </a:xfrm>
            <a:prstGeom prst="ellipse">
              <a:avLst/>
            </a:prstGeom>
            <a:solidFill>
              <a:srgbClr val="1B1B1B"/>
            </a:solidFill>
            <a:ln w="9525" cap="flat">
              <a:noFill/>
              <a:round/>
              <a:headEnd type="none" w="med" len="med"/>
              <a:tailEnd type="non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1" name="Rectangle 8"/>
            <p:cNvSpPr>
              <a:spLocks/>
            </p:cNvSpPr>
            <p:nvPr/>
          </p:nvSpPr>
          <p:spPr bwMode="auto">
            <a:xfrm>
              <a:off x="124" y="157"/>
              <a:ext cx="1360" cy="1272"/>
            </a:xfrm>
            <a:prstGeom prst="rect">
              <a:avLst/>
            </a:prstGeom>
            <a:noFill/>
            <a:ln w="9525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40639" bIns="0"/>
            <a:lstStyle/>
            <a:p>
              <a:pPr marL="39688" algn="ctr"/>
              <a:r>
                <a:rPr lang="en-US" sz="2200" dirty="0" smtClean="0">
                  <a:solidFill>
                    <a:srgbClr val="FFFFFF"/>
                  </a:solidFill>
                  <a:latin typeface="Franchise Bold" charset="0"/>
                  <a:ea typeface="Franchise Bold" charset="0"/>
                  <a:cs typeface="Franchise Bold" charset="0"/>
                  <a:sym typeface="Franchise Bold" charset="0"/>
                </a:rPr>
                <a:t>‘</a:t>
              </a:r>
              <a:r>
                <a:rPr lang="en-US" sz="2200" dirty="0">
                  <a:solidFill>
                    <a:srgbClr val="FFFFFF"/>
                  </a:solidFill>
                  <a:latin typeface="Franchise Bold" charset="0"/>
                  <a:ea typeface="Franchise Bold" charset="0"/>
                  <a:cs typeface="Franchise Bold" charset="0"/>
                  <a:sym typeface="Franchise Bold" charset="0"/>
                </a:rPr>
                <a:t>stretched’ nose emission targets per machine/ equipment</a:t>
              </a:r>
            </a:p>
            <a:p>
              <a:pPr marL="39688" algn="ctr"/>
              <a:endParaRPr lang="en-US" sz="1600" dirty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endParaRPr>
            </a:p>
          </p:txBody>
        </p:sp>
        <p:sp>
          <p:nvSpPr>
            <p:cNvPr id="32" name="Oval 9"/>
            <p:cNvSpPr>
              <a:spLocks/>
            </p:cNvSpPr>
            <p:nvPr/>
          </p:nvSpPr>
          <p:spPr bwMode="auto">
            <a:xfrm>
              <a:off x="1556" y="566"/>
              <a:ext cx="380" cy="379"/>
            </a:xfrm>
            <a:prstGeom prst="ellipse">
              <a:avLst/>
            </a:prstGeom>
            <a:solidFill>
              <a:srgbClr val="FFFFFF"/>
            </a:solidFill>
            <a:ln w="9525" cap="flat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3" name="Rectangle 10"/>
            <p:cNvSpPr>
              <a:spLocks/>
            </p:cNvSpPr>
            <p:nvPr/>
          </p:nvSpPr>
          <p:spPr bwMode="auto">
            <a:xfrm>
              <a:off x="1666" y="614"/>
              <a:ext cx="211" cy="288"/>
            </a:xfrm>
            <a:prstGeom prst="rect">
              <a:avLst/>
            </a:prstGeom>
            <a:noFill/>
            <a:ln w="9525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40639" bIns="0"/>
            <a:lstStyle/>
            <a:p>
              <a:pPr marL="39688"/>
              <a:r>
                <a:rPr lang="en-US" dirty="0">
                  <a:solidFill>
                    <a:schemeClr val="tx1"/>
                  </a:solidFill>
                  <a:latin typeface="Georgia Bold" charset="0"/>
                  <a:ea typeface="Georgia Bold" charset="0"/>
                  <a:cs typeface="Georgia Bold" charset="0"/>
                  <a:sym typeface="Georgia Bold" charset="0"/>
                </a:rPr>
                <a:t>2</a:t>
              </a:r>
            </a:p>
          </p:txBody>
        </p:sp>
      </p:grpSp>
      <p:grpSp>
        <p:nvGrpSpPr>
          <p:cNvPr id="39" name="Group 11"/>
          <p:cNvGrpSpPr>
            <a:grpSpLocks/>
          </p:cNvGrpSpPr>
          <p:nvPr/>
        </p:nvGrpSpPr>
        <p:grpSpPr bwMode="auto">
          <a:xfrm>
            <a:off x="6248400" y="1447800"/>
            <a:ext cx="2743200" cy="2133600"/>
            <a:chOff x="0" y="0"/>
            <a:chExt cx="1936" cy="1551"/>
          </a:xfrm>
        </p:grpSpPr>
        <p:sp>
          <p:nvSpPr>
            <p:cNvPr id="40" name="Oval 7"/>
            <p:cNvSpPr>
              <a:spLocks/>
            </p:cNvSpPr>
            <p:nvPr/>
          </p:nvSpPr>
          <p:spPr bwMode="auto">
            <a:xfrm>
              <a:off x="0" y="0"/>
              <a:ext cx="1555" cy="1551"/>
            </a:xfrm>
            <a:prstGeom prst="ellipse">
              <a:avLst/>
            </a:prstGeom>
            <a:solidFill>
              <a:srgbClr val="1B1B1B"/>
            </a:solidFill>
            <a:ln w="9525" cap="flat">
              <a:noFill/>
              <a:round/>
              <a:headEnd type="none" w="med" len="med"/>
              <a:tailEnd type="non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" name="Rectangle 8"/>
            <p:cNvSpPr>
              <a:spLocks/>
            </p:cNvSpPr>
            <p:nvPr/>
          </p:nvSpPr>
          <p:spPr bwMode="auto">
            <a:xfrm>
              <a:off x="112" y="135"/>
              <a:ext cx="1360" cy="1272"/>
            </a:xfrm>
            <a:prstGeom prst="rect">
              <a:avLst/>
            </a:prstGeom>
            <a:noFill/>
            <a:ln w="9525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40639" bIns="0"/>
            <a:lstStyle/>
            <a:p>
              <a:pPr marL="39688" algn="ctr"/>
              <a:r>
                <a:rPr lang="en-US" sz="2200" dirty="0" smtClean="0">
                  <a:solidFill>
                    <a:srgbClr val="FFFFFF"/>
                  </a:solidFill>
                  <a:latin typeface="Franchise Bold" charset="0"/>
                  <a:ea typeface="Franchise Bold" charset="0"/>
                  <a:cs typeface="Franchise Bold" charset="0"/>
                  <a:sym typeface="Franchise Bold" charset="0"/>
                </a:rPr>
                <a:t>aggregate </a:t>
              </a:r>
              <a:r>
                <a:rPr lang="en-US" sz="2200" dirty="0">
                  <a:solidFill>
                    <a:srgbClr val="FFFFFF"/>
                  </a:solidFill>
                  <a:latin typeface="Franchise Bold" charset="0"/>
                  <a:ea typeface="Franchise Bold" charset="0"/>
                  <a:cs typeface="Franchise Bold" charset="0"/>
                  <a:sym typeface="Franchise Bold" charset="0"/>
                </a:rPr>
                <a:t>demand of specific machinery – value case - </a:t>
              </a:r>
            </a:p>
          </p:txBody>
        </p:sp>
        <p:sp>
          <p:nvSpPr>
            <p:cNvPr id="42" name="Oval 9"/>
            <p:cNvSpPr>
              <a:spLocks/>
            </p:cNvSpPr>
            <p:nvPr/>
          </p:nvSpPr>
          <p:spPr bwMode="auto">
            <a:xfrm>
              <a:off x="1556" y="566"/>
              <a:ext cx="380" cy="379"/>
            </a:xfrm>
            <a:prstGeom prst="ellipse">
              <a:avLst/>
            </a:prstGeom>
            <a:solidFill>
              <a:srgbClr val="FFFFFF"/>
            </a:solidFill>
            <a:ln w="9525" cap="flat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" name="Rectangle 10"/>
            <p:cNvSpPr>
              <a:spLocks/>
            </p:cNvSpPr>
            <p:nvPr/>
          </p:nvSpPr>
          <p:spPr bwMode="auto">
            <a:xfrm>
              <a:off x="1654" y="614"/>
              <a:ext cx="211" cy="288"/>
            </a:xfrm>
            <a:prstGeom prst="rect">
              <a:avLst/>
            </a:prstGeom>
            <a:noFill/>
            <a:ln w="9525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40639" bIns="0"/>
            <a:lstStyle/>
            <a:p>
              <a:pPr marL="39688"/>
              <a:r>
                <a:rPr lang="en-US" dirty="0" smtClean="0">
                  <a:solidFill>
                    <a:schemeClr val="tx1"/>
                  </a:solidFill>
                  <a:latin typeface="Georgia Bold" charset="0"/>
                  <a:ea typeface="Georgia Bold" charset="0"/>
                  <a:cs typeface="Georgia Bold" charset="0"/>
                  <a:sym typeface="Georgia Bold" charset="0"/>
                </a:rPr>
                <a:t>3</a:t>
              </a:r>
              <a:endParaRPr lang="en-US" dirty="0">
                <a:solidFill>
                  <a:schemeClr val="tx1"/>
                </a:solidFill>
                <a:latin typeface="Georgia Bold" charset="0"/>
                <a:ea typeface="Georgia Bold" charset="0"/>
                <a:cs typeface="Georgia Bold" charset="0"/>
                <a:sym typeface="Georgia Bold" charset="0"/>
              </a:endParaRPr>
            </a:p>
          </p:txBody>
        </p:sp>
      </p:grpSp>
      <p:grpSp>
        <p:nvGrpSpPr>
          <p:cNvPr id="45" name="Group 11"/>
          <p:cNvGrpSpPr>
            <a:grpSpLocks/>
          </p:cNvGrpSpPr>
          <p:nvPr/>
        </p:nvGrpSpPr>
        <p:grpSpPr bwMode="auto">
          <a:xfrm>
            <a:off x="381000" y="4038600"/>
            <a:ext cx="2743200" cy="2133600"/>
            <a:chOff x="0" y="0"/>
            <a:chExt cx="1936" cy="1551"/>
          </a:xfrm>
        </p:grpSpPr>
        <p:sp>
          <p:nvSpPr>
            <p:cNvPr id="46" name="Oval 7"/>
            <p:cNvSpPr>
              <a:spLocks/>
            </p:cNvSpPr>
            <p:nvPr/>
          </p:nvSpPr>
          <p:spPr bwMode="auto">
            <a:xfrm>
              <a:off x="0" y="0"/>
              <a:ext cx="1555" cy="1551"/>
            </a:xfrm>
            <a:prstGeom prst="ellipse">
              <a:avLst/>
            </a:prstGeom>
            <a:solidFill>
              <a:srgbClr val="1B1B1B"/>
            </a:solidFill>
            <a:ln w="9525" cap="flat">
              <a:noFill/>
              <a:round/>
              <a:headEnd type="none" w="med" len="med"/>
              <a:tailEnd type="non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7" name="Rectangle 8"/>
            <p:cNvSpPr>
              <a:spLocks/>
            </p:cNvSpPr>
            <p:nvPr/>
          </p:nvSpPr>
          <p:spPr bwMode="auto">
            <a:xfrm>
              <a:off x="112" y="157"/>
              <a:ext cx="1360" cy="1272"/>
            </a:xfrm>
            <a:prstGeom prst="rect">
              <a:avLst/>
            </a:prstGeom>
            <a:noFill/>
            <a:ln w="9525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40639" bIns="0"/>
            <a:lstStyle/>
            <a:p>
              <a:pPr marL="39688" algn="ctr"/>
              <a:r>
                <a:rPr lang="en-US" sz="2200" dirty="0">
                  <a:solidFill>
                    <a:srgbClr val="FFFFFF"/>
                  </a:solidFill>
                  <a:latin typeface="Franchise Bold" charset="0"/>
                  <a:ea typeface="Franchise Bold" charset="0"/>
                  <a:cs typeface="Franchise Bold" charset="0"/>
                  <a:sym typeface="Franchise Bold" charset="0"/>
                </a:rPr>
                <a:t>Engage suppliers at executive level to commit to 2 and 3</a:t>
              </a:r>
            </a:p>
          </p:txBody>
        </p:sp>
        <p:sp>
          <p:nvSpPr>
            <p:cNvPr id="48" name="Oval 9"/>
            <p:cNvSpPr>
              <a:spLocks/>
            </p:cNvSpPr>
            <p:nvPr/>
          </p:nvSpPr>
          <p:spPr bwMode="auto">
            <a:xfrm>
              <a:off x="1556" y="566"/>
              <a:ext cx="380" cy="379"/>
            </a:xfrm>
            <a:prstGeom prst="ellipse">
              <a:avLst/>
            </a:prstGeom>
            <a:solidFill>
              <a:srgbClr val="FFFFFF"/>
            </a:solidFill>
            <a:ln w="9525" cap="flat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9" name="Rectangle 10"/>
            <p:cNvSpPr>
              <a:spLocks/>
            </p:cNvSpPr>
            <p:nvPr/>
          </p:nvSpPr>
          <p:spPr bwMode="auto">
            <a:xfrm>
              <a:off x="1654" y="614"/>
              <a:ext cx="211" cy="288"/>
            </a:xfrm>
            <a:prstGeom prst="rect">
              <a:avLst/>
            </a:prstGeom>
            <a:noFill/>
            <a:ln w="9525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40639" bIns="0"/>
            <a:lstStyle/>
            <a:p>
              <a:pPr marL="39688"/>
              <a:r>
                <a:rPr lang="en-US" dirty="0" smtClean="0">
                  <a:solidFill>
                    <a:schemeClr val="tx1"/>
                  </a:solidFill>
                  <a:latin typeface="Georgia Bold" charset="0"/>
                  <a:ea typeface="Georgia Bold" charset="0"/>
                  <a:cs typeface="Georgia Bold" charset="0"/>
                  <a:sym typeface="Georgia Bold" charset="0"/>
                </a:rPr>
                <a:t>4</a:t>
              </a:r>
              <a:endParaRPr lang="en-US" dirty="0">
                <a:solidFill>
                  <a:schemeClr val="tx1"/>
                </a:solidFill>
                <a:latin typeface="Georgia Bold" charset="0"/>
                <a:ea typeface="Georgia Bold" charset="0"/>
                <a:cs typeface="Georgia Bold" charset="0"/>
                <a:sym typeface="Georgia Bold" charset="0"/>
              </a:endParaRPr>
            </a:p>
          </p:txBody>
        </p:sp>
      </p:grpSp>
      <p:grpSp>
        <p:nvGrpSpPr>
          <p:cNvPr id="50" name="Group 11"/>
          <p:cNvGrpSpPr>
            <a:grpSpLocks/>
          </p:cNvGrpSpPr>
          <p:nvPr/>
        </p:nvGrpSpPr>
        <p:grpSpPr bwMode="auto">
          <a:xfrm>
            <a:off x="3352800" y="4038600"/>
            <a:ext cx="2743200" cy="2133600"/>
            <a:chOff x="0" y="0"/>
            <a:chExt cx="1936" cy="1551"/>
          </a:xfrm>
        </p:grpSpPr>
        <p:sp>
          <p:nvSpPr>
            <p:cNvPr id="51" name="Oval 7"/>
            <p:cNvSpPr>
              <a:spLocks/>
            </p:cNvSpPr>
            <p:nvPr/>
          </p:nvSpPr>
          <p:spPr bwMode="auto">
            <a:xfrm>
              <a:off x="0" y="0"/>
              <a:ext cx="1555" cy="1551"/>
            </a:xfrm>
            <a:prstGeom prst="ellipse">
              <a:avLst/>
            </a:prstGeom>
            <a:solidFill>
              <a:srgbClr val="1B1B1B"/>
            </a:solidFill>
            <a:ln w="9525" cap="flat">
              <a:noFill/>
              <a:round/>
              <a:headEnd type="none" w="med" len="med"/>
              <a:tailEnd type="non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" name="Rectangle 8"/>
            <p:cNvSpPr>
              <a:spLocks/>
            </p:cNvSpPr>
            <p:nvPr/>
          </p:nvSpPr>
          <p:spPr bwMode="auto">
            <a:xfrm>
              <a:off x="112" y="157"/>
              <a:ext cx="1360" cy="1272"/>
            </a:xfrm>
            <a:prstGeom prst="rect">
              <a:avLst/>
            </a:prstGeom>
            <a:noFill/>
            <a:ln w="9525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40639" bIns="0"/>
            <a:lstStyle/>
            <a:p>
              <a:pPr marL="39688" algn="ctr"/>
              <a:r>
                <a:rPr lang="en-US" sz="2200" dirty="0">
                  <a:solidFill>
                    <a:srgbClr val="FFFFFF"/>
                  </a:solidFill>
                  <a:latin typeface="Franchise Bold" charset="0"/>
                  <a:ea typeface="Franchise Bold" charset="0"/>
                  <a:cs typeface="Franchise Bold" charset="0"/>
                  <a:sym typeface="Franchise Bold" charset="0"/>
                </a:rPr>
                <a:t>Mining Industry commits to 2 and 4</a:t>
              </a:r>
            </a:p>
          </p:txBody>
        </p:sp>
        <p:sp>
          <p:nvSpPr>
            <p:cNvPr id="53" name="Oval 9"/>
            <p:cNvSpPr>
              <a:spLocks/>
            </p:cNvSpPr>
            <p:nvPr/>
          </p:nvSpPr>
          <p:spPr bwMode="auto">
            <a:xfrm>
              <a:off x="1556" y="566"/>
              <a:ext cx="380" cy="379"/>
            </a:xfrm>
            <a:prstGeom prst="ellipse">
              <a:avLst/>
            </a:prstGeom>
            <a:solidFill>
              <a:srgbClr val="FFFFFF"/>
            </a:solidFill>
            <a:ln w="9525" cap="flat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" name="Rectangle 10"/>
            <p:cNvSpPr>
              <a:spLocks/>
            </p:cNvSpPr>
            <p:nvPr/>
          </p:nvSpPr>
          <p:spPr bwMode="auto">
            <a:xfrm>
              <a:off x="1654" y="614"/>
              <a:ext cx="211" cy="288"/>
            </a:xfrm>
            <a:prstGeom prst="rect">
              <a:avLst/>
            </a:prstGeom>
            <a:noFill/>
            <a:ln w="9525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40639" bIns="0"/>
            <a:lstStyle/>
            <a:p>
              <a:pPr marL="39688"/>
              <a:r>
                <a:rPr lang="en-US" dirty="0" smtClean="0">
                  <a:solidFill>
                    <a:schemeClr val="tx1"/>
                  </a:solidFill>
                  <a:latin typeface="Georgia Bold" charset="0"/>
                  <a:ea typeface="Georgia Bold" charset="0"/>
                  <a:cs typeface="Georgia Bold" charset="0"/>
                  <a:sym typeface="Georgia Bold" charset="0"/>
                </a:rPr>
                <a:t>5</a:t>
              </a:r>
              <a:endParaRPr lang="en-US" dirty="0">
                <a:solidFill>
                  <a:schemeClr val="tx1"/>
                </a:solidFill>
                <a:latin typeface="Georgia Bold" charset="0"/>
                <a:ea typeface="Georgia Bold" charset="0"/>
                <a:cs typeface="Georgia Bold" charset="0"/>
                <a:sym typeface="Georgia Bold" charset="0"/>
              </a:endParaRPr>
            </a:p>
          </p:txBody>
        </p:sp>
      </p:grpSp>
      <p:grpSp>
        <p:nvGrpSpPr>
          <p:cNvPr id="55" name="Group 11"/>
          <p:cNvGrpSpPr>
            <a:grpSpLocks/>
          </p:cNvGrpSpPr>
          <p:nvPr/>
        </p:nvGrpSpPr>
        <p:grpSpPr bwMode="auto">
          <a:xfrm>
            <a:off x="6400800" y="4038600"/>
            <a:ext cx="2743200" cy="2133600"/>
            <a:chOff x="0" y="0"/>
            <a:chExt cx="1936" cy="1551"/>
          </a:xfrm>
        </p:grpSpPr>
        <p:sp>
          <p:nvSpPr>
            <p:cNvPr id="56" name="Oval 7"/>
            <p:cNvSpPr>
              <a:spLocks/>
            </p:cNvSpPr>
            <p:nvPr/>
          </p:nvSpPr>
          <p:spPr bwMode="auto">
            <a:xfrm>
              <a:off x="0" y="0"/>
              <a:ext cx="1555" cy="1551"/>
            </a:xfrm>
            <a:prstGeom prst="ellipse">
              <a:avLst/>
            </a:prstGeom>
            <a:solidFill>
              <a:srgbClr val="1B1B1B"/>
            </a:solidFill>
            <a:ln w="9525" cap="flat">
              <a:noFill/>
              <a:round/>
              <a:headEnd type="none" w="med" len="med"/>
              <a:tailEnd type="non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" name="Rectangle 8"/>
            <p:cNvSpPr>
              <a:spLocks/>
            </p:cNvSpPr>
            <p:nvPr/>
          </p:nvSpPr>
          <p:spPr bwMode="auto">
            <a:xfrm>
              <a:off x="112" y="157"/>
              <a:ext cx="1360" cy="1272"/>
            </a:xfrm>
            <a:prstGeom prst="rect">
              <a:avLst/>
            </a:prstGeom>
            <a:noFill/>
            <a:ln w="9525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40639" bIns="0"/>
            <a:lstStyle/>
            <a:p>
              <a:pPr marL="39688" algn="ctr"/>
              <a:r>
                <a:rPr lang="en-US" sz="2200" dirty="0">
                  <a:solidFill>
                    <a:srgbClr val="FFFFFF"/>
                  </a:solidFill>
                  <a:latin typeface="Franchise Bold" charset="0"/>
                  <a:ea typeface="Franchise Bold" charset="0"/>
                  <a:cs typeface="Franchise Bold" charset="0"/>
                  <a:sym typeface="Franchise Bold" charset="0"/>
                </a:rPr>
                <a:t>Manage progress towards the agreed milestones</a:t>
              </a:r>
            </a:p>
          </p:txBody>
        </p:sp>
        <p:sp>
          <p:nvSpPr>
            <p:cNvPr id="58" name="Oval 9"/>
            <p:cNvSpPr>
              <a:spLocks/>
            </p:cNvSpPr>
            <p:nvPr/>
          </p:nvSpPr>
          <p:spPr bwMode="auto">
            <a:xfrm>
              <a:off x="1556" y="566"/>
              <a:ext cx="380" cy="379"/>
            </a:xfrm>
            <a:prstGeom prst="ellipse">
              <a:avLst/>
            </a:prstGeom>
            <a:solidFill>
              <a:srgbClr val="FFFFFF"/>
            </a:solidFill>
            <a:ln w="9525" cap="flat">
              <a:noFill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" name="Rectangle 10"/>
            <p:cNvSpPr>
              <a:spLocks/>
            </p:cNvSpPr>
            <p:nvPr/>
          </p:nvSpPr>
          <p:spPr bwMode="auto">
            <a:xfrm>
              <a:off x="1654" y="614"/>
              <a:ext cx="211" cy="288"/>
            </a:xfrm>
            <a:prstGeom prst="rect">
              <a:avLst/>
            </a:prstGeom>
            <a:noFill/>
            <a:ln w="9525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0" tIns="0" rIns="40639" bIns="0"/>
            <a:lstStyle/>
            <a:p>
              <a:pPr marL="39688"/>
              <a:r>
                <a:rPr lang="en-US" dirty="0" smtClean="0">
                  <a:solidFill>
                    <a:schemeClr val="tx1"/>
                  </a:solidFill>
                  <a:latin typeface="Georgia Bold" charset="0"/>
                  <a:ea typeface="Georgia Bold" charset="0"/>
                  <a:cs typeface="Georgia Bold" charset="0"/>
                  <a:sym typeface="Georgia Bold" charset="0"/>
                </a:rPr>
                <a:t>6</a:t>
              </a:r>
              <a:endParaRPr lang="en-US" dirty="0">
                <a:solidFill>
                  <a:schemeClr val="tx1"/>
                </a:solidFill>
                <a:latin typeface="Georgia Bold" charset="0"/>
                <a:ea typeface="Georgia Bold" charset="0"/>
                <a:cs typeface="Georgia Bold" charset="0"/>
                <a:sym typeface="Georgia Bold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</p:spPr>
      </p:pic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7466013" y="6392863"/>
            <a:ext cx="306387" cy="29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fld id="{41C62268-8BE2-4FCC-9640-025C806C4CD6}" type="slidenum">
              <a:rPr lang="en-US" sz="1200">
                <a:solidFill>
                  <a:srgbClr val="8B8B8B"/>
                </a:solidFill>
                <a:ea typeface="Lucida Grande" charset="0"/>
                <a:cs typeface="Lucida Grande" charset="0"/>
              </a:rPr>
              <a:pPr algn="ctr"/>
              <a:t>5</a:t>
            </a:fld>
            <a:endParaRPr lang="en-US" sz="1200">
              <a:solidFill>
                <a:srgbClr val="8B8B8B"/>
              </a:solidFill>
              <a:ea typeface="Lucida Grande" charset="0"/>
              <a:cs typeface="Lucida Grande" charset="0"/>
            </a:endParaRPr>
          </a:p>
        </p:txBody>
      </p:sp>
      <p:sp>
        <p:nvSpPr>
          <p:cNvPr id="8198" name="Rectangle 6"/>
          <p:cNvSpPr>
            <a:spLocks/>
          </p:cNvSpPr>
          <p:nvPr/>
        </p:nvSpPr>
        <p:spPr bwMode="auto">
          <a:xfrm>
            <a:off x="228600" y="382588"/>
            <a:ext cx="8661400" cy="4445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 sz="4400" dirty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Critical steps </a:t>
            </a:r>
            <a:r>
              <a:rPr lang="en-US" sz="44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to be achieved </a:t>
            </a:r>
            <a:endParaRPr lang="en-US" sz="44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grpSp>
        <p:nvGrpSpPr>
          <p:cNvPr id="8203" name="Group 11"/>
          <p:cNvGrpSpPr>
            <a:grpSpLocks/>
          </p:cNvGrpSpPr>
          <p:nvPr/>
        </p:nvGrpSpPr>
        <p:grpSpPr bwMode="auto">
          <a:xfrm>
            <a:off x="258763" y="1119188"/>
            <a:ext cx="1665287" cy="4037012"/>
            <a:chOff x="0" y="0"/>
            <a:chExt cx="1048" cy="2543"/>
          </a:xfrm>
        </p:grpSpPr>
        <p:grpSp>
          <p:nvGrpSpPr>
            <p:cNvPr id="8201" name="Group 9"/>
            <p:cNvGrpSpPr>
              <a:grpSpLocks/>
            </p:cNvGrpSpPr>
            <p:nvPr/>
          </p:nvGrpSpPr>
          <p:grpSpPr bwMode="auto">
            <a:xfrm>
              <a:off x="0" y="2"/>
              <a:ext cx="1048" cy="2541"/>
              <a:chOff x="0" y="0"/>
              <a:chExt cx="1048" cy="2541"/>
            </a:xfrm>
          </p:grpSpPr>
          <p:sp>
            <p:nvSpPr>
              <p:cNvPr id="8199" name="Rectangle 7"/>
              <p:cNvSpPr>
                <a:spLocks/>
              </p:cNvSpPr>
              <p:nvPr/>
            </p:nvSpPr>
            <p:spPr bwMode="auto">
              <a:xfrm>
                <a:off x="26" y="0"/>
                <a:ext cx="1004" cy="712"/>
              </a:xfrm>
              <a:prstGeom prst="rect">
                <a:avLst/>
              </a:prstGeom>
              <a:solidFill>
                <a:schemeClr val="accent1"/>
              </a:solidFill>
              <a:ln w="254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8200" name="Rectangle 8"/>
              <p:cNvSpPr>
                <a:spLocks/>
              </p:cNvSpPr>
              <p:nvPr/>
            </p:nvSpPr>
            <p:spPr bwMode="auto">
              <a:xfrm>
                <a:off x="0" y="765"/>
                <a:ext cx="1048" cy="1776"/>
              </a:xfrm>
              <a:prstGeom prst="rect">
                <a:avLst/>
              </a:prstGeom>
              <a:noFill/>
              <a:ln w="9525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lIns="0" tIns="0" rIns="40639" bIns="0"/>
              <a:lstStyle/>
              <a:p>
                <a:pPr marL="39688">
                  <a:lnSpc>
                    <a:spcPct val="90000"/>
                  </a:lnSpc>
                </a:pPr>
                <a:r>
                  <a:rPr lang="en-US" sz="2200" dirty="0" smtClean="0">
                    <a:solidFill>
                      <a:srgbClr val="FFFFFF"/>
                    </a:solidFill>
                    <a:latin typeface="Franchise Bold" charset="0"/>
                    <a:ea typeface="Franchise Bold" charset="0"/>
                    <a:cs typeface="Franchise Bold" charset="0"/>
                    <a:sym typeface="Franchise Bold" charset="0"/>
                  </a:rPr>
                  <a:t>Establishing </a:t>
                </a:r>
                <a:r>
                  <a:rPr lang="en-US" sz="2200" dirty="0">
                    <a:solidFill>
                      <a:srgbClr val="FFFFFF"/>
                    </a:solidFill>
                    <a:latin typeface="Franchise Bold" charset="0"/>
                    <a:ea typeface="Franchise Bold" charset="0"/>
                    <a:cs typeface="Franchise Bold" charset="0"/>
                    <a:sym typeface="Franchise Bold" charset="0"/>
                  </a:rPr>
                  <a:t>a mining industry Buy Quiet </a:t>
                </a:r>
                <a:r>
                  <a:rPr lang="en-US" sz="2200" dirty="0" smtClean="0">
                    <a:solidFill>
                      <a:srgbClr val="FFFFFF"/>
                    </a:solidFill>
                    <a:latin typeface="Franchise Bold" charset="0"/>
                    <a:ea typeface="Franchise Bold" charset="0"/>
                    <a:cs typeface="Franchise Bold" charset="0"/>
                    <a:sym typeface="Franchise Bold" charset="0"/>
                  </a:rPr>
                  <a:t>Initiative Task Team</a:t>
                </a:r>
                <a:endParaRPr lang="en-US" sz="2200" dirty="0">
                  <a:solidFill>
                    <a:srgbClr val="FFFFFF"/>
                  </a:solidFill>
                  <a:latin typeface="Franchise Bold" charset="0"/>
                  <a:ea typeface="Franchise Bold" charset="0"/>
                  <a:cs typeface="Franchise Bold" charset="0"/>
                  <a:sym typeface="Franchise Bold" charset="0"/>
                </a:endParaRPr>
              </a:p>
            </p:txBody>
          </p:sp>
        </p:grpSp>
        <p:pic>
          <p:nvPicPr>
            <p:cNvPr id="8202" name="Picture 10"/>
            <p:cNvPicPr>
              <a:picLocks noChangeAspect="1" noChangeArrowheads="1"/>
            </p:cNvPicPr>
            <p:nvPr/>
          </p:nvPicPr>
          <p:blipFill>
            <a:blip r:embed="rId3" cstate="print"/>
            <a:srcRect l="4352" r="3661"/>
            <a:stretch>
              <a:fillRect/>
            </a:stretch>
          </p:blipFill>
          <p:spPr bwMode="auto">
            <a:xfrm>
              <a:off x="23" y="0"/>
              <a:ext cx="1006" cy="71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</p:spPr>
        </p:pic>
      </p:grpSp>
      <p:grpSp>
        <p:nvGrpSpPr>
          <p:cNvPr id="8208" name="Group 16"/>
          <p:cNvGrpSpPr>
            <a:grpSpLocks/>
          </p:cNvGrpSpPr>
          <p:nvPr/>
        </p:nvGrpSpPr>
        <p:grpSpPr bwMode="auto">
          <a:xfrm>
            <a:off x="1981200" y="1117600"/>
            <a:ext cx="1663700" cy="4037013"/>
            <a:chOff x="0" y="0"/>
            <a:chExt cx="1048" cy="2543"/>
          </a:xfrm>
        </p:grpSpPr>
        <p:grpSp>
          <p:nvGrpSpPr>
            <p:cNvPr id="8206" name="Group 14"/>
            <p:cNvGrpSpPr>
              <a:grpSpLocks/>
            </p:cNvGrpSpPr>
            <p:nvPr/>
          </p:nvGrpSpPr>
          <p:grpSpPr bwMode="auto">
            <a:xfrm>
              <a:off x="0" y="2"/>
              <a:ext cx="1048" cy="2541"/>
              <a:chOff x="0" y="0"/>
              <a:chExt cx="1048" cy="2541"/>
            </a:xfrm>
          </p:grpSpPr>
          <p:sp>
            <p:nvSpPr>
              <p:cNvPr id="8204" name="Rectangle 12"/>
              <p:cNvSpPr>
                <a:spLocks/>
              </p:cNvSpPr>
              <p:nvPr/>
            </p:nvSpPr>
            <p:spPr bwMode="auto">
              <a:xfrm>
                <a:off x="26" y="0"/>
                <a:ext cx="1004" cy="712"/>
              </a:xfrm>
              <a:prstGeom prst="rect">
                <a:avLst/>
              </a:prstGeom>
              <a:solidFill>
                <a:schemeClr val="accent1"/>
              </a:solidFill>
              <a:ln w="254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8205" name="Rectangle 13"/>
              <p:cNvSpPr>
                <a:spLocks/>
              </p:cNvSpPr>
              <p:nvPr/>
            </p:nvSpPr>
            <p:spPr bwMode="auto">
              <a:xfrm>
                <a:off x="0" y="765"/>
                <a:ext cx="1048" cy="1776"/>
              </a:xfrm>
              <a:prstGeom prst="rect">
                <a:avLst/>
              </a:prstGeom>
              <a:noFill/>
              <a:ln w="9525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lIns="0" tIns="0" rIns="40639" bIns="0"/>
              <a:lstStyle/>
              <a:p>
                <a:pPr marL="39688">
                  <a:lnSpc>
                    <a:spcPct val="90000"/>
                  </a:lnSpc>
                </a:pPr>
                <a:r>
                  <a:rPr lang="en-US" sz="2200" dirty="0">
                    <a:solidFill>
                      <a:srgbClr val="FFFFFF"/>
                    </a:solidFill>
                    <a:latin typeface="Franchise Bold" charset="0"/>
                    <a:ea typeface="Franchise Bold" charset="0"/>
                    <a:cs typeface="Franchise Bold" charset="0"/>
                    <a:sym typeface="Franchise Bold" charset="0"/>
                  </a:rPr>
                  <a:t>Set-up executive Round Table discussions with the </a:t>
                </a:r>
                <a:r>
                  <a:rPr lang="en-US" sz="2200" dirty="0" smtClean="0">
                    <a:solidFill>
                      <a:srgbClr val="FFFFFF"/>
                    </a:solidFill>
                    <a:latin typeface="Franchise Bold" charset="0"/>
                    <a:ea typeface="Franchise Bold" charset="0"/>
                    <a:cs typeface="Franchise Bold" charset="0"/>
                    <a:sym typeface="Franchise Bold" charset="0"/>
                  </a:rPr>
                  <a:t>suppliers</a:t>
                </a:r>
              </a:p>
              <a:p>
                <a:pPr marL="39688">
                  <a:lnSpc>
                    <a:spcPct val="90000"/>
                  </a:lnSpc>
                </a:pPr>
                <a:endParaRPr lang="en-US" sz="2200" dirty="0">
                  <a:solidFill>
                    <a:srgbClr val="FFFFFF"/>
                  </a:solidFill>
                  <a:latin typeface="Franchise Bold" charset="0"/>
                  <a:ea typeface="Franchise Bold" charset="0"/>
                  <a:cs typeface="Franchise Bold" charset="0"/>
                  <a:sym typeface="Franchise Bold" charset="0"/>
                </a:endParaRPr>
              </a:p>
            </p:txBody>
          </p:sp>
        </p:grpSp>
        <p:pic>
          <p:nvPicPr>
            <p:cNvPr id="8207" name="Picture 15"/>
            <p:cNvPicPr>
              <a:picLocks noChangeAspect="1" noChangeArrowheads="1"/>
            </p:cNvPicPr>
            <p:nvPr/>
          </p:nvPicPr>
          <p:blipFill>
            <a:blip r:embed="rId4" cstate="print"/>
            <a:srcRect t="3181" b="2399"/>
            <a:stretch>
              <a:fillRect/>
            </a:stretch>
          </p:blipFill>
          <p:spPr bwMode="auto">
            <a:xfrm>
              <a:off x="24" y="0"/>
              <a:ext cx="1005" cy="71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</p:spPr>
        </p:pic>
      </p:grpSp>
      <p:grpSp>
        <p:nvGrpSpPr>
          <p:cNvPr id="8213" name="Group 21"/>
          <p:cNvGrpSpPr>
            <a:grpSpLocks/>
          </p:cNvGrpSpPr>
          <p:nvPr/>
        </p:nvGrpSpPr>
        <p:grpSpPr bwMode="auto">
          <a:xfrm>
            <a:off x="3695700" y="1116013"/>
            <a:ext cx="1663700" cy="5461000"/>
            <a:chOff x="0" y="0"/>
            <a:chExt cx="1048" cy="3439"/>
          </a:xfrm>
        </p:grpSpPr>
        <p:grpSp>
          <p:nvGrpSpPr>
            <p:cNvPr id="8211" name="Group 19"/>
            <p:cNvGrpSpPr>
              <a:grpSpLocks/>
            </p:cNvGrpSpPr>
            <p:nvPr/>
          </p:nvGrpSpPr>
          <p:grpSpPr bwMode="auto">
            <a:xfrm>
              <a:off x="0" y="2"/>
              <a:ext cx="1048" cy="3437"/>
              <a:chOff x="0" y="0"/>
              <a:chExt cx="1048" cy="3437"/>
            </a:xfrm>
          </p:grpSpPr>
          <p:sp>
            <p:nvSpPr>
              <p:cNvPr id="8209" name="Rectangle 17"/>
              <p:cNvSpPr>
                <a:spLocks/>
              </p:cNvSpPr>
              <p:nvPr/>
            </p:nvSpPr>
            <p:spPr bwMode="auto">
              <a:xfrm>
                <a:off x="26" y="0"/>
                <a:ext cx="1004" cy="712"/>
              </a:xfrm>
              <a:prstGeom prst="rect">
                <a:avLst/>
              </a:prstGeom>
              <a:solidFill>
                <a:schemeClr val="accent1"/>
              </a:solidFill>
              <a:ln w="254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8210" name="Rectangle 18"/>
              <p:cNvSpPr>
                <a:spLocks/>
              </p:cNvSpPr>
              <p:nvPr/>
            </p:nvSpPr>
            <p:spPr bwMode="auto">
              <a:xfrm>
                <a:off x="0" y="765"/>
                <a:ext cx="1048" cy="2672"/>
              </a:xfrm>
              <a:prstGeom prst="rect">
                <a:avLst/>
              </a:prstGeom>
              <a:noFill/>
              <a:ln w="9525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lIns="0" tIns="0" rIns="40639" bIns="0"/>
              <a:lstStyle/>
              <a:p>
                <a:pPr marL="39688"/>
                <a:r>
                  <a:rPr lang="en-US" sz="2200" dirty="0">
                    <a:solidFill>
                      <a:srgbClr val="FFFFFF"/>
                    </a:solidFill>
                    <a:latin typeface="Franchise Bold" charset="0"/>
                    <a:ea typeface="Franchise Bold" charset="0"/>
                    <a:cs typeface="Franchise Bold" charset="0"/>
                    <a:sym typeface="Franchise Bold" charset="0"/>
                  </a:rPr>
                  <a:t>Establish specific </a:t>
                </a:r>
                <a:r>
                  <a:rPr lang="en-US" sz="2200" dirty="0" smtClean="0">
                    <a:solidFill>
                      <a:srgbClr val="FFFFFF"/>
                    </a:solidFill>
                    <a:latin typeface="Franchise Bold" charset="0"/>
                    <a:ea typeface="Franchise Bold" charset="0"/>
                    <a:cs typeface="Franchise Bold" charset="0"/>
                    <a:sym typeface="Franchise Bold" charset="0"/>
                  </a:rPr>
                  <a:t>standards based </a:t>
                </a:r>
                <a:r>
                  <a:rPr lang="en-US" sz="2200" dirty="0">
                    <a:solidFill>
                      <a:srgbClr val="FFFFFF"/>
                    </a:solidFill>
                    <a:latin typeface="Franchise Bold" charset="0"/>
                    <a:ea typeface="Franchise Bold" charset="0"/>
                    <a:cs typeface="Franchise Bold" charset="0"/>
                    <a:sym typeface="Franchise Bold" charset="0"/>
                  </a:rPr>
                  <a:t>on equipment/machinery life –cycle cost as opposed to purchase cost.  </a:t>
                </a:r>
              </a:p>
            </p:txBody>
          </p:sp>
        </p:grpSp>
        <p:pic>
          <p:nvPicPr>
            <p:cNvPr id="8212" name="Picture 20"/>
            <p:cNvPicPr>
              <a:picLocks noChangeAspect="1" noChangeArrowheads="1"/>
            </p:cNvPicPr>
            <p:nvPr/>
          </p:nvPicPr>
          <p:blipFill>
            <a:blip r:embed="rId5" cstate="print"/>
            <a:srcRect t="18330" b="18909"/>
            <a:stretch>
              <a:fillRect/>
            </a:stretch>
          </p:blipFill>
          <p:spPr bwMode="auto">
            <a:xfrm>
              <a:off x="24" y="0"/>
              <a:ext cx="1005" cy="71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</p:spPr>
        </p:pic>
      </p:grpSp>
      <p:grpSp>
        <p:nvGrpSpPr>
          <p:cNvPr id="8218" name="Group 26"/>
          <p:cNvGrpSpPr>
            <a:grpSpLocks/>
          </p:cNvGrpSpPr>
          <p:nvPr/>
        </p:nvGrpSpPr>
        <p:grpSpPr bwMode="auto">
          <a:xfrm>
            <a:off x="5422900" y="1117600"/>
            <a:ext cx="1663700" cy="4037013"/>
            <a:chOff x="0" y="0"/>
            <a:chExt cx="1048" cy="2543"/>
          </a:xfrm>
        </p:grpSpPr>
        <p:grpSp>
          <p:nvGrpSpPr>
            <p:cNvPr id="8216" name="Group 24"/>
            <p:cNvGrpSpPr>
              <a:grpSpLocks/>
            </p:cNvGrpSpPr>
            <p:nvPr/>
          </p:nvGrpSpPr>
          <p:grpSpPr bwMode="auto">
            <a:xfrm>
              <a:off x="0" y="2"/>
              <a:ext cx="1048" cy="2541"/>
              <a:chOff x="0" y="0"/>
              <a:chExt cx="1048" cy="2541"/>
            </a:xfrm>
          </p:grpSpPr>
          <p:sp>
            <p:nvSpPr>
              <p:cNvPr id="8214" name="Rectangle 22"/>
              <p:cNvSpPr>
                <a:spLocks/>
              </p:cNvSpPr>
              <p:nvPr/>
            </p:nvSpPr>
            <p:spPr bwMode="auto">
              <a:xfrm>
                <a:off x="26" y="0"/>
                <a:ext cx="1004" cy="712"/>
              </a:xfrm>
              <a:prstGeom prst="rect">
                <a:avLst/>
              </a:prstGeom>
              <a:solidFill>
                <a:schemeClr val="accent1"/>
              </a:solidFill>
              <a:ln w="254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8215" name="Rectangle 23"/>
              <p:cNvSpPr>
                <a:spLocks/>
              </p:cNvSpPr>
              <p:nvPr/>
            </p:nvSpPr>
            <p:spPr bwMode="auto">
              <a:xfrm>
                <a:off x="0" y="765"/>
                <a:ext cx="1048" cy="1776"/>
              </a:xfrm>
              <a:prstGeom prst="rect">
                <a:avLst/>
              </a:prstGeom>
              <a:noFill/>
              <a:ln w="9525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lIns="0" tIns="0" rIns="40639" bIns="0"/>
              <a:lstStyle/>
              <a:p>
                <a:pPr marL="39688">
                  <a:lnSpc>
                    <a:spcPct val="90000"/>
                  </a:lnSpc>
                </a:pPr>
                <a:r>
                  <a:rPr lang="en-US" sz="2200" dirty="0" smtClean="0">
                    <a:solidFill>
                      <a:srgbClr val="FFFFFF"/>
                    </a:solidFill>
                    <a:latin typeface="Franchise Bold" charset="0"/>
                    <a:ea typeface="Franchise Bold" charset="0"/>
                    <a:cs typeface="Franchise Bold" charset="0"/>
                    <a:sym typeface="Franchise Bold" charset="0"/>
                  </a:rPr>
                  <a:t>Specific Task </a:t>
                </a:r>
                <a:r>
                  <a:rPr lang="en-US" sz="2200" dirty="0">
                    <a:solidFill>
                      <a:srgbClr val="FFFFFF"/>
                    </a:solidFill>
                    <a:latin typeface="Franchise Bold" charset="0"/>
                    <a:ea typeface="Franchise Bold" charset="0"/>
                    <a:cs typeface="Franchise Bold" charset="0"/>
                    <a:sym typeface="Franchise Bold" charset="0"/>
                  </a:rPr>
                  <a:t>Teams </a:t>
                </a:r>
                <a:r>
                  <a:rPr lang="en-US" sz="2200" dirty="0" smtClean="0">
                    <a:solidFill>
                      <a:srgbClr val="FFFFFF"/>
                    </a:solidFill>
                    <a:latin typeface="Franchise Bold" charset="0"/>
                    <a:ea typeface="Franchise Bold" charset="0"/>
                    <a:cs typeface="Franchise Bold" charset="0"/>
                    <a:sym typeface="Franchise Bold" charset="0"/>
                  </a:rPr>
                  <a:t>establish </a:t>
                </a:r>
                <a:r>
                  <a:rPr lang="en-US" sz="2200" dirty="0">
                    <a:solidFill>
                      <a:srgbClr val="FFFFFF"/>
                    </a:solidFill>
                    <a:latin typeface="Franchise Bold" charset="0"/>
                    <a:ea typeface="Franchise Bold" charset="0"/>
                    <a:cs typeface="Franchise Bold" charset="0"/>
                    <a:sym typeface="Franchise Bold" charset="0"/>
                  </a:rPr>
                  <a:t>realistic and equipment specific noise reduction targets and milestones</a:t>
                </a:r>
              </a:p>
            </p:txBody>
          </p:sp>
        </p:grpSp>
        <p:pic>
          <p:nvPicPr>
            <p:cNvPr id="8217" name="Picture 25"/>
            <p:cNvPicPr>
              <a:picLocks noChangeAspect="1" noChangeArrowheads="1"/>
            </p:cNvPicPr>
            <p:nvPr/>
          </p:nvPicPr>
          <p:blipFill>
            <a:blip r:embed="rId3" cstate="print"/>
            <a:srcRect l="4352" r="3661"/>
            <a:stretch>
              <a:fillRect/>
            </a:stretch>
          </p:blipFill>
          <p:spPr bwMode="auto">
            <a:xfrm>
              <a:off x="23" y="0"/>
              <a:ext cx="1006" cy="712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</p:spPr>
        </p:pic>
      </p:grpSp>
      <p:grpSp>
        <p:nvGrpSpPr>
          <p:cNvPr id="8223" name="Group 31"/>
          <p:cNvGrpSpPr>
            <a:grpSpLocks/>
          </p:cNvGrpSpPr>
          <p:nvPr/>
        </p:nvGrpSpPr>
        <p:grpSpPr bwMode="auto">
          <a:xfrm>
            <a:off x="7137400" y="1117600"/>
            <a:ext cx="1663700" cy="4037013"/>
            <a:chOff x="0" y="0"/>
            <a:chExt cx="1048" cy="2543"/>
          </a:xfrm>
        </p:grpSpPr>
        <p:grpSp>
          <p:nvGrpSpPr>
            <p:cNvPr id="8221" name="Group 29"/>
            <p:cNvGrpSpPr>
              <a:grpSpLocks/>
            </p:cNvGrpSpPr>
            <p:nvPr/>
          </p:nvGrpSpPr>
          <p:grpSpPr bwMode="auto">
            <a:xfrm>
              <a:off x="0" y="2"/>
              <a:ext cx="1048" cy="2541"/>
              <a:chOff x="0" y="0"/>
              <a:chExt cx="1048" cy="2541"/>
            </a:xfrm>
          </p:grpSpPr>
          <p:sp>
            <p:nvSpPr>
              <p:cNvPr id="8219" name="Rectangle 27"/>
              <p:cNvSpPr>
                <a:spLocks/>
              </p:cNvSpPr>
              <p:nvPr/>
            </p:nvSpPr>
            <p:spPr bwMode="auto">
              <a:xfrm>
                <a:off x="26" y="0"/>
                <a:ext cx="1004" cy="712"/>
              </a:xfrm>
              <a:prstGeom prst="rect">
                <a:avLst/>
              </a:prstGeom>
              <a:solidFill>
                <a:schemeClr val="accent1"/>
              </a:solidFill>
              <a:ln w="25400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8220" name="Rectangle 28"/>
              <p:cNvSpPr>
                <a:spLocks/>
              </p:cNvSpPr>
              <p:nvPr/>
            </p:nvSpPr>
            <p:spPr bwMode="auto">
              <a:xfrm>
                <a:off x="0" y="765"/>
                <a:ext cx="1048" cy="1776"/>
              </a:xfrm>
              <a:prstGeom prst="rect">
                <a:avLst/>
              </a:prstGeom>
              <a:noFill/>
              <a:ln w="9525" cap="flat">
                <a:noFill/>
                <a:miter lim="800000"/>
                <a:headEnd type="none" w="med" len="med"/>
                <a:tailEnd type="none" w="med" len="med"/>
              </a:ln>
            </p:spPr>
            <p:txBody>
              <a:bodyPr lIns="0" tIns="0" rIns="40639" bIns="0"/>
              <a:lstStyle/>
              <a:p>
                <a:pPr marL="39688">
                  <a:lnSpc>
                    <a:spcPct val="90000"/>
                  </a:lnSpc>
                </a:pPr>
                <a:r>
                  <a:rPr lang="en-US" sz="2200" dirty="0">
                    <a:solidFill>
                      <a:srgbClr val="FFFFFF"/>
                    </a:solidFill>
                    <a:latin typeface="Franchise Bold" charset="0"/>
                    <a:ea typeface="Franchise Bold" charset="0"/>
                    <a:cs typeface="Franchise Bold" charset="0"/>
                    <a:sym typeface="Franchise Bold" charset="0"/>
                  </a:rPr>
                  <a:t>Monitor and manage progress towards the milestones</a:t>
                </a:r>
              </a:p>
            </p:txBody>
          </p:sp>
        </p:grpSp>
        <p:pic>
          <p:nvPicPr>
            <p:cNvPr id="8222" name="Picture 30"/>
            <p:cNvPicPr>
              <a:picLocks noChangeAspect="1" noChangeArrowheads="1"/>
            </p:cNvPicPr>
            <p:nvPr/>
          </p:nvPicPr>
          <p:blipFill>
            <a:blip r:embed="rId6" cstate="print"/>
            <a:srcRect t="23346"/>
            <a:stretch>
              <a:fillRect/>
            </a:stretch>
          </p:blipFill>
          <p:spPr bwMode="auto">
            <a:xfrm>
              <a:off x="24" y="0"/>
              <a:ext cx="1005" cy="709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</p:spPr>
        </p:pic>
      </p:grpSp>
      <p:sp>
        <p:nvSpPr>
          <p:cNvPr id="33" name="Right Arrow 32">
            <a:hlinkClick r:id="rId7" action="ppaction://hlinksldjump"/>
          </p:cNvPr>
          <p:cNvSpPr/>
          <p:nvPr/>
        </p:nvSpPr>
        <p:spPr bwMode="auto">
          <a:xfrm>
            <a:off x="3810000" y="6019800"/>
            <a:ext cx="609600" cy="838200"/>
          </a:xfrm>
          <a:prstGeom prst="rightArrow">
            <a:avLst/>
          </a:prstGeom>
          <a:solidFill>
            <a:srgbClr val="4F81BD"/>
          </a:solidFill>
          <a:ln w="9525" cap="flat" cmpd="sng" algn="ctr">
            <a:solidFill>
              <a:srgbClr val="1B1B1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1B1B1B"/>
              </a:solidFill>
              <a:effectLst/>
              <a:latin typeface="Lucida Grande" charset="0"/>
              <a:ea typeface="ヒラギノ角ゴ ProN W3" charset="0"/>
              <a:cs typeface="ヒラギノ角ゴ ProN W3" charset="0"/>
              <a:sym typeface="Lucida Grande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</p:spPr>
      </p:pic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7466013" y="6392863"/>
            <a:ext cx="306387" cy="29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fld id="{A39DFAA1-0DA6-4E75-8DB3-98906AD1E83F}" type="slidenum">
              <a:rPr lang="en-US" sz="1200">
                <a:solidFill>
                  <a:srgbClr val="8B8B8B"/>
                </a:solidFill>
                <a:ea typeface="Lucida Grande" charset="0"/>
                <a:cs typeface="Lucida Grande" charset="0"/>
              </a:rPr>
              <a:pPr algn="ctr"/>
              <a:t>6</a:t>
            </a:fld>
            <a:endParaRPr lang="en-US" sz="1200">
              <a:solidFill>
                <a:srgbClr val="8B8B8B"/>
              </a:solidFill>
              <a:ea typeface="Lucida Grande" charset="0"/>
              <a:cs typeface="Lucida Grande" charset="0"/>
            </a:endParaRPr>
          </a:p>
        </p:txBody>
      </p:sp>
      <p:sp>
        <p:nvSpPr>
          <p:cNvPr id="3075" name="Rectangle 3"/>
          <p:cNvSpPr>
            <a:spLocks/>
          </p:cNvSpPr>
          <p:nvPr/>
        </p:nvSpPr>
        <p:spPr bwMode="auto">
          <a:xfrm>
            <a:off x="228600" y="128588"/>
            <a:ext cx="5295900" cy="9271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 sz="44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Challenges</a:t>
            </a:r>
            <a:endParaRPr lang="en-US" sz="44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sp>
        <p:nvSpPr>
          <p:cNvPr id="10" name="Rectangle 6"/>
          <p:cNvSpPr>
            <a:spLocks/>
          </p:cNvSpPr>
          <p:nvPr/>
        </p:nvSpPr>
        <p:spPr bwMode="auto">
          <a:xfrm>
            <a:off x="304800" y="3708400"/>
            <a:ext cx="10058400" cy="42926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39688">
              <a:lnSpc>
                <a:spcPct val="150000"/>
              </a:lnSpc>
              <a:buFont typeface="Arial" pitchFamily="34" charset="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  Inability to collaborate</a:t>
            </a:r>
          </a:p>
          <a:p>
            <a:pPr marL="39688">
              <a:lnSpc>
                <a:spcPct val="150000"/>
              </a:lnSpc>
              <a:buFont typeface="Arial" pitchFamily="34" charset="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dirty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</a:t>
            </a:r>
            <a:r>
              <a:rPr lang="en-US" sz="22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 Fixation on purchase cost vs. life cycle cost</a:t>
            </a:r>
          </a:p>
          <a:p>
            <a:pPr marL="39688">
              <a:lnSpc>
                <a:spcPct val="150000"/>
              </a:lnSpc>
              <a:buFont typeface="Arial" pitchFamily="34" charset="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  Suppliers resistance based on international product specifications</a:t>
            </a:r>
          </a:p>
          <a:p>
            <a:pPr marL="39688">
              <a:lnSpc>
                <a:spcPct val="150000"/>
              </a:lnSpc>
              <a:buFont typeface="Arial" pitchFamily="34" charset="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dirty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</a:t>
            </a:r>
            <a:r>
              <a:rPr lang="en-US" sz="22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 Suppliers needing upfront investments for R&amp;D</a:t>
            </a:r>
          </a:p>
          <a:p>
            <a:pPr marL="39688">
              <a:lnSpc>
                <a:spcPct val="150000"/>
              </a:lnSpc>
              <a:buFont typeface="Arial" pitchFamily="34" charset="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dirty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</a:t>
            </a:r>
            <a:r>
              <a:rPr lang="en-US" sz="22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 Competition and monopoly issues</a:t>
            </a:r>
          </a:p>
          <a:p>
            <a:pPr marL="39688">
              <a:lnSpc>
                <a:spcPct val="150000"/>
              </a:lnSpc>
              <a:buFont typeface="Arial" pitchFamily="34" charset="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dirty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</a:t>
            </a:r>
            <a:r>
              <a:rPr lang="en-US" sz="22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 Intellectual property issues</a:t>
            </a:r>
          </a:p>
          <a:p>
            <a:pPr>
              <a:lnSpc>
                <a:spcPct val="15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5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pic>
        <p:nvPicPr>
          <p:cNvPr id="16385" name="Pictur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762000"/>
            <a:ext cx="5334001" cy="2971801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</p:spPr>
      </p:pic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7466013" y="6392863"/>
            <a:ext cx="306387" cy="29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fld id="{A39DFAA1-0DA6-4E75-8DB3-98906AD1E83F}" type="slidenum">
              <a:rPr lang="en-US" sz="1200">
                <a:solidFill>
                  <a:srgbClr val="8B8B8B"/>
                </a:solidFill>
                <a:ea typeface="Lucida Grande" charset="0"/>
                <a:cs typeface="Lucida Grande" charset="0"/>
              </a:rPr>
              <a:pPr algn="ctr"/>
              <a:t>7</a:t>
            </a:fld>
            <a:endParaRPr lang="en-US" sz="1200">
              <a:solidFill>
                <a:srgbClr val="8B8B8B"/>
              </a:solidFill>
              <a:ea typeface="Lucida Grande" charset="0"/>
              <a:cs typeface="Lucida Grande" charset="0"/>
            </a:endParaRPr>
          </a:p>
        </p:txBody>
      </p:sp>
      <p:sp>
        <p:nvSpPr>
          <p:cNvPr id="3075" name="Rectangle 3"/>
          <p:cNvSpPr>
            <a:spLocks/>
          </p:cNvSpPr>
          <p:nvPr/>
        </p:nvSpPr>
        <p:spPr bwMode="auto">
          <a:xfrm>
            <a:off x="228600" y="128588"/>
            <a:ext cx="5295900" cy="9271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 sz="44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Conclusion</a:t>
            </a:r>
            <a:endParaRPr lang="en-US" sz="44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sp>
        <p:nvSpPr>
          <p:cNvPr id="10" name="Rectangle 6"/>
          <p:cNvSpPr>
            <a:spLocks/>
          </p:cNvSpPr>
          <p:nvPr/>
        </p:nvSpPr>
        <p:spPr bwMode="auto">
          <a:xfrm>
            <a:off x="0" y="3810000"/>
            <a:ext cx="10058400" cy="42926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39688">
              <a:lnSpc>
                <a:spcPct val="150000"/>
              </a:lnSpc>
              <a:buFont typeface="Arial" pitchFamily="34" charset="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  Strategy manages noise at the ‘real source’</a:t>
            </a:r>
          </a:p>
          <a:p>
            <a:pPr marL="39688">
              <a:lnSpc>
                <a:spcPct val="150000"/>
              </a:lnSpc>
              <a:buFont typeface="Arial" pitchFamily="34" charset="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dirty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</a:t>
            </a:r>
            <a:r>
              <a:rPr lang="en-US" sz="22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 Continuous ALARP will lead us to Zero Harm</a:t>
            </a:r>
          </a:p>
          <a:p>
            <a:pPr marL="39688">
              <a:lnSpc>
                <a:spcPct val="150000"/>
              </a:lnSpc>
              <a:buFont typeface="Arial" pitchFamily="34" charset="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  Its much more cost effective to manage noise at ‘real source’</a:t>
            </a:r>
          </a:p>
          <a:p>
            <a:pPr marL="39688">
              <a:lnSpc>
                <a:spcPct val="150000"/>
              </a:lnSpc>
              <a:buFont typeface="Arial" pitchFamily="34" charset="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dirty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</a:t>
            </a:r>
            <a:r>
              <a:rPr lang="en-US" sz="22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 ‘Thought-provoking’ benchmark</a:t>
            </a:r>
          </a:p>
          <a:p>
            <a:pPr marL="496888" lvl="1">
              <a:lnSpc>
                <a:spcPct val="150000"/>
              </a:lnSpc>
              <a:buFont typeface="Courier New" pitchFamily="49" charset="0"/>
              <a:buChar char="o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 Engineering leads; OH monitor, measure, inspects, </a:t>
            </a:r>
            <a:r>
              <a:rPr lang="en-US" sz="2200" dirty="0" err="1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legals</a:t>
            </a:r>
            <a:r>
              <a:rPr lang="en-US" sz="22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etc</a:t>
            </a:r>
          </a:p>
          <a:p>
            <a:pPr>
              <a:lnSpc>
                <a:spcPct val="15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5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pic>
        <p:nvPicPr>
          <p:cNvPr id="17409" name="Pictur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762000"/>
            <a:ext cx="4267200" cy="2968271"/>
          </a:xfrm>
          <a:prstGeom prst="rect">
            <a:avLst/>
          </a:prstGeom>
          <a:noFill/>
          <a:ln w="9525">
            <a:noFill/>
            <a:prstDash val="solid"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</p:spPr>
      </p:pic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7466013" y="6392863"/>
            <a:ext cx="306387" cy="29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fld id="{A39DFAA1-0DA6-4E75-8DB3-98906AD1E83F}" type="slidenum">
              <a:rPr lang="en-US" sz="1200">
                <a:solidFill>
                  <a:srgbClr val="8B8B8B"/>
                </a:solidFill>
                <a:ea typeface="Lucida Grande" charset="0"/>
                <a:cs typeface="Lucida Grande" charset="0"/>
              </a:rPr>
              <a:pPr algn="ctr"/>
              <a:t>8</a:t>
            </a:fld>
            <a:endParaRPr lang="en-US" sz="1200">
              <a:solidFill>
                <a:srgbClr val="8B8B8B"/>
              </a:solidFill>
              <a:ea typeface="Lucida Grande" charset="0"/>
              <a:cs typeface="Lucida Grande" charset="0"/>
            </a:endParaRPr>
          </a:p>
        </p:txBody>
      </p:sp>
      <p:sp>
        <p:nvSpPr>
          <p:cNvPr id="3075" name="Rectangle 3"/>
          <p:cNvSpPr>
            <a:spLocks/>
          </p:cNvSpPr>
          <p:nvPr/>
        </p:nvSpPr>
        <p:spPr bwMode="auto">
          <a:xfrm>
            <a:off x="228600" y="128588"/>
            <a:ext cx="5295900" cy="9271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/>
            <a:r>
              <a:rPr lang="en-US" sz="44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Cost of Noise</a:t>
            </a:r>
            <a:endParaRPr lang="en-US" sz="44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sp>
        <p:nvSpPr>
          <p:cNvPr id="10" name="Rectangle 6"/>
          <p:cNvSpPr>
            <a:spLocks/>
          </p:cNvSpPr>
          <p:nvPr/>
        </p:nvSpPr>
        <p:spPr bwMode="auto">
          <a:xfrm>
            <a:off x="381000" y="914400"/>
            <a:ext cx="10058400" cy="42926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39688">
              <a:lnSpc>
                <a:spcPct val="150000"/>
              </a:lnSpc>
              <a:buFont typeface="Arial" pitchFamily="34" charset="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  Cost of a rock drill   =  R15K</a:t>
            </a:r>
          </a:p>
          <a:p>
            <a:pPr marL="39688">
              <a:lnSpc>
                <a:spcPct val="150000"/>
              </a:lnSpc>
              <a:buFont typeface="Arial" pitchFamily="34" charset="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dirty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</a:t>
            </a:r>
            <a:r>
              <a:rPr lang="en-US" sz="22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 Cost to muffle = R500 (separate) or R2,5K (muffled cylinder)</a:t>
            </a:r>
          </a:p>
          <a:p>
            <a:pPr marL="39688">
              <a:lnSpc>
                <a:spcPct val="150000"/>
              </a:lnSpc>
              <a:buFont typeface="Arial" pitchFamily="34" charset="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  Total number of rock drills in the mining industry = 30K</a:t>
            </a:r>
          </a:p>
          <a:p>
            <a:pPr marL="39688">
              <a:lnSpc>
                <a:spcPct val="150000"/>
              </a:lnSpc>
              <a:buFont typeface="Arial" pitchFamily="34" charset="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dirty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</a:t>
            </a:r>
            <a:r>
              <a:rPr lang="en-US" sz="22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 Cost to muffle the rock drills  =  </a:t>
            </a:r>
            <a:r>
              <a:rPr lang="en-US" sz="2200" b="1" dirty="0" smtClean="0">
                <a:solidFill>
                  <a:srgbClr val="92D050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R60M</a:t>
            </a:r>
          </a:p>
          <a:p>
            <a:pPr marL="39688">
              <a:lnSpc>
                <a:spcPct val="150000"/>
              </a:lnSpc>
              <a:buFont typeface="Arial" pitchFamily="34" charset="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dirty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</a:t>
            </a:r>
            <a:r>
              <a:rPr lang="en-US" sz="22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 Compensation cost for 2011 = </a:t>
            </a:r>
            <a:r>
              <a:rPr lang="en-US" sz="2200" b="1" dirty="0" smtClean="0">
                <a:solidFill>
                  <a:srgbClr val="92D050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R40M</a:t>
            </a:r>
          </a:p>
          <a:p>
            <a:pPr marL="39688">
              <a:lnSpc>
                <a:spcPct val="150000"/>
              </a:lnSpc>
              <a:buFont typeface="Arial" pitchFamily="34" charset="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dirty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</a:t>
            </a:r>
            <a:r>
              <a:rPr lang="en-US" sz="22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 Note calculation does not include other equipment (LHDs, fans etc)</a:t>
            </a:r>
          </a:p>
          <a:p>
            <a:pPr marL="39688">
              <a:lnSpc>
                <a:spcPct val="150000"/>
              </a:lnSpc>
              <a:buFont typeface="Arial" pitchFamily="34" charset="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dirty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</a:t>
            </a:r>
            <a:r>
              <a:rPr lang="en-US" sz="22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 Cost of NIHL = Compensation Cost + Cost to Manage Noise </a:t>
            </a:r>
          </a:p>
          <a:p>
            <a:pPr marL="39688">
              <a:lnSpc>
                <a:spcPct val="150000"/>
              </a:lnSpc>
              <a:buFont typeface="Arial" pitchFamily="34" charset="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dirty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</a:t>
            </a:r>
            <a:r>
              <a:rPr lang="en-US" sz="22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 Cost to Manage Noise  =  Cost to (Measure+ Eng Controls + </a:t>
            </a:r>
          </a:p>
          <a:p>
            <a:pPr marL="39688">
              <a:lnSpc>
                <a:spcPct val="150000"/>
              </a:lnSpc>
              <a:buFont typeface="Arial" pitchFamily="34" charset="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sz="2200" dirty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</a:t>
            </a:r>
            <a:r>
              <a:rPr lang="en-US" sz="22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                                            Admin + </a:t>
            </a:r>
            <a:r>
              <a:rPr lang="en-US" sz="2200" dirty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F</a:t>
            </a:r>
            <a:r>
              <a:rPr lang="en-US" sz="2200" dirty="0" smtClean="0">
                <a:solidFill>
                  <a:srgbClr val="FFFFFF"/>
                </a:solidFill>
                <a:latin typeface="Franchise Bold" charset="0"/>
                <a:ea typeface="Franchise Bold" charset="0"/>
                <a:cs typeface="Franchise Bold" charset="0"/>
                <a:sym typeface="Franchise Bold" charset="0"/>
              </a:rPr>
              <a:t>uture litigation + Maintenance)</a:t>
            </a:r>
          </a:p>
          <a:p>
            <a:pPr>
              <a:lnSpc>
                <a:spcPct val="15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1500" dirty="0">
              <a:solidFill>
                <a:srgbClr val="FFFFFF"/>
              </a:solidFill>
              <a:latin typeface="Franchise Bold" charset="0"/>
              <a:ea typeface="Franchise Bold" charset="0"/>
              <a:cs typeface="Franchise Bold" charset="0"/>
              <a:sym typeface="Franchise Bold" charset="0"/>
            </a:endParaRPr>
          </a:p>
        </p:txBody>
      </p:sp>
      <p:sp>
        <p:nvSpPr>
          <p:cNvPr id="12" name="Right Arrow 11">
            <a:hlinkClick r:id="rId3" action="ppaction://hlinksldjump"/>
          </p:cNvPr>
          <p:cNvSpPr/>
          <p:nvPr/>
        </p:nvSpPr>
        <p:spPr bwMode="auto">
          <a:xfrm rot="10800000">
            <a:off x="5334000" y="5562600"/>
            <a:ext cx="609600" cy="685800"/>
          </a:xfrm>
          <a:prstGeom prst="rightArrow">
            <a:avLst/>
          </a:prstGeom>
          <a:solidFill>
            <a:srgbClr val="4F81BD"/>
          </a:solidFill>
          <a:ln w="9525" cap="flat" cmpd="sng" algn="ctr">
            <a:solidFill>
              <a:srgbClr val="1B1B1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1B1B1B"/>
              </a:solidFill>
              <a:effectLst/>
              <a:latin typeface="Lucida Grande" charset="0"/>
              <a:ea typeface="ヒラギノ角ゴ ProN W3" charset="0"/>
              <a:cs typeface="ヒラギノ角ゴ ProN W3" charset="0"/>
              <a:sym typeface="Lucida Grande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">
      <a:dk1>
        <a:srgbClr val="1B1B1B"/>
      </a:dk1>
      <a:lt1>
        <a:srgbClr val="FFFFFF"/>
      </a:lt1>
      <a:dk2>
        <a:srgbClr val="000000"/>
      </a:dk2>
      <a:lt2>
        <a:srgbClr val="000000"/>
      </a:lt2>
      <a:accent1>
        <a:srgbClr val="C6C6C6"/>
      </a:accent1>
      <a:accent2>
        <a:srgbClr val="333399"/>
      </a:accent2>
      <a:accent3>
        <a:srgbClr val="FFFFFF"/>
      </a:accent3>
      <a:accent4>
        <a:srgbClr val="151515"/>
      </a:accent4>
      <a:accent5>
        <a:srgbClr val="DFDFD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Lucida Grande"/>
        <a:ea typeface="ヒラギノ角ゴ ProN W3"/>
        <a:cs typeface="ヒラギノ角ゴ ProN W3"/>
      </a:majorFont>
      <a:minorFont>
        <a:latin typeface="Lucida Grand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F81BD"/>
        </a:solidFill>
        <a:ln w="9525" cap="flat" cmpd="sng" algn="ctr">
          <a:solidFill>
            <a:srgbClr val="1B1B1B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1B1B1B"/>
            </a:solidFill>
            <a:effectLst/>
            <a:latin typeface="Lucida Grande" charset="0"/>
            <a:ea typeface="ヒラギノ角ゴ ProN W3" charset="0"/>
            <a:cs typeface="ヒラギノ角ゴ ProN W3" charset="0"/>
            <a:sym typeface="Lucida Gran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F81BD"/>
        </a:solidFill>
        <a:ln w="9525" cap="flat" cmpd="sng" algn="ctr">
          <a:solidFill>
            <a:srgbClr val="1B1B1B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1B1B1B"/>
            </a:solidFill>
            <a:effectLst/>
            <a:latin typeface="Lucida Grande" charset="0"/>
            <a:ea typeface="ヒラギノ角ゴ ProN W3" charset="0"/>
            <a:cs typeface="ヒラギノ角ゴ ProN W3" charset="0"/>
            <a:sym typeface="Lucida Grande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Pages>0</Pages>
  <Words>457</Words>
  <Characters>0</Characters>
  <Application>Microsoft Office PowerPoint</Application>
  <PresentationFormat>On-screen Show (4:3)</PresentationFormat>
  <Lines>0</Lines>
  <Paragraphs>68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Lucida Grande</vt:lpstr>
      <vt:lpstr>ヒラギノ角ゴ ProN W3</vt:lpstr>
      <vt:lpstr>Arial</vt:lpstr>
      <vt:lpstr>Georgia</vt:lpstr>
      <vt:lpstr>Franchise Bold</vt:lpstr>
      <vt:lpstr>Georgia Italic</vt:lpstr>
      <vt:lpstr>Georgia Bold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Silver Ink</dc:creator>
  <cp:lastModifiedBy>Hgumede</cp:lastModifiedBy>
  <cp:revision>3</cp:revision>
  <dcterms:modified xsi:type="dcterms:W3CDTF">2013-07-23T09:06:01Z</dcterms:modified>
</cp:coreProperties>
</file>