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71" r:id="rId5"/>
    <p:sldId id="272" r:id="rId6"/>
    <p:sldId id="276" r:id="rId7"/>
    <p:sldId id="275" r:id="rId8"/>
    <p:sldId id="277" r:id="rId9"/>
    <p:sldId id="278" r:id="rId10"/>
    <p:sldId id="267" r:id="rId11"/>
    <p:sldId id="279" r:id="rId12"/>
    <p:sldId id="28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2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2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2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7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9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9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6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8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3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D798B-8511-478B-905B-2F97AFE45B8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BC853-522E-44EB-9AAF-3DA8A0CA4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5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2"/>
          <p:cNvSpPr>
            <a:spLocks noChangeArrowheads="1"/>
          </p:cNvSpPr>
          <p:nvPr/>
        </p:nvSpPr>
        <p:spPr bwMode="auto">
          <a:xfrm>
            <a:off x="0" y="0"/>
            <a:ext cx="9144000" cy="542967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544" tIns="39773" rIns="79544" bIns="39773" anchor="ctr"/>
          <a:lstStyle/>
          <a:p>
            <a:pPr defTabSz="913110"/>
            <a:endParaRPr lang="en-US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1747" name="Picture 26" descr="Kopanang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8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28" descr="Curv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42957"/>
            <a:ext cx="9144000" cy="252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30"/>
          <p:cNvSpPr txBox="1">
            <a:spLocks noChangeArrowheads="1"/>
          </p:cNvSpPr>
          <p:nvPr/>
        </p:nvSpPr>
        <p:spPr bwMode="auto">
          <a:xfrm>
            <a:off x="809065" y="4797152"/>
            <a:ext cx="7543800" cy="63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9544" tIns="39773" rIns="79544" bIns="39773">
            <a:spAutoFit/>
          </a:bodyPr>
          <a:lstStyle>
            <a:defPPr>
              <a:defRPr lang="en-US"/>
            </a:defPPr>
            <a:lvl1pPr algn="ctr" defTabSz="913110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prstClr val="black"/>
                </a:solidFill>
                <a:latin typeface="Calibri"/>
              </a:defRPr>
            </a:lvl1pPr>
          </a:lstStyle>
          <a:p>
            <a:r>
              <a:rPr lang="en-ZA" sz="3600" dirty="0" smtClean="0"/>
              <a:t>Winch Signalling System</a:t>
            </a:r>
            <a:endParaRPr lang="en-ZA" sz="3600" dirty="0"/>
          </a:p>
        </p:txBody>
      </p:sp>
      <p:sp>
        <p:nvSpPr>
          <p:cNvPr id="8" name="TextBox 30"/>
          <p:cNvSpPr txBox="1">
            <a:spLocks noChangeArrowheads="1"/>
          </p:cNvSpPr>
          <p:nvPr/>
        </p:nvSpPr>
        <p:spPr bwMode="auto">
          <a:xfrm>
            <a:off x="107504" y="5517232"/>
            <a:ext cx="7543800" cy="131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9544" tIns="39773" rIns="79544" bIns="39773">
            <a:spAutoFit/>
          </a:bodyPr>
          <a:lstStyle>
            <a:defPPr>
              <a:defRPr lang="en-US"/>
            </a:defPPr>
            <a:lvl1pPr algn="ctr" defTabSz="913110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prstClr val="black"/>
                </a:solidFill>
                <a:latin typeface="Calibri"/>
              </a:defRPr>
            </a:lvl1pPr>
          </a:lstStyle>
          <a:p>
            <a:r>
              <a:rPr lang="en-ZA" sz="2000" b="1" dirty="0" smtClean="0"/>
              <a:t>F.B Mokgoja</a:t>
            </a:r>
          </a:p>
          <a:p>
            <a:r>
              <a:rPr lang="en-ZA" sz="2000" b="1" dirty="0" smtClean="0"/>
              <a:t>        Section Engineer</a:t>
            </a:r>
          </a:p>
          <a:p>
            <a:r>
              <a:rPr lang="en-ZA" sz="2000" dirty="0" smtClean="0"/>
              <a:t>     Moab </a:t>
            </a:r>
            <a:r>
              <a:rPr lang="en-ZA" sz="2000" dirty="0"/>
              <a:t>Khotsong</a:t>
            </a:r>
            <a:endParaRPr lang="en-ZA" sz="2000" b="1" dirty="0" smtClean="0"/>
          </a:p>
          <a:p>
            <a:endParaRPr lang="en-ZA" sz="2000" dirty="0"/>
          </a:p>
        </p:txBody>
      </p:sp>
      <p:sp>
        <p:nvSpPr>
          <p:cNvPr id="2" name="Rectangle 1"/>
          <p:cNvSpPr/>
          <p:nvPr/>
        </p:nvSpPr>
        <p:spPr>
          <a:xfrm>
            <a:off x="7308304" y="6372771"/>
            <a:ext cx="1400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/>
              <a:t>13 May 2015</a:t>
            </a:r>
          </a:p>
        </p:txBody>
      </p:sp>
    </p:spTree>
    <p:extLst>
      <p:ext uri="{BB962C8B-B14F-4D97-AF65-F5344CB8AC3E}">
        <p14:creationId xmlns:p14="http://schemas.microsoft.com/office/powerpoint/2010/main" val="286168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Way forward </a:t>
            </a:r>
            <a:endParaRPr lang="en-ZA" sz="24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4451" y="902607"/>
            <a:ext cx="8640960" cy="5256584"/>
          </a:xfrm>
          <a:prstGeom prst="rect">
            <a:avLst/>
          </a:prstGeom>
          <a:solidFill>
            <a:schemeClr val="bg1">
              <a:lumMod val="20000"/>
              <a:lumOff val="80000"/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Decided on Reef Switchboard system for roll-out.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The system meet the requirements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Work on R&amp;D to sort future delays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Make system more reliable</a:t>
            </a: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600" dirty="0">
              <a:cs typeface="Arial" panose="020B0604020202020204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Purchased the system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54 units </a:t>
            </a: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600" dirty="0" smtClean="0">
              <a:cs typeface="Arial" panose="020B0604020202020204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Identified critical areas for installation</a:t>
            </a: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600" dirty="0">
              <a:cs typeface="Arial" panose="020B0604020202020204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Drawn up the installation schedule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Allocate the resources and start the </a:t>
            </a:r>
            <a:r>
              <a:rPr lang="en-US" sz="1400" dirty="0" smtClean="0">
                <a:cs typeface="Arial" panose="020B0604020202020204" pitchFamily="34" charset="0"/>
              </a:rPr>
              <a:t>installations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Train </a:t>
            </a:r>
            <a:r>
              <a:rPr lang="en-US" sz="1400" dirty="0">
                <a:cs typeface="Arial" panose="020B0604020202020204" pitchFamily="34" charset="0"/>
              </a:rPr>
              <a:t>the </a:t>
            </a:r>
            <a:r>
              <a:rPr lang="en-US" sz="1400" dirty="0" smtClean="0">
                <a:cs typeface="Arial" panose="020B0604020202020204" pitchFamily="34" charset="0"/>
              </a:rPr>
              <a:t>artisans and winch </a:t>
            </a:r>
            <a:r>
              <a:rPr lang="en-US" sz="1400" dirty="0">
                <a:cs typeface="Arial" panose="020B0604020202020204" pitchFamily="34" charset="0"/>
              </a:rPr>
              <a:t>operators on the new </a:t>
            </a:r>
            <a:r>
              <a:rPr lang="en-US" sz="1400" dirty="0" smtClean="0">
                <a:cs typeface="Arial" panose="020B0604020202020204" pitchFamily="34" charset="0"/>
              </a:rPr>
              <a:t>system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Brief and communicate the employees </a:t>
            </a:r>
            <a:endParaRPr lang="en-US" sz="1400" dirty="0"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Monitor the system’s performance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Impact on safety and production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Impact on maintenance requirements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Analyze and improve</a:t>
            </a: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600" dirty="0" smtClean="0"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600" dirty="0"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 smtClean="0"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>
              <a:cs typeface="Arial" pitchFamily="34" charset="0"/>
            </a:endParaRPr>
          </a:p>
          <a:p>
            <a:pPr lvl="1" eaLnBrk="0" hangingPunct="0"/>
            <a:endParaRPr lang="en-US" sz="1400" dirty="0" smtClean="0">
              <a:cs typeface="Arial" pitchFamily="34" charset="0"/>
            </a:endParaRPr>
          </a:p>
          <a:p>
            <a:pPr lvl="1" eaLnBrk="0" hangingPunct="0"/>
            <a:endParaRPr lang="en-US" sz="1400" dirty="0" smtClean="0"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ZA" altLang="en-US" sz="1400" dirty="0"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ZA" altLang="en-US" sz="1400" dirty="0" smtClean="0"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altLang="en-US" sz="1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dirty="0" smtClean="0"/>
              <a:t>Questions &amp; Discussions</a:t>
            </a:r>
            <a:endParaRPr lang="en-US" dirty="0"/>
          </a:p>
        </p:txBody>
      </p:sp>
      <p:pic>
        <p:nvPicPr>
          <p:cNvPr id="3" name="Picture 5" descr="C:\Users\fmokgoja\AppData\Local\Microsoft\Windows\Temporary Internet Files\Content.IE5\LG69YXWF\questions-250px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3200400" cy="398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648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-99392"/>
            <a:ext cx="8229600" cy="1143000"/>
          </a:xfrm>
        </p:spPr>
        <p:txBody>
          <a:bodyPr>
            <a:normAutofit/>
          </a:bodyPr>
          <a:lstStyle/>
          <a:p>
            <a:r>
              <a:rPr lang="en-ZA" sz="4000" dirty="0" smtClean="0"/>
              <a:t>Outline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4104456" cy="5616624"/>
          </a:xfrm>
        </p:spPr>
        <p:txBody>
          <a:bodyPr>
            <a:noAutofit/>
          </a:bodyPr>
          <a:lstStyle/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Context and Purpose</a:t>
            </a:r>
          </a:p>
          <a:p>
            <a:endParaRPr lang="en-ZA" sz="1800" dirty="0">
              <a:latin typeface="Arial" pitchFamily="34" charset="0"/>
              <a:cs typeface="Arial" pitchFamily="34" charset="0"/>
            </a:endParaRPr>
          </a:p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Consultation Process</a:t>
            </a:r>
          </a:p>
          <a:p>
            <a:pPr lvl="1"/>
            <a:r>
              <a:rPr lang="en-ZA" sz="1100" dirty="0" smtClean="0">
                <a:latin typeface="Arial" pitchFamily="34" charset="0"/>
                <a:cs typeface="Arial" pitchFamily="34" charset="0"/>
              </a:rPr>
              <a:t>Market Research</a:t>
            </a:r>
          </a:p>
          <a:p>
            <a:pPr lvl="1"/>
            <a:r>
              <a:rPr lang="en-ZA" sz="1100" dirty="0" smtClean="0">
                <a:latin typeface="Arial" pitchFamily="34" charset="0"/>
                <a:cs typeface="Arial" pitchFamily="34" charset="0"/>
              </a:rPr>
              <a:t>Stakeholder Engagement</a:t>
            </a:r>
            <a:endParaRPr lang="en-ZA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Design Parameters</a:t>
            </a:r>
          </a:p>
          <a:p>
            <a:pPr lvl="1"/>
            <a:r>
              <a:rPr lang="en-ZA" sz="1100" dirty="0">
                <a:latin typeface="Arial" pitchFamily="34" charset="0"/>
                <a:cs typeface="Arial" pitchFamily="34" charset="0"/>
              </a:rPr>
              <a:t>Functionalities of the </a:t>
            </a:r>
            <a:r>
              <a:rPr lang="en-ZA" sz="1100" dirty="0" smtClean="0">
                <a:latin typeface="Arial" pitchFamily="34" charset="0"/>
                <a:cs typeface="Arial" pitchFamily="34" charset="0"/>
              </a:rPr>
              <a:t>system</a:t>
            </a:r>
          </a:p>
          <a:p>
            <a:pPr lvl="1"/>
            <a:r>
              <a:rPr lang="en-ZA" sz="1100" dirty="0">
                <a:latin typeface="Arial" pitchFamily="34" charset="0"/>
                <a:cs typeface="Arial" pitchFamily="34" charset="0"/>
              </a:rPr>
              <a:t>How it works</a:t>
            </a:r>
          </a:p>
          <a:p>
            <a:pPr marL="457200" lvl="1" indent="0">
              <a:buNone/>
            </a:pPr>
            <a:endParaRPr lang="en-ZA" sz="1100" dirty="0">
              <a:latin typeface="Arial" pitchFamily="34" charset="0"/>
              <a:cs typeface="Arial" pitchFamily="34" charset="0"/>
            </a:endParaRPr>
          </a:p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Technical Specifications</a:t>
            </a:r>
          </a:p>
          <a:p>
            <a:pPr marL="0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Installation Configuration</a:t>
            </a:r>
          </a:p>
          <a:p>
            <a:pPr marL="0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1800" dirty="0" smtClean="0">
                <a:latin typeface="Arial" pitchFamily="34" charset="0"/>
                <a:cs typeface="Arial" pitchFamily="34" charset="0"/>
              </a:rPr>
              <a:t>Challenges and Solutions</a:t>
            </a:r>
          </a:p>
          <a:p>
            <a:endParaRPr lang="en-ZA" sz="1800" dirty="0">
              <a:latin typeface="Arial" pitchFamily="34" charset="0"/>
              <a:cs typeface="Arial" pitchFamily="34" charset="0"/>
            </a:endParaRPr>
          </a:p>
          <a:p>
            <a:r>
              <a:rPr lang="en-ZA" sz="1800" b="0" dirty="0" smtClean="0">
                <a:latin typeface="Arial" pitchFamily="34" charset="0"/>
                <a:cs typeface="Arial" pitchFamily="34" charset="0"/>
              </a:rPr>
              <a:t>Way forward</a:t>
            </a:r>
          </a:p>
          <a:p>
            <a:endParaRPr lang="en-ZA" sz="1800" dirty="0">
              <a:latin typeface="Arial" pitchFamily="34" charset="0"/>
              <a:cs typeface="Arial" pitchFamily="34" charset="0"/>
            </a:endParaRPr>
          </a:p>
          <a:p>
            <a:endParaRPr lang="en-ZA" sz="18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9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Context &amp; Purpose</a:t>
            </a:r>
            <a:endParaRPr lang="en-ZA" sz="24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4451" y="872716"/>
            <a:ext cx="8640960" cy="5868652"/>
          </a:xfrm>
          <a:prstGeom prst="rect">
            <a:avLst/>
          </a:prstGeom>
          <a:solidFill>
            <a:schemeClr val="bg1">
              <a:lumMod val="20000"/>
              <a:lumOff val="80000"/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Technology project was initiated in line with AGA Strategic Pillars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Removing people from risk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Planning of work - BPF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Behaviour – changing “Hearts and Minds”</a:t>
            </a: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Compliance to MH&amp;SA - Chapter 8.4 - 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</a:rPr>
              <a:t>Scraper Winch and Mono-Rope installation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8.4.1a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8.4.2 a, b, c and d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Moab experienced increase in scraper accidents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2009 – 2014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Avg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6 All Injuries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6 LTI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3 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Improve the current systems to reduce accidents.</a:t>
            </a:r>
            <a:endParaRPr lang="en-US" altLang="en-US" sz="14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44378" y="4280014"/>
            <a:ext cx="3852508" cy="1491689"/>
            <a:chOff x="323528" y="2636912"/>
            <a:chExt cx="6552728" cy="2876153"/>
          </a:xfrm>
        </p:grpSpPr>
        <p:grpSp>
          <p:nvGrpSpPr>
            <p:cNvPr id="11" name="Group 10"/>
            <p:cNvGrpSpPr/>
            <p:nvPr/>
          </p:nvGrpSpPr>
          <p:grpSpPr>
            <a:xfrm>
              <a:off x="323528" y="2636912"/>
              <a:ext cx="6552728" cy="2876153"/>
              <a:chOff x="251520" y="2996952"/>
              <a:chExt cx="6552728" cy="2876153"/>
            </a:xfrm>
          </p:grpSpPr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2996952"/>
                <a:ext cx="6552728" cy="2876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754533" y="3388248"/>
                <a:ext cx="879973" cy="441543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Oval 11"/>
            <p:cNvSpPr/>
            <p:nvPr/>
          </p:nvSpPr>
          <p:spPr>
            <a:xfrm>
              <a:off x="4139952" y="3140968"/>
              <a:ext cx="804381" cy="216023"/>
            </a:xfrm>
            <a:prstGeom prst="ellipse">
              <a:avLst/>
            </a:prstGeom>
            <a:solidFill>
              <a:srgbClr val="FF0000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2578765" y="3191902"/>
              <a:ext cx="1528045" cy="8830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73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Consultation Process</a:t>
            </a:r>
            <a:endParaRPr lang="en-ZA" sz="24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4451" y="872716"/>
            <a:ext cx="8640960" cy="5796644"/>
          </a:xfrm>
          <a:prstGeom prst="rect">
            <a:avLst/>
          </a:prstGeom>
          <a:solidFill>
            <a:schemeClr val="bg1">
              <a:lumMod val="20000"/>
              <a:lumOff val="80000"/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algn="l" eaLnBrk="0" hangingPunct="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Market research was conducted with these considerations: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Off the shelf- readily available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Trial tested with performance results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Reliable system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Fit for purpose system – operating environment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Competitive prices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Compatible with the current electrical standards and MH&amp;SA regulations</a:t>
            </a:r>
          </a:p>
          <a:p>
            <a:pPr lvl="1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The system must be plug and play and compatible with AGA winch starter box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l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Stakeholder Engagement</a:t>
            </a:r>
          </a:p>
          <a:p>
            <a:pPr eaLnBrk="0" hangingPunct="0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Management and organized labour discussions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Led to decision on the current system review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Management of Change 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Design specifications and system functionalities were set</a:t>
            </a:r>
          </a:p>
          <a:p>
            <a:pPr marL="628650" lvl="1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Different OEM invited regarding the design and functionalities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Reef Switchboard Manufacturers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WPD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Groups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Bates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Mining Suppliers</a:t>
            </a:r>
          </a:p>
          <a:p>
            <a:pPr marL="1085850" lvl="2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085850" lvl="2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28650" lvl="1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Improve the current system to reduce accidents.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3009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Design Parameters/Functionalities</a:t>
            </a:r>
            <a:endParaRPr lang="en-ZA" sz="24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4451" y="872716"/>
            <a:ext cx="8640960" cy="5256584"/>
          </a:xfrm>
          <a:prstGeom prst="rect">
            <a:avLst/>
          </a:prstGeom>
          <a:solidFill>
            <a:schemeClr val="bg1">
              <a:lumMod val="20000"/>
              <a:lumOff val="80000"/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Card reader facility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this prevents unauthorized operation of the winch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ZA" sz="1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Pre-start warning alarm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Audible through all the units and duration is 15 seconds, only then the driver can put the winch in motion.</a:t>
            </a:r>
          </a:p>
          <a:p>
            <a:pPr marL="285750" indent="-285750">
              <a:buFont typeface="Arial" pitchFamily="34" charset="0"/>
              <a:buChar char="•"/>
            </a:pPr>
            <a:endParaRPr lang="en-ZA" sz="1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Indication lights (LED)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Red/ green- this indicates whether it is safe or not to enter the scraper path</a:t>
            </a:r>
          </a:p>
          <a:p>
            <a:endParaRPr lang="en-ZA" sz="12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Lock out facility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on the tripped mode the driver will use his magnetic key to re-energize the system (where it tripped), only then can he put the winch in motion after pre -start warning alarm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ZA" sz="1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Emergency stop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this is achieved either by pulling the wire for longer periods or shining the cap lamp on the LED light of the unit continuously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ZA" sz="1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Signaling –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for normal operation the pull wire must be pulled or cap lamp can be flashed on the unit for signaling purpose.</a:t>
            </a:r>
            <a:endParaRPr lang="en-ZA" sz="12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4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7566"/>
            <a:ext cx="4038600" cy="5599786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Winch Starter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Plug and play facility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push button 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LED display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Earth path monitor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Rectifiers – AC – DC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Card reader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Non-glaring winch light</a:t>
            </a:r>
          </a:p>
          <a:p>
            <a:pPr marL="457200" lvl="1" indent="0">
              <a:buNone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32V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supply – light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Built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 adjustable timer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lights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Short circuit protection</a:t>
            </a: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Signaling unit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24V supply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Enclosed – moisture protection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LED – Red/Green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Light sensors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Tripping features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Magnetic key reset feature</a:t>
            </a: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Pull cable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Length – 21m  and 42m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Plug and play connectors</a:t>
            </a:r>
          </a:p>
          <a:p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Later addition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Two way communication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 descr="C:\Users\user\AppData\Local\Microsoft\Windows\Temporary Internet Files\Content.Word\WP_20140408_007 - Copy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031" y="1010976"/>
            <a:ext cx="1822158" cy="19385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Technical Specifications – winch signalling system</a:t>
            </a:r>
            <a:endParaRPr lang="en-ZA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88828" y="675857"/>
            <a:ext cx="2508092" cy="321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 smtClean="0"/>
              <a:t>           Controller – with LED indicators</a:t>
            </a:r>
          </a:p>
          <a:p>
            <a:endParaRPr lang="en-US" sz="105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51855" y="1803766"/>
            <a:ext cx="1236859" cy="226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Winch starter</a:t>
            </a:r>
          </a:p>
          <a:p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282120" y="836711"/>
            <a:ext cx="1" cy="4519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70255" y="1916832"/>
            <a:ext cx="881599" cy="290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508104" y="3089152"/>
            <a:ext cx="3672408" cy="2098340"/>
            <a:chOff x="5436096" y="3789040"/>
            <a:chExt cx="3528392" cy="2098340"/>
          </a:xfrm>
        </p:grpSpPr>
        <p:pic>
          <p:nvPicPr>
            <p:cNvPr id="6" name="Picture 5" descr="C:\Users\fmokgoja\Documents\Winch fatality\Pictures  signalling system\Signaling device 010.jp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4077072"/>
              <a:ext cx="2016224" cy="15121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659524" y="5661248"/>
              <a:ext cx="1874168" cy="2261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 smtClean="0"/>
                <a:t>Signaling Device</a:t>
              </a:r>
              <a:endParaRPr lang="en-US" sz="1200" dirty="0"/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8027404" y="4720090"/>
              <a:ext cx="937084" cy="2261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 smtClean="0"/>
                <a:t>LED lights</a:t>
              </a:r>
              <a:endParaRPr lang="en-US" sz="1200" dirty="0"/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5507124" y="3789040"/>
              <a:ext cx="1874168" cy="22613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 smtClean="0"/>
                <a:t>Plug and play connectors</a:t>
              </a:r>
              <a:endParaRPr lang="en-US" sz="12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307786" y="4015172"/>
              <a:ext cx="0" cy="81798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2" idx="1"/>
            </p:cNvCxnSpPr>
            <p:nvPr/>
          </p:nvCxnSpPr>
          <p:spPr>
            <a:xfrm flipH="1" flipV="1">
              <a:off x="6624720" y="4827630"/>
              <a:ext cx="1402684" cy="552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558314" y="5030740"/>
              <a:ext cx="0" cy="6305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9" name="Picture 38" descr="Ke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31" y="5301208"/>
            <a:ext cx="2109286" cy="1263602"/>
          </a:xfrm>
          <a:prstGeom prst="rect">
            <a:avLst/>
          </a:prstGeom>
          <a:noFill/>
          <a:ln w="28575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40" name="Content Placeholder 2"/>
          <p:cNvSpPr txBox="1">
            <a:spLocks/>
          </p:cNvSpPr>
          <p:nvPr/>
        </p:nvSpPr>
        <p:spPr>
          <a:xfrm>
            <a:off x="5794922" y="6587244"/>
            <a:ext cx="1950665" cy="226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Magnetic Key- resetting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6453235" y="6236250"/>
            <a:ext cx="0" cy="4640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 descr="Z:\Foto's\2014 Brochure  - photos to be added\fanie - winch sig dev ((\24.02.2014 013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881" y="997566"/>
            <a:ext cx="1221083" cy="192737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Content Placeholder 2"/>
          <p:cNvSpPr txBox="1">
            <a:spLocks/>
          </p:cNvSpPr>
          <p:nvPr/>
        </p:nvSpPr>
        <p:spPr>
          <a:xfrm>
            <a:off x="4260206" y="672932"/>
            <a:ext cx="1236859" cy="226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Card Reader</a:t>
            </a:r>
          </a:p>
          <a:p>
            <a:endParaRPr lang="en-US" sz="2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862423" y="836711"/>
            <a:ext cx="0" cy="967055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0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Installation configuration</a:t>
            </a:r>
            <a:endParaRPr lang="en-ZA" sz="24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4451" y="872716"/>
            <a:ext cx="8640960" cy="5256584"/>
          </a:xfrm>
          <a:prstGeom prst="rect">
            <a:avLst/>
          </a:prstGeom>
          <a:solidFill>
            <a:schemeClr val="bg1">
              <a:lumMod val="20000"/>
              <a:lumOff val="80000"/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Group 1"/>
          <p:cNvGrpSpPr>
            <a:grpSpLocks noChangeAspect="1"/>
          </p:cNvGrpSpPr>
          <p:nvPr/>
        </p:nvGrpSpPr>
        <p:grpSpPr bwMode="auto">
          <a:xfrm>
            <a:off x="152400" y="979512"/>
            <a:ext cx="8686800" cy="5257800"/>
            <a:chOff x="3157" y="3340"/>
            <a:chExt cx="7200" cy="4320"/>
          </a:xfrm>
        </p:grpSpPr>
        <p:sp>
          <p:nvSpPr>
            <p:cNvPr id="8" name="AutoShape 49"/>
            <p:cNvSpPr>
              <a:spLocks noChangeAspect="1" noChangeArrowheads="1" noTextEdit="1"/>
            </p:cNvSpPr>
            <p:nvPr/>
          </p:nvSpPr>
          <p:spPr bwMode="auto">
            <a:xfrm>
              <a:off x="3157" y="3340"/>
              <a:ext cx="7200" cy="4320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8"/>
            <p:cNvSpPr>
              <a:spLocks noChangeShapeType="1"/>
            </p:cNvSpPr>
            <p:nvPr/>
          </p:nvSpPr>
          <p:spPr bwMode="auto">
            <a:xfrm>
              <a:off x="3536" y="4749"/>
              <a:ext cx="123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>
              <a:off x="4768" y="4749"/>
              <a:ext cx="0" cy="13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6"/>
            <p:cNvSpPr>
              <a:spLocks noChangeShapeType="1"/>
            </p:cNvSpPr>
            <p:nvPr/>
          </p:nvSpPr>
          <p:spPr bwMode="auto">
            <a:xfrm flipH="1">
              <a:off x="3536" y="6063"/>
              <a:ext cx="123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chair"/>
            <p:cNvSpPr>
              <a:spLocks noEditPoints="1" noChangeArrowheads="1"/>
            </p:cNvSpPr>
            <p:nvPr/>
          </p:nvSpPr>
          <p:spPr bwMode="auto">
            <a:xfrm rot="-5400000">
              <a:off x="3729" y="5121"/>
              <a:ext cx="743" cy="561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5400 w 21600"/>
                <a:gd name="T9" fmla="*/ 7265 h 21600"/>
                <a:gd name="T10" fmla="*/ 16200 w 21600"/>
                <a:gd name="T11" fmla="*/ 1786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2960" y="3927"/>
                  </a:moveTo>
                  <a:lnTo>
                    <a:pt x="14760" y="3927"/>
                  </a:lnTo>
                  <a:cubicBezTo>
                    <a:pt x="17640" y="4713"/>
                    <a:pt x="18000" y="3535"/>
                    <a:pt x="18000" y="2356"/>
                  </a:cubicBezTo>
                  <a:cubicBezTo>
                    <a:pt x="18000" y="785"/>
                    <a:pt x="15840" y="0"/>
                    <a:pt x="10800" y="0"/>
                  </a:cubicBezTo>
                  <a:cubicBezTo>
                    <a:pt x="6120" y="0"/>
                    <a:pt x="3600" y="785"/>
                    <a:pt x="3600" y="2356"/>
                  </a:cubicBezTo>
                  <a:cubicBezTo>
                    <a:pt x="3600" y="3535"/>
                    <a:pt x="4320" y="4713"/>
                    <a:pt x="6840" y="3927"/>
                  </a:cubicBezTo>
                  <a:lnTo>
                    <a:pt x="8640" y="3927"/>
                  </a:lnTo>
                  <a:lnTo>
                    <a:pt x="8640" y="5891"/>
                  </a:lnTo>
                  <a:lnTo>
                    <a:pt x="6840" y="5891"/>
                  </a:lnTo>
                  <a:cubicBezTo>
                    <a:pt x="5400" y="5891"/>
                    <a:pt x="4320" y="7069"/>
                    <a:pt x="4320" y="8640"/>
                  </a:cubicBezTo>
                  <a:lnTo>
                    <a:pt x="4320" y="10996"/>
                  </a:lnTo>
                  <a:lnTo>
                    <a:pt x="2880" y="10996"/>
                  </a:lnTo>
                  <a:lnTo>
                    <a:pt x="2880" y="8640"/>
                  </a:lnTo>
                  <a:cubicBezTo>
                    <a:pt x="2880" y="7855"/>
                    <a:pt x="2520" y="7069"/>
                    <a:pt x="1440" y="7069"/>
                  </a:cubicBezTo>
                  <a:cubicBezTo>
                    <a:pt x="720" y="7069"/>
                    <a:pt x="0" y="7855"/>
                    <a:pt x="0" y="8640"/>
                  </a:cubicBezTo>
                  <a:lnTo>
                    <a:pt x="0" y="10604"/>
                  </a:lnTo>
                  <a:lnTo>
                    <a:pt x="0" y="17280"/>
                  </a:lnTo>
                  <a:cubicBezTo>
                    <a:pt x="0" y="18065"/>
                    <a:pt x="720" y="18851"/>
                    <a:pt x="1440" y="18851"/>
                  </a:cubicBezTo>
                  <a:cubicBezTo>
                    <a:pt x="2520" y="18851"/>
                    <a:pt x="2880" y="18065"/>
                    <a:pt x="2880" y="17280"/>
                  </a:cubicBezTo>
                  <a:lnTo>
                    <a:pt x="2880" y="14531"/>
                  </a:lnTo>
                  <a:lnTo>
                    <a:pt x="4320" y="14531"/>
                  </a:lnTo>
                  <a:lnTo>
                    <a:pt x="4320" y="15709"/>
                  </a:lnTo>
                  <a:cubicBezTo>
                    <a:pt x="4320" y="18458"/>
                    <a:pt x="6840" y="21600"/>
                    <a:pt x="10800" y="21600"/>
                  </a:cubicBezTo>
                  <a:cubicBezTo>
                    <a:pt x="15120" y="21600"/>
                    <a:pt x="17280" y="18458"/>
                    <a:pt x="17280" y="15709"/>
                  </a:cubicBezTo>
                  <a:lnTo>
                    <a:pt x="17280" y="14531"/>
                  </a:lnTo>
                  <a:lnTo>
                    <a:pt x="18720" y="14531"/>
                  </a:lnTo>
                  <a:lnTo>
                    <a:pt x="18720" y="17280"/>
                  </a:lnTo>
                  <a:cubicBezTo>
                    <a:pt x="18720" y="18065"/>
                    <a:pt x="19440" y="18851"/>
                    <a:pt x="20160" y="18851"/>
                  </a:cubicBezTo>
                  <a:cubicBezTo>
                    <a:pt x="20880" y="18851"/>
                    <a:pt x="21600" y="18065"/>
                    <a:pt x="21600" y="17280"/>
                  </a:cubicBezTo>
                  <a:lnTo>
                    <a:pt x="21600" y="10604"/>
                  </a:lnTo>
                  <a:lnTo>
                    <a:pt x="21600" y="8640"/>
                  </a:lnTo>
                  <a:cubicBezTo>
                    <a:pt x="21600" y="7855"/>
                    <a:pt x="20880" y="7069"/>
                    <a:pt x="20160" y="7069"/>
                  </a:cubicBezTo>
                  <a:cubicBezTo>
                    <a:pt x="19440" y="7069"/>
                    <a:pt x="18720" y="7855"/>
                    <a:pt x="18720" y="8640"/>
                  </a:cubicBezTo>
                  <a:lnTo>
                    <a:pt x="18720" y="10996"/>
                  </a:lnTo>
                  <a:lnTo>
                    <a:pt x="17280" y="10996"/>
                  </a:lnTo>
                  <a:lnTo>
                    <a:pt x="17280" y="8640"/>
                  </a:lnTo>
                  <a:cubicBezTo>
                    <a:pt x="17280" y="7069"/>
                    <a:pt x="16200" y="5891"/>
                    <a:pt x="14760" y="5891"/>
                  </a:cubicBezTo>
                  <a:lnTo>
                    <a:pt x="12960" y="5891"/>
                  </a:lnTo>
                  <a:close/>
                  <a:moveTo>
                    <a:pt x="12960" y="3927"/>
                  </a:moveTo>
                  <a:moveTo>
                    <a:pt x="2880" y="10996"/>
                  </a:moveTo>
                  <a:moveTo>
                    <a:pt x="4320" y="10996"/>
                  </a:moveTo>
                  <a:lnTo>
                    <a:pt x="4320" y="14531"/>
                  </a:lnTo>
                  <a:moveTo>
                    <a:pt x="2880" y="14531"/>
                  </a:moveTo>
                  <a:lnTo>
                    <a:pt x="2880" y="10996"/>
                  </a:lnTo>
                  <a:moveTo>
                    <a:pt x="17280" y="10996"/>
                  </a:moveTo>
                  <a:moveTo>
                    <a:pt x="18720" y="10996"/>
                  </a:moveTo>
                  <a:lnTo>
                    <a:pt x="18720" y="14531"/>
                  </a:lnTo>
                  <a:moveTo>
                    <a:pt x="17280" y="14531"/>
                  </a:moveTo>
                  <a:lnTo>
                    <a:pt x="17280" y="10996"/>
                  </a:lnTo>
                  <a:moveTo>
                    <a:pt x="8640" y="3927"/>
                  </a:moveTo>
                  <a:lnTo>
                    <a:pt x="12960" y="3927"/>
                  </a:lnTo>
                  <a:moveTo>
                    <a:pt x="12960" y="5891"/>
                  </a:moveTo>
                  <a:lnTo>
                    <a:pt x="8640" y="5891"/>
                  </a:lnTo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44"/>
            <p:cNvSpPr>
              <a:spLocks noChangeArrowheads="1"/>
            </p:cNvSpPr>
            <p:nvPr/>
          </p:nvSpPr>
          <p:spPr bwMode="auto">
            <a:xfrm>
              <a:off x="3536" y="5782"/>
              <a:ext cx="189" cy="9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43"/>
            <p:cNvSpPr>
              <a:spLocks noChangeArrowheads="1"/>
            </p:cNvSpPr>
            <p:nvPr/>
          </p:nvSpPr>
          <p:spPr bwMode="auto">
            <a:xfrm>
              <a:off x="5406" y="4335"/>
              <a:ext cx="190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42"/>
            <p:cNvSpPr>
              <a:spLocks noChangeArrowheads="1"/>
            </p:cNvSpPr>
            <p:nvPr/>
          </p:nvSpPr>
          <p:spPr bwMode="auto">
            <a:xfrm>
              <a:off x="6528" y="4334"/>
              <a:ext cx="190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41"/>
            <p:cNvSpPr>
              <a:spLocks noChangeArrowheads="1"/>
            </p:cNvSpPr>
            <p:nvPr/>
          </p:nvSpPr>
          <p:spPr bwMode="auto">
            <a:xfrm>
              <a:off x="6094" y="6345"/>
              <a:ext cx="190" cy="1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40"/>
            <p:cNvSpPr>
              <a:spLocks noChangeArrowheads="1"/>
            </p:cNvSpPr>
            <p:nvPr/>
          </p:nvSpPr>
          <p:spPr bwMode="auto">
            <a:xfrm>
              <a:off x="4578" y="4749"/>
              <a:ext cx="190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39"/>
            <p:cNvSpPr>
              <a:spLocks noChangeArrowheads="1"/>
            </p:cNvSpPr>
            <p:nvPr/>
          </p:nvSpPr>
          <p:spPr bwMode="auto">
            <a:xfrm>
              <a:off x="7579" y="4335"/>
              <a:ext cx="190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38"/>
            <p:cNvSpPr>
              <a:spLocks noChangeArrowheads="1"/>
            </p:cNvSpPr>
            <p:nvPr/>
          </p:nvSpPr>
          <p:spPr bwMode="auto">
            <a:xfrm>
              <a:off x="8463" y="4335"/>
              <a:ext cx="190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37"/>
            <p:cNvSpPr>
              <a:spLocks noChangeArrowheads="1"/>
            </p:cNvSpPr>
            <p:nvPr/>
          </p:nvSpPr>
          <p:spPr bwMode="auto">
            <a:xfrm>
              <a:off x="7136" y="6345"/>
              <a:ext cx="190" cy="1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36"/>
            <p:cNvSpPr>
              <a:spLocks noChangeArrowheads="1"/>
            </p:cNvSpPr>
            <p:nvPr/>
          </p:nvSpPr>
          <p:spPr bwMode="auto">
            <a:xfrm>
              <a:off x="8936" y="6345"/>
              <a:ext cx="190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35"/>
            <p:cNvSpPr>
              <a:spLocks noChangeArrowheads="1"/>
            </p:cNvSpPr>
            <p:nvPr/>
          </p:nvSpPr>
          <p:spPr bwMode="auto">
            <a:xfrm>
              <a:off x="8083" y="6345"/>
              <a:ext cx="190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34"/>
            <p:cNvSpPr>
              <a:spLocks noChangeShapeType="1"/>
            </p:cNvSpPr>
            <p:nvPr/>
          </p:nvSpPr>
          <p:spPr bwMode="auto">
            <a:xfrm>
              <a:off x="5596" y="4429"/>
              <a:ext cx="932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6718" y="4428"/>
              <a:ext cx="861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>
              <a:off x="7769" y="4428"/>
              <a:ext cx="694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>
              <a:off x="6283" y="6439"/>
              <a:ext cx="853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8273" y="6439"/>
              <a:ext cx="663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4673" y="4749"/>
              <a:ext cx="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4768" y="4490"/>
              <a:ext cx="638" cy="26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768" y="6063"/>
              <a:ext cx="1326" cy="37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3189" y="5523"/>
              <a:ext cx="631" cy="11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winch starter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>
              <a:off x="3630" y="5690"/>
              <a:ext cx="1" cy="9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4051" y="5338"/>
              <a:ext cx="274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winch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4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4199" y="4490"/>
              <a:ext cx="758" cy="11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signalling lights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5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6860" y="6690"/>
              <a:ext cx="759" cy="11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signalling lights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6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6378" y="3434"/>
              <a:ext cx="1934" cy="14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000" b="1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Winch Signallaing Device </a:t>
              </a:r>
              <a:endParaRPr lang="en-US" sz="1000" b="1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7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4846" y="5407"/>
              <a:ext cx="426" cy="11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5m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8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5820" y="4523"/>
              <a:ext cx="482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9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6378" y="6251"/>
              <a:ext cx="482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7325" y="6439"/>
              <a:ext cx="75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7420" y="6251"/>
              <a:ext cx="482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2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336" y="6063"/>
              <a:ext cx="484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831" y="4522"/>
              <a:ext cx="481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4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6938" y="4491"/>
              <a:ext cx="482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5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4996" y="4726"/>
              <a:ext cx="483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21m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6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8368" y="6251"/>
              <a:ext cx="482" cy="11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42m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7" name="Oval 10"/>
            <p:cNvSpPr>
              <a:spLocks noChangeArrowheads="1"/>
            </p:cNvSpPr>
            <p:nvPr/>
          </p:nvSpPr>
          <p:spPr bwMode="auto">
            <a:xfrm>
              <a:off x="3583" y="5945"/>
              <a:ext cx="48" cy="48"/>
            </a:xfrm>
            <a:prstGeom prst="ellipse">
              <a:avLst/>
            </a:prstGeom>
            <a:solidFill>
              <a:srgbClr val="000000"/>
            </a:solidFill>
            <a:ln w="127000" cmpd="dbl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WordArt 9"/>
            <p:cNvSpPr>
              <a:spLocks noChangeArrowheads="1" noChangeShapeType="1" noTextEdit="1"/>
            </p:cNvSpPr>
            <p:nvPr/>
          </p:nvSpPr>
          <p:spPr bwMode="auto">
            <a:xfrm>
              <a:off x="3332" y="6159"/>
              <a:ext cx="631" cy="119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winch controller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9" name="Line 8"/>
            <p:cNvSpPr>
              <a:spLocks noChangeShapeType="1"/>
            </p:cNvSpPr>
            <p:nvPr/>
          </p:nvSpPr>
          <p:spPr bwMode="auto">
            <a:xfrm flipV="1">
              <a:off x="3629" y="6066"/>
              <a:ext cx="1" cy="9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7"/>
            <p:cNvSpPr>
              <a:spLocks noChangeArrowheads="1"/>
            </p:cNvSpPr>
            <p:nvPr/>
          </p:nvSpPr>
          <p:spPr bwMode="auto">
            <a:xfrm>
              <a:off x="4578" y="5875"/>
              <a:ext cx="190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V="1">
              <a:off x="4672" y="4937"/>
              <a:ext cx="1" cy="93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3725" y="5970"/>
              <a:ext cx="853" cy="23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6236" y="4098"/>
              <a:ext cx="758" cy="11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signalling lights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54" name="WordArt 3"/>
            <p:cNvSpPr>
              <a:spLocks noChangeArrowheads="1" noChangeShapeType="1" noTextEdit="1"/>
            </p:cNvSpPr>
            <p:nvPr/>
          </p:nvSpPr>
          <p:spPr bwMode="auto">
            <a:xfrm>
              <a:off x="4381" y="6132"/>
              <a:ext cx="759" cy="119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signalling lights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55" name="WordArt 2"/>
            <p:cNvSpPr>
              <a:spLocks noChangeArrowheads="1" noChangeShapeType="1" noTextEdit="1"/>
            </p:cNvSpPr>
            <p:nvPr/>
          </p:nvSpPr>
          <p:spPr bwMode="auto">
            <a:xfrm>
              <a:off x="3820" y="5854"/>
              <a:ext cx="427" cy="11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5m cable</a:t>
              </a:r>
              <a:endParaRPr lang="en-US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70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9763"/>
            <a:ext cx="4978896" cy="5617589"/>
          </a:xfrm>
        </p:spPr>
        <p:txBody>
          <a:bodyPr>
            <a:normAutofit/>
          </a:bodyPr>
          <a:lstStyle/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Magnetic key – failed to reset tripped unit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OEM resolved the key</a:t>
            </a:r>
          </a:p>
          <a:p>
            <a:pPr marL="457200" lvl="1" indent="0"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Cap lamp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failed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sensitivity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Signal at an angle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Activation distance at 4m</a:t>
            </a:r>
          </a:p>
          <a:p>
            <a:pPr marL="457200" lvl="1" indent="0"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After sales –poor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Technician on site for trial phase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Engineers improved on R&amp;D</a:t>
            </a:r>
          </a:p>
          <a:p>
            <a:pPr marL="457200" lvl="1" indent="0"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 failure rate of signaling device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Cable damages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Installed short circuit protection device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940152" y="620688"/>
            <a:ext cx="2448272" cy="1973036"/>
            <a:chOff x="683568" y="1340768"/>
            <a:chExt cx="2448272" cy="1973036"/>
          </a:xfrm>
        </p:grpSpPr>
        <p:pic>
          <p:nvPicPr>
            <p:cNvPr id="7" name="Picture 6" descr="C:\Users\fmokgoja\Documents\Winch Info\Photos\IMGP1012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1340768"/>
              <a:ext cx="2448272" cy="16389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19000" y="3006027"/>
              <a:ext cx="24128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itchFamily="34" charset="0"/>
                  <a:cs typeface="Arial" pitchFamily="34" charset="0"/>
                </a:rPr>
                <a:t>Red Lights on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Normal Mode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20334" y="2795970"/>
            <a:ext cx="2396082" cy="1857166"/>
            <a:chOff x="5593015" y="1366168"/>
            <a:chExt cx="2651393" cy="1947636"/>
          </a:xfrm>
        </p:grpSpPr>
        <p:pic>
          <p:nvPicPr>
            <p:cNvPr id="10" name="Picture 9" descr="C:\Users\fmokgoja\Documents\Winch Info\Photos\IMGP1013.jp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3015" y="1366168"/>
              <a:ext cx="2651393" cy="16135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5644337" y="3006027"/>
              <a:ext cx="26000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Green Lights on Tripped Mode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920335" y="4768380"/>
            <a:ext cx="2540098" cy="1900980"/>
            <a:chOff x="3131840" y="4104495"/>
            <a:chExt cx="2691212" cy="2044996"/>
          </a:xfrm>
        </p:grpSpPr>
        <p:pic>
          <p:nvPicPr>
            <p:cNvPr id="13" name="Picture 12" descr="C:\Users\fmokgoja\Documents\Winch Info\Photos\IMGP1015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4104495"/>
              <a:ext cx="2691212" cy="172819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3238068" y="5841714"/>
              <a:ext cx="2553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Driver explaining how it works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Challenges and Solutions -RSM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50412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9763"/>
            <a:ext cx="4978896" cy="5905621"/>
          </a:xfrm>
        </p:spPr>
        <p:txBody>
          <a:bodyPr>
            <a:normAutofit lnSpcReduction="10000"/>
          </a:bodyPr>
          <a:lstStyle/>
          <a:p>
            <a:r>
              <a:rPr lang="en-US" sz="1900" dirty="0" smtClean="0">
                <a:cs typeface="Arial" panose="020B0604020202020204" pitchFamily="34" charset="0"/>
              </a:rPr>
              <a:t>Starter not compliant with AGA standard</a:t>
            </a:r>
          </a:p>
          <a:p>
            <a:endParaRPr lang="en-US" sz="1900" dirty="0" smtClean="0">
              <a:cs typeface="Arial" panose="020B0604020202020204" pitchFamily="34" charset="0"/>
            </a:endParaRPr>
          </a:p>
          <a:p>
            <a:r>
              <a:rPr lang="en-US" sz="1900" dirty="0" smtClean="0">
                <a:cs typeface="Arial" panose="020B0604020202020204" pitchFamily="34" charset="0"/>
              </a:rPr>
              <a:t>No card reader facility</a:t>
            </a:r>
          </a:p>
          <a:p>
            <a:endParaRPr lang="en-US" sz="1900" dirty="0" smtClean="0">
              <a:cs typeface="Arial" panose="020B0604020202020204" pitchFamily="34" charset="0"/>
            </a:endParaRPr>
          </a:p>
          <a:p>
            <a:r>
              <a:rPr lang="en-US" sz="1900" dirty="0" smtClean="0">
                <a:cs typeface="Arial" panose="020B0604020202020204" pitchFamily="34" charset="0"/>
              </a:rPr>
              <a:t>No lock out on the I LED</a:t>
            </a:r>
          </a:p>
          <a:p>
            <a:endParaRPr lang="en-US" sz="1800" dirty="0" smtClean="0">
              <a:cs typeface="Arial" panose="020B0604020202020204" pitchFamily="34" charset="0"/>
            </a:endParaRPr>
          </a:p>
          <a:p>
            <a:r>
              <a:rPr lang="en-US" sz="1800" dirty="0" smtClean="0">
                <a:cs typeface="Arial" panose="020B0604020202020204" pitchFamily="34" charset="0"/>
              </a:rPr>
              <a:t>Positives</a:t>
            </a:r>
          </a:p>
          <a:p>
            <a:pPr lvl="1"/>
            <a:r>
              <a:rPr lang="en-US" sz="1600" dirty="0" smtClean="0">
                <a:cs typeface="Arial" panose="020B0604020202020204" pitchFamily="34" charset="0"/>
              </a:rPr>
              <a:t>Telephones</a:t>
            </a:r>
          </a:p>
          <a:p>
            <a:pPr lvl="1"/>
            <a:r>
              <a:rPr lang="en-US" sz="1600" dirty="0" smtClean="0">
                <a:cs typeface="Arial" panose="020B0604020202020204" pitchFamily="34" charset="0"/>
              </a:rPr>
              <a:t>High sensitivity on cap lamp signaling</a:t>
            </a:r>
          </a:p>
          <a:p>
            <a:pPr lvl="1"/>
            <a:r>
              <a:rPr lang="en-US" sz="1600" dirty="0" smtClean="0">
                <a:cs typeface="Arial" panose="020B0604020202020204" pitchFamily="34" charset="0"/>
              </a:rPr>
              <a:t>High illumination – I LED</a:t>
            </a:r>
          </a:p>
          <a:p>
            <a:pPr marL="57150" indent="0">
              <a:buNone/>
            </a:pPr>
            <a:endParaRPr lang="en-US" sz="2000" dirty="0" smtClean="0"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Constraints</a:t>
            </a:r>
          </a:p>
          <a:p>
            <a:pPr marL="400050"/>
            <a:r>
              <a:rPr lang="en-US" sz="2000" dirty="0" smtClean="0">
                <a:cs typeface="Arial" panose="020B0604020202020204" pitchFamily="34" charset="0"/>
              </a:rPr>
              <a:t>R&amp;D costs</a:t>
            </a:r>
          </a:p>
          <a:p>
            <a:pPr marL="400050"/>
            <a:r>
              <a:rPr lang="en-US" sz="2000" dirty="0" smtClean="0">
                <a:cs typeface="Arial" panose="020B0604020202020204" pitchFamily="34" charset="0"/>
              </a:rPr>
              <a:t>Timing</a:t>
            </a:r>
          </a:p>
          <a:p>
            <a:pPr marL="57150" indent="0">
              <a:buNone/>
            </a:pPr>
            <a:endParaRPr lang="en-US" sz="2000" dirty="0" smtClean="0"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000" dirty="0" smtClean="0">
                <a:cs typeface="Arial" panose="020B0604020202020204" pitchFamily="34" charset="0"/>
              </a:rPr>
              <a:t>Future of the system</a:t>
            </a:r>
          </a:p>
          <a:p>
            <a:pPr marL="800100" lvl="1"/>
            <a:r>
              <a:rPr lang="en-US" sz="1600" dirty="0" smtClean="0">
                <a:cs typeface="Arial" panose="020B0604020202020204" pitchFamily="34" charset="0"/>
              </a:rPr>
              <a:t>Potential </a:t>
            </a:r>
            <a:r>
              <a:rPr lang="en-US" sz="1600" dirty="0">
                <a:cs typeface="Arial" panose="020B0604020202020204" pitchFamily="34" charset="0"/>
              </a:rPr>
              <a:t>in the </a:t>
            </a:r>
            <a:r>
              <a:rPr lang="en-US" sz="1600" dirty="0" smtClean="0">
                <a:cs typeface="Arial" panose="020B0604020202020204" pitchFamily="34" charset="0"/>
              </a:rPr>
              <a:t>system</a:t>
            </a:r>
          </a:p>
          <a:p>
            <a:pPr marL="800100" lvl="1"/>
            <a:r>
              <a:rPr lang="en-US" sz="1600" dirty="0" smtClean="0">
                <a:cs typeface="Arial" panose="020B0604020202020204" pitchFamily="34" charset="0"/>
              </a:rPr>
              <a:t>Invest in R&amp;D</a:t>
            </a:r>
            <a:endParaRPr lang="en-US" sz="1600" dirty="0"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sz="2000" dirty="0" smtClean="0">
              <a:cs typeface="Arial" panose="020B0604020202020204" pitchFamily="34" charset="0"/>
            </a:endParaRPr>
          </a:p>
          <a:p>
            <a:pPr lvl="1"/>
            <a:endParaRPr lang="en-US" sz="16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 smtClean="0">
              <a:cs typeface="Arial" panose="020B0604020202020204" pitchFamily="34" charset="0"/>
            </a:endParaRPr>
          </a:p>
          <a:p>
            <a:endParaRPr lang="en-US" dirty="0" smtClean="0">
              <a:cs typeface="Arial" panose="020B0604020202020204" pitchFamily="34" charset="0"/>
            </a:endParaRPr>
          </a:p>
          <a:p>
            <a:endParaRPr lang="en-US" dirty="0" smtClean="0">
              <a:cs typeface="Arial" panose="020B0604020202020204" pitchFamily="34" charset="0"/>
            </a:endParaRPr>
          </a:p>
          <a:p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Challenges and Solutions -WPD</a:t>
            </a:r>
            <a:endParaRPr lang="en-ZA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6119664" y="764704"/>
            <a:ext cx="2484784" cy="1729710"/>
            <a:chOff x="824750" y="907202"/>
            <a:chExt cx="2811146" cy="2305774"/>
          </a:xfrm>
        </p:grpSpPr>
        <p:pic>
          <p:nvPicPr>
            <p:cNvPr id="17" name="Picture 2" descr="C:\Users\fmokgoja\Documents\Winch Info\WPD\Photos\DSC0338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750" y="907202"/>
              <a:ext cx="2811146" cy="1989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1439002" y="2905199"/>
              <a:ext cx="15488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Winch Controller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119664" y="2564904"/>
            <a:ext cx="2484784" cy="1872208"/>
            <a:chOff x="5220072" y="907202"/>
            <a:chExt cx="2863350" cy="2318449"/>
          </a:xfrm>
        </p:grpSpPr>
        <p:pic>
          <p:nvPicPr>
            <p:cNvPr id="20" name="Picture 3" descr="C:\Users\fmokgoja\Documents\Winch Info\WPD\Photos\DSC0338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907202"/>
              <a:ext cx="2863350" cy="2010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5451707" y="2917874"/>
              <a:ext cx="2467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Starter Box with Plug &amp; Play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119664" y="4509120"/>
            <a:ext cx="2916832" cy="2239888"/>
            <a:chOff x="2843808" y="3647553"/>
            <a:chExt cx="3845454" cy="3154099"/>
          </a:xfrm>
        </p:grpSpPr>
        <p:pic>
          <p:nvPicPr>
            <p:cNvPr id="23" name="Picture 4" descr="C:\Users\fmokgoja\Documents\Winch Info\WPD\Photos\DSC0338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3647553"/>
              <a:ext cx="3275856" cy="24568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2843808" y="6064879"/>
              <a:ext cx="3845454" cy="736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I LED – Green Lights indicating it is safe to cross gully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490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744</Words>
  <Application>Microsoft Office PowerPoint</Application>
  <PresentationFormat>On-screen Show (4:3)</PresentationFormat>
  <Paragraphs>268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Outline</vt:lpstr>
      <vt:lpstr>Context &amp; Purpose</vt:lpstr>
      <vt:lpstr>Consultation Process</vt:lpstr>
      <vt:lpstr>Design Parameters/Functionalities</vt:lpstr>
      <vt:lpstr>Technical Specifications – winch signalling system</vt:lpstr>
      <vt:lpstr>Installation configuration</vt:lpstr>
      <vt:lpstr>Challenges and Solutions -RSM</vt:lpstr>
      <vt:lpstr>Challenges and Solutions -WPD</vt:lpstr>
      <vt:lpstr>Way forward </vt:lpstr>
      <vt:lpstr>Questions &amp; Discussions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Erasmus, Rae (MK)</dc:creator>
  <cp:lastModifiedBy>Mokgoja, Frans</cp:lastModifiedBy>
  <cp:revision>37</cp:revision>
  <cp:lastPrinted>2015-05-07T07:05:44Z</cp:lastPrinted>
  <dcterms:created xsi:type="dcterms:W3CDTF">2014-12-04T09:12:14Z</dcterms:created>
  <dcterms:modified xsi:type="dcterms:W3CDTF">2015-05-11T12:23:17Z</dcterms:modified>
</cp:coreProperties>
</file>