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16" r:id="rId4"/>
    <p:sldId id="331" r:id="rId5"/>
    <p:sldId id="329" r:id="rId6"/>
    <p:sldId id="330" r:id="rId7"/>
    <p:sldId id="339" r:id="rId8"/>
    <p:sldId id="311" r:id="rId9"/>
    <p:sldId id="296" r:id="rId10"/>
    <p:sldId id="312" r:id="rId11"/>
    <p:sldId id="317" r:id="rId12"/>
    <p:sldId id="341" r:id="rId13"/>
    <p:sldId id="340" r:id="rId14"/>
    <p:sldId id="342" r:id="rId15"/>
    <p:sldId id="343" r:id="rId16"/>
    <p:sldId id="344" r:id="rId17"/>
    <p:sldId id="345" r:id="rId18"/>
    <p:sldId id="336" r:id="rId19"/>
    <p:sldId id="338" r:id="rId20"/>
    <p:sldId id="337" r:id="rId21"/>
    <p:sldId id="313" r:id="rId22"/>
    <p:sldId id="309" r:id="rId23"/>
    <p:sldId id="319" r:id="rId24"/>
    <p:sldId id="350" r:id="rId25"/>
    <p:sldId id="348" r:id="rId26"/>
    <p:sldId id="347" r:id="rId27"/>
    <p:sldId id="334" r:id="rId28"/>
    <p:sldId id="349" r:id="rId29"/>
    <p:sldId id="335" r:id="rId30"/>
    <p:sldId id="318" r:id="rId31"/>
    <p:sldId id="322" r:id="rId32"/>
    <p:sldId id="323" r:id="rId33"/>
    <p:sldId id="324" r:id="rId34"/>
    <p:sldId id="325" r:id="rId35"/>
    <p:sldId id="326" r:id="rId36"/>
    <p:sldId id="327" r:id="rId37"/>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p:restoredLeft sz="15570" autoAdjust="0"/>
    <p:restoredTop sz="94615" autoAdjust="0"/>
  </p:normalViewPr>
  <p:slideViewPr>
    <p:cSldViewPr>
      <p:cViewPr>
        <p:scale>
          <a:sx n="80" d="100"/>
          <a:sy n="80" d="100"/>
        </p:scale>
        <p:origin x="-1536" y="15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4E5AA6-0D00-4313-A42E-433812463DD9}" type="datetimeFigureOut">
              <a:rPr lang="en-US" smtClean="0"/>
              <a:pPr/>
              <a:t>8/29/2014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BAE7A42-BFC2-4F15-8E0E-CFC308B85A7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4E5AA6-0D00-4313-A42E-433812463DD9}" type="datetimeFigureOut">
              <a:rPr lang="en-US" smtClean="0"/>
              <a:pPr/>
              <a:t>8/29/2014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AE7A42-BFC2-4F15-8E0E-CFC308B85A7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file:///G:\OCworkshop\~$ExpertmodelOC1%5d.pptx"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57620" y="1412776"/>
            <a:ext cx="5286380" cy="3429024"/>
          </a:xfrm>
        </p:spPr>
        <p:txBody>
          <a:bodyPr>
            <a:normAutofit/>
          </a:bodyPr>
          <a:lstStyle/>
          <a:p>
            <a:r>
              <a:rPr lang="en-ZA" dirty="0" smtClean="0">
                <a:solidFill>
                  <a:schemeClr val="bg1"/>
                </a:solidFill>
              </a:rPr>
              <a:t>MOSH Open Pit/Cast Industry Planning Workshop</a:t>
            </a:r>
            <a:br>
              <a:rPr lang="en-ZA" dirty="0" smtClean="0">
                <a:solidFill>
                  <a:schemeClr val="bg1"/>
                </a:solidFill>
              </a:rPr>
            </a:br>
            <a:r>
              <a:rPr lang="en-ZA" dirty="0" smtClean="0">
                <a:solidFill>
                  <a:schemeClr val="bg1"/>
                </a:solidFill>
              </a:rPr>
              <a:t/>
            </a:r>
            <a:br>
              <a:rPr lang="en-ZA" dirty="0" smtClean="0">
                <a:solidFill>
                  <a:schemeClr val="bg1"/>
                </a:solidFill>
              </a:rPr>
            </a:br>
            <a:endParaRPr lang="en-US" sz="2400" dirty="0">
              <a:solidFill>
                <a:schemeClr val="bg1"/>
              </a:solidFill>
            </a:endParaRPr>
          </a:p>
        </p:txBody>
      </p:sp>
      <p:sp>
        <p:nvSpPr>
          <p:cNvPr id="4" name="Subtitle 3"/>
          <p:cNvSpPr>
            <a:spLocks noGrp="1"/>
          </p:cNvSpPr>
          <p:nvPr>
            <p:ph type="subTitle" idx="1"/>
          </p:nvPr>
        </p:nvSpPr>
        <p:spPr>
          <a:xfrm>
            <a:off x="4500562" y="3857628"/>
            <a:ext cx="4343408" cy="900122"/>
          </a:xfrm>
        </p:spPr>
        <p:txBody>
          <a:bodyPr>
            <a:normAutofit/>
          </a:bodyPr>
          <a:lstStyle/>
          <a:p>
            <a:pPr lvl="0"/>
            <a:r>
              <a:rPr lang="en-US" dirty="0" smtClean="0">
                <a:solidFill>
                  <a:schemeClr val="bg1"/>
                </a:solidFill>
              </a:rPr>
              <a:t> </a:t>
            </a:r>
          </a:p>
          <a:p>
            <a:endParaRPr lang="en-ZA" dirty="0"/>
          </a:p>
        </p:txBody>
      </p:sp>
      <p:sp>
        <p:nvSpPr>
          <p:cNvPr id="5" name="Rectangle 4"/>
          <p:cNvSpPr/>
          <p:nvPr/>
        </p:nvSpPr>
        <p:spPr>
          <a:xfrm>
            <a:off x="6228184" y="5013176"/>
            <a:ext cx="2096728" cy="646331"/>
          </a:xfrm>
          <a:prstGeom prst="rect">
            <a:avLst/>
          </a:prstGeom>
        </p:spPr>
        <p:txBody>
          <a:bodyPr wrap="none">
            <a:spAutoFit/>
          </a:bodyPr>
          <a:lstStyle/>
          <a:p>
            <a:r>
              <a:rPr lang="en-ZA" dirty="0" smtClean="0">
                <a:solidFill>
                  <a:schemeClr val="bg1"/>
                </a:solidFill>
              </a:rPr>
              <a:t>2-3 September 2014</a:t>
            </a:r>
          </a:p>
          <a:p>
            <a:r>
              <a:rPr lang="en-ZA" dirty="0" smtClean="0">
                <a:solidFill>
                  <a:schemeClr val="bg1"/>
                </a:solidFill>
              </a:rPr>
              <a:t>Glenburn Lodge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3073" name="Rectangle 1"/>
          <p:cNvSpPr>
            <a:spLocks noChangeArrowheads="1"/>
          </p:cNvSpPr>
          <p:nvPr/>
        </p:nvSpPr>
        <p:spPr bwMode="auto">
          <a:xfrm>
            <a:off x="785786" y="1428736"/>
            <a:ext cx="7643866"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In MOSH terminology the expert risk model is the basis of all Leading Practice work. It provides an industry wide risk basis that ensures common understanding of</a:t>
            </a:r>
            <a:r>
              <a:rPr kumimoji="0" lang="en-ZA" sz="2000" b="1" i="0" u="none" strike="noStrike" cap="none" normalizeH="0" dirty="0" smtClean="0">
                <a:ln>
                  <a:noFill/>
                </a:ln>
                <a:solidFill>
                  <a:schemeClr val="bg1"/>
                </a:solidFill>
                <a:effectLst/>
                <a:latin typeface="Arial" pitchFamily="34" charset="0"/>
                <a:ea typeface="Times New Roman" pitchFamily="18" charset="0"/>
                <a:cs typeface="Arial" pitchFamily="34" charset="0"/>
              </a:rPr>
              <a:t> hazards, its sources and its consequence </a:t>
            </a:r>
            <a:endParaRPr kumimoji="0" lang="en-ZA" sz="2000" b="1" i="0" u="none" strike="noStrike" cap="none" normalizeH="0" baseline="0" dirty="0" smtClean="0">
              <a:ln>
                <a:noFill/>
              </a:ln>
              <a:solidFill>
                <a:schemeClr val="bg1"/>
              </a:solidFill>
              <a:effectLst/>
              <a:latin typeface="Arial" pitchFamily="34" charset="0"/>
              <a:cs typeface="Arial" pitchFamily="34" charset="0"/>
            </a:endParaRPr>
          </a:p>
        </p:txBody>
      </p:sp>
      <p:sp>
        <p:nvSpPr>
          <p:cNvPr id="11" name="Rectangle 10"/>
          <p:cNvSpPr/>
          <p:nvPr/>
        </p:nvSpPr>
        <p:spPr>
          <a:xfrm>
            <a:off x="1643042" y="500042"/>
            <a:ext cx="5424882" cy="769441"/>
          </a:xfrm>
          <a:prstGeom prst="rect">
            <a:avLst/>
          </a:prstGeom>
        </p:spPr>
        <p:txBody>
          <a:bodyPr wrap="none">
            <a:spAutoFit/>
          </a:bodyPr>
          <a:lstStyle/>
          <a:p>
            <a:pPr lvl="0" algn="ctr" fontAlgn="base">
              <a:spcBef>
                <a:spcPct val="0"/>
              </a:spcBef>
              <a:spcAft>
                <a:spcPct val="0"/>
              </a:spcAft>
            </a:pPr>
            <a:r>
              <a:rPr lang="en-ZA" sz="4400" b="1" dirty="0" smtClean="0">
                <a:solidFill>
                  <a:schemeClr val="bg1"/>
                </a:solidFill>
                <a:latin typeface="+mj-lt"/>
                <a:ea typeface="Times New Roman" pitchFamily="18" charset="0"/>
                <a:cs typeface="Times New Roman" pitchFamily="18" charset="0"/>
              </a:rPr>
              <a:t>The Expert Risk Model</a:t>
            </a:r>
            <a:endParaRPr lang="en-US" sz="4400" dirty="0" smtClean="0">
              <a:solidFill>
                <a:schemeClr val="bg1"/>
              </a:solidFill>
              <a:latin typeface="+mj-lt"/>
              <a:cs typeface="Arial" pitchFamily="34" charset="0"/>
            </a:endParaRPr>
          </a:p>
        </p:txBody>
      </p:sp>
      <p:sp>
        <p:nvSpPr>
          <p:cNvPr id="9" name="Rectangle 8"/>
          <p:cNvSpPr/>
          <p:nvPr/>
        </p:nvSpPr>
        <p:spPr>
          <a:xfrm>
            <a:off x="1643042" y="3071810"/>
            <a:ext cx="5344476" cy="769441"/>
          </a:xfrm>
          <a:prstGeom prst="rect">
            <a:avLst/>
          </a:prstGeom>
        </p:spPr>
        <p:txBody>
          <a:bodyPr wrap="none">
            <a:spAutoFit/>
          </a:bodyPr>
          <a:lstStyle/>
          <a:p>
            <a:pPr lvl="0" algn="just" fontAlgn="base">
              <a:spcBef>
                <a:spcPct val="0"/>
              </a:spcBef>
              <a:spcAft>
                <a:spcPct val="0"/>
              </a:spcAft>
            </a:pPr>
            <a:r>
              <a:rPr lang="en-ZA" sz="4400" b="1" dirty="0" smtClean="0">
                <a:solidFill>
                  <a:schemeClr val="bg1"/>
                </a:solidFill>
                <a:latin typeface="+mj-lt"/>
                <a:ea typeface="Times New Roman" pitchFamily="18" charset="0"/>
                <a:cs typeface="Times New Roman" pitchFamily="18" charset="0"/>
              </a:rPr>
              <a:t>Purpose of the Report</a:t>
            </a:r>
            <a:endParaRPr lang="en-US" sz="4400" dirty="0" smtClean="0">
              <a:solidFill>
                <a:schemeClr val="bg1"/>
              </a:solidFill>
              <a:latin typeface="+mj-lt"/>
              <a:cs typeface="Arial" pitchFamily="34" charset="0"/>
            </a:endParaRPr>
          </a:p>
        </p:txBody>
      </p:sp>
      <p:sp>
        <p:nvSpPr>
          <p:cNvPr id="10" name="Rectangle 9"/>
          <p:cNvSpPr/>
          <p:nvPr/>
        </p:nvSpPr>
        <p:spPr>
          <a:xfrm>
            <a:off x="928662" y="4071942"/>
            <a:ext cx="7500990" cy="1200329"/>
          </a:xfrm>
          <a:prstGeom prst="rect">
            <a:avLst/>
          </a:prstGeom>
        </p:spPr>
        <p:txBody>
          <a:bodyPr wrap="square">
            <a:spAutoFit/>
          </a:bodyPr>
          <a:lstStyle/>
          <a:p>
            <a:pPr lvl="0" algn="just" eaLnBrk="0" fontAlgn="base" hangingPunct="0">
              <a:spcBef>
                <a:spcPct val="0"/>
              </a:spcBef>
              <a:spcAft>
                <a:spcPct val="0"/>
              </a:spcAft>
            </a:pPr>
            <a:r>
              <a:rPr lang="en-ZA" b="1" dirty="0" smtClean="0">
                <a:solidFill>
                  <a:schemeClr val="bg1"/>
                </a:solidFill>
                <a:latin typeface="Arial" pitchFamily="34" charset="0"/>
                <a:ea typeface="Times New Roman" pitchFamily="18" charset="0"/>
                <a:cs typeface="Arial" pitchFamily="34" charset="0"/>
              </a:rPr>
              <a:t>The report documents the outcomes of the work that the MOSH T&amp;M Open Cast/Pit Industry Team did since its inception in 2013.  Origin of data. The report is a MOSH contribution that Open Pit/Cast operations can use as a basis for risk </a:t>
            </a:r>
            <a:r>
              <a:rPr lang="en-ZA" b="1" dirty="0" smtClean="0">
                <a:solidFill>
                  <a:schemeClr val="bg1"/>
                </a:solidFill>
                <a:latin typeface="Arial" pitchFamily="34" charset="0"/>
                <a:ea typeface="Times New Roman" pitchFamily="18" charset="0"/>
                <a:cs typeface="Arial" pitchFamily="34" charset="0"/>
              </a:rPr>
              <a:t>analysis  </a:t>
            </a:r>
            <a:r>
              <a:rPr lang="en-ZA" b="1" dirty="0" smtClean="0">
                <a:solidFill>
                  <a:schemeClr val="bg1"/>
                </a:solidFill>
                <a:latin typeface="Arial" pitchFamily="34" charset="0"/>
                <a:ea typeface="Times New Roman" pitchFamily="18" charset="0"/>
                <a:cs typeface="Arial" pitchFamily="34" charset="0"/>
                <a:hlinkClick r:id="rId4" action="ppaction://hlinkpres?slideindex=1&amp;slidetitle="/>
              </a:rPr>
              <a:t>b</a:t>
            </a:r>
            <a:endParaRPr lang="en-ZA" b="1"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ZA" dirty="0" smtClean="0">
                <a:solidFill>
                  <a:schemeClr val="bg1"/>
                </a:solidFill>
              </a:rPr>
              <a:t>Key OHS statistics (Injuries)</a:t>
            </a:r>
            <a:endParaRPr lang="en-US" dirty="0">
              <a:solidFill>
                <a:schemeClr val="bg1"/>
              </a:solidFill>
            </a:endParaRPr>
          </a:p>
        </p:txBody>
      </p:sp>
      <p:sp>
        <p:nvSpPr>
          <p:cNvPr id="5" name="Content Placeholder 2"/>
          <p:cNvSpPr>
            <a:spLocks noGrp="1"/>
          </p:cNvSpPr>
          <p:nvPr>
            <p:ph idx="1"/>
          </p:nvPr>
        </p:nvSpPr>
        <p:spPr>
          <a:xfrm>
            <a:off x="457200" y="785794"/>
            <a:ext cx="8229600" cy="5340369"/>
          </a:xfrm>
        </p:spPr>
        <p:txBody>
          <a:bodyPr>
            <a:noAutofit/>
          </a:bodyPr>
          <a:lstStyle/>
          <a:p>
            <a:pPr marL="457200" indent="-457200">
              <a:buFont typeface="+mj-lt"/>
              <a:buAutoNum type="arabicPeriod"/>
            </a:pPr>
            <a:endParaRPr lang="en-ZA" sz="2000" b="1" dirty="0" smtClean="0">
              <a:solidFill>
                <a:schemeClr val="bg1"/>
              </a:solidFill>
            </a:endParaRPr>
          </a:p>
          <a:p>
            <a:pPr lvl="0"/>
            <a:r>
              <a:rPr lang="en-ZA" sz="2000" b="1" dirty="0" smtClean="0">
                <a:solidFill>
                  <a:schemeClr val="bg1"/>
                </a:solidFill>
              </a:rPr>
              <a:t>A total number of ? people were over the 6 year (2008 – 2013).</a:t>
            </a:r>
          </a:p>
          <a:p>
            <a:pPr lvl="0"/>
            <a:r>
              <a:rPr lang="en-ZA" sz="2000" b="1" dirty="0" smtClean="0">
                <a:solidFill>
                  <a:schemeClr val="bg1"/>
                </a:solidFill>
              </a:rPr>
              <a:t>Average of over ? per year. </a:t>
            </a:r>
            <a:endParaRPr lang="en-ZA" sz="2400" b="1" dirty="0" smtClean="0">
              <a:solidFill>
                <a:schemeClr val="bg1"/>
              </a:solidFill>
            </a:endParaRPr>
          </a:p>
          <a:p>
            <a:pPr marL="857250" lvl="1" indent="-457200"/>
            <a:endParaRPr lang="en-US" sz="1600" b="1" dirty="0" smtClean="0">
              <a:solidFill>
                <a:schemeClr val="bg1"/>
              </a:solidFill>
            </a:endParaRPr>
          </a:p>
        </p:txBody>
      </p:sp>
      <p:sp>
        <p:nvSpPr>
          <p:cNvPr id="4" name="Rectangle 3"/>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6" name="Picture 5"/>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ZA" b="1" dirty="0" smtClean="0">
                <a:solidFill>
                  <a:schemeClr val="bg1"/>
                </a:solidFill>
              </a:rPr>
              <a:t>Key OHS statistics (fatalities)</a:t>
            </a:r>
            <a:endParaRPr lang="en-US" b="1" dirty="0">
              <a:solidFill>
                <a:schemeClr val="bg1"/>
              </a:solidFill>
            </a:endParaRPr>
          </a:p>
        </p:txBody>
      </p:sp>
      <p:sp>
        <p:nvSpPr>
          <p:cNvPr id="5" name="Content Placeholder 2"/>
          <p:cNvSpPr>
            <a:spLocks noGrp="1"/>
          </p:cNvSpPr>
          <p:nvPr>
            <p:ph idx="1"/>
          </p:nvPr>
        </p:nvSpPr>
        <p:spPr>
          <a:xfrm>
            <a:off x="457200" y="785794"/>
            <a:ext cx="8229600" cy="5340369"/>
          </a:xfrm>
        </p:spPr>
        <p:txBody>
          <a:bodyPr>
            <a:noAutofit/>
          </a:bodyPr>
          <a:lstStyle/>
          <a:p>
            <a:pPr marL="457200" indent="-457200">
              <a:buFont typeface="+mj-lt"/>
              <a:buAutoNum type="arabicPeriod"/>
            </a:pPr>
            <a:endParaRPr lang="en-ZA" sz="2000" b="1" dirty="0" smtClean="0">
              <a:solidFill>
                <a:schemeClr val="bg1"/>
              </a:solidFill>
            </a:endParaRPr>
          </a:p>
          <a:p>
            <a:pPr lvl="0"/>
            <a:r>
              <a:rPr lang="en-ZA" sz="2000" b="1" dirty="0" smtClean="0">
                <a:solidFill>
                  <a:schemeClr val="bg1"/>
                </a:solidFill>
              </a:rPr>
              <a:t>A total number of 38 people were killed in 37 accidents over the 5 year period. This is an average of 7 people per year. Despite the fact that this number is a small portion of the mining industry annual fatalities it is still significant.</a:t>
            </a:r>
            <a:endParaRPr lang="en-US" sz="2000" b="1" dirty="0" smtClean="0">
              <a:solidFill>
                <a:schemeClr val="bg1"/>
              </a:solidFill>
            </a:endParaRPr>
          </a:p>
          <a:p>
            <a:pPr lvl="0"/>
            <a:r>
              <a:rPr lang="en-ZA" sz="2000" b="1" dirty="0" smtClean="0">
                <a:solidFill>
                  <a:schemeClr val="bg1"/>
                </a:solidFill>
              </a:rPr>
              <a:t>45.7% of fatalities happened at a speed &gt;8km/h</a:t>
            </a:r>
            <a:endParaRPr lang="en-US" sz="2000" b="1" dirty="0" smtClean="0">
              <a:solidFill>
                <a:schemeClr val="bg1"/>
              </a:solidFill>
            </a:endParaRPr>
          </a:p>
          <a:p>
            <a:pPr lvl="0"/>
            <a:r>
              <a:rPr lang="en-ZA" sz="2000" b="1" dirty="0" smtClean="0">
                <a:solidFill>
                  <a:schemeClr val="bg1"/>
                </a:solidFill>
              </a:rPr>
              <a:t>40.0% of fatalities happened at a speed &lt;8km/h</a:t>
            </a:r>
            <a:endParaRPr lang="en-US" sz="2000" b="1" dirty="0" smtClean="0">
              <a:solidFill>
                <a:schemeClr val="bg1"/>
              </a:solidFill>
            </a:endParaRPr>
          </a:p>
          <a:p>
            <a:pPr lvl="0"/>
            <a:r>
              <a:rPr lang="en-ZA" sz="2000" b="1" dirty="0" smtClean="0">
                <a:solidFill>
                  <a:schemeClr val="bg1"/>
                </a:solidFill>
              </a:rPr>
              <a:t>48.6% of fatalities were the operator or driver of the machine. (This correlates with speed at which the accidents happened)</a:t>
            </a:r>
            <a:endParaRPr lang="en-US" sz="2000" b="1" dirty="0" smtClean="0">
              <a:solidFill>
                <a:schemeClr val="bg1"/>
              </a:solidFill>
            </a:endParaRPr>
          </a:p>
          <a:p>
            <a:pPr lvl="0"/>
            <a:r>
              <a:rPr lang="en-ZA" sz="2000" b="1" dirty="0" smtClean="0">
                <a:solidFill>
                  <a:schemeClr val="bg1"/>
                </a:solidFill>
              </a:rPr>
              <a:t>45.7% of fatalities could be ascribed to some form of undesired behaviour.</a:t>
            </a:r>
            <a:endParaRPr lang="en-US" sz="2000" b="1" dirty="0" smtClean="0">
              <a:solidFill>
                <a:schemeClr val="bg1"/>
              </a:solidFill>
            </a:endParaRPr>
          </a:p>
          <a:p>
            <a:pPr lvl="0"/>
            <a:r>
              <a:rPr lang="en-ZA" sz="2000" b="1" dirty="0" smtClean="0">
                <a:solidFill>
                  <a:schemeClr val="bg1"/>
                </a:solidFill>
              </a:rPr>
              <a:t>25.7% of fatalities could probably be ascribed to fatigue.</a:t>
            </a:r>
            <a:endParaRPr lang="en-US" sz="2000" b="1" dirty="0" smtClean="0">
              <a:solidFill>
                <a:schemeClr val="bg1"/>
              </a:solidFill>
            </a:endParaRPr>
          </a:p>
          <a:p>
            <a:pPr lvl="0"/>
            <a:endParaRPr lang="en-US" sz="2000" b="1" dirty="0" smtClean="0">
              <a:solidFill>
                <a:schemeClr val="bg1"/>
              </a:solidFill>
            </a:endParaRPr>
          </a:p>
          <a:p>
            <a:pPr marL="457200" indent="-457200">
              <a:buNone/>
            </a:pPr>
            <a:endParaRPr lang="en-ZA" sz="2400" b="1" dirty="0" smtClean="0">
              <a:solidFill>
                <a:schemeClr val="bg1"/>
              </a:solidFill>
            </a:endParaRPr>
          </a:p>
          <a:p>
            <a:pPr marL="857250" lvl="1" indent="-457200"/>
            <a:endParaRPr lang="en-US" sz="1600" b="1" dirty="0" smtClean="0">
              <a:solidFill>
                <a:schemeClr val="bg1"/>
              </a:solidFill>
            </a:endParaRPr>
          </a:p>
        </p:txBody>
      </p:sp>
      <p:sp>
        <p:nvSpPr>
          <p:cNvPr id="4" name="Rectangle 3"/>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6" name="Picture 5"/>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ZA" dirty="0" smtClean="0">
                <a:solidFill>
                  <a:schemeClr val="bg1"/>
                </a:solidFill>
              </a:rPr>
              <a:t>Key OHS statistics</a:t>
            </a:r>
            <a:endParaRPr lang="en-US" dirty="0">
              <a:solidFill>
                <a:schemeClr val="bg1"/>
              </a:solidFill>
            </a:endParaRPr>
          </a:p>
        </p:txBody>
      </p:sp>
      <p:sp>
        <p:nvSpPr>
          <p:cNvPr id="5" name="Content Placeholder 2"/>
          <p:cNvSpPr>
            <a:spLocks noGrp="1"/>
          </p:cNvSpPr>
          <p:nvPr>
            <p:ph idx="1"/>
          </p:nvPr>
        </p:nvSpPr>
        <p:spPr>
          <a:xfrm>
            <a:off x="457200" y="785795"/>
            <a:ext cx="8229600" cy="4572032"/>
          </a:xfrm>
        </p:spPr>
        <p:txBody>
          <a:bodyPr>
            <a:noAutofit/>
          </a:bodyPr>
          <a:lstStyle/>
          <a:p>
            <a:pPr marL="457200" indent="-457200">
              <a:buFont typeface="+mj-lt"/>
              <a:buAutoNum type="arabicPeriod"/>
            </a:pPr>
            <a:endParaRPr lang="en-ZA" sz="2000" b="1" dirty="0" smtClean="0">
              <a:solidFill>
                <a:schemeClr val="bg1"/>
              </a:solidFill>
            </a:endParaRPr>
          </a:p>
          <a:p>
            <a:pPr lvl="0"/>
            <a:r>
              <a:rPr lang="en-ZA" sz="2000" b="1" dirty="0" smtClean="0">
                <a:solidFill>
                  <a:schemeClr val="bg1"/>
                </a:solidFill>
              </a:rPr>
              <a:t>51.4 % of fatalities were caused by either a Front End Loader or a Hauler/Dump Truck.</a:t>
            </a:r>
            <a:endParaRPr lang="en-US" sz="2000" b="1" dirty="0" smtClean="0">
              <a:solidFill>
                <a:schemeClr val="bg1"/>
              </a:solidFill>
            </a:endParaRPr>
          </a:p>
          <a:p>
            <a:pPr lvl="0"/>
            <a:r>
              <a:rPr lang="en-ZA" sz="2000" b="1" dirty="0" smtClean="0">
                <a:solidFill>
                  <a:schemeClr val="bg1"/>
                </a:solidFill>
              </a:rPr>
              <a:t>Haulers/Dump Trucks were the biggest contributor namely 37.1% of fatalities.</a:t>
            </a:r>
            <a:endParaRPr lang="en-US" sz="2000" b="1" dirty="0" smtClean="0">
              <a:solidFill>
                <a:schemeClr val="bg1"/>
              </a:solidFill>
            </a:endParaRPr>
          </a:p>
          <a:p>
            <a:pPr lvl="0"/>
            <a:r>
              <a:rPr lang="en-ZA" sz="2000" b="1" dirty="0" smtClean="0">
                <a:solidFill>
                  <a:schemeClr val="bg1"/>
                </a:solidFill>
              </a:rPr>
              <a:t>Only 17% of fatal accidents happened at global operations and 83% at operator/local operations.</a:t>
            </a:r>
            <a:endParaRPr lang="en-US" sz="2000" b="1" dirty="0" smtClean="0">
              <a:solidFill>
                <a:schemeClr val="bg1"/>
              </a:solidFill>
            </a:endParaRPr>
          </a:p>
          <a:p>
            <a:pPr lvl="0"/>
            <a:r>
              <a:rPr lang="en-ZA" sz="2000" b="1" dirty="0" smtClean="0">
                <a:solidFill>
                  <a:schemeClr val="bg1"/>
                </a:solidFill>
              </a:rPr>
              <a:t>34% of fatalities occurred on haul roads, 6% at tip areas, 6% at workshops and 20% in pit areas. </a:t>
            </a:r>
          </a:p>
          <a:p>
            <a:pPr lvl="0"/>
            <a:r>
              <a:rPr lang="en-ZA" sz="2000" b="1" dirty="0" smtClean="0">
                <a:solidFill>
                  <a:schemeClr val="bg1"/>
                </a:solidFill>
              </a:rPr>
              <a:t>34% of fatalities were non-specific with regards to location.</a:t>
            </a:r>
            <a:endParaRPr lang="en-US" sz="2000" b="1" dirty="0" smtClean="0">
              <a:solidFill>
                <a:schemeClr val="bg1"/>
              </a:solidFill>
            </a:endParaRPr>
          </a:p>
          <a:p>
            <a:pPr marL="457200" indent="-457200">
              <a:buNone/>
            </a:pPr>
            <a:endParaRPr lang="en-ZA" sz="2400" b="1" dirty="0" smtClean="0">
              <a:solidFill>
                <a:schemeClr val="bg1"/>
              </a:solidFill>
            </a:endParaRPr>
          </a:p>
        </p:txBody>
      </p:sp>
      <p:sp>
        <p:nvSpPr>
          <p:cNvPr id="4" name="Rectangle 3"/>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6" name="Picture 5"/>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ZA" b="1" dirty="0" smtClean="0">
                <a:solidFill>
                  <a:schemeClr val="bg1"/>
                </a:solidFill>
              </a:rPr>
              <a:t>Conclusions</a:t>
            </a:r>
            <a:endParaRPr lang="en-US" b="1" dirty="0">
              <a:solidFill>
                <a:schemeClr val="bg1"/>
              </a:solidFill>
            </a:endParaRPr>
          </a:p>
        </p:txBody>
      </p:sp>
      <p:sp>
        <p:nvSpPr>
          <p:cNvPr id="5" name="Content Placeholder 2"/>
          <p:cNvSpPr>
            <a:spLocks noGrp="1"/>
          </p:cNvSpPr>
          <p:nvPr>
            <p:ph idx="1"/>
          </p:nvPr>
        </p:nvSpPr>
        <p:spPr>
          <a:xfrm>
            <a:off x="457200" y="785795"/>
            <a:ext cx="8229600" cy="4857784"/>
          </a:xfrm>
        </p:spPr>
        <p:txBody>
          <a:bodyPr>
            <a:noAutofit/>
          </a:bodyPr>
          <a:lstStyle/>
          <a:p>
            <a:pPr marL="457200" indent="-457200">
              <a:buFont typeface="+mj-lt"/>
              <a:buAutoNum type="arabicPeriod"/>
            </a:pPr>
            <a:endParaRPr lang="en-ZA" sz="2000" b="1" dirty="0" smtClean="0">
              <a:solidFill>
                <a:schemeClr val="bg1"/>
              </a:solidFill>
            </a:endParaRPr>
          </a:p>
          <a:p>
            <a:pPr lvl="0"/>
            <a:r>
              <a:rPr lang="en-ZA" sz="2000" b="1" dirty="0" smtClean="0">
                <a:solidFill>
                  <a:schemeClr val="bg1"/>
                </a:solidFill>
              </a:rPr>
              <a:t>Global operations outperform local/owner operated operations at a ratio of 1 to 5 when it comes to T&amp;M fatalities. </a:t>
            </a:r>
            <a:endParaRPr lang="en-US" sz="2000" b="1" dirty="0" smtClean="0">
              <a:solidFill>
                <a:schemeClr val="bg1"/>
              </a:solidFill>
            </a:endParaRPr>
          </a:p>
          <a:p>
            <a:pPr lvl="0"/>
            <a:r>
              <a:rPr lang="en-ZA" sz="2000" b="1" dirty="0" smtClean="0">
                <a:solidFill>
                  <a:schemeClr val="bg1"/>
                </a:solidFill>
              </a:rPr>
              <a:t>Load and Haul are the most dangerous part of Open Cast/Pit T&amp;M operations. </a:t>
            </a:r>
          </a:p>
          <a:p>
            <a:pPr lvl="0"/>
            <a:r>
              <a:rPr lang="en-ZA" sz="2000" b="1" dirty="0" smtClean="0">
                <a:solidFill>
                  <a:schemeClr val="bg1"/>
                </a:solidFill>
              </a:rPr>
              <a:t>Haulers/Dump Trucks caused the most T&amp;M fatalities in open pit/cast operations. (37.1%). </a:t>
            </a:r>
          </a:p>
          <a:p>
            <a:pPr lvl="0"/>
            <a:r>
              <a:rPr lang="en-ZA" sz="2000" b="1" dirty="0" smtClean="0">
                <a:solidFill>
                  <a:schemeClr val="bg1"/>
                </a:solidFill>
              </a:rPr>
              <a:t>Fatal accidents mostly happen on haul roads (34%) at speeds above 8 km/h with operators/driver by far the most exposed occupation (48.6%). </a:t>
            </a:r>
            <a:endParaRPr lang="en-US" sz="2000" b="1" dirty="0" smtClean="0">
              <a:solidFill>
                <a:schemeClr val="bg1"/>
              </a:solidFill>
            </a:endParaRPr>
          </a:p>
          <a:p>
            <a:pPr lvl="0"/>
            <a:r>
              <a:rPr lang="en-ZA" sz="2000" b="1" dirty="0" smtClean="0">
                <a:solidFill>
                  <a:schemeClr val="bg1"/>
                </a:solidFill>
              </a:rPr>
              <a:t>Undesired behaviour seems to play a major role in fatalities with over 45% of fatalities that can probably be ascribed to that.</a:t>
            </a:r>
            <a:endParaRPr lang="en-US" sz="2000" b="1" dirty="0" smtClean="0">
              <a:solidFill>
                <a:schemeClr val="bg1"/>
              </a:solidFill>
            </a:endParaRPr>
          </a:p>
          <a:p>
            <a:r>
              <a:rPr lang="en-ZA" sz="2000" b="1" dirty="0" smtClean="0">
                <a:solidFill>
                  <a:schemeClr val="bg1"/>
                </a:solidFill>
              </a:rPr>
              <a:t>Fatigue seems to be the single biggest contributor to T&amp;M fatalities in Open Cast/Pit operations</a:t>
            </a:r>
            <a:endParaRPr lang="en-ZA" sz="2400" b="1" dirty="0" smtClean="0">
              <a:solidFill>
                <a:schemeClr val="bg1"/>
              </a:solidFill>
            </a:endParaRPr>
          </a:p>
          <a:p>
            <a:pPr marL="857250" lvl="1" indent="-457200"/>
            <a:endParaRPr lang="en-US" sz="1600" b="1" dirty="0" smtClean="0">
              <a:solidFill>
                <a:schemeClr val="bg1"/>
              </a:solidFill>
            </a:endParaRPr>
          </a:p>
        </p:txBody>
      </p:sp>
      <p:sp>
        <p:nvSpPr>
          <p:cNvPr id="4" name="Rectangle 3"/>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6" name="Picture 5"/>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1000100" y="142852"/>
            <a:ext cx="642942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Major Causes of Fatalities</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428736"/>
            <a:ext cx="8039434" cy="7294305"/>
          </a:xfrm>
          <a:prstGeom prst="rect">
            <a:avLst/>
          </a:prstGeom>
        </p:spPr>
        <p:txBody>
          <a:bodyPr wrap="square">
            <a:spAutoFit/>
          </a:bodyPr>
          <a:lstStyle/>
          <a:p>
            <a:pPr lvl="1" algn="ctr">
              <a:lnSpc>
                <a:spcPct val="150000"/>
              </a:lnSpc>
            </a:pPr>
            <a:endParaRPr lang="en-US" sz="2000" dirty="0" smtClean="0">
              <a:solidFill>
                <a:schemeClr val="bg1"/>
              </a:solidFill>
              <a:latin typeface="Arial" pitchFamily="34" charset="0"/>
              <a:cs typeface="Arial" pitchFamily="34" charset="0"/>
            </a:endParaRPr>
          </a:p>
          <a:p>
            <a:pPr lvl="1" algn="ctr">
              <a:lnSpc>
                <a:spcPct val="150000"/>
              </a:lnSpc>
            </a:pPr>
            <a:endParaRPr lang="en-US" sz="2000" dirty="0" smtClean="0">
              <a:solidFill>
                <a:schemeClr val="bg1"/>
              </a:solidFill>
              <a:latin typeface="Arial" pitchFamily="34" charset="0"/>
              <a:cs typeface="Arial" pitchFamily="34" charset="0"/>
            </a:endParaRPr>
          </a:p>
          <a:p>
            <a:pPr lvl="1" algn="ctr">
              <a:lnSpc>
                <a:spcPct val="150000"/>
              </a:lnSpc>
            </a:pPr>
            <a:endParaRPr lang="en-US" sz="2000" dirty="0" smtClean="0">
              <a:solidFill>
                <a:schemeClr val="bg1"/>
              </a:solidFill>
              <a:latin typeface="Arial" pitchFamily="34" charset="0"/>
              <a:cs typeface="Arial" pitchFamily="34" charset="0"/>
            </a:endParaRPr>
          </a:p>
          <a:p>
            <a:pPr marL="914400" lvl="1" indent="-457200">
              <a:lnSpc>
                <a:spcPct val="150000"/>
              </a:lnSpc>
              <a:buFont typeface="+mj-lt"/>
              <a:buAutoNum type="arabicPeriod"/>
            </a:pPr>
            <a:r>
              <a:rPr lang="en-US" sz="2000" b="1" dirty="0" smtClean="0">
                <a:solidFill>
                  <a:schemeClr val="bg1"/>
                </a:solidFill>
                <a:cs typeface="Arial" pitchFamily="34" charset="0"/>
              </a:rPr>
              <a:t> Fatigue  </a:t>
            </a:r>
          </a:p>
          <a:p>
            <a:pPr marL="914400" lvl="1" indent="-457200">
              <a:lnSpc>
                <a:spcPct val="150000"/>
              </a:lnSpc>
              <a:buFont typeface="+mj-lt"/>
              <a:buAutoNum type="arabicPeriod"/>
            </a:pPr>
            <a:r>
              <a:rPr lang="en-US" sz="2000" b="1" dirty="0" smtClean="0">
                <a:solidFill>
                  <a:schemeClr val="bg1"/>
                </a:solidFill>
                <a:cs typeface="Arial" pitchFamily="34" charset="0"/>
              </a:rPr>
              <a:t>Traffic Management</a:t>
            </a:r>
            <a:endParaRPr lang="en-US" sz="2000" b="1" dirty="0" smtClean="0">
              <a:solidFill>
                <a:schemeClr val="bg1"/>
              </a:solidFill>
            </a:endParaRPr>
          </a:p>
          <a:p>
            <a:pPr lvl="2">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r>
              <a:rPr lang="en-US" sz="2000" dirty="0" smtClean="0">
                <a:solidFill>
                  <a:schemeClr val="bg1"/>
                </a:solidFill>
                <a:latin typeface="Arial" pitchFamily="34" charset="0"/>
                <a:cs typeface="Arial" pitchFamily="34" charset="0"/>
              </a:rPr>
              <a:t> </a:t>
            </a: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1000100" y="142852"/>
            <a:ext cx="642942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Causes of Fatigue</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4643446"/>
            <a:ext cx="5786478" cy="6186309"/>
          </a:xfrm>
          <a:prstGeom prst="rect">
            <a:avLst/>
          </a:prstGeom>
        </p:spPr>
        <p:txBody>
          <a:bodyPr wrap="square">
            <a:spAutoFit/>
          </a:bodyPr>
          <a:lstStyle/>
          <a:p>
            <a:pPr lvl="1" algn="ctr">
              <a:lnSpc>
                <a:spcPct val="150000"/>
              </a:lnSpc>
            </a:pPr>
            <a:endParaRPr lang="en-US" sz="2000" dirty="0" smtClean="0">
              <a:solidFill>
                <a:schemeClr val="bg1"/>
              </a:solidFill>
              <a:latin typeface="Arial" pitchFamily="34" charset="0"/>
              <a:cs typeface="Arial" pitchFamily="34" charset="0"/>
            </a:endParaRPr>
          </a:p>
          <a:p>
            <a:pPr lvl="1" algn="ctr">
              <a:lnSpc>
                <a:spcPct val="150000"/>
              </a:lnSpc>
            </a:pPr>
            <a:endParaRPr lang="en-US" sz="2000" dirty="0" smtClean="0">
              <a:solidFill>
                <a:schemeClr val="bg1"/>
              </a:solidFill>
              <a:latin typeface="Arial" pitchFamily="34" charset="0"/>
              <a:cs typeface="Arial" pitchFamily="34" charset="0"/>
            </a:endParaRPr>
          </a:p>
          <a:p>
            <a:pPr lvl="1" algn="ctr">
              <a:lnSpc>
                <a:spcPct val="150000"/>
              </a:lnSpc>
            </a:pPr>
            <a:endParaRPr lang="en-US" sz="2000" dirty="0" smtClean="0">
              <a:solidFill>
                <a:schemeClr val="bg1"/>
              </a:solidFill>
              <a:latin typeface="Arial" pitchFamily="34" charset="0"/>
              <a:cs typeface="Arial" pitchFamily="34" charset="0"/>
            </a:endParaRPr>
          </a:p>
          <a:p>
            <a:pPr lvl="1" algn="ctr">
              <a:lnSpc>
                <a:spcPct val="150000"/>
              </a:lnSpc>
            </a:pPr>
            <a:r>
              <a:rPr lang="en-US" sz="2000" dirty="0" smtClean="0">
                <a:solidFill>
                  <a:schemeClr val="bg1"/>
                </a:solidFill>
                <a:latin typeface="Arial" pitchFamily="34" charset="0"/>
                <a:cs typeface="Arial" pitchFamily="34" charset="0"/>
              </a:rPr>
              <a:t> </a:t>
            </a:r>
          </a:p>
          <a:p>
            <a:pPr lvl="1">
              <a:lnSpc>
                <a:spcPct val="150000"/>
              </a:lnSpc>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2">
              <a:lnSpc>
                <a:spcPct val="150000"/>
              </a:lnSpc>
              <a:buFont typeface="Arial" pitchFamily="34" charset="0"/>
              <a:buChar char="•"/>
            </a:pPr>
            <a:r>
              <a:rPr lang="en-US" sz="2000" dirty="0" smtClean="0">
                <a:solidFill>
                  <a:schemeClr val="bg1"/>
                </a:solidFill>
                <a:latin typeface="Arial" pitchFamily="34" charset="0"/>
                <a:cs typeface="Arial" pitchFamily="34" charset="0"/>
              </a:rPr>
              <a:t> </a:t>
            </a: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
        <p:nvSpPr>
          <p:cNvPr id="1025" name="Rectangle 1"/>
          <p:cNvSpPr>
            <a:spLocks noChangeArrowheads="1"/>
          </p:cNvSpPr>
          <p:nvPr/>
        </p:nvSpPr>
        <p:spPr bwMode="auto">
          <a:xfrm>
            <a:off x="1142976" y="1357298"/>
            <a:ext cx="7000924"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eaLnBrk="0" fontAlgn="base" hangingPunct="0">
              <a:lnSpc>
                <a:spcPct val="150000"/>
              </a:lnSpc>
              <a:spcBef>
                <a:spcPct val="0"/>
              </a:spcBef>
              <a:spcAft>
                <a:spcPct val="0"/>
              </a:spcAft>
              <a:buFont typeface="Arial" pitchFamily="34" charset="0"/>
              <a:buChar char="•"/>
              <a:tabLst>
                <a:tab pos="1828800" algn="l"/>
              </a:tabLst>
            </a:pPr>
            <a:r>
              <a:rPr kumimoji="0" lang="en-ZA" sz="2000" b="1" i="0" u="none" strike="noStrike" cap="none" normalizeH="0" baseline="0" dirty="0" smtClean="0">
                <a:ln>
                  <a:noFill/>
                </a:ln>
                <a:solidFill>
                  <a:schemeClr val="bg1"/>
                </a:solidFill>
                <a:effectLst/>
                <a:latin typeface="Arial" pitchFamily="34" charset="0"/>
                <a:cs typeface="Arial" pitchFamily="34" charset="0"/>
              </a:rPr>
              <a:t>  Shift Durations</a:t>
            </a:r>
            <a:endParaRPr kumimoji="0" lang="en-US" sz="2000" b="1" i="0" u="none" strike="noStrike" cap="none" normalizeH="0" baseline="0" dirty="0" smtClean="0">
              <a:ln>
                <a:noFill/>
              </a:ln>
              <a:solidFill>
                <a:schemeClr val="bg1"/>
              </a:solidFill>
              <a:effectLst/>
              <a:latin typeface="Arial" pitchFamily="34" charset="0"/>
              <a:cs typeface="Arial" pitchFamily="34" charset="0"/>
            </a:endParaRPr>
          </a:p>
          <a:p>
            <a:pPr eaLnBrk="0" fontAlgn="base" hangingPunct="0">
              <a:lnSpc>
                <a:spcPct val="150000"/>
              </a:lnSpc>
              <a:spcBef>
                <a:spcPct val="0"/>
              </a:spcBef>
              <a:spcAft>
                <a:spcPct val="0"/>
              </a:spcAft>
              <a:buFont typeface="Arial" pitchFamily="34" charset="0"/>
              <a:buChar char="•"/>
              <a:tabLst>
                <a:tab pos="1828800" algn="l"/>
              </a:tabLst>
            </a:pPr>
            <a:r>
              <a:rPr kumimoji="0" lang="en-ZA" sz="2000" b="1" i="0" u="none" strike="noStrike" cap="none" normalizeH="0" baseline="0" dirty="0" smtClean="0">
                <a:ln>
                  <a:noFill/>
                </a:ln>
                <a:solidFill>
                  <a:schemeClr val="bg1"/>
                </a:solidFill>
                <a:effectLst/>
                <a:latin typeface="Arial" pitchFamily="34" charset="0"/>
                <a:cs typeface="Arial" pitchFamily="34" charset="0"/>
              </a:rPr>
              <a:t>  Repetitive/boring/routine work</a:t>
            </a:r>
            <a:endParaRPr kumimoji="0" lang="en-US" sz="2000" b="1" i="0" u="none" strike="noStrike" cap="none" normalizeH="0" baseline="0" dirty="0" smtClean="0">
              <a:ln>
                <a:noFill/>
              </a:ln>
              <a:solidFill>
                <a:schemeClr val="bg1"/>
              </a:solidFill>
              <a:effectLst/>
              <a:latin typeface="Arial" pitchFamily="34" charset="0"/>
              <a:cs typeface="Arial" pitchFamily="34" charset="0"/>
            </a:endParaRPr>
          </a:p>
          <a:p>
            <a:pPr eaLnBrk="0" fontAlgn="base" hangingPunct="0">
              <a:lnSpc>
                <a:spcPct val="150000"/>
              </a:lnSpc>
              <a:spcBef>
                <a:spcPct val="0"/>
              </a:spcBef>
              <a:spcAft>
                <a:spcPct val="0"/>
              </a:spcAft>
              <a:buFont typeface="Arial" pitchFamily="34" charset="0"/>
              <a:buChar char="•"/>
              <a:tabLst>
                <a:tab pos="1828800" algn="l"/>
              </a:tabLst>
            </a:pPr>
            <a:r>
              <a:rPr kumimoji="0" lang="en-ZA" sz="2000" b="1" i="0" u="none" strike="noStrike" cap="none" normalizeH="0" baseline="0" dirty="0" smtClean="0">
                <a:ln>
                  <a:noFill/>
                </a:ln>
                <a:solidFill>
                  <a:schemeClr val="bg1"/>
                </a:solidFill>
                <a:effectLst/>
                <a:latin typeface="Arial" pitchFamily="34" charset="0"/>
                <a:cs typeface="Arial" pitchFamily="34" charset="0"/>
              </a:rPr>
              <a:t>  Operator social behaviour</a:t>
            </a:r>
            <a:endParaRPr kumimoji="0" lang="en-US" sz="2000" b="1" i="0" u="none" strike="noStrike" cap="none" normalizeH="0" baseline="0" dirty="0" smtClean="0">
              <a:ln>
                <a:noFill/>
              </a:ln>
              <a:solidFill>
                <a:schemeClr val="bg1"/>
              </a:solidFill>
              <a:effectLst/>
              <a:latin typeface="Arial" pitchFamily="34" charset="0"/>
              <a:cs typeface="Arial" pitchFamily="34" charset="0"/>
            </a:endParaRPr>
          </a:p>
          <a:p>
            <a:pPr lvl="1" eaLnBrk="0" fontAlgn="base" hangingPunct="0">
              <a:lnSpc>
                <a:spcPct val="150000"/>
              </a:lnSpc>
              <a:spcBef>
                <a:spcPct val="0"/>
              </a:spcBef>
              <a:spcAft>
                <a:spcPct val="0"/>
              </a:spcAft>
              <a:buFont typeface="Arial" pitchFamily="34" charset="0"/>
              <a:buChar char="•"/>
              <a:tabLst>
                <a:tab pos="1828800" algn="l"/>
              </a:tabLst>
            </a:pPr>
            <a:r>
              <a:rPr kumimoji="0" lang="en-ZA" sz="2000" b="1" i="0" u="none" strike="noStrike" cap="none" normalizeH="0" baseline="0" dirty="0" smtClean="0">
                <a:ln>
                  <a:noFill/>
                </a:ln>
                <a:solidFill>
                  <a:schemeClr val="bg1"/>
                </a:solidFill>
                <a:effectLst/>
                <a:latin typeface="Arial" pitchFamily="34" charset="0"/>
                <a:cs typeface="Arial" pitchFamily="34" charset="0"/>
              </a:rPr>
              <a:t>  Lack of rest</a:t>
            </a:r>
            <a:endParaRPr kumimoji="0" lang="en-US" sz="2000" b="1" i="0" u="none" strike="noStrike" cap="none" normalizeH="0" baseline="0" dirty="0" smtClean="0">
              <a:ln>
                <a:noFill/>
              </a:ln>
              <a:solidFill>
                <a:schemeClr val="bg1"/>
              </a:solidFill>
              <a:effectLst/>
              <a:latin typeface="Arial" pitchFamily="34" charset="0"/>
              <a:cs typeface="Arial" pitchFamily="34" charset="0"/>
            </a:endParaRPr>
          </a:p>
          <a:p>
            <a:pPr lvl="1" eaLnBrk="0" fontAlgn="base" hangingPunct="0">
              <a:lnSpc>
                <a:spcPct val="150000"/>
              </a:lnSpc>
              <a:spcBef>
                <a:spcPct val="0"/>
              </a:spcBef>
              <a:spcAft>
                <a:spcPct val="0"/>
              </a:spcAft>
              <a:buFont typeface="Arial" pitchFamily="34" charset="0"/>
              <a:buChar char="•"/>
              <a:tabLst>
                <a:tab pos="1828800" algn="l"/>
              </a:tabLst>
            </a:pPr>
            <a:r>
              <a:rPr kumimoji="0" lang="en-ZA" sz="2000" b="1" i="0" u="none" strike="noStrike" cap="none" normalizeH="0" baseline="0" dirty="0" smtClean="0">
                <a:ln>
                  <a:noFill/>
                </a:ln>
                <a:solidFill>
                  <a:schemeClr val="bg1"/>
                </a:solidFill>
                <a:effectLst/>
                <a:latin typeface="Arial" pitchFamily="34" charset="0"/>
                <a:cs typeface="Arial" pitchFamily="34" charset="0"/>
              </a:rPr>
              <a:t>  After Hours substance abuse</a:t>
            </a:r>
            <a:endParaRPr kumimoji="0" lang="en-US" sz="2000" b="1" i="0" u="none" strike="noStrike" cap="none" normalizeH="0" baseline="0" dirty="0" smtClean="0">
              <a:ln>
                <a:noFill/>
              </a:ln>
              <a:solidFill>
                <a:schemeClr val="bg1"/>
              </a:solidFill>
              <a:effectLst/>
              <a:latin typeface="Arial" pitchFamily="34" charset="0"/>
              <a:cs typeface="Arial" pitchFamily="34" charset="0"/>
            </a:endParaRPr>
          </a:p>
          <a:p>
            <a:pPr lvl="1" eaLnBrk="0" fontAlgn="base" hangingPunct="0">
              <a:lnSpc>
                <a:spcPct val="150000"/>
              </a:lnSpc>
              <a:spcBef>
                <a:spcPct val="0"/>
              </a:spcBef>
              <a:spcAft>
                <a:spcPct val="0"/>
              </a:spcAft>
              <a:buFont typeface="Arial" pitchFamily="34" charset="0"/>
              <a:buChar char="•"/>
              <a:tabLst>
                <a:tab pos="1828800" algn="l"/>
              </a:tabLst>
            </a:pPr>
            <a:r>
              <a:rPr kumimoji="0" lang="en-ZA" sz="2000" b="1" i="0" u="none" strike="noStrike" cap="none" normalizeH="0" baseline="0" dirty="0" smtClean="0">
                <a:ln>
                  <a:noFill/>
                </a:ln>
                <a:solidFill>
                  <a:schemeClr val="bg1"/>
                </a:solidFill>
                <a:effectLst/>
                <a:latin typeface="Arial" pitchFamily="34" charset="0"/>
                <a:cs typeface="Arial" pitchFamily="34" charset="0"/>
              </a:rPr>
              <a:t>  Poor fitness</a:t>
            </a:r>
            <a:endParaRPr kumimoji="0" lang="en-US" sz="2000" b="1" i="0" u="none" strike="noStrike" cap="none" normalizeH="0" baseline="0" dirty="0" smtClean="0">
              <a:ln>
                <a:noFill/>
              </a:ln>
              <a:solidFill>
                <a:schemeClr val="bg1"/>
              </a:solidFill>
              <a:effectLst/>
              <a:latin typeface="Arial" pitchFamily="34" charset="0"/>
              <a:cs typeface="Arial" pitchFamily="34" charset="0"/>
            </a:endParaRPr>
          </a:p>
          <a:p>
            <a:pPr lvl="1" eaLnBrk="0" fontAlgn="base" hangingPunct="0">
              <a:lnSpc>
                <a:spcPct val="150000"/>
              </a:lnSpc>
              <a:spcBef>
                <a:spcPct val="0"/>
              </a:spcBef>
              <a:spcAft>
                <a:spcPct val="0"/>
              </a:spcAft>
              <a:buFont typeface="Arial" pitchFamily="34" charset="0"/>
              <a:buChar char="•"/>
              <a:tabLst>
                <a:tab pos="1828800" algn="l"/>
              </a:tabLst>
            </a:pPr>
            <a:r>
              <a:rPr kumimoji="0" lang="en-ZA" sz="2000" b="1" i="0" u="none" strike="noStrike" cap="none" normalizeH="0" baseline="0" dirty="0" smtClean="0">
                <a:ln>
                  <a:noFill/>
                </a:ln>
                <a:solidFill>
                  <a:schemeClr val="bg1"/>
                </a:solidFill>
                <a:effectLst/>
                <a:latin typeface="Arial" pitchFamily="34" charset="0"/>
                <a:cs typeface="Arial" pitchFamily="34" charset="0"/>
              </a:rPr>
              <a:t>  Over weight</a:t>
            </a:r>
            <a:endParaRPr kumimoji="0" lang="en-US" sz="2000" b="1" i="0" u="none" strike="noStrike" cap="none" normalizeH="0" baseline="0" dirty="0" smtClean="0">
              <a:ln>
                <a:noFill/>
              </a:ln>
              <a:solidFill>
                <a:schemeClr val="bg1"/>
              </a:solidFill>
              <a:effectLst/>
              <a:latin typeface="Arial" pitchFamily="34" charset="0"/>
              <a:cs typeface="Arial" pitchFamily="34" charset="0"/>
            </a:endParaRPr>
          </a:p>
          <a:p>
            <a:pPr eaLnBrk="0" fontAlgn="base" hangingPunct="0">
              <a:lnSpc>
                <a:spcPct val="150000"/>
              </a:lnSpc>
              <a:spcBef>
                <a:spcPct val="0"/>
              </a:spcBef>
              <a:spcAft>
                <a:spcPct val="0"/>
              </a:spcAft>
              <a:buFont typeface="Arial" pitchFamily="34" charset="0"/>
              <a:buChar char="•"/>
              <a:tabLst>
                <a:tab pos="1828800" algn="l"/>
              </a:tabLst>
            </a:pPr>
            <a:r>
              <a:rPr kumimoji="0" lang="en-ZA" sz="2000" b="1" i="0" u="none" strike="noStrike" cap="none" normalizeH="0" baseline="0" dirty="0" smtClean="0">
                <a:ln>
                  <a:noFill/>
                </a:ln>
                <a:solidFill>
                  <a:schemeClr val="bg1"/>
                </a:solidFill>
                <a:effectLst/>
                <a:latin typeface="Arial" pitchFamily="34" charset="0"/>
                <a:cs typeface="Arial" pitchFamily="34" charset="0"/>
              </a:rPr>
              <a:t>  Operator social conditions – housing, noise, long distances to and from work</a:t>
            </a:r>
            <a:endParaRPr kumimoji="0" lang="en-US" sz="2000" b="1" i="0" u="none" strike="noStrike" cap="none" normalizeH="0" baseline="0" dirty="0" smtClean="0">
              <a:ln>
                <a:noFill/>
              </a:ln>
              <a:solidFill>
                <a:schemeClr val="bg1"/>
              </a:solidFill>
              <a:effectLst/>
              <a:latin typeface="Arial" pitchFamily="34" charset="0"/>
              <a:cs typeface="Arial" pitchFamily="34" charset="0"/>
            </a:endParaRPr>
          </a:p>
          <a:p>
            <a:pPr eaLnBrk="0" fontAlgn="base" hangingPunct="0">
              <a:lnSpc>
                <a:spcPct val="150000"/>
              </a:lnSpc>
              <a:spcBef>
                <a:spcPct val="0"/>
              </a:spcBef>
              <a:spcAft>
                <a:spcPct val="0"/>
              </a:spcAft>
              <a:buFont typeface="Arial" pitchFamily="34" charset="0"/>
              <a:buChar char="•"/>
              <a:tabLst>
                <a:tab pos="1828800" algn="l"/>
              </a:tabLst>
            </a:pPr>
            <a:r>
              <a:rPr kumimoji="0" lang="en-ZA" sz="2000" b="1" i="0" u="none" strike="noStrike" cap="none" normalizeH="0" baseline="0" dirty="0" smtClean="0">
                <a:ln>
                  <a:noFill/>
                </a:ln>
                <a:solidFill>
                  <a:schemeClr val="bg1"/>
                </a:solidFill>
                <a:effectLst/>
                <a:latin typeface="Arial" pitchFamily="34" charset="0"/>
                <a:cs typeface="Arial" pitchFamily="34" charset="0"/>
              </a:rPr>
              <a:t> Vehicle ergonomics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0" y="142852"/>
            <a:ext cx="9001156" cy="769441"/>
          </a:xfrm>
          <a:prstGeom prst="rect">
            <a:avLst/>
          </a:prstGeom>
          <a:noFill/>
        </p:spPr>
        <p:txBody>
          <a:bodyPr wrap="square" rtlCol="0">
            <a:spAutoFit/>
          </a:bodyPr>
          <a:lstStyle/>
          <a:p>
            <a:pPr algn="ctr"/>
            <a:r>
              <a:rPr lang="en-US" sz="4400" b="1" dirty="0" smtClean="0">
                <a:solidFill>
                  <a:schemeClr val="bg1"/>
                </a:solidFill>
                <a:latin typeface="+mj-lt"/>
                <a:cs typeface="Arial" pitchFamily="34" charset="0"/>
              </a:rPr>
              <a:t>Causes of Poor Traffic management</a:t>
            </a:r>
            <a:endParaRPr lang="en-US" sz="4400" b="1" dirty="0">
              <a:solidFill>
                <a:schemeClr val="bg1"/>
              </a:solidFill>
              <a:latin typeface="+mj-lt"/>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4643446"/>
            <a:ext cx="5786478" cy="6186309"/>
          </a:xfrm>
          <a:prstGeom prst="rect">
            <a:avLst/>
          </a:prstGeom>
        </p:spPr>
        <p:txBody>
          <a:bodyPr wrap="square">
            <a:spAutoFit/>
          </a:bodyPr>
          <a:lstStyle/>
          <a:p>
            <a:pPr lvl="1" algn="ctr">
              <a:lnSpc>
                <a:spcPct val="150000"/>
              </a:lnSpc>
            </a:pPr>
            <a:endParaRPr lang="en-US" sz="2000" dirty="0" smtClean="0">
              <a:solidFill>
                <a:schemeClr val="bg1"/>
              </a:solidFill>
              <a:latin typeface="Arial" pitchFamily="34" charset="0"/>
              <a:cs typeface="Arial" pitchFamily="34" charset="0"/>
            </a:endParaRPr>
          </a:p>
          <a:p>
            <a:pPr lvl="1" algn="ctr">
              <a:lnSpc>
                <a:spcPct val="150000"/>
              </a:lnSpc>
            </a:pPr>
            <a:endParaRPr lang="en-US" sz="2000" dirty="0" smtClean="0">
              <a:solidFill>
                <a:schemeClr val="bg1"/>
              </a:solidFill>
              <a:latin typeface="Arial" pitchFamily="34" charset="0"/>
              <a:cs typeface="Arial" pitchFamily="34" charset="0"/>
            </a:endParaRPr>
          </a:p>
          <a:p>
            <a:pPr lvl="1" algn="ctr">
              <a:lnSpc>
                <a:spcPct val="150000"/>
              </a:lnSpc>
            </a:pPr>
            <a:endParaRPr lang="en-US" sz="2000" dirty="0" smtClean="0">
              <a:solidFill>
                <a:schemeClr val="bg1"/>
              </a:solidFill>
              <a:latin typeface="Arial" pitchFamily="34" charset="0"/>
              <a:cs typeface="Arial" pitchFamily="34" charset="0"/>
            </a:endParaRPr>
          </a:p>
          <a:p>
            <a:pPr lvl="1" algn="ctr">
              <a:lnSpc>
                <a:spcPct val="150000"/>
              </a:lnSpc>
            </a:pPr>
            <a:r>
              <a:rPr lang="en-US" sz="2000" dirty="0" smtClean="0">
                <a:solidFill>
                  <a:schemeClr val="bg1"/>
                </a:solidFill>
                <a:latin typeface="Arial" pitchFamily="34" charset="0"/>
                <a:cs typeface="Arial" pitchFamily="34" charset="0"/>
              </a:rPr>
              <a:t> </a:t>
            </a:r>
          </a:p>
          <a:p>
            <a:pPr lvl="1">
              <a:lnSpc>
                <a:spcPct val="150000"/>
              </a:lnSpc>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2">
              <a:lnSpc>
                <a:spcPct val="150000"/>
              </a:lnSpc>
              <a:buFont typeface="Arial" pitchFamily="34" charset="0"/>
              <a:buChar char="•"/>
            </a:pPr>
            <a:r>
              <a:rPr lang="en-US" sz="2000" dirty="0" smtClean="0">
                <a:solidFill>
                  <a:schemeClr val="bg1"/>
                </a:solidFill>
                <a:latin typeface="Arial" pitchFamily="34" charset="0"/>
                <a:cs typeface="Arial" pitchFamily="34" charset="0"/>
              </a:rPr>
              <a:t> </a:t>
            </a: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
        <p:nvSpPr>
          <p:cNvPr id="48129" name="Rectangle 1"/>
          <p:cNvSpPr>
            <a:spLocks noChangeArrowheads="1"/>
          </p:cNvSpPr>
          <p:nvPr/>
        </p:nvSpPr>
        <p:spPr bwMode="auto">
          <a:xfrm>
            <a:off x="642910" y="857232"/>
            <a:ext cx="7715304" cy="5478423"/>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spcBef>
                <a:spcPts val="400"/>
              </a:spcBef>
              <a:spcAft>
                <a:spcPts val="400"/>
              </a:spcAft>
              <a:buClrTx/>
              <a:buSzTx/>
              <a:buFontTx/>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Older mine design principles</a:t>
            </a:r>
          </a:p>
          <a:p>
            <a:pPr marL="0" marR="0" lvl="0" indent="0" algn="l" defTabSz="914400" rtl="0" eaLnBrk="0" fontAlgn="base" latinLnBrk="0" hangingPunct="0">
              <a:spcBef>
                <a:spcPts val="400"/>
              </a:spcBef>
              <a:spcAft>
                <a:spcPts val="400"/>
              </a:spcAft>
              <a:buClrTx/>
              <a:buSzTx/>
              <a:buFont typeface="Arial" pitchFamily="34" charset="0"/>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Mine capacity expansion increase risk. Upsizing of trucks.</a:t>
            </a:r>
          </a:p>
          <a:p>
            <a:pPr marL="0" marR="0" lvl="0" indent="0" algn="l" defTabSz="914400" rtl="0" eaLnBrk="0" fontAlgn="base" latinLnBrk="0" hangingPunct="0">
              <a:spcBef>
                <a:spcPts val="400"/>
              </a:spcBef>
              <a:spcAft>
                <a:spcPts val="400"/>
              </a:spcAft>
              <a:buClrTx/>
              <a:buSzTx/>
              <a:buFont typeface="Arial" pitchFamily="34" charset="0"/>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Contractors – larger fleets of smaller vehicles</a:t>
            </a:r>
          </a:p>
          <a:p>
            <a:pPr marL="0" marR="0" lvl="0" indent="0" algn="l" defTabSz="914400" rtl="0" eaLnBrk="0" fontAlgn="base" latinLnBrk="0" hangingPunct="0">
              <a:spcBef>
                <a:spcPts val="400"/>
              </a:spcBef>
              <a:spcAft>
                <a:spcPts val="400"/>
              </a:spcAft>
              <a:buClrTx/>
              <a:buSzTx/>
              <a:buFontTx/>
              <a:buChar char="•"/>
              <a:tabLst/>
            </a:pPr>
            <a:r>
              <a:rPr lang="en-ZA" sz="2000" b="1" dirty="0" smtClean="0">
                <a:solidFill>
                  <a:schemeClr val="bg1"/>
                </a:solidFill>
                <a:latin typeface="Arial" pitchFamily="34" charset="0"/>
                <a:ea typeface="Times New Roman" pitchFamily="18" charset="0"/>
                <a:cs typeface="Times New Roman" pitchFamily="18" charset="0"/>
              </a:rPr>
              <a:t>   Smaller/cheaper machines are more vulnerable.</a:t>
            </a:r>
            <a:endPar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endParaRPr>
          </a:p>
          <a:p>
            <a:pPr marL="0" marR="0" lvl="0" indent="0" algn="l" defTabSz="914400" rtl="0" eaLnBrk="0" fontAlgn="base" latinLnBrk="0" hangingPunct="0">
              <a:spcBef>
                <a:spcPts val="400"/>
              </a:spcBef>
              <a:spcAft>
                <a:spcPts val="400"/>
              </a:spcAft>
              <a:buClrTx/>
              <a:buSzTx/>
              <a:buFontTx/>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Some mines do not apply industry standards</a:t>
            </a:r>
          </a:p>
          <a:p>
            <a:pPr marL="0" marR="0" lvl="0" indent="0" algn="l" defTabSz="914400" rtl="0" eaLnBrk="0" fontAlgn="base" latinLnBrk="0" hangingPunct="0">
              <a:spcBef>
                <a:spcPts val="400"/>
              </a:spcBef>
              <a:spcAft>
                <a:spcPts val="400"/>
              </a:spcAft>
              <a:buClrTx/>
              <a:buSzTx/>
              <a:buFontTx/>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Visibility around vehicles</a:t>
            </a:r>
          </a:p>
          <a:p>
            <a:pPr marL="0" marR="0" lvl="0" indent="0" algn="l" defTabSz="914400" rtl="0" eaLnBrk="0" fontAlgn="base" latinLnBrk="0" hangingPunct="0">
              <a:spcBef>
                <a:spcPts val="400"/>
              </a:spcBef>
              <a:spcAft>
                <a:spcPts val="400"/>
              </a:spcAft>
              <a:buClrTx/>
              <a:buSzTx/>
              <a:buFontTx/>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Poor Safety Culture</a:t>
            </a:r>
            <a:endParaRPr kumimoji="0" lang="en-US"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spcBef>
                <a:spcPts val="400"/>
              </a:spcBef>
              <a:spcAft>
                <a:spcPts val="400"/>
              </a:spcAft>
              <a:buClrTx/>
              <a:buSzTx/>
              <a:buFontTx/>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Restricted space for mine to design optimum separation</a:t>
            </a:r>
          </a:p>
          <a:p>
            <a:pPr marL="457200" marR="0" lvl="1" indent="0" algn="l" defTabSz="914400" rtl="0" eaLnBrk="0" fontAlgn="base" latinLnBrk="0" hangingPunct="0">
              <a:spcBef>
                <a:spcPts val="400"/>
              </a:spcBef>
              <a:spcAft>
                <a:spcPts val="400"/>
              </a:spcAft>
              <a:buClrTx/>
              <a:buSzTx/>
              <a:buFont typeface="Symbol" pitchFamily="18" charset="2"/>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People walking/being where they should not be</a:t>
            </a:r>
          </a:p>
          <a:p>
            <a:pPr marL="457200" marR="0" lvl="1" indent="0" algn="l" defTabSz="914400" rtl="0" eaLnBrk="0" fontAlgn="base" latinLnBrk="0" hangingPunct="0">
              <a:spcBef>
                <a:spcPts val="400"/>
              </a:spcBef>
              <a:spcAft>
                <a:spcPts val="400"/>
              </a:spcAft>
              <a:buClrTx/>
              <a:buSzTx/>
              <a:buFont typeface="Symbol" pitchFamily="18" charset="2"/>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Drivers not adhering to safety rules</a:t>
            </a:r>
          </a:p>
          <a:p>
            <a:pPr marL="457200" marR="0" lvl="1" indent="0" algn="l" defTabSz="914400" rtl="0" eaLnBrk="0" fontAlgn="base" latinLnBrk="0" hangingPunct="0">
              <a:spcBef>
                <a:spcPts val="400"/>
              </a:spcBef>
              <a:spcAft>
                <a:spcPts val="400"/>
              </a:spcAft>
              <a:buClrTx/>
              <a:buSzTx/>
              <a:buFont typeface="Symbol" pitchFamily="18" charset="2"/>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Production / Safety focus</a:t>
            </a:r>
          </a:p>
          <a:p>
            <a:pPr marL="457200" marR="0" lvl="1" indent="0" algn="l" defTabSz="914400" rtl="0" eaLnBrk="0" fontAlgn="base" latinLnBrk="0" hangingPunct="0">
              <a:spcBef>
                <a:spcPts val="400"/>
              </a:spcBef>
              <a:spcAft>
                <a:spcPts val="400"/>
              </a:spcAft>
              <a:buClrTx/>
              <a:buSzTx/>
              <a:buFont typeface="Symbol" pitchFamily="18" charset="2"/>
              <a:buChar char=""/>
              <a:tabLst/>
            </a:pPr>
            <a:r>
              <a:rPr kumimoji="0" lang="en-ZA" sz="2000" b="1" i="0" u="none" strike="noStrike" cap="none" normalizeH="0" baseline="0" dirty="0" smtClean="0">
                <a:ln>
                  <a:noFill/>
                </a:ln>
                <a:solidFill>
                  <a:schemeClr val="bg1"/>
                </a:solidFill>
                <a:effectLst/>
                <a:latin typeface="Arial" pitchFamily="34" charset="0"/>
                <a:ea typeface="Times New Roman" pitchFamily="18" charset="0"/>
                <a:cs typeface="Times New Roman" pitchFamily="18" charset="0"/>
              </a:rPr>
              <a:t>  Enforcement of rules / compliance</a:t>
            </a:r>
            <a:endParaRPr kumimoji="0" lang="en-US" sz="2000" b="1"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85786" y="142852"/>
            <a:ext cx="7500990" cy="769441"/>
          </a:xfrm>
          <a:prstGeom prst="rect">
            <a:avLst/>
          </a:prstGeom>
          <a:noFill/>
        </p:spPr>
        <p:txBody>
          <a:bodyPr wrap="square" rtlCol="0">
            <a:spAutoFit/>
          </a:bodyPr>
          <a:lstStyle/>
          <a:p>
            <a:pPr algn="ctr"/>
            <a:r>
              <a:rPr lang="en-US" sz="4400" b="1" dirty="0" smtClean="0">
                <a:solidFill>
                  <a:schemeClr val="bg1"/>
                </a:solidFill>
                <a:latin typeface="+mj-lt"/>
                <a:cs typeface="Arial" pitchFamily="34" charset="0"/>
              </a:rPr>
              <a:t>Potential Leading Practices</a:t>
            </a:r>
            <a:endParaRPr lang="en-US" sz="4400" b="1" dirty="0">
              <a:solidFill>
                <a:schemeClr val="bg1"/>
              </a:solidFill>
              <a:latin typeface="+mj-lt"/>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857232"/>
            <a:ext cx="8039434" cy="7847173"/>
          </a:xfrm>
          <a:prstGeom prst="rect">
            <a:avLst/>
          </a:prstGeom>
        </p:spPr>
        <p:txBody>
          <a:bodyPr wrap="square">
            <a:spAutoFit/>
          </a:bodyPr>
          <a:lstStyle/>
          <a:p>
            <a:pPr lvl="0"/>
            <a:r>
              <a:rPr lang="en-ZA" sz="2400" b="1" dirty="0" smtClean="0">
                <a:solidFill>
                  <a:schemeClr val="bg1"/>
                </a:solidFill>
              </a:rPr>
              <a:t>Fatigue Management Practice Elements</a:t>
            </a:r>
          </a:p>
          <a:p>
            <a:pPr lvl="0">
              <a:buFont typeface="Arial" pitchFamily="34" charset="0"/>
              <a:buChar char="•"/>
            </a:pPr>
            <a:r>
              <a:rPr lang="en-ZA" sz="2000" b="1" dirty="0" smtClean="0">
                <a:solidFill>
                  <a:schemeClr val="bg1"/>
                </a:solidFill>
              </a:rPr>
              <a:t>   Shift Cycles – daylight and 4x4</a:t>
            </a:r>
            <a:endParaRPr lang="en-US" sz="2000" b="1" dirty="0" smtClean="0">
              <a:solidFill>
                <a:schemeClr val="bg1"/>
              </a:solidFill>
            </a:endParaRPr>
          </a:p>
          <a:p>
            <a:pPr lvl="0">
              <a:buFont typeface="Arial" pitchFamily="34" charset="0"/>
              <a:buChar char="•"/>
            </a:pPr>
            <a:r>
              <a:rPr lang="en-ZA" sz="2000" b="1" dirty="0" smtClean="0">
                <a:solidFill>
                  <a:schemeClr val="bg1"/>
                </a:solidFill>
              </a:rPr>
              <a:t>   Forced Fatigue breaks and procedures to freshen up</a:t>
            </a:r>
            <a:endParaRPr lang="en-US" sz="2000" b="1" dirty="0" smtClean="0">
              <a:solidFill>
                <a:schemeClr val="bg1"/>
              </a:solidFill>
            </a:endParaRPr>
          </a:p>
          <a:p>
            <a:pPr lvl="0">
              <a:buFont typeface="Arial" pitchFamily="34" charset="0"/>
              <a:buChar char="•"/>
            </a:pPr>
            <a:r>
              <a:rPr lang="en-ZA" sz="2000" b="1" dirty="0" smtClean="0">
                <a:solidFill>
                  <a:schemeClr val="bg1"/>
                </a:solidFill>
              </a:rPr>
              <a:t>   Accommodation, diet and rest</a:t>
            </a:r>
            <a:endParaRPr lang="en-US" sz="2000" b="1" dirty="0" smtClean="0">
              <a:solidFill>
                <a:schemeClr val="bg1"/>
              </a:solidFill>
            </a:endParaRPr>
          </a:p>
          <a:p>
            <a:pPr lvl="0">
              <a:buFont typeface="Arial" pitchFamily="34" charset="0"/>
              <a:buChar char="•"/>
            </a:pPr>
            <a:r>
              <a:rPr lang="en-ZA" sz="2000" b="1" dirty="0" smtClean="0">
                <a:solidFill>
                  <a:schemeClr val="bg1"/>
                </a:solidFill>
              </a:rPr>
              <a:t>   Education of risk and social behaviour impact</a:t>
            </a:r>
            <a:endParaRPr lang="en-US" sz="2000" b="1" dirty="0" smtClean="0">
              <a:solidFill>
                <a:schemeClr val="bg1"/>
              </a:solidFill>
            </a:endParaRPr>
          </a:p>
          <a:p>
            <a:pPr lvl="0">
              <a:buFont typeface="Arial" pitchFamily="34" charset="0"/>
              <a:buChar char="•"/>
            </a:pPr>
            <a:r>
              <a:rPr lang="en-ZA" sz="2000" b="1" dirty="0" smtClean="0">
                <a:solidFill>
                  <a:schemeClr val="bg1"/>
                </a:solidFill>
              </a:rPr>
              <a:t>   Medical condition assessments - monthly</a:t>
            </a:r>
            <a:endParaRPr lang="en-US" sz="2000" b="1" dirty="0" smtClean="0">
              <a:solidFill>
                <a:schemeClr val="bg1"/>
              </a:solidFill>
            </a:endParaRPr>
          </a:p>
          <a:p>
            <a:pPr lvl="0">
              <a:buFont typeface="Arial" pitchFamily="34" charset="0"/>
              <a:buChar char="•"/>
            </a:pPr>
            <a:r>
              <a:rPr lang="en-ZA" sz="2000" b="1" dirty="0" smtClean="0">
                <a:solidFill>
                  <a:schemeClr val="bg1"/>
                </a:solidFill>
              </a:rPr>
              <a:t>   Annual health checks</a:t>
            </a:r>
            <a:endParaRPr lang="en-US" sz="2000" b="1" dirty="0" smtClean="0">
              <a:solidFill>
                <a:schemeClr val="bg1"/>
              </a:solidFill>
            </a:endParaRPr>
          </a:p>
          <a:p>
            <a:pPr lvl="0">
              <a:buFont typeface="Arial" pitchFamily="34" charset="0"/>
              <a:buChar char="•"/>
            </a:pPr>
            <a:r>
              <a:rPr lang="en-ZA" sz="2000" b="1" dirty="0" smtClean="0">
                <a:solidFill>
                  <a:schemeClr val="bg1"/>
                </a:solidFill>
              </a:rPr>
              <a:t>   Supervisor/leadership  - monitor and one on one feedback</a:t>
            </a:r>
            <a:endParaRPr lang="en-US" sz="2000" b="1" dirty="0" smtClean="0">
              <a:solidFill>
                <a:schemeClr val="bg1"/>
              </a:solidFill>
            </a:endParaRPr>
          </a:p>
          <a:p>
            <a:pPr lvl="0">
              <a:buFont typeface="Arial" pitchFamily="34" charset="0"/>
              <a:buChar char="•"/>
            </a:pPr>
            <a:r>
              <a:rPr lang="en-ZA" sz="2000" b="1" dirty="0" smtClean="0">
                <a:solidFill>
                  <a:schemeClr val="bg1"/>
                </a:solidFill>
              </a:rPr>
              <a:t>   Fitness for work testing</a:t>
            </a:r>
            <a:endParaRPr lang="en-US" sz="2000" b="1" dirty="0" smtClean="0">
              <a:solidFill>
                <a:schemeClr val="bg1"/>
              </a:solidFill>
            </a:endParaRPr>
          </a:p>
          <a:p>
            <a:pPr lvl="0">
              <a:buFont typeface="Arial" pitchFamily="34" charset="0"/>
              <a:buChar char="•"/>
            </a:pPr>
            <a:r>
              <a:rPr lang="en-ZA" sz="2000" b="1" dirty="0" smtClean="0">
                <a:solidFill>
                  <a:schemeClr val="bg1"/>
                </a:solidFill>
              </a:rPr>
              <a:t>   Operator education and competence standards and assessment</a:t>
            </a:r>
            <a:endParaRPr lang="en-US" sz="2000" b="1" dirty="0" smtClean="0">
              <a:solidFill>
                <a:schemeClr val="bg1"/>
              </a:solidFill>
            </a:endParaRPr>
          </a:p>
          <a:p>
            <a:pPr lvl="0">
              <a:buFont typeface="Arial" pitchFamily="34" charset="0"/>
              <a:buChar char="•"/>
            </a:pPr>
            <a:r>
              <a:rPr lang="en-ZA" sz="2000" b="1" dirty="0" smtClean="0">
                <a:solidFill>
                  <a:schemeClr val="bg1"/>
                </a:solidFill>
              </a:rPr>
              <a:t>   Fatigue prediction monitoring and Incident tracking</a:t>
            </a:r>
            <a:endParaRPr lang="en-US" sz="2000" b="1" dirty="0" smtClean="0">
              <a:solidFill>
                <a:schemeClr val="bg1"/>
              </a:solidFill>
            </a:endParaRPr>
          </a:p>
          <a:p>
            <a:pPr lvl="1">
              <a:buFont typeface="Arial" pitchFamily="34" charset="0"/>
              <a:buChar char="•"/>
            </a:pPr>
            <a:r>
              <a:rPr lang="en-ZA" sz="2000" b="1" dirty="0" smtClean="0">
                <a:solidFill>
                  <a:schemeClr val="bg1"/>
                </a:solidFill>
              </a:rPr>
              <a:t>   </a:t>
            </a:r>
            <a:r>
              <a:rPr lang="en-ZA" sz="2000" b="1" dirty="0" err="1" smtClean="0">
                <a:solidFill>
                  <a:schemeClr val="bg1"/>
                </a:solidFill>
              </a:rPr>
              <a:t>Guardvant</a:t>
            </a:r>
            <a:endParaRPr lang="en-US" sz="2000" b="1" dirty="0" smtClean="0">
              <a:solidFill>
                <a:schemeClr val="bg1"/>
              </a:solidFill>
            </a:endParaRPr>
          </a:p>
          <a:p>
            <a:pPr lvl="1">
              <a:buFont typeface="Arial" pitchFamily="34" charset="0"/>
              <a:buChar char="•"/>
            </a:pPr>
            <a:r>
              <a:rPr lang="en-ZA" sz="2000" b="1" dirty="0" smtClean="0">
                <a:solidFill>
                  <a:schemeClr val="bg1"/>
                </a:solidFill>
              </a:rPr>
              <a:t>   PRIZM (Fatigue management)</a:t>
            </a:r>
            <a:endParaRPr lang="en-US" sz="2000" b="1" dirty="0" smtClean="0">
              <a:solidFill>
                <a:schemeClr val="bg1"/>
              </a:solidFill>
            </a:endParaRPr>
          </a:p>
          <a:p>
            <a:pPr lvl="1">
              <a:buFont typeface="Arial" pitchFamily="34" charset="0"/>
              <a:buChar char="•"/>
            </a:pPr>
            <a:r>
              <a:rPr lang="en-ZA" sz="2000" b="1" dirty="0" smtClean="0">
                <a:solidFill>
                  <a:schemeClr val="bg1"/>
                </a:solidFill>
              </a:rPr>
              <a:t>   Safe Cap / Smart Cap</a:t>
            </a:r>
            <a:endParaRPr lang="en-US" sz="2000" b="1" dirty="0" smtClean="0">
              <a:solidFill>
                <a:schemeClr val="bg1"/>
              </a:solidFill>
            </a:endParaRPr>
          </a:p>
          <a:p>
            <a:pPr lvl="1">
              <a:buFont typeface="Arial" pitchFamily="34" charset="0"/>
              <a:buChar char="•"/>
            </a:pPr>
            <a:r>
              <a:rPr lang="en-ZA" sz="2000" b="1" dirty="0" smtClean="0">
                <a:solidFill>
                  <a:schemeClr val="bg1"/>
                </a:solidFill>
              </a:rPr>
              <a:t>   DSS seeing machines</a:t>
            </a:r>
            <a:endParaRPr lang="en-US" sz="2000" b="1" dirty="0" smtClean="0">
              <a:solidFill>
                <a:schemeClr val="bg1"/>
              </a:solidFill>
            </a:endParaRPr>
          </a:p>
          <a:p>
            <a:pPr lvl="1">
              <a:buFont typeface="Arial" pitchFamily="34" charset="0"/>
              <a:buChar char="•"/>
            </a:pPr>
            <a:r>
              <a:rPr lang="en-ZA" sz="2000" b="1" dirty="0" smtClean="0">
                <a:solidFill>
                  <a:schemeClr val="bg1"/>
                </a:solidFill>
              </a:rPr>
              <a:t>   </a:t>
            </a:r>
            <a:r>
              <a:rPr lang="en-ZA" sz="2000" b="1" dirty="0" err="1" smtClean="0">
                <a:solidFill>
                  <a:schemeClr val="bg1"/>
                </a:solidFill>
              </a:rPr>
              <a:t>ASTiD</a:t>
            </a:r>
            <a:r>
              <a:rPr lang="en-ZA" sz="2000" b="1" dirty="0" smtClean="0">
                <a:solidFill>
                  <a:schemeClr val="bg1"/>
                </a:solidFill>
              </a:rPr>
              <a:t> – (Steering motion monitoring)</a:t>
            </a:r>
            <a:endParaRPr lang="en-US" sz="2000" b="1" dirty="0" smtClean="0">
              <a:solidFill>
                <a:schemeClr val="bg1"/>
              </a:solidFill>
            </a:endParaRPr>
          </a:p>
          <a:p>
            <a:pPr lvl="1"/>
            <a:endParaRPr lang="en-US" sz="2000" b="1" dirty="0" smtClean="0">
              <a:solidFill>
                <a:schemeClr val="bg1"/>
              </a:solidFill>
            </a:endParaRPr>
          </a:p>
          <a:p>
            <a:pPr lvl="1">
              <a:lnSpc>
                <a:spcPct val="150000"/>
              </a:lnSpc>
              <a:buFont typeface="Arial" pitchFamily="34" charset="0"/>
              <a:buChar char="•"/>
            </a:pPr>
            <a:endParaRPr lang="en-US" sz="2000" b="1"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b="1" dirty="0" smtClean="0">
              <a:solidFill>
                <a:schemeClr val="bg1"/>
              </a:solidFill>
              <a:latin typeface="Arial" pitchFamily="34" charset="0"/>
              <a:cs typeface="Arial" pitchFamily="34" charset="0"/>
            </a:endParaRPr>
          </a:p>
          <a:p>
            <a:pPr>
              <a:lnSpc>
                <a:spcPct val="150000"/>
              </a:lnSpc>
            </a:pPr>
            <a:endParaRPr lang="en-US" sz="2000" b="1"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b="1" dirty="0" smtClean="0">
              <a:solidFill>
                <a:schemeClr val="bg1"/>
              </a:solidFill>
              <a:latin typeface="Calibri" pitchFamily="34" charset="0"/>
            </a:endParaRPr>
          </a:p>
          <a:p>
            <a:pPr>
              <a:lnSpc>
                <a:spcPct val="150000"/>
              </a:lnSpc>
              <a:buFont typeface="Arial" pitchFamily="34" charset="0"/>
              <a:buChar char="•"/>
            </a:pPr>
            <a:endParaRPr lang="en-US" sz="2000" b="1"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85786" y="142852"/>
            <a:ext cx="750099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Potential Leading Practices</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000108"/>
            <a:ext cx="8039434" cy="7171194"/>
          </a:xfrm>
          <a:prstGeom prst="rect">
            <a:avLst/>
          </a:prstGeom>
        </p:spPr>
        <p:txBody>
          <a:bodyPr wrap="square">
            <a:spAutoFit/>
          </a:bodyPr>
          <a:lstStyle/>
          <a:p>
            <a:r>
              <a:rPr lang="en-ZA" sz="2400" b="1" dirty="0" smtClean="0">
                <a:solidFill>
                  <a:schemeClr val="bg1"/>
                </a:solidFill>
              </a:rPr>
              <a:t>Traffic Management Elements</a:t>
            </a:r>
            <a:endParaRPr lang="en-US" sz="2400" b="1" dirty="0" smtClean="0">
              <a:solidFill>
                <a:schemeClr val="bg1"/>
              </a:solidFill>
            </a:endParaRPr>
          </a:p>
          <a:p>
            <a:r>
              <a:rPr lang="en-ZA" sz="2000" b="1" dirty="0" smtClean="0">
                <a:solidFill>
                  <a:schemeClr val="bg1"/>
                </a:solidFill>
              </a:rPr>
              <a:t> </a:t>
            </a:r>
            <a:endParaRPr lang="en-US" sz="2000" b="1" dirty="0" smtClean="0">
              <a:solidFill>
                <a:schemeClr val="bg1"/>
              </a:solidFill>
            </a:endParaRPr>
          </a:p>
          <a:p>
            <a:pPr>
              <a:buFont typeface="Arial" pitchFamily="34" charset="0"/>
              <a:buChar char="•"/>
            </a:pPr>
            <a:r>
              <a:rPr lang="en-ZA" sz="2000" b="1" dirty="0" smtClean="0">
                <a:solidFill>
                  <a:schemeClr val="bg1"/>
                </a:solidFill>
              </a:rPr>
              <a:t>  Separation/Design Practices for:</a:t>
            </a:r>
            <a:endParaRPr lang="en-US" sz="2000" b="1" dirty="0" smtClean="0">
              <a:solidFill>
                <a:schemeClr val="bg1"/>
              </a:solidFill>
            </a:endParaRPr>
          </a:p>
          <a:p>
            <a:pPr lvl="1">
              <a:buFont typeface="Arial" pitchFamily="34" charset="0"/>
              <a:buChar char="•"/>
            </a:pPr>
            <a:r>
              <a:rPr lang="en-ZA" sz="2000" b="1" dirty="0" smtClean="0">
                <a:solidFill>
                  <a:schemeClr val="bg1"/>
                </a:solidFill>
              </a:rPr>
              <a:t>  Loading</a:t>
            </a:r>
            <a:endParaRPr lang="en-US" sz="2000" b="1" dirty="0" smtClean="0">
              <a:solidFill>
                <a:schemeClr val="bg1"/>
              </a:solidFill>
            </a:endParaRPr>
          </a:p>
          <a:p>
            <a:pPr lvl="1">
              <a:buFont typeface="Arial" pitchFamily="34" charset="0"/>
              <a:buChar char="•"/>
            </a:pPr>
            <a:r>
              <a:rPr lang="en-ZA" sz="2000" b="1" dirty="0" smtClean="0">
                <a:solidFill>
                  <a:schemeClr val="bg1"/>
                </a:solidFill>
              </a:rPr>
              <a:t>  Tipping</a:t>
            </a:r>
            <a:endParaRPr lang="en-US" sz="2000" b="1" dirty="0" smtClean="0">
              <a:solidFill>
                <a:schemeClr val="bg1"/>
              </a:solidFill>
            </a:endParaRPr>
          </a:p>
          <a:p>
            <a:pPr lvl="1">
              <a:buFont typeface="Arial" pitchFamily="34" charset="0"/>
              <a:buChar char="•"/>
            </a:pPr>
            <a:r>
              <a:rPr lang="en-ZA" sz="2000" b="1" dirty="0" smtClean="0">
                <a:solidFill>
                  <a:schemeClr val="bg1"/>
                </a:solidFill>
              </a:rPr>
              <a:t>  Haul Roads</a:t>
            </a:r>
            <a:endParaRPr lang="en-US" sz="2000" b="1" dirty="0" smtClean="0">
              <a:solidFill>
                <a:schemeClr val="bg1"/>
              </a:solidFill>
            </a:endParaRPr>
          </a:p>
          <a:p>
            <a:pPr lvl="1">
              <a:buFont typeface="Arial" pitchFamily="34" charset="0"/>
              <a:buChar char="•"/>
            </a:pPr>
            <a:r>
              <a:rPr lang="en-ZA" sz="2000" b="1" dirty="0" smtClean="0">
                <a:solidFill>
                  <a:schemeClr val="bg1"/>
                </a:solidFill>
              </a:rPr>
              <a:t>  Shift Changes</a:t>
            </a:r>
            <a:endParaRPr lang="en-US" sz="2000" b="1" dirty="0" smtClean="0">
              <a:solidFill>
                <a:schemeClr val="bg1"/>
              </a:solidFill>
            </a:endParaRPr>
          </a:p>
          <a:p>
            <a:pPr lvl="1">
              <a:buFont typeface="Arial" pitchFamily="34" charset="0"/>
              <a:buChar char="•"/>
            </a:pPr>
            <a:r>
              <a:rPr lang="en-ZA" sz="2000" b="1" dirty="0" smtClean="0">
                <a:solidFill>
                  <a:schemeClr val="bg1"/>
                </a:solidFill>
              </a:rPr>
              <a:t>  Workshops</a:t>
            </a:r>
            <a:endParaRPr lang="en-US" sz="2000" b="1" dirty="0" smtClean="0">
              <a:solidFill>
                <a:schemeClr val="bg1"/>
              </a:solidFill>
            </a:endParaRPr>
          </a:p>
          <a:p>
            <a:pPr lvl="1">
              <a:buFont typeface="Arial" pitchFamily="34" charset="0"/>
              <a:buChar char="•"/>
            </a:pPr>
            <a:r>
              <a:rPr lang="en-ZA" sz="2000" b="1" dirty="0" smtClean="0">
                <a:solidFill>
                  <a:schemeClr val="bg1"/>
                </a:solidFill>
              </a:rPr>
              <a:t>  Hard Parks</a:t>
            </a:r>
            <a:endParaRPr lang="en-US" sz="2000" b="1" dirty="0" smtClean="0">
              <a:solidFill>
                <a:schemeClr val="bg1"/>
              </a:solidFill>
            </a:endParaRPr>
          </a:p>
          <a:p>
            <a:pPr lvl="1">
              <a:buFont typeface="Arial" pitchFamily="34" charset="0"/>
              <a:buChar char="•"/>
            </a:pPr>
            <a:r>
              <a:rPr lang="en-ZA" sz="2000" b="1" dirty="0" smtClean="0">
                <a:solidFill>
                  <a:schemeClr val="bg1"/>
                </a:solidFill>
              </a:rPr>
              <a:t>  Field maintenance and repair</a:t>
            </a:r>
            <a:endParaRPr lang="en-US" sz="2000" b="1" dirty="0" smtClean="0">
              <a:solidFill>
                <a:schemeClr val="bg1"/>
              </a:solidFill>
            </a:endParaRPr>
          </a:p>
          <a:p>
            <a:endParaRPr lang="en-US" sz="2000" b="1" dirty="0" smtClean="0">
              <a:solidFill>
                <a:schemeClr val="bg1"/>
              </a:solidFill>
            </a:endParaRPr>
          </a:p>
          <a:p>
            <a:pPr>
              <a:buFont typeface="Arial" pitchFamily="34" charset="0"/>
              <a:buChar char="•"/>
            </a:pPr>
            <a:r>
              <a:rPr lang="en-ZA" sz="2000" b="1" dirty="0" smtClean="0">
                <a:solidFill>
                  <a:schemeClr val="bg1"/>
                </a:solidFill>
              </a:rPr>
              <a:t>  Separation Techniques</a:t>
            </a:r>
            <a:endParaRPr lang="en-US" sz="2000" b="1" dirty="0" smtClean="0">
              <a:solidFill>
                <a:schemeClr val="bg1"/>
              </a:solidFill>
            </a:endParaRPr>
          </a:p>
          <a:p>
            <a:pPr lvl="1">
              <a:buFont typeface="Arial" pitchFamily="34" charset="0"/>
              <a:buChar char="•"/>
            </a:pPr>
            <a:r>
              <a:rPr lang="en-ZA" sz="2000" b="1" dirty="0" smtClean="0">
                <a:solidFill>
                  <a:schemeClr val="bg1"/>
                </a:solidFill>
              </a:rPr>
              <a:t>  Physical</a:t>
            </a:r>
            <a:endParaRPr lang="en-US" sz="2000" b="1" dirty="0" smtClean="0">
              <a:solidFill>
                <a:schemeClr val="bg1"/>
              </a:solidFill>
            </a:endParaRPr>
          </a:p>
          <a:p>
            <a:pPr lvl="1">
              <a:buFont typeface="Arial" pitchFamily="34" charset="0"/>
              <a:buChar char="•"/>
            </a:pPr>
            <a:r>
              <a:rPr lang="en-ZA" sz="2000" b="1" dirty="0" smtClean="0">
                <a:solidFill>
                  <a:schemeClr val="bg1"/>
                </a:solidFill>
              </a:rPr>
              <a:t>  Time Zoning</a:t>
            </a:r>
            <a:endParaRPr lang="en-US" sz="2000" b="1" dirty="0" smtClean="0">
              <a:solidFill>
                <a:schemeClr val="bg1"/>
              </a:solidFill>
            </a:endParaRPr>
          </a:p>
          <a:p>
            <a:pPr lvl="1">
              <a:buFont typeface="Arial" pitchFamily="34" charset="0"/>
              <a:buChar char="•"/>
            </a:pPr>
            <a:r>
              <a:rPr lang="en-ZA" sz="2000" b="1" dirty="0" smtClean="0">
                <a:solidFill>
                  <a:schemeClr val="bg1"/>
                </a:solidFill>
              </a:rPr>
              <a:t>  GEO Fencing</a:t>
            </a:r>
            <a:endParaRPr lang="en-US" sz="2000" b="1" dirty="0" smtClean="0">
              <a:solidFill>
                <a:schemeClr val="bg1"/>
              </a:solidFill>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ZA" dirty="0" smtClean="0">
                <a:solidFill>
                  <a:schemeClr val="bg1"/>
                </a:solidFill>
              </a:rPr>
              <a:t>Industry </a:t>
            </a:r>
            <a:r>
              <a:rPr lang="en-ZA" dirty="0" err="1" smtClean="0">
                <a:solidFill>
                  <a:schemeClr val="bg1"/>
                </a:solidFill>
              </a:rPr>
              <a:t>Memebers</a:t>
            </a:r>
            <a:endParaRPr lang="en-US" dirty="0">
              <a:solidFill>
                <a:schemeClr val="bg1"/>
              </a:solidFill>
            </a:endParaRPr>
          </a:p>
        </p:txBody>
      </p:sp>
      <p:sp>
        <p:nvSpPr>
          <p:cNvPr id="5" name="Content Placeholder 2"/>
          <p:cNvSpPr>
            <a:spLocks noGrp="1"/>
          </p:cNvSpPr>
          <p:nvPr>
            <p:ph idx="1"/>
          </p:nvPr>
        </p:nvSpPr>
        <p:spPr>
          <a:xfrm>
            <a:off x="457200" y="785794"/>
            <a:ext cx="8229600" cy="5340369"/>
          </a:xfrm>
        </p:spPr>
        <p:txBody>
          <a:bodyPr>
            <a:noAutofit/>
          </a:bodyPr>
          <a:lstStyle/>
          <a:p>
            <a:endParaRPr lang="en-ZA" sz="1800" b="1" dirty="0" smtClean="0">
              <a:solidFill>
                <a:schemeClr val="bg1"/>
              </a:solidFill>
            </a:endParaRPr>
          </a:p>
          <a:p>
            <a:endParaRPr lang="en-ZA" sz="1800" b="1" dirty="0" smtClean="0">
              <a:solidFill>
                <a:schemeClr val="bg1"/>
              </a:solidFill>
            </a:endParaRPr>
          </a:p>
          <a:p>
            <a:r>
              <a:rPr lang="en-ZA" sz="2000" b="1" dirty="0" err="1" smtClean="0">
                <a:solidFill>
                  <a:schemeClr val="bg1"/>
                </a:solidFill>
              </a:rPr>
              <a:t>Exxaro</a:t>
            </a:r>
            <a:r>
              <a:rPr lang="en-ZA" sz="2000" b="1" dirty="0" smtClean="0">
                <a:solidFill>
                  <a:schemeClr val="bg1"/>
                </a:solidFill>
              </a:rPr>
              <a:t>:   Vicente </a:t>
            </a:r>
            <a:r>
              <a:rPr lang="en-ZA" sz="2000" b="1" dirty="0" err="1" smtClean="0">
                <a:solidFill>
                  <a:schemeClr val="bg1"/>
                </a:solidFill>
              </a:rPr>
              <a:t>Alverado</a:t>
            </a:r>
            <a:endParaRPr lang="en-US" sz="2000" b="1" dirty="0" smtClean="0">
              <a:solidFill>
                <a:schemeClr val="bg1"/>
              </a:solidFill>
            </a:endParaRPr>
          </a:p>
          <a:p>
            <a:r>
              <a:rPr lang="en-ZA" sz="2000" b="1" dirty="0" smtClean="0">
                <a:solidFill>
                  <a:schemeClr val="bg1"/>
                </a:solidFill>
              </a:rPr>
              <a:t>Anglo American De Beers:  Gustav van </a:t>
            </a:r>
            <a:r>
              <a:rPr lang="en-ZA" sz="2000" b="1" dirty="0" err="1" smtClean="0">
                <a:solidFill>
                  <a:schemeClr val="bg1"/>
                </a:solidFill>
              </a:rPr>
              <a:t>der</a:t>
            </a:r>
            <a:r>
              <a:rPr lang="en-ZA" sz="2000" b="1" dirty="0" smtClean="0">
                <a:solidFill>
                  <a:schemeClr val="bg1"/>
                </a:solidFill>
              </a:rPr>
              <a:t> </a:t>
            </a:r>
            <a:r>
              <a:rPr lang="en-ZA" sz="2000" b="1" dirty="0" err="1" smtClean="0">
                <a:solidFill>
                  <a:schemeClr val="bg1"/>
                </a:solidFill>
              </a:rPr>
              <a:t>Linde</a:t>
            </a:r>
            <a:endParaRPr lang="en-US" sz="2000" b="1" dirty="0" smtClean="0">
              <a:solidFill>
                <a:schemeClr val="bg1"/>
              </a:solidFill>
            </a:endParaRPr>
          </a:p>
          <a:p>
            <a:r>
              <a:rPr lang="en-ZA" sz="2000" b="1" dirty="0" err="1" smtClean="0">
                <a:solidFill>
                  <a:schemeClr val="bg1"/>
                </a:solidFill>
              </a:rPr>
              <a:t>Glencore</a:t>
            </a:r>
            <a:r>
              <a:rPr lang="en-ZA" sz="2000" b="1" dirty="0" smtClean="0">
                <a:solidFill>
                  <a:schemeClr val="bg1"/>
                </a:solidFill>
              </a:rPr>
              <a:t>:  Dudley </a:t>
            </a:r>
            <a:r>
              <a:rPr lang="en-ZA" sz="2000" b="1" dirty="0" err="1" smtClean="0">
                <a:solidFill>
                  <a:schemeClr val="bg1"/>
                </a:solidFill>
              </a:rPr>
              <a:t>Lotter</a:t>
            </a:r>
            <a:endParaRPr lang="en-US" sz="2000" b="1" dirty="0" smtClean="0">
              <a:solidFill>
                <a:schemeClr val="bg1"/>
              </a:solidFill>
            </a:endParaRPr>
          </a:p>
          <a:p>
            <a:r>
              <a:rPr lang="en-ZA" sz="2000" b="1" dirty="0" smtClean="0">
                <a:solidFill>
                  <a:schemeClr val="bg1"/>
                </a:solidFill>
              </a:rPr>
              <a:t>BHP Billiton:  Herman </a:t>
            </a:r>
            <a:r>
              <a:rPr lang="en-ZA" sz="2000" b="1" dirty="0" err="1" smtClean="0">
                <a:solidFill>
                  <a:schemeClr val="bg1"/>
                </a:solidFill>
              </a:rPr>
              <a:t>Heukelman</a:t>
            </a:r>
            <a:endParaRPr lang="en-US" sz="2000" b="1" dirty="0" smtClean="0">
              <a:solidFill>
                <a:schemeClr val="bg1"/>
              </a:solidFill>
            </a:endParaRPr>
          </a:p>
          <a:p>
            <a:r>
              <a:rPr lang="en-ZA" sz="2000" b="1" dirty="0" smtClean="0">
                <a:solidFill>
                  <a:schemeClr val="bg1"/>
                </a:solidFill>
              </a:rPr>
              <a:t>Anglo American:   Mike </a:t>
            </a:r>
            <a:r>
              <a:rPr lang="en-ZA" sz="2000" b="1" dirty="0" err="1" smtClean="0">
                <a:solidFill>
                  <a:schemeClr val="bg1"/>
                </a:solidFill>
              </a:rPr>
              <a:t>Theusen</a:t>
            </a:r>
            <a:endParaRPr lang="en-US" sz="2000" b="1" dirty="0" smtClean="0">
              <a:solidFill>
                <a:schemeClr val="bg1"/>
              </a:solidFill>
            </a:endParaRPr>
          </a:p>
          <a:p>
            <a:r>
              <a:rPr lang="en-ZA" sz="2000" b="1" dirty="0" smtClean="0">
                <a:solidFill>
                  <a:schemeClr val="bg1"/>
                </a:solidFill>
              </a:rPr>
              <a:t>UMK:  Phillip </a:t>
            </a:r>
            <a:r>
              <a:rPr lang="en-ZA" sz="2000" b="1" dirty="0" err="1" smtClean="0">
                <a:solidFill>
                  <a:schemeClr val="bg1"/>
                </a:solidFill>
              </a:rPr>
              <a:t>Pienaar</a:t>
            </a:r>
            <a:endParaRPr lang="en-US" sz="2000" b="1" dirty="0" smtClean="0">
              <a:solidFill>
                <a:schemeClr val="bg1"/>
              </a:solidFill>
            </a:endParaRPr>
          </a:p>
          <a:p>
            <a:r>
              <a:rPr lang="en-ZA" sz="2000" b="1" dirty="0" err="1" smtClean="0">
                <a:solidFill>
                  <a:schemeClr val="bg1"/>
                </a:solidFill>
              </a:rPr>
              <a:t>Shanduka</a:t>
            </a:r>
            <a:r>
              <a:rPr lang="en-ZA" sz="2000" b="1" dirty="0" smtClean="0">
                <a:solidFill>
                  <a:schemeClr val="bg1"/>
                </a:solidFill>
              </a:rPr>
              <a:t> Coal:   Anil </a:t>
            </a:r>
            <a:r>
              <a:rPr lang="en-ZA" sz="2000" b="1" dirty="0" err="1" smtClean="0">
                <a:solidFill>
                  <a:schemeClr val="bg1"/>
                </a:solidFill>
              </a:rPr>
              <a:t>Phalad</a:t>
            </a:r>
            <a:r>
              <a:rPr lang="en-ZA" sz="2000" b="1" dirty="0" smtClean="0">
                <a:solidFill>
                  <a:schemeClr val="bg1"/>
                </a:solidFill>
              </a:rPr>
              <a:t>  </a:t>
            </a:r>
          </a:p>
          <a:p>
            <a:r>
              <a:rPr lang="en-ZA" sz="2000" b="1" dirty="0" smtClean="0">
                <a:solidFill>
                  <a:schemeClr val="bg1"/>
                </a:solidFill>
              </a:rPr>
              <a:t>SAMREC:   David </a:t>
            </a:r>
            <a:r>
              <a:rPr lang="en-ZA" sz="2000" b="1" dirty="0" err="1" smtClean="0">
                <a:solidFill>
                  <a:schemeClr val="bg1"/>
                </a:solidFill>
              </a:rPr>
              <a:t>Belechini</a:t>
            </a:r>
            <a:endParaRPr lang="en-US" sz="2000" b="1" dirty="0" smtClean="0">
              <a:solidFill>
                <a:schemeClr val="bg1"/>
              </a:solidFill>
            </a:endParaRPr>
          </a:p>
          <a:p>
            <a:r>
              <a:rPr lang="en-ZA" sz="2000" b="1" dirty="0" smtClean="0">
                <a:solidFill>
                  <a:schemeClr val="bg1"/>
                </a:solidFill>
              </a:rPr>
              <a:t>Anglo American </a:t>
            </a:r>
            <a:r>
              <a:rPr lang="en-ZA" sz="2000" b="1" dirty="0" err="1" smtClean="0">
                <a:solidFill>
                  <a:schemeClr val="bg1"/>
                </a:solidFill>
              </a:rPr>
              <a:t>Kumba</a:t>
            </a:r>
            <a:r>
              <a:rPr lang="en-ZA" sz="2000" b="1" dirty="0" smtClean="0">
                <a:solidFill>
                  <a:schemeClr val="bg1"/>
                </a:solidFill>
              </a:rPr>
              <a:t>:   Nelson Banda</a:t>
            </a:r>
            <a:endParaRPr lang="en-US" sz="2000" b="1" dirty="0" smtClean="0">
              <a:solidFill>
                <a:schemeClr val="bg1"/>
              </a:solidFill>
            </a:endParaRPr>
          </a:p>
          <a:p>
            <a:r>
              <a:rPr lang="en-ZA" sz="2000" b="1" dirty="0" smtClean="0">
                <a:solidFill>
                  <a:schemeClr val="bg1"/>
                </a:solidFill>
              </a:rPr>
              <a:t>Rio Tinto RBM:   Johan </a:t>
            </a:r>
            <a:r>
              <a:rPr lang="en-ZA" sz="2000" b="1" dirty="0" err="1" smtClean="0">
                <a:solidFill>
                  <a:schemeClr val="bg1"/>
                </a:solidFill>
              </a:rPr>
              <a:t>Pretoruis</a:t>
            </a:r>
            <a:r>
              <a:rPr lang="en-ZA" sz="2000" b="1" dirty="0" smtClean="0">
                <a:solidFill>
                  <a:schemeClr val="bg1"/>
                </a:solidFill>
              </a:rPr>
              <a:t>  Anton </a:t>
            </a:r>
            <a:r>
              <a:rPr lang="en-ZA" sz="2000" b="1" dirty="0" err="1" smtClean="0">
                <a:solidFill>
                  <a:schemeClr val="bg1"/>
                </a:solidFill>
              </a:rPr>
              <a:t>Smal</a:t>
            </a:r>
            <a:endParaRPr lang="en-US" sz="2000" b="1" dirty="0" smtClean="0">
              <a:solidFill>
                <a:schemeClr val="bg1"/>
              </a:solidFill>
            </a:endParaRPr>
          </a:p>
          <a:p>
            <a:pPr>
              <a:lnSpc>
                <a:spcPct val="150000"/>
              </a:lnSpc>
              <a:buFont typeface="+mj-lt"/>
              <a:buAutoNum type="arabicPeriod"/>
            </a:pPr>
            <a:endParaRPr lang="en-ZA" sz="1800" dirty="0" smtClean="0">
              <a:solidFill>
                <a:schemeClr val="bg1"/>
              </a:solidFill>
            </a:endParaRPr>
          </a:p>
        </p:txBody>
      </p:sp>
      <p:sp>
        <p:nvSpPr>
          <p:cNvPr id="4" name="Rectangle 3"/>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6" name="Picture 5"/>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 calcmode="lin" valueType="num">
                                      <p:cBhvr additive="base">
                                        <p:cTn id="2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additive="base">
                                        <p:cTn id="31"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 calcmode="lin" valueType="num">
                                      <p:cBhvr additive="base">
                                        <p:cTn id="37"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8" end="8"/>
                                            </p:txEl>
                                          </p:spTgt>
                                        </p:tgtEl>
                                        <p:attrNameLst>
                                          <p:attrName>style.visibility</p:attrName>
                                        </p:attrNameLst>
                                      </p:cBhvr>
                                      <p:to>
                                        <p:strVal val="visible"/>
                                      </p:to>
                                    </p:set>
                                    <p:anim calcmode="lin" valueType="num">
                                      <p:cBhvr additive="base">
                                        <p:cTn id="43"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9" end="9"/>
                                            </p:txEl>
                                          </p:spTgt>
                                        </p:tgtEl>
                                        <p:attrNameLst>
                                          <p:attrName>style.visibility</p:attrName>
                                        </p:attrNameLst>
                                      </p:cBhvr>
                                      <p:to>
                                        <p:strVal val="visible"/>
                                      </p:to>
                                    </p:set>
                                    <p:anim calcmode="lin" valueType="num">
                                      <p:cBhvr additive="base">
                                        <p:cTn id="49"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10" end="10"/>
                                            </p:txEl>
                                          </p:spTgt>
                                        </p:tgtEl>
                                        <p:attrNameLst>
                                          <p:attrName>style.visibility</p:attrName>
                                        </p:attrNameLst>
                                      </p:cBhvr>
                                      <p:to>
                                        <p:strVal val="visible"/>
                                      </p:to>
                                    </p:set>
                                    <p:anim calcmode="lin" valueType="num">
                                      <p:cBhvr additive="base">
                                        <p:cTn id="55"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xEl>
                                              <p:pRg st="11" end="11"/>
                                            </p:txEl>
                                          </p:spTgt>
                                        </p:tgtEl>
                                        <p:attrNameLst>
                                          <p:attrName>style.visibility</p:attrName>
                                        </p:attrNameLst>
                                      </p:cBhvr>
                                      <p:to>
                                        <p:strVal val="visible"/>
                                      </p:to>
                                    </p:set>
                                    <p:anim calcmode="lin" valueType="num">
                                      <p:cBhvr additive="base">
                                        <p:cTn id="61"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85786" y="142852"/>
            <a:ext cx="750099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Potential Leading Practices</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785795"/>
            <a:ext cx="8039434" cy="9017853"/>
          </a:xfrm>
          <a:prstGeom prst="rect">
            <a:avLst/>
          </a:prstGeom>
        </p:spPr>
        <p:txBody>
          <a:bodyPr wrap="square">
            <a:spAutoFit/>
          </a:bodyPr>
          <a:lstStyle/>
          <a:p>
            <a:r>
              <a:rPr lang="en-ZA" sz="2000" b="1" dirty="0" smtClean="0">
                <a:solidFill>
                  <a:schemeClr val="bg1"/>
                </a:solidFill>
              </a:rPr>
              <a:t>  </a:t>
            </a:r>
            <a:r>
              <a:rPr lang="en-ZA" sz="2800" b="1" dirty="0" smtClean="0">
                <a:solidFill>
                  <a:schemeClr val="bg1"/>
                </a:solidFill>
              </a:rPr>
              <a:t>Detection (Engineering Controls)</a:t>
            </a:r>
          </a:p>
          <a:p>
            <a:pPr>
              <a:buFont typeface="Arial" pitchFamily="34" charset="0"/>
              <a:buChar char="•"/>
            </a:pPr>
            <a:r>
              <a:rPr lang="en-ZA" sz="2000" b="1" dirty="0" smtClean="0">
                <a:solidFill>
                  <a:schemeClr val="bg1"/>
                </a:solidFill>
              </a:rPr>
              <a:t>   </a:t>
            </a:r>
            <a:r>
              <a:rPr lang="en-ZA" sz="2400" b="1" dirty="0" smtClean="0">
                <a:solidFill>
                  <a:schemeClr val="bg1"/>
                </a:solidFill>
              </a:rPr>
              <a:t>Detection of objects/machines</a:t>
            </a:r>
            <a:endParaRPr lang="en-US" sz="2400" b="1" dirty="0" smtClean="0">
              <a:solidFill>
                <a:schemeClr val="bg1"/>
              </a:solidFill>
            </a:endParaRPr>
          </a:p>
          <a:p>
            <a:pPr lvl="1">
              <a:buFont typeface="Arial" pitchFamily="34" charset="0"/>
              <a:buChar char="•"/>
            </a:pPr>
            <a:r>
              <a:rPr lang="en-ZA" sz="2000" b="1" dirty="0" smtClean="0">
                <a:solidFill>
                  <a:schemeClr val="bg1"/>
                </a:solidFill>
              </a:rPr>
              <a:t>  Detect objects – vehicles, (LV,HV) Fuelling  -Warn</a:t>
            </a:r>
            <a:endParaRPr lang="en-US" sz="2000" b="1" dirty="0" smtClean="0">
              <a:solidFill>
                <a:schemeClr val="bg1"/>
              </a:solidFill>
            </a:endParaRPr>
          </a:p>
          <a:p>
            <a:pPr lvl="1">
              <a:buFont typeface="Arial" pitchFamily="34" charset="0"/>
              <a:buChar char="•"/>
            </a:pPr>
            <a:r>
              <a:rPr lang="en-ZA" sz="2000" b="1" dirty="0" smtClean="0">
                <a:solidFill>
                  <a:schemeClr val="bg1"/>
                </a:solidFill>
              </a:rPr>
              <a:t>  Detect objects – vehicles, (LV,HV) Fuelling  -Inhibit motion</a:t>
            </a:r>
            <a:endParaRPr lang="en-US" sz="2000" b="1" dirty="0" smtClean="0">
              <a:solidFill>
                <a:schemeClr val="bg1"/>
              </a:solidFill>
            </a:endParaRPr>
          </a:p>
          <a:p>
            <a:pPr>
              <a:buFont typeface="Arial" pitchFamily="34" charset="0"/>
              <a:buChar char="•"/>
            </a:pPr>
            <a:r>
              <a:rPr lang="en-ZA" sz="2000" b="1" dirty="0" smtClean="0">
                <a:solidFill>
                  <a:schemeClr val="bg1"/>
                </a:solidFill>
              </a:rPr>
              <a:t>  </a:t>
            </a:r>
            <a:r>
              <a:rPr lang="en-ZA" sz="2400" b="1" dirty="0" smtClean="0">
                <a:solidFill>
                  <a:schemeClr val="bg1"/>
                </a:solidFill>
              </a:rPr>
              <a:t>Detection of People</a:t>
            </a:r>
            <a:endParaRPr lang="en-US" sz="2400" b="1" dirty="0" smtClean="0">
              <a:solidFill>
                <a:schemeClr val="bg1"/>
              </a:solidFill>
            </a:endParaRPr>
          </a:p>
          <a:p>
            <a:pPr lvl="1">
              <a:buFont typeface="Arial" pitchFamily="34" charset="0"/>
              <a:buChar char="•"/>
            </a:pPr>
            <a:r>
              <a:rPr lang="en-ZA" sz="2000" b="1" dirty="0" smtClean="0">
                <a:solidFill>
                  <a:schemeClr val="bg1"/>
                </a:solidFill>
              </a:rPr>
              <a:t>  Detect People – warn</a:t>
            </a:r>
            <a:endParaRPr lang="en-US" sz="2000" b="1" dirty="0" smtClean="0">
              <a:solidFill>
                <a:schemeClr val="bg1"/>
              </a:solidFill>
            </a:endParaRPr>
          </a:p>
          <a:p>
            <a:pPr lvl="1">
              <a:buFont typeface="Arial" pitchFamily="34" charset="0"/>
              <a:buChar char="•"/>
            </a:pPr>
            <a:r>
              <a:rPr lang="en-ZA" sz="2000" b="1" dirty="0" smtClean="0">
                <a:solidFill>
                  <a:schemeClr val="bg1"/>
                </a:solidFill>
              </a:rPr>
              <a:t>  Detect People –Inhibit motion</a:t>
            </a:r>
            <a:endParaRPr lang="en-US" sz="2000" b="1" dirty="0" smtClean="0">
              <a:solidFill>
                <a:schemeClr val="bg1"/>
              </a:solidFill>
            </a:endParaRPr>
          </a:p>
          <a:p>
            <a:pPr>
              <a:buFont typeface="Arial" pitchFamily="34" charset="0"/>
              <a:buChar char="•"/>
            </a:pPr>
            <a:r>
              <a:rPr lang="en-ZA" sz="2000" b="1" dirty="0" smtClean="0">
                <a:solidFill>
                  <a:schemeClr val="bg1"/>
                </a:solidFill>
              </a:rPr>
              <a:t>   </a:t>
            </a:r>
            <a:r>
              <a:rPr lang="en-ZA" sz="2400" b="1" dirty="0" smtClean="0">
                <a:solidFill>
                  <a:schemeClr val="bg1"/>
                </a:solidFill>
              </a:rPr>
              <a:t>Consequence Minimisation</a:t>
            </a:r>
            <a:endParaRPr lang="en-US" sz="2400" b="1" dirty="0" smtClean="0">
              <a:solidFill>
                <a:schemeClr val="bg1"/>
              </a:solidFill>
            </a:endParaRPr>
          </a:p>
          <a:p>
            <a:pPr lvl="1">
              <a:buFont typeface="Arial" pitchFamily="34" charset="0"/>
              <a:buChar char="•"/>
            </a:pPr>
            <a:r>
              <a:rPr lang="en-ZA" sz="2000" b="1" dirty="0" smtClean="0">
                <a:solidFill>
                  <a:schemeClr val="bg1"/>
                </a:solidFill>
              </a:rPr>
              <a:t>  LV protection</a:t>
            </a:r>
            <a:endParaRPr lang="en-US" sz="2000" b="1" dirty="0" smtClean="0">
              <a:solidFill>
                <a:schemeClr val="bg1"/>
              </a:solidFill>
            </a:endParaRPr>
          </a:p>
          <a:p>
            <a:pPr lvl="1">
              <a:buFont typeface="Arial" pitchFamily="34" charset="0"/>
              <a:buChar char="•"/>
            </a:pPr>
            <a:r>
              <a:rPr lang="en-ZA" sz="2000" b="1" dirty="0" smtClean="0">
                <a:solidFill>
                  <a:schemeClr val="bg1"/>
                </a:solidFill>
              </a:rPr>
              <a:t>  HV guards/bumpers</a:t>
            </a:r>
            <a:endParaRPr lang="en-US" sz="2000" b="1" dirty="0" smtClean="0">
              <a:solidFill>
                <a:schemeClr val="bg1"/>
              </a:solidFill>
            </a:endParaRPr>
          </a:p>
          <a:p>
            <a:pPr>
              <a:buFont typeface="Arial" pitchFamily="34" charset="0"/>
              <a:buChar char="•"/>
            </a:pPr>
            <a:r>
              <a:rPr lang="en-ZA" sz="2000" b="1" dirty="0" smtClean="0">
                <a:solidFill>
                  <a:schemeClr val="bg1"/>
                </a:solidFill>
              </a:rPr>
              <a:t>  </a:t>
            </a:r>
            <a:r>
              <a:rPr lang="en-ZA" sz="2400" b="1" dirty="0" smtClean="0">
                <a:solidFill>
                  <a:schemeClr val="bg1"/>
                </a:solidFill>
              </a:rPr>
              <a:t>Administrative</a:t>
            </a:r>
            <a:endParaRPr lang="en-US" sz="2400" b="1" dirty="0" smtClean="0">
              <a:solidFill>
                <a:schemeClr val="bg1"/>
              </a:solidFill>
            </a:endParaRPr>
          </a:p>
          <a:p>
            <a:pPr lvl="1">
              <a:buFont typeface="Arial" pitchFamily="34" charset="0"/>
              <a:buChar char="•"/>
            </a:pPr>
            <a:r>
              <a:rPr lang="en-ZA" sz="2000" b="1" dirty="0" smtClean="0">
                <a:solidFill>
                  <a:schemeClr val="bg1"/>
                </a:solidFill>
              </a:rPr>
              <a:t>  Physical Zoning</a:t>
            </a:r>
            <a:endParaRPr lang="en-US" sz="2000" b="1" dirty="0" smtClean="0">
              <a:solidFill>
                <a:schemeClr val="bg1"/>
              </a:solidFill>
            </a:endParaRPr>
          </a:p>
          <a:p>
            <a:pPr lvl="1">
              <a:buFont typeface="Arial" pitchFamily="34" charset="0"/>
              <a:buChar char="•"/>
            </a:pPr>
            <a:r>
              <a:rPr lang="en-ZA" sz="2000" b="1" dirty="0" smtClean="0">
                <a:solidFill>
                  <a:schemeClr val="bg1"/>
                </a:solidFill>
              </a:rPr>
              <a:t>  Rules and procedures</a:t>
            </a:r>
            <a:endParaRPr lang="en-US" sz="2000" b="1" dirty="0" smtClean="0">
              <a:solidFill>
                <a:schemeClr val="bg1"/>
              </a:solidFill>
            </a:endParaRPr>
          </a:p>
          <a:p>
            <a:pPr lvl="1">
              <a:buFont typeface="Arial" pitchFamily="34" charset="0"/>
              <a:buChar char="•"/>
            </a:pPr>
            <a:r>
              <a:rPr lang="en-ZA" sz="2000" b="1" dirty="0" smtClean="0">
                <a:solidFill>
                  <a:schemeClr val="bg1"/>
                </a:solidFill>
              </a:rPr>
              <a:t>  Spotters</a:t>
            </a:r>
            <a:endParaRPr lang="en-US" sz="2000" b="1" dirty="0" smtClean="0">
              <a:solidFill>
                <a:schemeClr val="bg1"/>
              </a:solidFill>
            </a:endParaRPr>
          </a:p>
          <a:p>
            <a:pPr lvl="1">
              <a:lnSpc>
                <a:spcPct val="150000"/>
              </a:lnSpc>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r>
              <a:rPr lang="en-US" sz="2000" dirty="0" smtClean="0">
                <a:solidFill>
                  <a:schemeClr val="bg1"/>
                </a:solidFill>
                <a:latin typeface="Arial" pitchFamily="34" charset="0"/>
                <a:cs typeface="Arial" pitchFamily="34" charset="0"/>
              </a:rPr>
              <a:t> </a:t>
            </a: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357158" y="142852"/>
            <a:ext cx="8501122" cy="769441"/>
          </a:xfrm>
          <a:prstGeom prst="rect">
            <a:avLst/>
          </a:prstGeom>
          <a:noFill/>
        </p:spPr>
        <p:txBody>
          <a:bodyPr wrap="square" rtlCol="0">
            <a:spAutoFit/>
          </a:bodyPr>
          <a:lstStyle/>
          <a:p>
            <a:pPr algn="ctr"/>
            <a:r>
              <a:rPr lang="en-US" sz="4400" b="1" dirty="0" smtClean="0">
                <a:solidFill>
                  <a:schemeClr val="bg1"/>
                </a:solidFill>
                <a:latin typeface="+mj-lt"/>
                <a:cs typeface="Arial" pitchFamily="34" charset="0"/>
              </a:rPr>
              <a:t>Relevant Trends and Policies</a:t>
            </a:r>
            <a:endParaRPr lang="en-US" sz="4400" b="1" dirty="0">
              <a:solidFill>
                <a:schemeClr val="bg1"/>
              </a:solidFill>
              <a:latin typeface="+mj-lt"/>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428736"/>
            <a:ext cx="8039434" cy="7755969"/>
          </a:xfrm>
          <a:prstGeom prst="rect">
            <a:avLst/>
          </a:prstGeom>
        </p:spPr>
        <p:txBody>
          <a:bodyPr wrap="square">
            <a:spAutoFit/>
          </a:bodyPr>
          <a:lstStyle/>
          <a:p>
            <a:pPr lvl="1">
              <a:lnSpc>
                <a:spcPct val="150000"/>
              </a:lnSpc>
              <a:buFont typeface="Arial" pitchFamily="34" charset="0"/>
              <a:buChar char="•"/>
            </a:pPr>
            <a:r>
              <a:rPr lang="en-US" sz="2000" b="1" dirty="0" smtClean="0">
                <a:solidFill>
                  <a:schemeClr val="bg1"/>
                </a:solidFill>
                <a:cs typeface="Arial" pitchFamily="34" charset="0"/>
              </a:rPr>
              <a:t> </a:t>
            </a:r>
            <a:r>
              <a:rPr lang="en-US" sz="2400" b="1" dirty="0" smtClean="0">
                <a:solidFill>
                  <a:schemeClr val="bg1"/>
                </a:solidFill>
                <a:cs typeface="Arial" pitchFamily="34" charset="0"/>
              </a:rPr>
              <a:t>Global</a:t>
            </a:r>
            <a:r>
              <a:rPr lang="en-US" sz="2000" b="1" dirty="0" smtClean="0">
                <a:solidFill>
                  <a:schemeClr val="bg1"/>
                </a:solidFill>
                <a:cs typeface="Arial" pitchFamily="34" charset="0"/>
              </a:rPr>
              <a:t> trend is towards collision avoidance - OC</a:t>
            </a:r>
          </a:p>
          <a:p>
            <a:pPr lvl="2">
              <a:lnSpc>
                <a:spcPct val="150000"/>
              </a:lnSpc>
              <a:buFont typeface="Arial" pitchFamily="34" charset="0"/>
              <a:buChar char="•"/>
            </a:pPr>
            <a:r>
              <a:rPr lang="en-US" sz="2000" b="1" dirty="0" smtClean="0">
                <a:solidFill>
                  <a:schemeClr val="bg1"/>
                </a:solidFill>
                <a:cs typeface="Arial" pitchFamily="34" charset="0"/>
              </a:rPr>
              <a:t> EMESRT initiative machine OEM focus</a:t>
            </a:r>
          </a:p>
          <a:p>
            <a:pPr lvl="1">
              <a:lnSpc>
                <a:spcPct val="150000"/>
              </a:lnSpc>
              <a:buFont typeface="Arial" pitchFamily="34" charset="0"/>
              <a:buChar char="•"/>
            </a:pPr>
            <a:r>
              <a:rPr lang="en-US" sz="2000" b="1" dirty="0" smtClean="0">
                <a:solidFill>
                  <a:schemeClr val="bg1"/>
                </a:solidFill>
                <a:cs typeface="Arial" pitchFamily="34" charset="0"/>
              </a:rPr>
              <a:t> </a:t>
            </a:r>
            <a:r>
              <a:rPr lang="en-US" sz="2400" b="1" dirty="0" smtClean="0">
                <a:solidFill>
                  <a:schemeClr val="bg1"/>
                </a:solidFill>
                <a:cs typeface="Arial" pitchFamily="34" charset="0"/>
              </a:rPr>
              <a:t>Local</a:t>
            </a:r>
            <a:r>
              <a:rPr lang="en-US" sz="2000" b="1" dirty="0" smtClean="0">
                <a:solidFill>
                  <a:schemeClr val="bg1"/>
                </a:solidFill>
                <a:cs typeface="Arial" pitchFamily="34" charset="0"/>
              </a:rPr>
              <a:t> developments</a:t>
            </a:r>
          </a:p>
          <a:p>
            <a:pPr lvl="2">
              <a:lnSpc>
                <a:spcPct val="150000"/>
              </a:lnSpc>
              <a:buFont typeface="Arial" pitchFamily="34" charset="0"/>
              <a:buChar char="•"/>
            </a:pPr>
            <a:r>
              <a:rPr lang="en-US" sz="2000" b="1" dirty="0" smtClean="0">
                <a:solidFill>
                  <a:schemeClr val="bg1"/>
                </a:solidFill>
                <a:cs typeface="Arial" pitchFamily="34" charset="0"/>
              </a:rPr>
              <a:t> TMM Mining Regulations</a:t>
            </a:r>
          </a:p>
          <a:p>
            <a:pPr lvl="3">
              <a:lnSpc>
                <a:spcPct val="150000"/>
              </a:lnSpc>
              <a:buFont typeface="Arial" pitchFamily="34" charset="0"/>
              <a:buChar char="•"/>
            </a:pPr>
            <a:r>
              <a:rPr lang="en-US" sz="2000" b="1" dirty="0" smtClean="0">
                <a:solidFill>
                  <a:schemeClr val="bg1"/>
                </a:solidFill>
                <a:cs typeface="Arial" pitchFamily="34" charset="0"/>
              </a:rPr>
              <a:t>  Fatigue Management</a:t>
            </a:r>
          </a:p>
          <a:p>
            <a:pPr lvl="3">
              <a:lnSpc>
                <a:spcPct val="150000"/>
              </a:lnSpc>
              <a:buFont typeface="Arial" pitchFamily="34" charset="0"/>
              <a:buChar char="•"/>
            </a:pPr>
            <a:r>
              <a:rPr lang="en-US" sz="2000" b="1" dirty="0" smtClean="0">
                <a:solidFill>
                  <a:schemeClr val="bg1"/>
                </a:solidFill>
                <a:cs typeface="Arial" pitchFamily="34" charset="0"/>
              </a:rPr>
              <a:t>  Proximity Warning</a:t>
            </a:r>
          </a:p>
          <a:p>
            <a:pPr lvl="3">
              <a:lnSpc>
                <a:spcPct val="150000"/>
              </a:lnSpc>
              <a:buFont typeface="Arial" pitchFamily="34" charset="0"/>
              <a:buChar char="•"/>
            </a:pPr>
            <a:r>
              <a:rPr lang="en-US" sz="2000" b="1" dirty="0" smtClean="0">
                <a:solidFill>
                  <a:schemeClr val="bg1"/>
                </a:solidFill>
                <a:cs typeface="Arial" pitchFamily="34" charset="0"/>
              </a:rPr>
              <a:t>  Collision Avoidance</a:t>
            </a:r>
          </a:p>
          <a:p>
            <a:pPr lvl="3">
              <a:lnSpc>
                <a:spcPct val="150000"/>
              </a:lnSpc>
              <a:buFont typeface="Arial" pitchFamily="34" charset="0"/>
              <a:buChar char="•"/>
            </a:pPr>
            <a:r>
              <a:rPr lang="en-US" sz="2000" b="1" dirty="0" smtClean="0">
                <a:solidFill>
                  <a:schemeClr val="bg1"/>
                </a:solidFill>
                <a:cs typeface="Arial" pitchFamily="34" charset="0"/>
              </a:rPr>
              <a:t>  Stopping of diesel machines</a:t>
            </a:r>
          </a:p>
          <a:p>
            <a:pPr lvl="3">
              <a:lnSpc>
                <a:spcPct val="150000"/>
              </a:lnSpc>
              <a:buFont typeface="Arial" pitchFamily="34" charset="0"/>
              <a:buChar char="•"/>
            </a:pPr>
            <a:r>
              <a:rPr lang="en-US" sz="2000" b="1" dirty="0" smtClean="0">
                <a:solidFill>
                  <a:schemeClr val="bg1"/>
                </a:solidFill>
                <a:cs typeface="Arial" pitchFamily="34" charset="0"/>
              </a:rPr>
              <a:t>  New TMM  Guideline</a:t>
            </a:r>
          </a:p>
          <a:p>
            <a:pPr lvl="2">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63513"/>
            <a:ext cx="8587680" cy="593725"/>
          </a:xfrm>
        </p:spPr>
        <p:txBody>
          <a:bodyPr>
            <a:normAutofit fontScale="90000"/>
          </a:bodyPr>
          <a:lstStyle/>
          <a:p>
            <a:r>
              <a:rPr lang="en-ZA" sz="2600" dirty="0">
                <a:solidFill>
                  <a:schemeClr val="bg1"/>
                </a:solidFill>
                <a:latin typeface="Franklin Gothic Medium" pitchFamily="34" charset="0"/>
              </a:rPr>
              <a:t>Draft PDS Regulation Requirements </a:t>
            </a:r>
            <a:r>
              <a:rPr lang="en-ZA" sz="1400" dirty="0">
                <a:solidFill>
                  <a:schemeClr val="bg1"/>
                </a:solidFill>
                <a:latin typeface="Franklin Gothic Medium" pitchFamily="34" charset="0"/>
              </a:rPr>
              <a:t>(y = required;  x = not required</a:t>
            </a:r>
            <a:r>
              <a:rPr lang="en-ZA" sz="1400" dirty="0" smtClean="0">
                <a:solidFill>
                  <a:schemeClr val="bg1"/>
                </a:solidFill>
                <a:latin typeface="Franklin Gothic Medium" pitchFamily="34" charset="0"/>
              </a:rPr>
              <a:t>)</a:t>
            </a:r>
            <a:br>
              <a:rPr lang="en-ZA" sz="1400" dirty="0" smtClean="0">
                <a:solidFill>
                  <a:schemeClr val="bg1"/>
                </a:solidFill>
                <a:latin typeface="Franklin Gothic Medium" pitchFamily="34" charset="0"/>
              </a:rPr>
            </a:br>
            <a:r>
              <a:rPr lang="en-ZA" sz="1400" dirty="0" smtClean="0">
                <a:solidFill>
                  <a:schemeClr val="bg1"/>
                </a:solidFill>
                <a:latin typeface="Franklin Gothic Medium" pitchFamily="34" charset="0"/>
              </a:rPr>
              <a:t>(** (Y) Future requirements is to install full Collision Avoidance Systems)</a:t>
            </a:r>
            <a:endParaRPr lang="en-ZA" dirty="0">
              <a:solidFill>
                <a:schemeClr val="bg1"/>
              </a:solidFill>
              <a:latin typeface="Franklin Gothic Medium" pitchFamily="34" charset="0"/>
            </a:endParaRPr>
          </a:p>
        </p:txBody>
      </p:sp>
      <p:graphicFrame>
        <p:nvGraphicFramePr>
          <p:cNvPr id="5" name="Content Placeholder 4"/>
          <p:cNvGraphicFramePr>
            <a:graphicFrameLocks noGrp="1"/>
          </p:cNvGraphicFramePr>
          <p:nvPr>
            <p:ph idx="1"/>
            <p:extLst>
              <p:ext uri="{D42A27DB-BD31-4B8C-83A1-F6EECF244321}">
                <p14:modId xmlns="" xmlns:p14="http://schemas.microsoft.com/office/powerpoint/2010/main" val="1279035989"/>
              </p:ext>
            </p:extLst>
          </p:nvPr>
        </p:nvGraphicFramePr>
        <p:xfrm>
          <a:off x="-14416" y="908713"/>
          <a:ext cx="9158415" cy="5949286"/>
        </p:xfrm>
        <a:graphic>
          <a:graphicData uri="http://schemas.openxmlformats.org/drawingml/2006/table">
            <a:tbl>
              <a:tblPr firstRow="1" bandRow="1">
                <a:tableStyleId>{5C22544A-7EE6-4342-B048-85BDC9FD1C3A}</a:tableStyleId>
              </a:tblPr>
              <a:tblGrid>
                <a:gridCol w="1831683"/>
                <a:gridCol w="1831683"/>
                <a:gridCol w="1831683"/>
                <a:gridCol w="1831683"/>
                <a:gridCol w="1831683"/>
              </a:tblGrid>
              <a:tr h="341913">
                <a:tc>
                  <a:txBody>
                    <a:bodyPr/>
                    <a:lstStyle/>
                    <a:p>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gridSpan="2">
                  <a:txBody>
                    <a:bodyPr/>
                    <a:lstStyle/>
                    <a:p>
                      <a:pPr algn="ctr"/>
                      <a:r>
                        <a:rPr lang="en-ZA" sz="1400" b="1" dirty="0" smtClean="0">
                          <a:solidFill>
                            <a:schemeClr val="tx1"/>
                          </a:solidFill>
                          <a:latin typeface="Franklin Gothic Book" pitchFamily="34" charset="0"/>
                        </a:rPr>
                        <a:t>Between TMM &amp; Pedestrians</a:t>
                      </a:r>
                      <a:endParaRPr lang="en-ZA" sz="1400" b="1" dirty="0">
                        <a:solidFill>
                          <a:schemeClr val="tx1"/>
                        </a:solidFill>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92D050"/>
                    </a:solidFill>
                  </a:tcPr>
                </a:tc>
                <a:tc hMerge="1">
                  <a:txBody>
                    <a:bodyPr/>
                    <a:lstStyle/>
                    <a:p>
                      <a:endParaRPr lang="en-ZA" dirty="0"/>
                    </a:p>
                  </a:txBody>
                  <a:tcPr/>
                </a:tc>
                <a:tc gridSpan="2">
                  <a:txBody>
                    <a:bodyPr/>
                    <a:lstStyle/>
                    <a:p>
                      <a:pPr algn="ctr"/>
                      <a:r>
                        <a:rPr lang="en-ZA" sz="1400" b="1" dirty="0" smtClean="0">
                          <a:solidFill>
                            <a:schemeClr val="tx1"/>
                          </a:solidFill>
                          <a:latin typeface="Franklin Gothic Book" pitchFamily="34" charset="0"/>
                        </a:rPr>
                        <a:t>Between TMM &amp; TMM</a:t>
                      </a:r>
                      <a:endParaRPr lang="en-ZA" sz="1400" b="1" dirty="0">
                        <a:solidFill>
                          <a:schemeClr val="tx1"/>
                        </a:solidFill>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FF00"/>
                    </a:solidFill>
                  </a:tcPr>
                </a:tc>
                <a:tc hMerge="1">
                  <a:txBody>
                    <a:bodyPr/>
                    <a:lstStyle/>
                    <a:p>
                      <a:endParaRPr lang="en-ZA"/>
                    </a:p>
                  </a:txBody>
                  <a:tcPr/>
                </a:tc>
              </a:tr>
              <a:tr h="341913">
                <a:tc>
                  <a:txBody>
                    <a:bodyPr/>
                    <a:lstStyle/>
                    <a:p>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tc gridSpan="2">
                  <a:txBody>
                    <a:bodyPr/>
                    <a:lstStyle/>
                    <a:p>
                      <a:pPr algn="ctr"/>
                      <a:r>
                        <a:rPr lang="en-ZA" sz="1400" b="1" dirty="0" smtClean="0">
                          <a:latin typeface="Franklin Gothic Book" pitchFamily="34" charset="0"/>
                        </a:rPr>
                        <a:t>For Electrical Machines</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rgbClr val="92D050"/>
                    </a:solidFill>
                  </a:tcPr>
                </a:tc>
                <a:tc hMerge="1">
                  <a:txBody>
                    <a:bodyPr/>
                    <a:lstStyle/>
                    <a:p>
                      <a:endParaRPr lang="en-ZA" dirty="0"/>
                    </a:p>
                  </a:txBody>
                  <a:tcPr/>
                </a:tc>
                <a:tc gridSpan="2">
                  <a:txBody>
                    <a:bodyPr/>
                    <a:lstStyle/>
                    <a:p>
                      <a:pPr algn="ctr"/>
                      <a:r>
                        <a:rPr lang="en-ZA" sz="1400" b="1" dirty="0" smtClean="0">
                          <a:latin typeface="Franklin Gothic Book" pitchFamily="34" charset="0"/>
                        </a:rPr>
                        <a:t>For Electrical Machines</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rgbClr val="FFFF00"/>
                    </a:solidFill>
                  </a:tcPr>
                </a:tc>
                <a:tc hMerge="1">
                  <a:txBody>
                    <a:bodyPr/>
                    <a:lstStyle/>
                    <a:p>
                      <a:endParaRPr lang="en-ZA" dirty="0"/>
                    </a:p>
                  </a:txBody>
                  <a:tcPr/>
                </a:tc>
              </a:tr>
              <a:tr h="341913">
                <a:tc>
                  <a:txBody>
                    <a:bodyPr/>
                    <a:lstStyle/>
                    <a:p>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lang="en-ZA" sz="1400" b="1" dirty="0" smtClean="0">
                          <a:latin typeface="Franklin Gothic Book" pitchFamily="34" charset="0"/>
                        </a:rPr>
                        <a:t>Surface</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92D050"/>
                    </a:solidFill>
                  </a:tcPr>
                </a:tc>
                <a:tc>
                  <a:txBody>
                    <a:bodyPr/>
                    <a:lstStyle/>
                    <a:p>
                      <a:pPr algn="ctr"/>
                      <a:r>
                        <a:rPr lang="en-ZA" sz="1400" b="1" dirty="0" smtClean="0">
                          <a:latin typeface="Franklin Gothic Book" pitchFamily="34" charset="0"/>
                        </a:rPr>
                        <a:t>U/G</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92D050"/>
                    </a:solidFill>
                  </a:tcPr>
                </a:tc>
                <a:tc>
                  <a:txBody>
                    <a:bodyPr/>
                    <a:lstStyle/>
                    <a:p>
                      <a:pPr algn="ctr"/>
                      <a:r>
                        <a:rPr lang="en-ZA" sz="1400" b="1" dirty="0" smtClean="0">
                          <a:latin typeface="Franklin Gothic Book" pitchFamily="34" charset="0"/>
                        </a:rPr>
                        <a:t>Surface</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FFFF00"/>
                    </a:solidFill>
                  </a:tcPr>
                </a:tc>
                <a:tc>
                  <a:txBody>
                    <a:bodyPr/>
                    <a:lstStyle/>
                    <a:p>
                      <a:pPr algn="ctr"/>
                      <a:r>
                        <a:rPr lang="en-ZA" sz="1400" b="1" dirty="0" smtClean="0">
                          <a:latin typeface="Franklin Gothic Book" pitchFamily="34" charset="0"/>
                        </a:rPr>
                        <a:t>U/G</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FFFF00"/>
                    </a:solidFill>
                  </a:tcPr>
                </a:tc>
              </a:tr>
              <a:tr h="341913">
                <a:tc>
                  <a:txBody>
                    <a:bodyPr/>
                    <a:lstStyle/>
                    <a:p>
                      <a:r>
                        <a:rPr lang="en-ZA" sz="1400" dirty="0" smtClean="0">
                          <a:latin typeface="Franklin Gothic Book" pitchFamily="34" charset="0"/>
                        </a:rPr>
                        <a:t>Detect</a:t>
                      </a:r>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lang="en-ZA" sz="1400" b="1" dirty="0" smtClean="0">
                          <a:latin typeface="Franklin Gothic Book" pitchFamily="34" charset="0"/>
                        </a:rPr>
                        <a:t> y</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92D050"/>
                    </a:solidFill>
                  </a:tcPr>
                </a:tc>
                <a:tc>
                  <a:txBody>
                    <a:bodyPr/>
                    <a:lstStyle/>
                    <a:p>
                      <a:pPr algn="ctr"/>
                      <a:r>
                        <a:rPr lang="en-ZA" sz="1400" b="1" dirty="0" smtClean="0">
                          <a:latin typeface="Franklin Gothic Book" pitchFamily="34" charset="0"/>
                        </a:rPr>
                        <a:t>y</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92D050"/>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FFFF00"/>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FFFF00"/>
                    </a:solidFill>
                  </a:tcPr>
                </a:tc>
              </a:tr>
              <a:tr h="341913">
                <a:tc>
                  <a:txBody>
                    <a:bodyPr/>
                    <a:lstStyle/>
                    <a:p>
                      <a:r>
                        <a:rPr lang="en-ZA" sz="1400" dirty="0" smtClean="0">
                          <a:latin typeface="Franklin Gothic Book" pitchFamily="34" charset="0"/>
                        </a:rPr>
                        <a:t>Warn</a:t>
                      </a:r>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lang="en-ZA" sz="1400" b="1" dirty="0" smtClean="0">
                          <a:latin typeface="Franklin Gothic Book" pitchFamily="34" charset="0"/>
                        </a:rPr>
                        <a:t>y</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92D050"/>
                    </a:solidFill>
                  </a:tcPr>
                </a:tc>
                <a:tc>
                  <a:txBody>
                    <a:bodyPr/>
                    <a:lstStyle/>
                    <a:p>
                      <a:pPr algn="ctr"/>
                      <a:r>
                        <a:rPr lang="en-ZA" sz="1400" b="1" dirty="0" smtClean="0">
                          <a:latin typeface="Franklin Gothic Book" pitchFamily="34" charset="0"/>
                        </a:rPr>
                        <a:t>y</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92D050"/>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FFFF00"/>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FFFF00"/>
                    </a:solidFill>
                  </a:tcPr>
                </a:tc>
              </a:tr>
              <a:tr h="341913">
                <a:tc>
                  <a:txBody>
                    <a:bodyPr/>
                    <a:lstStyle/>
                    <a:p>
                      <a:r>
                        <a:rPr lang="en-ZA" sz="1400" dirty="0" smtClean="0">
                          <a:latin typeface="Franklin Gothic Book" pitchFamily="34" charset="0"/>
                        </a:rPr>
                        <a:t>Retard</a:t>
                      </a:r>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lang="en-ZA" sz="1400" b="1" dirty="0" smtClean="0">
                          <a:latin typeface="Franklin Gothic Book" pitchFamily="34" charset="0"/>
                        </a:rPr>
                        <a:t>y</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92D050"/>
                    </a:solidFill>
                  </a:tcPr>
                </a:tc>
                <a:tc>
                  <a:txBody>
                    <a:bodyPr/>
                    <a:lstStyle/>
                    <a:p>
                      <a:pPr algn="ctr"/>
                      <a:r>
                        <a:rPr lang="en-ZA" sz="1400" b="1" dirty="0" smtClean="0">
                          <a:latin typeface="Franklin Gothic Book" pitchFamily="34" charset="0"/>
                        </a:rPr>
                        <a:t>y</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92D050"/>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FFFF00"/>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FFFF00"/>
                    </a:solidFill>
                  </a:tcPr>
                </a:tc>
              </a:tr>
              <a:tr h="341913">
                <a:tc>
                  <a:txBody>
                    <a:bodyPr/>
                    <a:lstStyle/>
                    <a:p>
                      <a:r>
                        <a:rPr lang="en-ZA" sz="1400" dirty="0" smtClean="0">
                          <a:latin typeface="Franklin Gothic Book" pitchFamily="34" charset="0"/>
                        </a:rPr>
                        <a:t>Auto Brake</a:t>
                      </a:r>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lang="en-ZA" sz="1400" b="1" dirty="0" smtClean="0">
                          <a:latin typeface="Franklin Gothic Book" pitchFamily="34" charset="0"/>
                        </a:rPr>
                        <a:t>y</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92D050"/>
                    </a:solidFill>
                  </a:tcPr>
                </a:tc>
                <a:tc>
                  <a:txBody>
                    <a:bodyPr/>
                    <a:lstStyle/>
                    <a:p>
                      <a:pPr algn="ctr"/>
                      <a:r>
                        <a:rPr lang="en-ZA" sz="1400" b="1" dirty="0" smtClean="0">
                          <a:latin typeface="Franklin Gothic Book" pitchFamily="34" charset="0"/>
                        </a:rPr>
                        <a:t>y</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92D050"/>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FFFF00"/>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FFFF00"/>
                    </a:solidFill>
                  </a:tcPr>
                </a:tc>
              </a:tr>
              <a:tr h="581252">
                <a:tc>
                  <a:txBody>
                    <a:bodyPr/>
                    <a:lstStyle/>
                    <a:p>
                      <a:r>
                        <a:rPr lang="en-ZA" sz="1400" dirty="0" smtClean="0">
                          <a:latin typeface="Franklin Gothic Book" pitchFamily="34" charset="0"/>
                        </a:rPr>
                        <a:t>Fail to safety without human intervention</a:t>
                      </a:r>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algn="ctr"/>
                      <a:r>
                        <a:rPr lang="en-ZA" sz="1400" b="1" dirty="0" smtClean="0">
                          <a:latin typeface="Franklin Gothic Book" pitchFamily="34" charset="0"/>
                        </a:rPr>
                        <a:t>y</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solidFill>
                      <a:srgbClr val="92D050"/>
                    </a:solidFill>
                  </a:tcPr>
                </a:tc>
                <a:tc>
                  <a:txBody>
                    <a:bodyPr/>
                    <a:lstStyle/>
                    <a:p>
                      <a:pPr algn="ctr"/>
                      <a:r>
                        <a:rPr lang="en-ZA" sz="1400" b="1" dirty="0" smtClean="0">
                          <a:latin typeface="Franklin Gothic Book" pitchFamily="34" charset="0"/>
                        </a:rPr>
                        <a:t>y</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rgbClr val="92D050"/>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solidFill>
                      <a:srgbClr val="FFFF00"/>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rgbClr val="FFFF00"/>
                    </a:solidFill>
                  </a:tcPr>
                </a:tc>
              </a:tr>
              <a:tr h="341913">
                <a:tc>
                  <a:txBody>
                    <a:bodyPr/>
                    <a:lstStyle/>
                    <a:p>
                      <a:endParaRPr lang="en-ZA" sz="140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gridSpan="2">
                  <a:txBody>
                    <a:bodyPr/>
                    <a:lstStyle/>
                    <a:p>
                      <a:pPr algn="ctr"/>
                      <a:r>
                        <a:rPr lang="en-ZA" sz="1400" b="1" dirty="0" smtClean="0">
                          <a:solidFill>
                            <a:schemeClr val="tx1"/>
                          </a:solidFill>
                          <a:latin typeface="Franklin Gothic Book" pitchFamily="34" charset="0"/>
                        </a:rPr>
                        <a:t>Between TMM &amp; Pedestrians</a:t>
                      </a:r>
                      <a:endParaRPr lang="en-ZA" sz="1400" b="1" dirty="0">
                        <a:solidFill>
                          <a:schemeClr val="tx1"/>
                        </a:solidFill>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ACF8A6"/>
                    </a:solidFill>
                  </a:tcPr>
                </a:tc>
                <a:tc hMerge="1">
                  <a:txBody>
                    <a:bodyPr/>
                    <a:lstStyle/>
                    <a:p>
                      <a:endParaRPr lang="en-ZA" dirty="0"/>
                    </a:p>
                  </a:txBody>
                  <a:tcPr/>
                </a:tc>
                <a:tc gridSpan="2">
                  <a:txBody>
                    <a:bodyPr/>
                    <a:lstStyle/>
                    <a:p>
                      <a:pPr algn="ctr"/>
                      <a:r>
                        <a:rPr lang="en-ZA" sz="1400" b="1" dirty="0" smtClean="0">
                          <a:solidFill>
                            <a:schemeClr val="tx1"/>
                          </a:solidFill>
                          <a:latin typeface="Franklin Gothic Book" pitchFamily="34" charset="0"/>
                        </a:rPr>
                        <a:t>Between TMM &amp; TMM</a:t>
                      </a:r>
                      <a:endParaRPr lang="en-ZA" sz="1400" b="1" dirty="0">
                        <a:solidFill>
                          <a:schemeClr val="tx1"/>
                        </a:solidFill>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99"/>
                    </a:solidFill>
                  </a:tcPr>
                </a:tc>
                <a:tc hMerge="1">
                  <a:txBody>
                    <a:bodyPr/>
                    <a:lstStyle/>
                    <a:p>
                      <a:endParaRPr lang="en-ZA"/>
                    </a:p>
                  </a:txBody>
                  <a:tcPr/>
                </a:tc>
              </a:tr>
              <a:tr h="341913">
                <a:tc>
                  <a:txBody>
                    <a:bodyPr/>
                    <a:lstStyle/>
                    <a:p>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tc gridSpan="2">
                  <a:txBody>
                    <a:bodyPr/>
                    <a:lstStyle/>
                    <a:p>
                      <a:pPr algn="ctr"/>
                      <a:r>
                        <a:rPr lang="en-ZA" sz="1400" b="1" dirty="0" smtClean="0">
                          <a:latin typeface="Franklin Gothic Book" pitchFamily="34" charset="0"/>
                        </a:rPr>
                        <a:t>For Diesel Machines</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rgbClr val="ACF8A6"/>
                    </a:solidFill>
                  </a:tcPr>
                </a:tc>
                <a:tc hMerge="1">
                  <a:txBody>
                    <a:bodyPr/>
                    <a:lstStyle/>
                    <a:p>
                      <a:endParaRPr lang="en-ZA"/>
                    </a:p>
                  </a:txBody>
                  <a:tcPr/>
                </a:tc>
                <a:tc gridSpan="2">
                  <a:txBody>
                    <a:bodyPr/>
                    <a:lstStyle/>
                    <a:p>
                      <a:pPr algn="ctr"/>
                      <a:r>
                        <a:rPr lang="en-ZA" sz="1400" b="1" dirty="0" smtClean="0">
                          <a:latin typeface="Franklin Gothic Book" pitchFamily="34" charset="0"/>
                        </a:rPr>
                        <a:t>For Diesel Machines</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rgbClr val="FFFF99"/>
                    </a:solidFill>
                  </a:tcPr>
                </a:tc>
                <a:tc hMerge="1">
                  <a:txBody>
                    <a:bodyPr/>
                    <a:lstStyle/>
                    <a:p>
                      <a:endParaRPr lang="en-ZA"/>
                    </a:p>
                  </a:txBody>
                  <a:tcPr/>
                </a:tc>
              </a:tr>
              <a:tr h="341913">
                <a:tc>
                  <a:txBody>
                    <a:bodyPr/>
                    <a:lstStyle/>
                    <a:p>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lang="en-ZA" sz="1400" b="1" dirty="0" smtClean="0">
                          <a:latin typeface="Franklin Gothic Book" pitchFamily="34" charset="0"/>
                        </a:rPr>
                        <a:t>Surface</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ACF8A6"/>
                    </a:solidFill>
                  </a:tcPr>
                </a:tc>
                <a:tc>
                  <a:txBody>
                    <a:bodyPr/>
                    <a:lstStyle/>
                    <a:p>
                      <a:pPr algn="ctr"/>
                      <a:r>
                        <a:rPr lang="en-ZA" sz="1400" b="1" dirty="0" smtClean="0">
                          <a:latin typeface="Franklin Gothic Book" pitchFamily="34" charset="0"/>
                        </a:rPr>
                        <a:t>U/G**</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ACF8A6"/>
                    </a:solidFill>
                  </a:tcPr>
                </a:tc>
                <a:tc>
                  <a:txBody>
                    <a:bodyPr/>
                    <a:lstStyle/>
                    <a:p>
                      <a:pPr algn="ctr"/>
                      <a:r>
                        <a:rPr lang="en-ZA" sz="1400" b="1" dirty="0" smtClean="0">
                          <a:latin typeface="Franklin Gothic Book" pitchFamily="34" charset="0"/>
                        </a:rPr>
                        <a:t>Surface**</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FFFF99"/>
                    </a:solidFill>
                  </a:tcPr>
                </a:tc>
                <a:tc>
                  <a:txBody>
                    <a:bodyPr/>
                    <a:lstStyle/>
                    <a:p>
                      <a:pPr algn="ctr"/>
                      <a:r>
                        <a:rPr lang="en-ZA" sz="1400" b="1" dirty="0" smtClean="0">
                          <a:latin typeface="Franklin Gothic Book" pitchFamily="34" charset="0"/>
                        </a:rPr>
                        <a:t>U/G</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FFFF99"/>
                    </a:solidFill>
                  </a:tcPr>
                </a:tc>
              </a:tr>
              <a:tr h="341913">
                <a:tc>
                  <a:txBody>
                    <a:bodyPr/>
                    <a:lstStyle/>
                    <a:p>
                      <a:r>
                        <a:rPr lang="en-ZA" sz="1400" dirty="0" smtClean="0">
                          <a:latin typeface="Franklin Gothic Book" pitchFamily="34" charset="0"/>
                        </a:rPr>
                        <a:t>Detect</a:t>
                      </a:r>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ACF8A6"/>
                    </a:solidFill>
                  </a:tcPr>
                </a:tc>
                <a:tc>
                  <a:txBody>
                    <a:bodyPr/>
                    <a:lstStyle/>
                    <a:p>
                      <a:pPr algn="ctr"/>
                      <a:r>
                        <a:rPr lang="en-ZA" sz="1400" b="1" dirty="0" smtClean="0">
                          <a:latin typeface="Franklin Gothic Book" pitchFamily="34" charset="0"/>
                        </a:rPr>
                        <a:t>y   (Y)</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ACF8A6"/>
                    </a:solidFill>
                  </a:tcPr>
                </a:tc>
                <a:tc>
                  <a:txBody>
                    <a:bodyPr/>
                    <a:lstStyle/>
                    <a:p>
                      <a:pPr algn="ctr"/>
                      <a:r>
                        <a:rPr lang="en-ZA" sz="1400" b="1" dirty="0" smtClean="0">
                          <a:latin typeface="Franklin Gothic Book" pitchFamily="34" charset="0"/>
                        </a:rPr>
                        <a:t>y   (Y)</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FFFF99"/>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FFFF99"/>
                    </a:solidFill>
                  </a:tcPr>
                </a:tc>
              </a:tr>
              <a:tr h="341913">
                <a:tc>
                  <a:txBody>
                    <a:bodyPr/>
                    <a:lstStyle/>
                    <a:p>
                      <a:r>
                        <a:rPr lang="en-ZA" sz="1400" dirty="0" smtClean="0">
                          <a:latin typeface="Franklin Gothic Book" pitchFamily="34" charset="0"/>
                        </a:rPr>
                        <a:t>Warn</a:t>
                      </a:r>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ACF8A6"/>
                    </a:solidFill>
                  </a:tcPr>
                </a:tc>
                <a:tc>
                  <a:txBody>
                    <a:bodyPr/>
                    <a:lstStyle/>
                    <a:p>
                      <a:pPr algn="ctr"/>
                      <a:r>
                        <a:rPr lang="en-ZA" sz="1400" b="1" dirty="0" smtClean="0">
                          <a:latin typeface="Franklin Gothic Book" pitchFamily="34" charset="0"/>
                        </a:rPr>
                        <a:t>y   (Y)</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ACF8A6"/>
                    </a:solidFill>
                  </a:tcPr>
                </a:tc>
                <a:tc>
                  <a:txBody>
                    <a:bodyPr/>
                    <a:lstStyle/>
                    <a:p>
                      <a:pPr algn="ctr"/>
                      <a:r>
                        <a:rPr lang="en-ZA" sz="1400" b="1" dirty="0" smtClean="0">
                          <a:latin typeface="Franklin Gothic Book" pitchFamily="34" charset="0"/>
                        </a:rPr>
                        <a:t>y   (Y)</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FFFF99"/>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FFFF99"/>
                    </a:solidFill>
                  </a:tcPr>
                </a:tc>
              </a:tr>
              <a:tr h="341913">
                <a:tc>
                  <a:txBody>
                    <a:bodyPr/>
                    <a:lstStyle/>
                    <a:p>
                      <a:r>
                        <a:rPr lang="en-ZA" sz="1400" dirty="0" smtClean="0">
                          <a:latin typeface="Franklin Gothic Book" pitchFamily="34" charset="0"/>
                        </a:rPr>
                        <a:t>Retard</a:t>
                      </a:r>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ACF8A6"/>
                    </a:solidFill>
                  </a:tcPr>
                </a:tc>
                <a:tc>
                  <a:txBody>
                    <a:bodyPr/>
                    <a:lstStyle/>
                    <a:p>
                      <a:pPr algn="ctr"/>
                      <a:r>
                        <a:rPr lang="en-ZA" sz="1400" b="1" dirty="0" smtClean="0">
                          <a:latin typeface="Franklin Gothic Book" pitchFamily="34" charset="0"/>
                        </a:rPr>
                        <a:t>x   (Y)</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ACF8A6"/>
                    </a:solidFill>
                  </a:tcPr>
                </a:tc>
                <a:tc>
                  <a:txBody>
                    <a:bodyPr/>
                    <a:lstStyle/>
                    <a:p>
                      <a:pPr algn="ctr"/>
                      <a:r>
                        <a:rPr lang="en-ZA" sz="1400" b="1" dirty="0" smtClean="0">
                          <a:latin typeface="Franklin Gothic Book" pitchFamily="34" charset="0"/>
                        </a:rPr>
                        <a:t>x   (Y)</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FFFF99"/>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FFFF99"/>
                    </a:solidFill>
                  </a:tcPr>
                </a:tc>
              </a:tr>
              <a:tr h="341913">
                <a:tc>
                  <a:txBody>
                    <a:bodyPr/>
                    <a:lstStyle/>
                    <a:p>
                      <a:r>
                        <a:rPr lang="en-ZA" sz="1400" dirty="0" smtClean="0">
                          <a:latin typeface="Franklin Gothic Book" pitchFamily="34" charset="0"/>
                        </a:rPr>
                        <a:t>Auto Brake</a:t>
                      </a:r>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ACF8A6"/>
                    </a:solidFill>
                  </a:tcPr>
                </a:tc>
                <a:tc>
                  <a:txBody>
                    <a:bodyPr/>
                    <a:lstStyle/>
                    <a:p>
                      <a:pPr algn="ctr"/>
                      <a:r>
                        <a:rPr lang="en-ZA" sz="1400" b="1" dirty="0" smtClean="0">
                          <a:latin typeface="Franklin Gothic Book" pitchFamily="34" charset="0"/>
                        </a:rPr>
                        <a:t>x   (Y)</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ACF8A6"/>
                    </a:solidFill>
                  </a:tcPr>
                </a:tc>
                <a:tc>
                  <a:txBody>
                    <a:bodyPr/>
                    <a:lstStyle/>
                    <a:p>
                      <a:pPr algn="ctr"/>
                      <a:r>
                        <a:rPr lang="en-ZA" sz="1400" b="1" dirty="0" smtClean="0">
                          <a:latin typeface="Franklin Gothic Book" pitchFamily="34" charset="0"/>
                        </a:rPr>
                        <a:t>x   (Y)</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solidFill>
                      <a:srgbClr val="FFFF99"/>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solidFill>
                      <a:srgbClr val="FFFF99"/>
                    </a:solidFill>
                  </a:tcPr>
                </a:tc>
              </a:tr>
              <a:tr h="581252">
                <a:tc>
                  <a:txBody>
                    <a:bodyPr/>
                    <a:lstStyle/>
                    <a:p>
                      <a:r>
                        <a:rPr lang="en-ZA" sz="1400" dirty="0" smtClean="0">
                          <a:latin typeface="Franklin Gothic Book" pitchFamily="34" charset="0"/>
                        </a:rPr>
                        <a:t>Fail to safety without human intervention</a:t>
                      </a:r>
                      <a:endParaRPr lang="en-ZA" sz="1400" dirty="0">
                        <a:latin typeface="Franklin Gothic Book"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solidFill>
                      <a:srgbClr val="ACF8A6"/>
                    </a:solidFill>
                  </a:tcPr>
                </a:tc>
                <a:tc>
                  <a:txBody>
                    <a:bodyPr/>
                    <a:lstStyle/>
                    <a:p>
                      <a:pPr algn="ctr"/>
                      <a:r>
                        <a:rPr lang="en-ZA" sz="1400" b="1" dirty="0" smtClean="0">
                          <a:latin typeface="Franklin Gothic Book" pitchFamily="34" charset="0"/>
                        </a:rPr>
                        <a:t>x   (Y)</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solidFill>
                      <a:srgbClr val="ACF8A6"/>
                    </a:solidFill>
                  </a:tcPr>
                </a:tc>
                <a:tc>
                  <a:txBody>
                    <a:bodyPr/>
                    <a:lstStyle/>
                    <a:p>
                      <a:pPr algn="ctr"/>
                      <a:r>
                        <a:rPr lang="en-ZA" sz="1400" b="1" dirty="0" smtClean="0">
                          <a:latin typeface="Franklin Gothic Book" pitchFamily="34" charset="0"/>
                        </a:rPr>
                        <a:t>x   (Y)</a:t>
                      </a:r>
                      <a:endParaRPr lang="en-ZA" sz="1400" b="1" dirty="0">
                        <a:latin typeface="Franklin Gothic Book" pitchFamily="34" charset="0"/>
                      </a:endParaRPr>
                    </a:p>
                  </a:txBody>
                  <a:tcP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solidFill>
                      <a:srgbClr val="FFFF99"/>
                    </a:solidFill>
                  </a:tcPr>
                </a:tc>
                <a:tc>
                  <a:txBody>
                    <a:bodyPr/>
                    <a:lstStyle/>
                    <a:p>
                      <a:pPr algn="ctr"/>
                      <a:r>
                        <a:rPr lang="en-ZA" sz="1400" b="1" dirty="0" smtClean="0">
                          <a:latin typeface="Franklin Gothic Book" pitchFamily="34" charset="0"/>
                        </a:rPr>
                        <a:t>x</a:t>
                      </a:r>
                      <a:endParaRPr lang="en-ZA" sz="1400" b="1" dirty="0">
                        <a:latin typeface="Franklin Gothic Book" pitchFamily="34" charset="0"/>
                      </a:endParaRPr>
                    </a:p>
                  </a:txBody>
                  <a:tcP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solidFill>
                      <a:srgbClr val="FFFF99"/>
                    </a:solidFill>
                  </a:tcPr>
                </a:tc>
              </a:tr>
            </a:tbl>
          </a:graphicData>
        </a:graphic>
      </p:graphicFrame>
    </p:spTree>
    <p:extLst>
      <p:ext uri="{BB962C8B-B14F-4D97-AF65-F5344CB8AC3E}">
        <p14:creationId xmlns="" xmlns:p14="http://schemas.microsoft.com/office/powerpoint/2010/main" val="3529750692"/>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85786" y="142852"/>
            <a:ext cx="7500990" cy="769441"/>
          </a:xfrm>
          <a:prstGeom prst="rect">
            <a:avLst/>
          </a:prstGeom>
          <a:noFill/>
        </p:spPr>
        <p:txBody>
          <a:bodyPr wrap="square" rtlCol="0">
            <a:spAutoFit/>
          </a:bodyPr>
          <a:lstStyle/>
          <a:p>
            <a:pPr algn="ctr"/>
            <a:r>
              <a:rPr lang="en-US" sz="4400" b="1" dirty="0" smtClean="0">
                <a:solidFill>
                  <a:schemeClr val="bg1"/>
                </a:solidFill>
                <a:latin typeface="+mj-lt"/>
                <a:cs typeface="Arial" pitchFamily="34" charset="0"/>
              </a:rPr>
              <a:t>PDS, CA and MI </a:t>
            </a:r>
            <a:endParaRPr lang="en-US" sz="4400" b="1" dirty="0">
              <a:solidFill>
                <a:schemeClr val="bg1"/>
              </a:solidFill>
              <a:latin typeface="+mj-lt"/>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428736"/>
            <a:ext cx="8039434" cy="2954655"/>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
        <p:nvSpPr>
          <p:cNvPr id="12289" name="Rectangle 1"/>
          <p:cNvSpPr>
            <a:spLocks noChangeArrowheads="1"/>
          </p:cNvSpPr>
          <p:nvPr/>
        </p:nvSpPr>
        <p:spPr bwMode="auto">
          <a:xfrm>
            <a:off x="785786" y="928670"/>
            <a:ext cx="7715304"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ZA" sz="2800" b="1" i="0" u="none" strike="noStrike" cap="none" normalizeH="0" baseline="0" dirty="0" smtClean="0">
                <a:ln>
                  <a:noFill/>
                </a:ln>
                <a:solidFill>
                  <a:schemeClr val="bg1"/>
                </a:solidFill>
                <a:effectLst/>
                <a:cs typeface="Arial" pitchFamily="34" charset="0"/>
              </a:rPr>
              <a:t>Definitions:</a:t>
            </a:r>
            <a:endParaRPr kumimoji="0" lang="en-US" sz="28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ZA" sz="2400" b="1" i="0" u="none" strike="noStrike" cap="none" normalizeH="0" baseline="0" dirty="0" smtClean="0">
                <a:ln>
                  <a:noFill/>
                </a:ln>
                <a:solidFill>
                  <a:schemeClr val="bg1"/>
                </a:solidFill>
                <a:effectLst/>
                <a:cs typeface="Arial" pitchFamily="34" charset="0"/>
              </a:rPr>
              <a:t>Proximity Detection System (PDS)</a:t>
            </a:r>
            <a:endParaRPr kumimoji="0" lang="en-US" sz="24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ZA" sz="2000" b="1" i="0" u="none" strike="noStrike" cap="none" normalizeH="0" baseline="0" dirty="0" smtClean="0">
                <a:ln>
                  <a:noFill/>
                </a:ln>
                <a:solidFill>
                  <a:schemeClr val="bg1"/>
                </a:solidFill>
                <a:effectLst/>
                <a:cs typeface="Arial" pitchFamily="34" charset="0"/>
              </a:rPr>
              <a:t>A safety system with a functionality to warn operators of machines and pedestrians of close proximity of each other.</a:t>
            </a:r>
            <a:endParaRPr kumimoji="0" lang="en-US" sz="20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ZA" sz="2400" b="1" i="0" u="none" strike="noStrike" cap="none" normalizeH="0" baseline="0" dirty="0" smtClean="0">
                <a:ln>
                  <a:noFill/>
                </a:ln>
                <a:solidFill>
                  <a:schemeClr val="bg1"/>
                </a:solidFill>
                <a:effectLst/>
                <a:cs typeface="Arial" pitchFamily="34" charset="0"/>
              </a:rPr>
              <a:t>Collision Avoidance Systems (CAS)</a:t>
            </a:r>
            <a:endParaRPr kumimoji="0" lang="en-US" sz="24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ZA" sz="2000" b="1" i="0" u="none" strike="noStrike" cap="none" normalizeH="0" baseline="0" dirty="0" smtClean="0">
                <a:ln>
                  <a:noFill/>
                </a:ln>
                <a:solidFill>
                  <a:schemeClr val="bg1"/>
                </a:solidFill>
                <a:effectLst/>
                <a:cs typeface="Arial" pitchFamily="34" charset="0"/>
              </a:rPr>
              <a:t>A safety system with a function to warn operators of machines and pedestrians of close proximity of each other with further functionality to slow down and/or stop the machine to avoid a collision if the operator of the machine does not take appropriate action to avoid a possible collision.</a:t>
            </a:r>
            <a:endParaRPr kumimoji="0" lang="en-US" sz="20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ZA" sz="2400" b="1" i="0" u="none" strike="noStrike" cap="none" normalizeH="0" baseline="0" dirty="0" smtClean="0">
                <a:ln>
                  <a:noFill/>
                </a:ln>
                <a:solidFill>
                  <a:schemeClr val="bg1"/>
                </a:solidFill>
                <a:effectLst/>
                <a:cs typeface="Arial" pitchFamily="34" charset="0"/>
              </a:rPr>
              <a:t>Motion Inhibition (MI)</a:t>
            </a:r>
            <a:endParaRPr kumimoji="0" lang="en-US" sz="24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ZA" sz="2000" b="1" i="0" u="none" strike="noStrike" cap="none" normalizeH="0" baseline="0" dirty="0" smtClean="0">
                <a:ln>
                  <a:noFill/>
                </a:ln>
                <a:solidFill>
                  <a:schemeClr val="bg1"/>
                </a:solidFill>
                <a:effectLst/>
                <a:ea typeface="Times New Roman" pitchFamily="18" charset="0"/>
                <a:cs typeface="Times New Roman" pitchFamily="18" charset="0"/>
              </a:rPr>
              <a:t>Motion inhibition is defined as a safety function on a TMM that while a still standing TMM is sensing the presence of either a person or a LDV within a predefined danger zone</a:t>
            </a:r>
            <a:endParaRPr kumimoji="0" lang="en-ZA" sz="2000" b="1" i="0" u="none" strike="noStrike" cap="none" normalizeH="0" baseline="0" dirty="0" smtClean="0">
              <a:ln>
                <a:noFill/>
              </a:ln>
              <a:solidFill>
                <a:schemeClr val="bg1"/>
              </a:solidFill>
              <a:effectLst/>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85786" y="142852"/>
            <a:ext cx="7500990" cy="769441"/>
          </a:xfrm>
          <a:prstGeom prst="rect">
            <a:avLst/>
          </a:prstGeom>
          <a:noFill/>
        </p:spPr>
        <p:txBody>
          <a:bodyPr wrap="square" rtlCol="0">
            <a:spAutoFit/>
          </a:bodyPr>
          <a:lstStyle/>
          <a:p>
            <a:pPr algn="ctr"/>
            <a:r>
              <a:rPr lang="en-US" sz="4400" b="1" dirty="0" smtClean="0">
                <a:solidFill>
                  <a:schemeClr val="bg1"/>
                </a:solidFill>
                <a:latin typeface="+mj-lt"/>
                <a:cs typeface="Arial" pitchFamily="34" charset="0"/>
              </a:rPr>
              <a:t>PDS &amp; CA </a:t>
            </a:r>
            <a:endParaRPr lang="en-US" sz="4400" b="1" dirty="0">
              <a:solidFill>
                <a:schemeClr val="bg1"/>
              </a:solidFill>
              <a:latin typeface="+mj-lt"/>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428736"/>
            <a:ext cx="8039434" cy="2954655"/>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
        <p:nvSpPr>
          <p:cNvPr id="48129" name="Rectangle 1"/>
          <p:cNvSpPr>
            <a:spLocks noChangeArrowheads="1"/>
          </p:cNvSpPr>
          <p:nvPr/>
        </p:nvSpPr>
        <p:spPr bwMode="auto">
          <a:xfrm>
            <a:off x="928662" y="1214422"/>
            <a:ext cx="678661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ZA" sz="2000" b="1" i="0" u="none" strike="noStrike" cap="none" normalizeH="0" baseline="0" dirty="0" smtClean="0">
                <a:ln>
                  <a:noFill/>
                </a:ln>
                <a:solidFill>
                  <a:schemeClr val="bg1"/>
                </a:solidFill>
                <a:effectLst/>
                <a:ea typeface="Times New Roman" pitchFamily="18" charset="0"/>
                <a:cs typeface="Times New Roman" pitchFamily="18" charset="0"/>
              </a:rPr>
              <a:t>The team debated the possibility to propose to industry to choose Proximity Detection / Collision Avoidance as a Leading Practice for open pit/cast operations.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ZA" sz="2000" b="1" i="0" u="none" strike="noStrike" cap="none" normalizeH="0" baseline="0" dirty="0" smtClean="0">
                <a:ln>
                  <a:noFill/>
                </a:ln>
                <a:solidFill>
                  <a:schemeClr val="bg1"/>
                </a:solidFill>
                <a:effectLst/>
                <a:ea typeface="Times New Roman" pitchFamily="18" charset="0"/>
                <a:cs typeface="Times New Roman" pitchFamily="18" charset="0"/>
              </a:rPr>
              <a:t>This was mainly due to the anticipated regulation of such practice for TMMs.</a:t>
            </a:r>
          </a:p>
          <a:p>
            <a:pPr marL="0" marR="0" lvl="0" indent="0" algn="l" defTabSz="914400" rtl="0" eaLnBrk="0" fontAlgn="base" latinLnBrk="0" hangingPunct="0">
              <a:lnSpc>
                <a:spcPct val="100000"/>
              </a:lnSpc>
              <a:spcBef>
                <a:spcPct val="0"/>
              </a:spcBef>
              <a:spcAft>
                <a:spcPct val="0"/>
              </a:spcAft>
              <a:buClrTx/>
              <a:buSzTx/>
              <a:buFontTx/>
              <a:buNone/>
              <a:tabLst/>
            </a:pPr>
            <a:r>
              <a:rPr kumimoji="0" lang="en-ZA" sz="2000" b="1" i="0" u="none" strike="noStrike" cap="none" normalizeH="0" baseline="0" dirty="0" smtClean="0">
                <a:ln>
                  <a:noFill/>
                </a:ln>
                <a:solidFill>
                  <a:schemeClr val="bg1"/>
                </a:solidFill>
                <a:effectLst/>
                <a:ea typeface="Times New Roman" pitchFamily="18" charset="0"/>
                <a:cs typeface="Times New Roman" pitchFamily="18" charset="0"/>
              </a:rPr>
              <a:t> </a:t>
            </a:r>
            <a:endParaRPr kumimoji="0" lang="en-US" sz="20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ZA" sz="2000" b="1" i="0" u="none" strike="noStrike" cap="none" normalizeH="0" baseline="0" dirty="0" smtClean="0">
                <a:ln>
                  <a:noFill/>
                </a:ln>
                <a:solidFill>
                  <a:schemeClr val="bg1"/>
                </a:solidFill>
                <a:effectLst/>
                <a:ea typeface="Times New Roman" pitchFamily="18" charset="0"/>
                <a:cs typeface="Times New Roman" pitchFamily="18" charset="0"/>
              </a:rPr>
              <a:t>Within the context of PDS the following was identified:</a:t>
            </a:r>
            <a:endParaRPr kumimoji="0" lang="en-US" sz="20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ZA" sz="2000" b="1" i="0" u="none" strike="noStrike" cap="none" normalizeH="0" baseline="0" dirty="0" smtClean="0">
                <a:ln>
                  <a:noFill/>
                </a:ln>
                <a:solidFill>
                  <a:schemeClr val="bg1"/>
                </a:solidFill>
                <a:effectLst/>
                <a:cs typeface="Arial" pitchFamily="34" charset="0"/>
              </a:rPr>
              <a:t>  Multiple fatality risk</a:t>
            </a:r>
            <a:endParaRPr kumimoji="0" lang="en-US" sz="20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ZA" sz="2000" b="1" i="0" u="none" strike="noStrike" cap="none" normalizeH="0" baseline="0" dirty="0" smtClean="0">
                <a:ln>
                  <a:noFill/>
                </a:ln>
                <a:solidFill>
                  <a:schemeClr val="bg1"/>
                </a:solidFill>
                <a:effectLst/>
                <a:cs typeface="Arial" pitchFamily="34" charset="0"/>
              </a:rPr>
              <a:t>  RP 35 provide guidance for functionality selection</a:t>
            </a:r>
            <a:endParaRPr kumimoji="0" lang="en-US" sz="20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ZA" sz="2000" b="1" i="0" u="none" strike="noStrike" cap="none" normalizeH="0" baseline="0" dirty="0" smtClean="0">
                <a:ln>
                  <a:noFill/>
                </a:ln>
                <a:solidFill>
                  <a:schemeClr val="bg1"/>
                </a:solidFill>
                <a:effectLst/>
                <a:cs typeface="Arial" pitchFamily="34" charset="0"/>
              </a:rPr>
              <a:t>  Possible legislation</a:t>
            </a:r>
            <a:endParaRPr kumimoji="0" lang="en-US" sz="2000" b="1" i="0" u="none" strike="noStrike" cap="none" normalizeH="0" baseline="0" dirty="0" smtClean="0">
              <a:ln>
                <a:noFill/>
              </a:ln>
              <a:solidFill>
                <a:schemeClr val="bg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ZA" sz="2000" b="1" i="0" u="none" strike="noStrike" cap="none" normalizeH="0" baseline="0" dirty="0" smtClean="0">
                <a:ln>
                  <a:noFill/>
                </a:ln>
                <a:solidFill>
                  <a:schemeClr val="bg1"/>
                </a:solidFill>
                <a:effectLst/>
                <a:cs typeface="Arial" pitchFamily="34" charset="0"/>
              </a:rPr>
              <a:t>  Must be risk informed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85786" y="142852"/>
            <a:ext cx="7500990" cy="769441"/>
          </a:xfrm>
          <a:prstGeom prst="rect">
            <a:avLst/>
          </a:prstGeom>
          <a:noFill/>
        </p:spPr>
        <p:txBody>
          <a:bodyPr wrap="square" rtlCol="0">
            <a:spAutoFit/>
          </a:bodyPr>
          <a:lstStyle/>
          <a:p>
            <a:pPr algn="ctr"/>
            <a:r>
              <a:rPr lang="en-US" sz="4400" b="1" dirty="0" smtClean="0">
                <a:solidFill>
                  <a:schemeClr val="bg1"/>
                </a:solidFill>
                <a:latin typeface="+mj-lt"/>
                <a:cs typeface="Arial" pitchFamily="34" charset="0"/>
              </a:rPr>
              <a:t>Risk Impact</a:t>
            </a:r>
            <a:endParaRPr lang="en-US" sz="4400" b="1" dirty="0">
              <a:solidFill>
                <a:schemeClr val="bg1"/>
              </a:solidFill>
              <a:latin typeface="+mj-lt"/>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428736"/>
            <a:ext cx="8039434" cy="2954655"/>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
        <p:nvSpPr>
          <p:cNvPr id="48129" name="Rectangle 1"/>
          <p:cNvSpPr>
            <a:spLocks noChangeArrowheads="1"/>
          </p:cNvSpPr>
          <p:nvPr/>
        </p:nvSpPr>
        <p:spPr bwMode="auto">
          <a:xfrm>
            <a:off x="928662" y="1214422"/>
            <a:ext cx="6786610" cy="39395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ZA" sz="2000" b="1" dirty="0" smtClean="0">
                <a:solidFill>
                  <a:schemeClr val="bg1"/>
                </a:solidFill>
              </a:rPr>
              <a:t>Of the 38 fatalities analysed:</a:t>
            </a:r>
            <a:endParaRPr lang="en-US" sz="2000" b="1" dirty="0" smtClean="0">
              <a:solidFill>
                <a:schemeClr val="bg1"/>
              </a:solidFill>
            </a:endParaRPr>
          </a:p>
          <a:p>
            <a:r>
              <a:rPr lang="en-ZA" sz="2000" b="1" dirty="0" smtClean="0">
                <a:solidFill>
                  <a:schemeClr val="bg1"/>
                </a:solidFill>
              </a:rPr>
              <a:t> </a:t>
            </a:r>
            <a:endParaRPr lang="en-US" sz="2000" b="1" dirty="0" smtClean="0">
              <a:solidFill>
                <a:schemeClr val="bg1"/>
              </a:solidFill>
            </a:endParaRPr>
          </a:p>
          <a:p>
            <a:pPr lvl="0">
              <a:spcBef>
                <a:spcPts val="400"/>
              </a:spcBef>
              <a:spcAft>
                <a:spcPts val="400"/>
              </a:spcAft>
            </a:pPr>
            <a:r>
              <a:rPr lang="en-ZA" sz="2000" b="1" dirty="0" smtClean="0">
                <a:solidFill>
                  <a:schemeClr val="bg1"/>
                </a:solidFill>
              </a:rPr>
              <a:t> 7 (20%) could have been prevented with a MI functionality on the TMM.</a:t>
            </a:r>
            <a:endParaRPr lang="en-US" sz="2000" b="1" dirty="0" smtClean="0">
              <a:solidFill>
                <a:schemeClr val="bg1"/>
              </a:solidFill>
            </a:endParaRPr>
          </a:p>
          <a:p>
            <a:pPr lvl="0">
              <a:spcBef>
                <a:spcPts val="400"/>
              </a:spcBef>
              <a:spcAft>
                <a:spcPts val="400"/>
              </a:spcAft>
            </a:pPr>
            <a:r>
              <a:rPr lang="en-ZA" sz="2000" b="1" dirty="0" smtClean="0">
                <a:solidFill>
                  <a:schemeClr val="bg1"/>
                </a:solidFill>
              </a:rPr>
              <a:t>1 (2.9%) could have been prevented with a Vehicle To Vehicle CA functionality.</a:t>
            </a:r>
            <a:endParaRPr lang="en-US" sz="2000" b="1" dirty="0" smtClean="0">
              <a:solidFill>
                <a:schemeClr val="bg1"/>
              </a:solidFill>
            </a:endParaRPr>
          </a:p>
          <a:p>
            <a:pPr lvl="0">
              <a:spcBef>
                <a:spcPts val="400"/>
              </a:spcBef>
              <a:spcAft>
                <a:spcPts val="400"/>
              </a:spcAft>
            </a:pPr>
            <a:r>
              <a:rPr lang="en-ZA" sz="2000" b="1" dirty="0" smtClean="0">
                <a:solidFill>
                  <a:schemeClr val="bg1"/>
                </a:solidFill>
              </a:rPr>
              <a:t>8 (22.9%) could have been prevented with a Vehicle To Person CA functionality.</a:t>
            </a:r>
            <a:endParaRPr lang="en-US" sz="2000" b="1" dirty="0" smtClean="0">
              <a:solidFill>
                <a:schemeClr val="bg1"/>
              </a:solidFill>
            </a:endParaRPr>
          </a:p>
          <a:p>
            <a:pPr lvl="0">
              <a:spcBef>
                <a:spcPts val="400"/>
              </a:spcBef>
              <a:spcAft>
                <a:spcPts val="400"/>
              </a:spcAft>
            </a:pPr>
            <a:r>
              <a:rPr lang="en-ZA" sz="2000" b="1" dirty="0" smtClean="0">
                <a:solidFill>
                  <a:schemeClr val="bg1"/>
                </a:solidFill>
              </a:rPr>
              <a:t>For the rest none of above would have prevented the fatality.</a:t>
            </a:r>
            <a:endParaRPr lang="en-US" sz="2000" b="1" dirty="0" smtClean="0">
              <a:solidFill>
                <a:schemeClr val="bg1"/>
              </a:solidFill>
            </a:endParaRPr>
          </a:p>
          <a:p>
            <a:pPr>
              <a:spcBef>
                <a:spcPts val="400"/>
              </a:spcBef>
              <a:spcAft>
                <a:spcPts val="400"/>
              </a:spcAft>
            </a:pPr>
            <a:r>
              <a:rPr lang="en-ZA" sz="2000" b="1" dirty="0" smtClean="0">
                <a:solidFill>
                  <a:schemeClr val="bg1"/>
                </a:solidFill>
              </a:rPr>
              <a:t>Note: At the time of this report a proven CA system for all types of Open Pit/Cast TMMs was not available.</a:t>
            </a:r>
            <a:endParaRPr lang="en-US" sz="2000" b="1" dirty="0">
              <a:solidFill>
                <a:schemeClr val="bg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85786" y="142852"/>
            <a:ext cx="7500990" cy="769441"/>
          </a:xfrm>
          <a:prstGeom prst="rect">
            <a:avLst/>
          </a:prstGeom>
          <a:noFill/>
        </p:spPr>
        <p:txBody>
          <a:bodyPr wrap="square" rtlCol="0">
            <a:spAutoFit/>
          </a:bodyPr>
          <a:lstStyle/>
          <a:p>
            <a:pPr algn="ctr"/>
            <a:r>
              <a:rPr lang="en-US" sz="4400" b="1" dirty="0" smtClean="0">
                <a:solidFill>
                  <a:schemeClr val="bg1"/>
                </a:solidFill>
                <a:latin typeface="+mj-lt"/>
                <a:cs typeface="Arial" pitchFamily="34" charset="0"/>
              </a:rPr>
              <a:t>Relevant Trends and Policies</a:t>
            </a:r>
            <a:endParaRPr lang="en-US" sz="4400" b="1" dirty="0">
              <a:solidFill>
                <a:schemeClr val="bg1"/>
              </a:solidFill>
              <a:latin typeface="+mj-lt"/>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428736"/>
            <a:ext cx="8039434" cy="8248412"/>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smtClean="0">
                <a:solidFill>
                  <a:schemeClr val="bg1"/>
                </a:solidFill>
                <a:cs typeface="Arial" pitchFamily="34" charset="0"/>
              </a:rPr>
              <a:t>Fatigue  Guideline</a:t>
            </a:r>
          </a:p>
          <a:p>
            <a:pPr lvl="2">
              <a:lnSpc>
                <a:spcPct val="150000"/>
              </a:lnSpc>
            </a:pPr>
            <a:endParaRPr lang="en-US" sz="2000" dirty="0" smtClean="0">
              <a:solidFill>
                <a:schemeClr val="bg1"/>
              </a:solidFill>
              <a:latin typeface="Arial" pitchFamily="34" charset="0"/>
              <a:cs typeface="Arial" pitchFamily="34" charset="0"/>
            </a:endParaRPr>
          </a:p>
          <a:p>
            <a:pPr lvl="1">
              <a:buFont typeface="Arial" pitchFamily="34" charset="0"/>
              <a:buChar char="•"/>
            </a:pPr>
            <a:r>
              <a:rPr lang="en-GB" sz="2000" b="1" dirty="0" smtClean="0">
                <a:solidFill>
                  <a:schemeClr val="bg1"/>
                </a:solidFill>
              </a:rPr>
              <a:t>     Securing and maintaining senior management commitment;</a:t>
            </a:r>
            <a:endParaRPr lang="en-US" sz="2000" b="1" dirty="0" smtClean="0">
              <a:solidFill>
                <a:schemeClr val="bg1"/>
              </a:solidFill>
            </a:endParaRPr>
          </a:p>
          <a:p>
            <a:pPr lvl="1">
              <a:buFont typeface="Arial" pitchFamily="34" charset="0"/>
              <a:buChar char="•"/>
            </a:pPr>
            <a:r>
              <a:rPr lang="en-GB" sz="2000" b="1" dirty="0" smtClean="0">
                <a:solidFill>
                  <a:schemeClr val="bg1"/>
                </a:solidFill>
              </a:rPr>
              <a:t>     Establishing a fatigue management committee;</a:t>
            </a:r>
            <a:endParaRPr lang="en-US" sz="2000" b="1" dirty="0" smtClean="0">
              <a:solidFill>
                <a:schemeClr val="bg1"/>
              </a:solidFill>
            </a:endParaRPr>
          </a:p>
          <a:p>
            <a:pPr lvl="1">
              <a:buFont typeface="Arial" pitchFamily="34" charset="0"/>
              <a:buChar char="•"/>
            </a:pPr>
            <a:r>
              <a:rPr lang="en-GB" sz="2000" b="1" dirty="0" smtClean="0">
                <a:solidFill>
                  <a:schemeClr val="bg1"/>
                </a:solidFill>
              </a:rPr>
              <a:t>     Developing policy and programme;</a:t>
            </a:r>
            <a:endParaRPr lang="en-US" sz="2000" b="1" dirty="0" smtClean="0">
              <a:solidFill>
                <a:schemeClr val="bg1"/>
              </a:solidFill>
            </a:endParaRPr>
          </a:p>
          <a:p>
            <a:pPr lvl="1">
              <a:buFont typeface="Arial" pitchFamily="34" charset="0"/>
              <a:buChar char="•"/>
            </a:pPr>
            <a:r>
              <a:rPr lang="en-GB" sz="2000" b="1" dirty="0" smtClean="0">
                <a:solidFill>
                  <a:schemeClr val="bg1"/>
                </a:solidFill>
              </a:rPr>
              <a:t>     Managing fatigue;</a:t>
            </a:r>
            <a:endParaRPr lang="en-US" sz="2000" b="1" dirty="0" smtClean="0">
              <a:solidFill>
                <a:schemeClr val="bg1"/>
              </a:solidFill>
            </a:endParaRPr>
          </a:p>
          <a:p>
            <a:pPr lvl="1">
              <a:buFont typeface="Arial" pitchFamily="34" charset="0"/>
              <a:buChar char="•"/>
            </a:pPr>
            <a:r>
              <a:rPr lang="en-GB" sz="2000" b="1" dirty="0" smtClean="0">
                <a:solidFill>
                  <a:schemeClr val="bg1"/>
                </a:solidFill>
              </a:rPr>
              <a:t>     Communicating policy and fatigue management plan;</a:t>
            </a:r>
            <a:endParaRPr lang="en-US" sz="2000" b="1" dirty="0" smtClean="0">
              <a:solidFill>
                <a:schemeClr val="bg1"/>
              </a:solidFill>
            </a:endParaRPr>
          </a:p>
          <a:p>
            <a:pPr lvl="1">
              <a:buFont typeface="Arial" pitchFamily="34" charset="0"/>
              <a:buChar char="•"/>
            </a:pPr>
            <a:r>
              <a:rPr lang="en-GB" sz="2000" b="1" dirty="0" smtClean="0">
                <a:solidFill>
                  <a:schemeClr val="bg1"/>
                </a:solidFill>
              </a:rPr>
              <a:t>     Information, education and communication; and </a:t>
            </a:r>
            <a:endParaRPr lang="en-US" sz="2000" b="1" dirty="0" smtClean="0">
              <a:solidFill>
                <a:schemeClr val="bg1"/>
              </a:solidFill>
            </a:endParaRPr>
          </a:p>
          <a:p>
            <a:pPr lvl="1">
              <a:buFont typeface="Arial" pitchFamily="34" charset="0"/>
              <a:buChar char="•"/>
            </a:pPr>
            <a:r>
              <a:rPr lang="en-GB" sz="2000" b="1" dirty="0" smtClean="0">
                <a:solidFill>
                  <a:schemeClr val="bg1"/>
                </a:solidFill>
              </a:rPr>
              <a:t>     Monitoring, reviewing and modifying.</a:t>
            </a:r>
          </a:p>
          <a:p>
            <a:pPr lvl="1">
              <a:buFont typeface="Arial" pitchFamily="34" charset="0"/>
              <a:buChar char="•"/>
            </a:pPr>
            <a:endParaRPr lang="en-GB" sz="2000" b="1" dirty="0" smtClean="0">
              <a:solidFill>
                <a:schemeClr val="bg1"/>
              </a:solidFill>
            </a:endParaRPr>
          </a:p>
          <a:p>
            <a:pPr lvl="1"/>
            <a:r>
              <a:rPr lang="en-GB" sz="2400" b="1" dirty="0" smtClean="0">
                <a:solidFill>
                  <a:schemeClr val="bg1"/>
                </a:solidFill>
              </a:rPr>
              <a:t>Labour Representation Developments</a:t>
            </a:r>
            <a:endParaRPr lang="en-US" sz="2400" b="1" dirty="0" smtClean="0">
              <a:solidFill>
                <a:schemeClr val="bg1"/>
              </a:solidFill>
            </a:endParaRPr>
          </a:p>
          <a:p>
            <a:pPr lvl="1">
              <a:lnSpc>
                <a:spcPct val="150000"/>
              </a:lnSpc>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r>
              <a:rPr lang="en-US" sz="2000" dirty="0" smtClean="0">
                <a:solidFill>
                  <a:schemeClr val="bg1"/>
                </a:solidFill>
                <a:latin typeface="Arial" pitchFamily="34" charset="0"/>
                <a:cs typeface="Arial" pitchFamily="34" charset="0"/>
              </a:rPr>
              <a:t> </a:t>
            </a: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85786" y="142852"/>
            <a:ext cx="7500990" cy="646331"/>
          </a:xfrm>
          <a:prstGeom prst="rect">
            <a:avLst/>
          </a:prstGeom>
          <a:noFill/>
        </p:spPr>
        <p:txBody>
          <a:bodyPr wrap="square" rtlCol="0">
            <a:spAutoFit/>
          </a:bodyPr>
          <a:lstStyle/>
          <a:p>
            <a:pPr algn="ctr"/>
            <a:r>
              <a:rPr lang="en-US" sz="3600" b="1" dirty="0" err="1" smtClean="0">
                <a:solidFill>
                  <a:schemeClr val="bg1"/>
                </a:solidFill>
                <a:latin typeface="Arial" pitchFamily="34" charset="0"/>
                <a:cs typeface="Arial" pitchFamily="34" charset="0"/>
              </a:rPr>
              <a:t>Behavioural</a:t>
            </a:r>
            <a:r>
              <a:rPr lang="en-US" sz="3600" b="1" dirty="0" smtClean="0">
                <a:solidFill>
                  <a:schemeClr val="bg1"/>
                </a:solidFill>
                <a:latin typeface="Arial" pitchFamily="34" charset="0"/>
                <a:cs typeface="Arial" pitchFamily="34" charset="0"/>
              </a:rPr>
              <a:t> Communication</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428736"/>
            <a:ext cx="8039434" cy="4893647"/>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err="1" smtClean="0">
                <a:solidFill>
                  <a:schemeClr val="bg1"/>
                </a:solidFill>
                <a:latin typeface="Arial" pitchFamily="34" charset="0"/>
                <a:cs typeface="Arial" pitchFamily="34" charset="0"/>
              </a:rPr>
              <a:t>Danie</a:t>
            </a:r>
            <a:r>
              <a:rPr lang="en-US" sz="2400" b="1" dirty="0" smtClean="0">
                <a:solidFill>
                  <a:schemeClr val="bg1"/>
                </a:solidFill>
                <a:latin typeface="Arial" pitchFamily="34" charset="0"/>
                <a:cs typeface="Arial" pitchFamily="34" charset="0"/>
              </a:rPr>
              <a:t> to prepare</a:t>
            </a:r>
            <a:endParaRPr lang="en-US" sz="2000" dirty="0" smtClean="0">
              <a:solidFill>
                <a:schemeClr val="bg1"/>
              </a:solidFill>
              <a:latin typeface="Arial" pitchFamily="34" charset="0"/>
              <a:cs typeface="Arial" pitchFamily="34" charset="0"/>
            </a:endParaRPr>
          </a:p>
          <a:p>
            <a:pPr lvl="1">
              <a:lnSpc>
                <a:spcPct val="150000"/>
              </a:lnSpc>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85786" y="142852"/>
            <a:ext cx="7500990" cy="646331"/>
          </a:xfrm>
          <a:prstGeom prst="rect">
            <a:avLst/>
          </a:prstGeom>
          <a:noFill/>
        </p:spPr>
        <p:txBody>
          <a:bodyPr wrap="square" rtlCol="0">
            <a:spAutoFit/>
          </a:bodyPr>
          <a:lstStyle/>
          <a:p>
            <a:pPr algn="ctr"/>
            <a:r>
              <a:rPr lang="en-US" sz="3600" b="1" dirty="0" err="1" smtClean="0">
                <a:solidFill>
                  <a:schemeClr val="bg1"/>
                </a:solidFill>
                <a:latin typeface="Arial" pitchFamily="34" charset="0"/>
                <a:cs typeface="Arial" pitchFamily="34" charset="0"/>
              </a:rPr>
              <a:t>Behavioural</a:t>
            </a:r>
            <a:r>
              <a:rPr lang="en-US" sz="3600" b="1" dirty="0" smtClean="0">
                <a:solidFill>
                  <a:schemeClr val="bg1"/>
                </a:solidFill>
                <a:latin typeface="Arial" pitchFamily="34" charset="0"/>
                <a:cs typeface="Arial" pitchFamily="34" charset="0"/>
              </a:rPr>
              <a:t> Communication</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428736"/>
            <a:ext cx="8039434" cy="4893647"/>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err="1" smtClean="0">
                <a:solidFill>
                  <a:schemeClr val="bg1"/>
                </a:solidFill>
                <a:latin typeface="Arial" pitchFamily="34" charset="0"/>
                <a:cs typeface="Arial" pitchFamily="34" charset="0"/>
              </a:rPr>
              <a:t>Danie</a:t>
            </a:r>
            <a:r>
              <a:rPr lang="en-US" sz="2400" b="1" dirty="0" smtClean="0">
                <a:solidFill>
                  <a:schemeClr val="bg1"/>
                </a:solidFill>
                <a:latin typeface="Arial" pitchFamily="34" charset="0"/>
                <a:cs typeface="Arial" pitchFamily="34" charset="0"/>
              </a:rPr>
              <a:t> to prepare</a:t>
            </a:r>
            <a:endParaRPr lang="en-US" sz="2000" dirty="0" smtClean="0">
              <a:solidFill>
                <a:schemeClr val="bg1"/>
              </a:solidFill>
              <a:latin typeface="Arial" pitchFamily="34" charset="0"/>
              <a:cs typeface="Arial" pitchFamily="34" charset="0"/>
            </a:endParaRPr>
          </a:p>
          <a:p>
            <a:pPr lvl="1">
              <a:lnSpc>
                <a:spcPct val="150000"/>
              </a:lnSpc>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85786" y="142852"/>
            <a:ext cx="750099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Leadership </a:t>
            </a:r>
            <a:r>
              <a:rPr lang="en-US" sz="3600" b="1" dirty="0" err="1" smtClean="0">
                <a:solidFill>
                  <a:schemeClr val="bg1"/>
                </a:solidFill>
                <a:latin typeface="Arial" pitchFamily="34" charset="0"/>
                <a:cs typeface="Arial" pitchFamily="34" charset="0"/>
              </a:rPr>
              <a:t>Behaviour</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428736"/>
            <a:ext cx="8039434" cy="5355312"/>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err="1" smtClean="0">
                <a:solidFill>
                  <a:schemeClr val="bg1"/>
                </a:solidFill>
                <a:latin typeface="Arial" pitchFamily="34" charset="0"/>
                <a:cs typeface="Arial" pitchFamily="34" charset="0"/>
              </a:rPr>
              <a:t>Danie</a:t>
            </a:r>
            <a:r>
              <a:rPr lang="en-US" sz="2400" b="1" dirty="0" smtClean="0">
                <a:solidFill>
                  <a:schemeClr val="bg1"/>
                </a:solidFill>
                <a:latin typeface="Arial" pitchFamily="34" charset="0"/>
                <a:cs typeface="Arial" pitchFamily="34" charset="0"/>
              </a:rPr>
              <a:t> to prepare</a:t>
            </a:r>
          </a:p>
          <a:p>
            <a:pPr lvl="2">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US" sz="3200" b="1" dirty="0" smtClean="0">
                <a:solidFill>
                  <a:schemeClr val="bg1"/>
                </a:solidFill>
              </a:rPr>
              <a:t>MOSH Context and Workshop Objectives</a:t>
            </a:r>
            <a:endParaRPr lang="en-US" sz="3200" b="1" dirty="0">
              <a:solidFill>
                <a:schemeClr val="bg1"/>
              </a:solidFill>
            </a:endParaRPr>
          </a:p>
        </p:txBody>
      </p:sp>
      <p:sp>
        <p:nvSpPr>
          <p:cNvPr id="5" name="Content Placeholder 2"/>
          <p:cNvSpPr>
            <a:spLocks noGrp="1"/>
          </p:cNvSpPr>
          <p:nvPr>
            <p:ph idx="1"/>
          </p:nvPr>
        </p:nvSpPr>
        <p:spPr>
          <a:xfrm>
            <a:off x="457200" y="785794"/>
            <a:ext cx="8229600" cy="5340369"/>
          </a:xfrm>
        </p:spPr>
        <p:txBody>
          <a:bodyPr>
            <a:noAutofit/>
          </a:bodyPr>
          <a:lstStyle/>
          <a:p>
            <a:pPr>
              <a:lnSpc>
                <a:spcPct val="150000"/>
              </a:lnSpc>
              <a:buFont typeface="+mj-lt"/>
              <a:buAutoNum type="arabicPeriod"/>
            </a:pPr>
            <a:r>
              <a:rPr lang="en-ZA" sz="2000" b="1" dirty="0" smtClean="0">
                <a:solidFill>
                  <a:schemeClr val="bg1"/>
                </a:solidFill>
              </a:rPr>
              <a:t>Maybe MOSH and the zero harm vision presentation</a:t>
            </a:r>
          </a:p>
        </p:txBody>
      </p:sp>
      <p:sp>
        <p:nvSpPr>
          <p:cNvPr id="4" name="Rectangle 3"/>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6" name="Picture 5"/>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7" name="Rectangle 6"/>
          <p:cNvSpPr/>
          <p:nvPr/>
        </p:nvSpPr>
        <p:spPr>
          <a:xfrm>
            <a:off x="571472" y="1643050"/>
            <a:ext cx="5857884" cy="1569660"/>
          </a:xfrm>
          <a:prstGeom prst="rect">
            <a:avLst/>
          </a:prstGeom>
        </p:spPr>
        <p:txBody>
          <a:bodyPr wrap="square">
            <a:spAutoFit/>
          </a:bodyPr>
          <a:lstStyle/>
          <a:p>
            <a:pPr lvl="0" algn="just" eaLnBrk="0" fontAlgn="base" hangingPunct="0">
              <a:spcBef>
                <a:spcPct val="0"/>
              </a:spcBef>
              <a:spcAft>
                <a:spcPct val="0"/>
              </a:spcAft>
            </a:pPr>
            <a:r>
              <a:rPr lang="en-ZA" sz="2400" b="1" dirty="0" smtClean="0">
                <a:solidFill>
                  <a:schemeClr val="bg1"/>
                </a:solidFill>
                <a:latin typeface="Arial" pitchFamily="34" charset="0"/>
                <a:ea typeface="Times New Roman" pitchFamily="18" charset="0"/>
                <a:cs typeface="Arial" pitchFamily="34" charset="0"/>
              </a:rPr>
              <a:t>Objective of the workshop</a:t>
            </a:r>
          </a:p>
          <a:p>
            <a:pPr lvl="0" algn="just" eaLnBrk="0" fontAlgn="base" hangingPunct="0">
              <a:spcBef>
                <a:spcPct val="0"/>
              </a:spcBef>
              <a:spcAft>
                <a:spcPct val="0"/>
              </a:spcAft>
            </a:pPr>
            <a:endParaRPr lang="en-ZA" b="1" dirty="0" smtClean="0">
              <a:solidFill>
                <a:schemeClr val="bg1"/>
              </a:solidFill>
              <a:latin typeface="Arial" pitchFamily="34" charset="0"/>
              <a:ea typeface="Times New Roman" pitchFamily="18" charset="0"/>
              <a:cs typeface="Arial" pitchFamily="34" charset="0"/>
            </a:endParaRPr>
          </a:p>
          <a:p>
            <a:pPr lvl="0" algn="just" eaLnBrk="0" fontAlgn="base" hangingPunct="0">
              <a:spcBef>
                <a:spcPct val="0"/>
              </a:spcBef>
              <a:spcAft>
                <a:spcPct val="0"/>
              </a:spcAft>
              <a:buFont typeface="Arial" pitchFamily="34" charset="0"/>
              <a:buChar char="•"/>
            </a:pPr>
            <a:r>
              <a:rPr lang="en-ZA" b="1" dirty="0" smtClean="0">
                <a:solidFill>
                  <a:schemeClr val="bg1"/>
                </a:solidFill>
                <a:latin typeface="Arial" pitchFamily="34" charset="0"/>
                <a:ea typeface="Times New Roman" pitchFamily="18" charset="0"/>
                <a:cs typeface="Arial" pitchFamily="34" charset="0"/>
              </a:rPr>
              <a:t>  Select a MOSH Leading Practice</a:t>
            </a:r>
          </a:p>
          <a:p>
            <a:pPr lvl="0" algn="just" eaLnBrk="0" fontAlgn="base" hangingPunct="0">
              <a:spcBef>
                <a:spcPct val="0"/>
              </a:spcBef>
              <a:spcAft>
                <a:spcPct val="0"/>
              </a:spcAft>
              <a:buFont typeface="Arial" pitchFamily="34" charset="0"/>
              <a:buChar char="•"/>
            </a:pPr>
            <a:r>
              <a:rPr lang="en-ZA" b="1" dirty="0" smtClean="0">
                <a:solidFill>
                  <a:schemeClr val="bg1"/>
                </a:solidFill>
                <a:latin typeface="Arial" pitchFamily="34" charset="0"/>
                <a:cs typeface="Arial" pitchFamily="34" charset="0"/>
              </a:rPr>
              <a:t>  Agree the Source mine(s)</a:t>
            </a:r>
          </a:p>
          <a:p>
            <a:pPr lvl="0" algn="just" eaLnBrk="0" fontAlgn="base" hangingPunct="0">
              <a:spcBef>
                <a:spcPct val="0"/>
              </a:spcBef>
              <a:spcAft>
                <a:spcPct val="0"/>
              </a:spcAft>
              <a:buFont typeface="Arial" pitchFamily="34" charset="0"/>
              <a:buChar char="•"/>
            </a:pPr>
            <a:r>
              <a:rPr lang="en-ZA" b="1" dirty="0" smtClean="0">
                <a:solidFill>
                  <a:schemeClr val="bg1"/>
                </a:solidFill>
                <a:latin typeface="Arial" pitchFamily="34" charset="0"/>
                <a:cs typeface="Arial" pitchFamily="34" charset="0"/>
              </a:rPr>
              <a:t>  Agree the first adopter mine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571472" y="142852"/>
            <a:ext cx="8143932" cy="646331"/>
          </a:xfrm>
          <a:prstGeom prst="rect">
            <a:avLst/>
          </a:prstGeom>
          <a:noFill/>
        </p:spPr>
        <p:txBody>
          <a:bodyPr wrap="square" rtlCol="0">
            <a:spAutoFit/>
          </a:bodyPr>
          <a:lstStyle/>
          <a:p>
            <a:pPr algn="ctr"/>
            <a:r>
              <a:rPr lang="en-US" sz="3600" b="1" dirty="0" smtClean="0">
                <a:solidFill>
                  <a:schemeClr val="bg1"/>
                </a:solidFill>
                <a:latin typeface="+mj-lt"/>
                <a:cs typeface="Arial" pitchFamily="34" charset="0"/>
              </a:rPr>
              <a:t>Selection Criteria for Leading Practice</a:t>
            </a:r>
            <a:endParaRPr lang="en-US" sz="3600" b="1" dirty="0">
              <a:solidFill>
                <a:schemeClr val="bg1"/>
              </a:solidFill>
              <a:latin typeface="+mj-lt"/>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928671"/>
            <a:ext cx="8229600" cy="4929222"/>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857224" y="642918"/>
            <a:ext cx="7643866" cy="6093976"/>
          </a:xfrm>
          <a:prstGeom prst="rect">
            <a:avLst/>
          </a:prstGeom>
        </p:spPr>
        <p:txBody>
          <a:bodyPr wrap="square">
            <a:spAutoFit/>
          </a:bodyPr>
          <a:lstStyle/>
          <a:p>
            <a:pPr lvl="1" algn="ctr">
              <a:lnSpc>
                <a:spcPct val="150000"/>
              </a:lnSpc>
            </a:pPr>
            <a:endParaRPr lang="en-US" sz="2000" dirty="0" smtClean="0">
              <a:solidFill>
                <a:schemeClr val="bg1"/>
              </a:solidFill>
              <a:latin typeface="Arial" pitchFamily="34" charset="0"/>
              <a:cs typeface="Arial" pitchFamily="34" charset="0"/>
            </a:endParaRPr>
          </a:p>
          <a:p>
            <a:pPr lvl="1" algn="ctr">
              <a:lnSpc>
                <a:spcPct val="150000"/>
              </a:lnSpc>
            </a:pPr>
            <a:endParaRPr lang="en-US" sz="2000" dirty="0" smtClean="0">
              <a:solidFill>
                <a:schemeClr val="bg1"/>
              </a:solidFill>
              <a:latin typeface="Arial" pitchFamily="34" charset="0"/>
              <a:cs typeface="Arial" pitchFamily="34" charset="0"/>
            </a:endParaRPr>
          </a:p>
          <a:p>
            <a:pPr lvl="1" algn="ctr">
              <a:lnSpc>
                <a:spcPct val="150000"/>
              </a:lnSpc>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r>
              <a:rPr lang="en-US" sz="2000" b="1" dirty="0" smtClean="0">
                <a:solidFill>
                  <a:schemeClr val="bg1"/>
                </a:solidFill>
              </a:rPr>
              <a:t>  Potential Impact on Occupational Health and Safety Performance</a:t>
            </a:r>
          </a:p>
          <a:p>
            <a:pPr lvl="1">
              <a:lnSpc>
                <a:spcPct val="150000"/>
              </a:lnSpc>
              <a:buFont typeface="Arial" pitchFamily="34" charset="0"/>
              <a:buChar char="•"/>
            </a:pPr>
            <a:r>
              <a:rPr lang="en-US" sz="2000" b="1" dirty="0" smtClean="0">
                <a:solidFill>
                  <a:schemeClr val="bg1"/>
                </a:solidFill>
              </a:rPr>
              <a:t>  Cost constraints</a:t>
            </a:r>
            <a:endParaRPr lang="en-US" sz="2000" b="1" dirty="0" smtClean="0">
              <a:solidFill>
                <a:schemeClr val="bg1"/>
              </a:solidFill>
              <a:cs typeface="Arial" pitchFamily="34" charset="0"/>
            </a:endParaRPr>
          </a:p>
          <a:p>
            <a:pPr lvl="1">
              <a:lnSpc>
                <a:spcPct val="150000"/>
              </a:lnSpc>
              <a:buFont typeface="Arial" pitchFamily="34" charset="0"/>
              <a:buChar char="•"/>
            </a:pPr>
            <a:r>
              <a:rPr lang="en-US" sz="2000" b="1" dirty="0" smtClean="0">
                <a:solidFill>
                  <a:schemeClr val="bg1"/>
                </a:solidFill>
              </a:rPr>
              <a:t>  Time constraints</a:t>
            </a:r>
          </a:p>
          <a:p>
            <a:pPr lvl="1">
              <a:lnSpc>
                <a:spcPct val="150000"/>
              </a:lnSpc>
              <a:buFont typeface="Arial" pitchFamily="34" charset="0"/>
              <a:buChar char="•"/>
            </a:pPr>
            <a:r>
              <a:rPr lang="en-US" sz="2000" b="1" dirty="0" smtClean="0">
                <a:solidFill>
                  <a:schemeClr val="bg1"/>
                </a:solidFill>
              </a:rPr>
              <a:t>  Policy constraints</a:t>
            </a:r>
          </a:p>
          <a:p>
            <a:pPr lvl="1">
              <a:lnSpc>
                <a:spcPct val="150000"/>
              </a:lnSpc>
              <a:buFont typeface="Arial" pitchFamily="34" charset="0"/>
              <a:buChar char="•"/>
            </a:pPr>
            <a:r>
              <a:rPr lang="en-US" sz="2000" b="1" dirty="0" smtClean="0">
                <a:solidFill>
                  <a:schemeClr val="bg1"/>
                </a:solidFill>
              </a:rPr>
              <a:t>  Readiness for adoption</a:t>
            </a:r>
          </a:p>
          <a:p>
            <a:pPr lvl="1">
              <a:lnSpc>
                <a:spcPct val="150000"/>
              </a:lnSpc>
              <a:buFont typeface="Arial" pitchFamily="34" charset="0"/>
              <a:buChar char="•"/>
            </a:pPr>
            <a:r>
              <a:rPr lang="en-US" sz="2000" b="1" dirty="0" smtClean="0">
                <a:solidFill>
                  <a:schemeClr val="bg1"/>
                </a:solidFill>
              </a:rPr>
              <a:t>  Operational conflict</a:t>
            </a:r>
          </a:p>
          <a:p>
            <a:pPr lvl="1">
              <a:lnSpc>
                <a:spcPct val="150000"/>
              </a:lnSpc>
              <a:buFont typeface="Arial" pitchFamily="34" charset="0"/>
              <a:buChar char="•"/>
            </a:pPr>
            <a:r>
              <a:rPr lang="en-US" sz="2000" b="1" dirty="0" smtClean="0">
                <a:solidFill>
                  <a:schemeClr val="bg1"/>
                </a:solidFill>
              </a:rPr>
              <a:t>  Social impact</a:t>
            </a:r>
          </a:p>
          <a:p>
            <a:pPr lvl="1">
              <a:lnSpc>
                <a:spcPct val="150000"/>
              </a:lnSpc>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1000100" y="142852"/>
            <a:ext cx="642942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Potential Adopter Mines</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000108"/>
            <a:ext cx="8039434" cy="9233297"/>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smtClean="0">
                <a:solidFill>
                  <a:schemeClr val="bg1"/>
                </a:solidFill>
              </a:rPr>
              <a:t>Open Cast/Pit mines with Fatalities or Lost Time Injuries 2008 – 20013</a:t>
            </a:r>
          </a:p>
          <a:p>
            <a:pPr lvl="1">
              <a:lnSpc>
                <a:spcPct val="150000"/>
              </a:lnSpc>
            </a:pPr>
            <a:r>
              <a:rPr lang="en-US" sz="2400" dirty="0" smtClean="0">
                <a:solidFill>
                  <a:schemeClr val="bg1"/>
                </a:solidFill>
              </a:rPr>
              <a:t> </a:t>
            </a:r>
            <a:r>
              <a:rPr lang="en-US" sz="2000" b="1" dirty="0" smtClean="0">
                <a:solidFill>
                  <a:schemeClr val="bg1"/>
                </a:solidFill>
              </a:rPr>
              <a:t>AFRISAM - DUDFIELD                       AFRISAM - ZEEKOEWATER QUARRY WITBANK     AFRISAM -ULCO                            ANGLOGOLD METAL     APOLLO BRICK(PTY)LTDCY                   ARTHUR TAYLER OPENCAST ATCOM (COAL)      B &amp; E CRADOCK QUARRY           B &amp; E SILICA MINE, GROENFONTEIN, DELMAS  BADENHORST DIAMANTE                      BADEROUKE MINE(PTY)LTD        BLUE ROCK QUARRY (QUARTZITE) EAST LONDON BOLEKANE TRADING  BOOYSENDAL PLATINUM MINE                 BRICKVELD(PTY)LTD        BRITTEN KALKMYN, KAREEPAN,                      TVL  BROCHETTO (SAND) </a:t>
            </a:r>
            <a:endParaRPr lang="en-US" sz="2000" b="1"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r>
              <a:rPr lang="en-US" sz="2000" dirty="0" smtClean="0">
                <a:solidFill>
                  <a:schemeClr val="bg1"/>
                </a:solidFill>
                <a:latin typeface="Arial" pitchFamily="34" charset="0"/>
                <a:cs typeface="Arial" pitchFamily="34" charset="0"/>
              </a:rPr>
              <a:t> </a:t>
            </a: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1000100" y="142852"/>
            <a:ext cx="642942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Potential Adopter Mines</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000108"/>
            <a:ext cx="8039434" cy="8309967"/>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smtClean="0">
                <a:solidFill>
                  <a:schemeClr val="bg1"/>
                </a:solidFill>
              </a:rPr>
              <a:t>Open Cast/Pit mines with Fatalities or Lost Time Injuries 2008 – 2013</a:t>
            </a:r>
          </a:p>
          <a:p>
            <a:pPr lvl="1">
              <a:lnSpc>
                <a:spcPct val="150000"/>
              </a:lnSpc>
            </a:pPr>
            <a:r>
              <a:rPr lang="en-US" sz="2400" b="1" dirty="0" smtClean="0">
                <a:solidFill>
                  <a:schemeClr val="bg1"/>
                </a:solidFill>
              </a:rPr>
              <a:t> </a:t>
            </a:r>
            <a:r>
              <a:rPr lang="en-US" sz="2000" b="1" dirty="0" smtClean="0">
                <a:solidFill>
                  <a:schemeClr val="bg1"/>
                </a:solidFill>
              </a:rPr>
              <a:t>BUFFELS CHROME MINE                      BURK  MINING (PTY)LTD                    CABRICO(PTY)LTD                          COPPER SLATE (TEMP CODE)                 COROBRIK - ODENDAALSRUST QUARRY          CROWN GOLD RECOVERIES DE BEERS -  KIMBERLEY MINES          DE BEERS - VENETIA                       DE BEERS - VOORSPOED                     DE KOP QUARRY - NIEUWE RUST              DOMINIUM REEFS URANIUM MINE EX RIETKUIL  </a:t>
            </a:r>
          </a:p>
          <a:p>
            <a:pPr lvl="1">
              <a:lnSpc>
                <a:spcPct val="150000"/>
              </a:lnSpc>
            </a:pPr>
            <a:r>
              <a:rPr lang="en-US" sz="2000" b="1" dirty="0" smtClean="0">
                <a:solidFill>
                  <a:schemeClr val="bg1"/>
                </a:solidFill>
              </a:rPr>
              <a:t>DONKERHOEK QUARTZITE (PTY) LTD           DRIFT SUPER SAND   DROOGEHOUT NO 44    EASTERN CHROME     </a:t>
            </a: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r>
              <a:rPr lang="en-US" sz="2000" dirty="0" smtClean="0">
                <a:solidFill>
                  <a:schemeClr val="bg1"/>
                </a:solidFill>
                <a:latin typeface="Arial" pitchFamily="34" charset="0"/>
                <a:cs typeface="Arial" pitchFamily="34" charset="0"/>
              </a:rPr>
              <a:t> </a:t>
            </a: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1000100" y="142852"/>
            <a:ext cx="642942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Potential Adopter Mines</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000108"/>
            <a:ext cx="8039434" cy="7848302"/>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smtClean="0">
                <a:solidFill>
                  <a:schemeClr val="bg1"/>
                </a:solidFill>
              </a:rPr>
              <a:t>Open Cast/Pit mines with Fatalities or Lost Time Injuries 2008 – 2013</a:t>
            </a:r>
          </a:p>
          <a:p>
            <a:pPr lvl="1">
              <a:lnSpc>
                <a:spcPct val="150000"/>
              </a:lnSpc>
            </a:pPr>
            <a:r>
              <a:rPr lang="en-US" sz="2400" b="1" dirty="0" smtClean="0">
                <a:solidFill>
                  <a:schemeClr val="bg1"/>
                </a:solidFill>
              </a:rPr>
              <a:t> </a:t>
            </a:r>
            <a:r>
              <a:rPr lang="en-US" sz="2000" b="1" dirty="0" smtClean="0">
                <a:solidFill>
                  <a:schemeClr val="bg1"/>
                </a:solidFill>
                <a:latin typeface="Arial" pitchFamily="34" charset="0"/>
                <a:cs typeface="Arial" pitchFamily="34" charset="0"/>
              </a:rPr>
              <a:t> </a:t>
            </a:r>
            <a:r>
              <a:rPr lang="en-US" sz="2000" b="1" dirty="0" smtClean="0">
                <a:solidFill>
                  <a:schemeClr val="bg1"/>
                </a:solidFill>
              </a:rPr>
              <a:t>ELAND PLATINUM MINE                      ETRUSCAN - HARTBEESLAAGTE                FOLOVHODWE MINING                        FOSKOR (PHOSPHATES) MINE, LETABA TVL     GLISA COLLIERY,                 GRAHAMSTOWN BRICK              GRASPAN COLLIERY                         GROENVALLEI COLLIERY (COAL) CAROLINA TVL                GROOTEGELUK COAL MINE WATERBERG          HAKHANO COLLERY     HELAM DIAMOND MINE, SWARTRUGGENS TVL     IDWALA CARBONATES     ISIBONELO COLLIERY   KALGOLD OPERATION                        KHUMANI MINE         KLEINKOPJE COLLIERY</a:t>
            </a:r>
            <a:endParaRPr lang="en-US" sz="2000" b="1"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b="1"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1000100" y="142852"/>
            <a:ext cx="642942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Potential Adopter Mines</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000108"/>
            <a:ext cx="8039434" cy="7848302"/>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smtClean="0">
                <a:solidFill>
                  <a:schemeClr val="bg1"/>
                </a:solidFill>
              </a:rPr>
              <a:t>Open Cast/Pit mines with Fatalities or Lost Time Injuries 2008 – 2013</a:t>
            </a:r>
          </a:p>
          <a:p>
            <a:pPr lvl="1">
              <a:lnSpc>
                <a:spcPct val="150000"/>
              </a:lnSpc>
            </a:pPr>
            <a:r>
              <a:rPr lang="en-US" sz="2400" b="1" dirty="0" smtClean="0">
                <a:solidFill>
                  <a:schemeClr val="bg1"/>
                </a:solidFill>
              </a:rPr>
              <a:t> </a:t>
            </a:r>
            <a:r>
              <a:rPr lang="en-US" sz="2000" b="1" dirty="0" smtClean="0">
                <a:solidFill>
                  <a:schemeClr val="bg1"/>
                </a:solidFill>
                <a:latin typeface="Arial" pitchFamily="34" charset="0"/>
                <a:cs typeface="Arial" pitchFamily="34" charset="0"/>
              </a:rPr>
              <a:t> </a:t>
            </a:r>
            <a:r>
              <a:rPr lang="en-US" sz="2000" b="1" dirty="0" smtClean="0">
                <a:solidFill>
                  <a:schemeClr val="bg1"/>
                </a:solidFill>
              </a:rPr>
              <a:t>KLIPSPRUIT COLLIERY              KOFFIEFONTEIN EMPOWERMENT JV             LAFARGE LICHTENBURG            LAFARGE:  MOREGROVE QUARRY               LANDAU (KROMDRAAI) COLLIERY              LEEUWKOP                                 LELIEFONTEIN COAL (TEMP CODE)            MAJENG MINING (PTY) LTD                  MAMATWAN MANGANESE MINE,  MANHATTAN – KAMEELDRIFT MANROTRADE SEVENTEEN   MAPOCHS        MARX DELWERY                             MASHALA RESOURCES                        MIDDELBURG MINE SERVICES MIDDELKRAAL COLLIERY                     MOGALAKWENA PLATINUM </a:t>
            </a:r>
            <a:endParaRPr lang="en-US" sz="2000" b="1"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b="1"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Arial" pitchFamily="34" charset="0"/>
              <a:cs typeface="Arial" pitchFamily="34" charset="0"/>
            </a:endParaRPr>
          </a:p>
          <a:p>
            <a:pPr>
              <a:lnSpc>
                <a:spcPct val="150000"/>
              </a:lnSpc>
            </a:pPr>
            <a:endParaRPr lang="en-US" sz="2400"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1000100" y="142852"/>
            <a:ext cx="642942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Potential Adopter Mines</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000108"/>
            <a:ext cx="8039434" cy="7848302"/>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smtClean="0">
                <a:solidFill>
                  <a:schemeClr val="bg1"/>
                </a:solidFill>
              </a:rPr>
              <a:t>Open Cast/Pit mines with Fatalities or Lost Time Injuries 2008 – 20013</a:t>
            </a:r>
          </a:p>
          <a:p>
            <a:pPr lvl="1">
              <a:lnSpc>
                <a:spcPct val="150000"/>
              </a:lnSpc>
            </a:pPr>
            <a:r>
              <a:rPr lang="en-US" sz="2400" b="1" dirty="0" smtClean="0">
                <a:solidFill>
                  <a:schemeClr val="bg1"/>
                </a:solidFill>
              </a:rPr>
              <a:t> </a:t>
            </a:r>
            <a:r>
              <a:rPr lang="en-US" sz="2000" b="1" dirty="0" smtClean="0">
                <a:solidFill>
                  <a:schemeClr val="bg1"/>
                </a:solidFill>
                <a:latin typeface="Arial" pitchFamily="34" charset="0"/>
                <a:cs typeface="Arial" pitchFamily="34" charset="0"/>
              </a:rPr>
              <a:t> </a:t>
            </a:r>
            <a:r>
              <a:rPr lang="en-US" sz="2000" b="1" dirty="0" smtClean="0">
                <a:solidFill>
                  <a:schemeClr val="bg1"/>
                </a:solidFill>
              </a:rPr>
              <a:t>MOOIFONTEIN COLLIERY                     MOOIPLAATS COLLIERY                      MOROKWA MANGANESE                        NAMAKWA SANDS LTD                        NEW CONSORT GOLD MINE    BARBERTON NEW VAAL COLLIERY,         NIGEL BRICK &amp; CLAY,                       NORWESCO COLLIERY                        OCON BRICKS PLANT 11                     OPTIMUM COLLIERY, OTTOSSHOOP HOLDINGS PTY,LTD  </a:t>
            </a:r>
          </a:p>
          <a:p>
            <a:pPr lvl="1">
              <a:lnSpc>
                <a:spcPct val="150000"/>
              </a:lnSpc>
            </a:pPr>
            <a:r>
              <a:rPr lang="en-US" sz="2000" b="1" dirty="0" smtClean="0">
                <a:solidFill>
                  <a:schemeClr val="bg1"/>
                </a:solidFill>
              </a:rPr>
              <a:t>PAARDEPLAATS(EASTSIDE)COLLIERY CAROLINA  </a:t>
            </a:r>
          </a:p>
          <a:p>
            <a:pPr lvl="1">
              <a:lnSpc>
                <a:spcPct val="150000"/>
              </a:lnSpc>
            </a:pPr>
            <a:r>
              <a:rPr lang="en-US" sz="2000" b="1" dirty="0" smtClean="0">
                <a:solidFill>
                  <a:schemeClr val="bg1"/>
                </a:solidFill>
              </a:rPr>
              <a:t>PALESA COLLIERY          PPC: LIMEACRES      PPC: RIEBEEK PPC: SLURRY</a:t>
            </a:r>
            <a:endParaRPr lang="en-US" sz="2000" b="1"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b="1" dirty="0" smtClean="0">
              <a:solidFill>
                <a:schemeClr val="bg1"/>
              </a:solidFill>
              <a:latin typeface="Arial" pitchFamily="34" charset="0"/>
              <a:cs typeface="Arial" pitchFamily="34" charset="0"/>
            </a:endParaRPr>
          </a:p>
          <a:p>
            <a:pPr lvl="1">
              <a:lnSpc>
                <a:spcPct val="150000"/>
              </a:lnSpc>
              <a:buFont typeface="Arial" pitchFamily="34" charset="0"/>
              <a:buChar char="•"/>
            </a:pPr>
            <a:endParaRPr lang="en-US" sz="2000" b="1"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b="1" dirty="0" smtClean="0">
              <a:solidFill>
                <a:schemeClr val="bg1"/>
              </a:solidFill>
              <a:latin typeface="Arial" pitchFamily="34" charset="0"/>
              <a:cs typeface="Arial" pitchFamily="34" charset="0"/>
            </a:endParaRPr>
          </a:p>
          <a:p>
            <a:pPr>
              <a:lnSpc>
                <a:spcPct val="150000"/>
              </a:lnSpc>
            </a:pPr>
            <a:endParaRPr lang="en-US" sz="2400" b="1"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1000100" y="142852"/>
            <a:ext cx="6429420" cy="646331"/>
          </a:xfrm>
          <a:prstGeom prst="rect">
            <a:avLst/>
          </a:prstGeom>
          <a:noFill/>
        </p:spPr>
        <p:txBody>
          <a:bodyPr wrap="square" rtlCol="0">
            <a:spAutoFit/>
          </a:bodyPr>
          <a:lstStyle/>
          <a:p>
            <a:pPr algn="ctr"/>
            <a:r>
              <a:rPr lang="en-US" sz="3600" b="1" dirty="0" smtClean="0">
                <a:solidFill>
                  <a:schemeClr val="bg1"/>
                </a:solidFill>
                <a:latin typeface="Arial" pitchFamily="34" charset="0"/>
                <a:cs typeface="Arial" pitchFamily="34" charset="0"/>
              </a:rPr>
              <a:t>Potential Adopter Mines</a:t>
            </a:r>
            <a:endParaRPr lang="en-US" sz="3600" b="1" dirty="0">
              <a:solidFill>
                <a:schemeClr val="bg1"/>
              </a:solidFill>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1357298"/>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000108"/>
            <a:ext cx="8039434" cy="6001643"/>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smtClean="0">
                <a:solidFill>
                  <a:schemeClr val="bg1"/>
                </a:solidFill>
              </a:rPr>
              <a:t>Open Cast/Pit mines with Fatalities or Lost Time Injuries 2008 – 2013</a:t>
            </a:r>
          </a:p>
          <a:p>
            <a:pPr lvl="1">
              <a:lnSpc>
                <a:spcPct val="150000"/>
              </a:lnSpc>
            </a:pPr>
            <a:r>
              <a:rPr lang="en-US" sz="2400" b="1" dirty="0" smtClean="0">
                <a:solidFill>
                  <a:schemeClr val="bg1"/>
                </a:solidFill>
              </a:rPr>
              <a:t> </a:t>
            </a:r>
            <a:r>
              <a:rPr lang="en-US" sz="2000" b="1" dirty="0" smtClean="0">
                <a:solidFill>
                  <a:schemeClr val="bg1"/>
                </a:solidFill>
                <a:latin typeface="Arial" pitchFamily="34" charset="0"/>
                <a:cs typeface="Arial" pitchFamily="34" charset="0"/>
              </a:rPr>
              <a:t> </a:t>
            </a:r>
            <a:r>
              <a:rPr lang="en-US" sz="2000" b="1" dirty="0" smtClean="0">
                <a:solidFill>
                  <a:schemeClr val="bg1"/>
                </a:solidFill>
              </a:rPr>
              <a:t>TRANS HEX BLOEDDRIFT                     TRICHARD CRUSHERS         UNITED MANGANESE OF KALAHARI         VAAL RIVER OPS  VERGENOEG FLUORSPAR MINE    VLAKVARKFONTEIN </a:t>
            </a:r>
          </a:p>
          <a:p>
            <a:pPr lvl="1">
              <a:lnSpc>
                <a:spcPct val="150000"/>
              </a:lnSpc>
            </a:pPr>
            <a:r>
              <a:rPr lang="en-US" sz="2000" b="1" dirty="0" smtClean="0">
                <a:solidFill>
                  <a:schemeClr val="bg1"/>
                </a:solidFill>
              </a:rPr>
              <a:t>VOLCANO BRICK                     W G WEARNE(PTY)LTD      </a:t>
            </a:r>
          </a:p>
          <a:p>
            <a:pPr lvl="1">
              <a:lnSpc>
                <a:spcPct val="150000"/>
              </a:lnSpc>
            </a:pPr>
            <a:r>
              <a:rPr lang="en-US" sz="2000" b="1" dirty="0" smtClean="0">
                <a:solidFill>
                  <a:schemeClr val="bg1"/>
                </a:solidFill>
              </a:rPr>
              <a:t>WBJV PROJECT              WESSELS MINE,              WG WEARNE  </a:t>
            </a:r>
          </a:p>
          <a:p>
            <a:pPr lvl="1">
              <a:lnSpc>
                <a:spcPct val="150000"/>
              </a:lnSpc>
            </a:pPr>
            <a:r>
              <a:rPr lang="en-US" sz="2000" b="1" dirty="0" smtClean="0">
                <a:solidFill>
                  <a:schemeClr val="bg1"/>
                </a:solidFill>
              </a:rPr>
              <a:t>WOLWEKRANS COLLIERY        </a:t>
            </a:r>
            <a:endParaRPr lang="en-US" sz="2000" b="1"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b="1" dirty="0" smtClean="0">
              <a:solidFill>
                <a:schemeClr val="bg1"/>
              </a:solidFill>
              <a:latin typeface="Arial" pitchFamily="34" charset="0"/>
              <a:cs typeface="Arial" pitchFamily="34" charset="0"/>
            </a:endParaRPr>
          </a:p>
          <a:p>
            <a:pPr>
              <a:lnSpc>
                <a:spcPct val="150000"/>
              </a:lnSpc>
            </a:pPr>
            <a:endParaRPr lang="en-US" sz="2400" b="1" dirty="0" smtClean="0">
              <a:solidFill>
                <a:schemeClr val="bg1"/>
              </a:solidFill>
              <a:latin typeface="Arial" pitchFamily="34" charset="0"/>
              <a:cs typeface="Arial"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ZA" b="1" dirty="0" smtClean="0">
                <a:solidFill>
                  <a:schemeClr val="bg1"/>
                </a:solidFill>
              </a:rPr>
              <a:t>Team activities to date</a:t>
            </a:r>
            <a:endParaRPr lang="en-US" b="1" dirty="0">
              <a:solidFill>
                <a:schemeClr val="bg1"/>
              </a:solidFill>
            </a:endParaRPr>
          </a:p>
        </p:txBody>
      </p:sp>
      <p:sp>
        <p:nvSpPr>
          <p:cNvPr id="5" name="Content Placeholder 2"/>
          <p:cNvSpPr>
            <a:spLocks noGrp="1"/>
          </p:cNvSpPr>
          <p:nvPr>
            <p:ph idx="1"/>
          </p:nvPr>
        </p:nvSpPr>
        <p:spPr>
          <a:xfrm>
            <a:off x="457200" y="785794"/>
            <a:ext cx="8229600" cy="5340369"/>
          </a:xfrm>
        </p:spPr>
        <p:txBody>
          <a:bodyPr>
            <a:noAutofit/>
          </a:bodyPr>
          <a:lstStyle/>
          <a:p>
            <a:pPr>
              <a:buFont typeface="+mj-lt"/>
              <a:buAutoNum type="arabicPeriod"/>
            </a:pPr>
            <a:r>
              <a:rPr lang="en-ZA" sz="2000" b="1" dirty="0" smtClean="0">
                <a:solidFill>
                  <a:schemeClr val="bg1"/>
                </a:solidFill>
              </a:rPr>
              <a:t>Team meets once a month for 5 hours since Feb 2013</a:t>
            </a:r>
          </a:p>
          <a:p>
            <a:pPr>
              <a:buFont typeface="+mj-lt"/>
              <a:buAutoNum type="arabicPeriod"/>
            </a:pPr>
            <a:r>
              <a:rPr lang="en-ZA" sz="2000" b="1" dirty="0" smtClean="0">
                <a:solidFill>
                  <a:schemeClr val="bg1"/>
                </a:solidFill>
              </a:rPr>
              <a:t>PDS focus or not</a:t>
            </a:r>
          </a:p>
          <a:p>
            <a:pPr>
              <a:buFont typeface="+mj-lt"/>
              <a:buAutoNum type="arabicPeriod"/>
            </a:pPr>
            <a:r>
              <a:rPr lang="en-ZA" sz="2000" b="1" dirty="0" smtClean="0">
                <a:solidFill>
                  <a:schemeClr val="bg1"/>
                </a:solidFill>
              </a:rPr>
              <a:t>Incident analysis</a:t>
            </a:r>
          </a:p>
          <a:p>
            <a:pPr>
              <a:buFont typeface="+mj-lt"/>
              <a:buAutoNum type="arabicPeriod"/>
            </a:pPr>
            <a:r>
              <a:rPr lang="en-ZA" sz="2000" b="1" dirty="0" smtClean="0">
                <a:solidFill>
                  <a:schemeClr val="bg1"/>
                </a:solidFill>
              </a:rPr>
              <a:t>Fatality analysis</a:t>
            </a:r>
          </a:p>
          <a:p>
            <a:pPr>
              <a:buFont typeface="+mj-lt"/>
              <a:buAutoNum type="arabicPeriod"/>
            </a:pPr>
            <a:r>
              <a:rPr lang="en-ZA" sz="2000" b="1" dirty="0" smtClean="0">
                <a:solidFill>
                  <a:schemeClr val="bg1"/>
                </a:solidFill>
              </a:rPr>
              <a:t>Expert risk model</a:t>
            </a:r>
          </a:p>
          <a:p>
            <a:pPr>
              <a:buFont typeface="+mj-lt"/>
              <a:buAutoNum type="arabicPeriod"/>
            </a:pPr>
            <a:r>
              <a:rPr lang="en-ZA" sz="2000" b="1" dirty="0" smtClean="0">
                <a:solidFill>
                  <a:schemeClr val="bg1"/>
                </a:solidFill>
              </a:rPr>
              <a:t>Visited / presentations</a:t>
            </a:r>
          </a:p>
          <a:p>
            <a:pPr lvl="1"/>
            <a:r>
              <a:rPr lang="en-ZA" sz="2000" b="1" dirty="0" err="1" smtClean="0">
                <a:solidFill>
                  <a:schemeClr val="bg1"/>
                </a:solidFill>
              </a:rPr>
              <a:t>Mogalakwena</a:t>
            </a:r>
            <a:r>
              <a:rPr lang="en-ZA" sz="2000" b="1" dirty="0" smtClean="0">
                <a:solidFill>
                  <a:schemeClr val="bg1"/>
                </a:solidFill>
              </a:rPr>
              <a:t> Motion inhibitor and bumper, </a:t>
            </a:r>
            <a:r>
              <a:rPr lang="en-ZA" sz="2000" b="1" dirty="0" err="1" smtClean="0">
                <a:solidFill>
                  <a:schemeClr val="bg1"/>
                </a:solidFill>
              </a:rPr>
              <a:t>Guardvant</a:t>
            </a:r>
            <a:endParaRPr lang="en-ZA" sz="2000" b="1" dirty="0" smtClean="0">
              <a:solidFill>
                <a:schemeClr val="bg1"/>
              </a:solidFill>
            </a:endParaRPr>
          </a:p>
          <a:p>
            <a:pPr lvl="1"/>
            <a:r>
              <a:rPr lang="en-ZA" sz="2000" b="1" dirty="0" smtClean="0">
                <a:solidFill>
                  <a:schemeClr val="bg1"/>
                </a:solidFill>
              </a:rPr>
              <a:t>Middelburg Colliery – Traffic Management, DSS</a:t>
            </a:r>
          </a:p>
          <a:p>
            <a:pPr lvl="1"/>
            <a:r>
              <a:rPr lang="en-ZA" sz="2000" b="1" dirty="0" smtClean="0">
                <a:solidFill>
                  <a:schemeClr val="bg1"/>
                </a:solidFill>
              </a:rPr>
              <a:t>Fatigue – De Beers, CSIR, </a:t>
            </a:r>
            <a:r>
              <a:rPr lang="en-ZA" sz="2000" b="1" dirty="0" err="1" smtClean="0">
                <a:solidFill>
                  <a:schemeClr val="bg1"/>
                </a:solidFill>
              </a:rPr>
              <a:t>Kolomela</a:t>
            </a:r>
            <a:endParaRPr lang="en-ZA" sz="2000" b="1" dirty="0" smtClean="0">
              <a:solidFill>
                <a:schemeClr val="bg1"/>
              </a:solidFill>
            </a:endParaRPr>
          </a:p>
          <a:p>
            <a:pPr marL="457200" indent="-457200">
              <a:buFont typeface="+mj-lt"/>
              <a:buAutoNum type="arabicPeriod"/>
            </a:pPr>
            <a:r>
              <a:rPr lang="en-ZA" sz="2000" b="1" dirty="0" smtClean="0">
                <a:solidFill>
                  <a:schemeClr val="bg1"/>
                </a:solidFill>
              </a:rPr>
              <a:t>Preparation of risk report</a:t>
            </a:r>
          </a:p>
          <a:p>
            <a:pPr marL="457200" indent="-457200">
              <a:lnSpc>
                <a:spcPct val="150000"/>
              </a:lnSpc>
              <a:buFont typeface="+mj-lt"/>
              <a:buAutoNum type="arabicPeriod"/>
            </a:pPr>
            <a:r>
              <a:rPr lang="en-ZA" sz="2000" b="1" dirty="0" smtClean="0">
                <a:solidFill>
                  <a:schemeClr val="bg1"/>
                </a:solidFill>
              </a:rPr>
              <a:t>Preparation for workshop</a:t>
            </a:r>
          </a:p>
        </p:txBody>
      </p:sp>
      <p:sp>
        <p:nvSpPr>
          <p:cNvPr id="4" name="Rectangle 3"/>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6" name="Picture 5"/>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 calcmode="lin" valueType="num">
                                      <p:cBhvr additive="base">
                                        <p:cTn id="37"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5">
                                            <p:txEl>
                                              <p:pRg st="6" end="6"/>
                                            </p:txEl>
                                          </p:spTgt>
                                        </p:tgtEl>
                                        <p:attrNameLst>
                                          <p:attrName>style.visibility</p:attrName>
                                        </p:attrNameLst>
                                      </p:cBhvr>
                                      <p:to>
                                        <p:strVal val="visible"/>
                                      </p:to>
                                    </p:set>
                                    <p:anim calcmode="lin" valueType="num">
                                      <p:cBhvr additive="base">
                                        <p:cTn id="41"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5">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5">
                                            <p:txEl>
                                              <p:pRg st="7" end="7"/>
                                            </p:txEl>
                                          </p:spTgt>
                                        </p:tgtEl>
                                        <p:attrNameLst>
                                          <p:attrName>style.visibility</p:attrName>
                                        </p:attrNameLst>
                                      </p:cBhvr>
                                      <p:to>
                                        <p:strVal val="visible"/>
                                      </p:to>
                                    </p:set>
                                    <p:anim calcmode="lin" valueType="num">
                                      <p:cBhvr additive="base">
                                        <p:cTn id="45"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5">
                                            <p:txEl>
                                              <p:pRg st="7" end="7"/>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5">
                                            <p:txEl>
                                              <p:pRg st="8" end="8"/>
                                            </p:txEl>
                                          </p:spTgt>
                                        </p:tgtEl>
                                        <p:attrNameLst>
                                          <p:attrName>style.visibility</p:attrName>
                                        </p:attrNameLst>
                                      </p:cBhvr>
                                      <p:to>
                                        <p:strVal val="visible"/>
                                      </p:to>
                                    </p:set>
                                    <p:anim calcmode="lin" valueType="num">
                                      <p:cBhvr additive="base">
                                        <p:cTn id="49"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9" end="9"/>
                                            </p:txEl>
                                          </p:spTgt>
                                        </p:tgtEl>
                                        <p:attrNameLst>
                                          <p:attrName>style.visibility</p:attrName>
                                        </p:attrNameLst>
                                      </p:cBhvr>
                                      <p:to>
                                        <p:strVal val="visible"/>
                                      </p:to>
                                    </p:set>
                                    <p:anim calcmode="lin" valueType="num">
                                      <p:cBhvr additive="base">
                                        <p:cTn id="55"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xEl>
                                              <p:pRg st="10" end="10"/>
                                            </p:txEl>
                                          </p:spTgt>
                                        </p:tgtEl>
                                        <p:attrNameLst>
                                          <p:attrName>style.visibility</p:attrName>
                                        </p:attrNameLst>
                                      </p:cBhvr>
                                      <p:to>
                                        <p:strVal val="visible"/>
                                      </p:to>
                                    </p:set>
                                    <p:anim calcmode="lin" valueType="num">
                                      <p:cBhvr additive="base">
                                        <p:cTn id="61"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ZA" dirty="0" smtClean="0">
                <a:solidFill>
                  <a:schemeClr val="bg1"/>
                </a:solidFill>
              </a:rPr>
              <a:t>The MOSH Adoption Process</a:t>
            </a:r>
            <a:endParaRPr lang="en-US" dirty="0">
              <a:solidFill>
                <a:schemeClr val="bg1"/>
              </a:solidFill>
            </a:endParaRPr>
          </a:p>
        </p:txBody>
      </p:sp>
      <p:sp>
        <p:nvSpPr>
          <p:cNvPr id="5" name="Content Placeholder 2"/>
          <p:cNvSpPr>
            <a:spLocks noGrp="1"/>
          </p:cNvSpPr>
          <p:nvPr>
            <p:ph idx="1"/>
          </p:nvPr>
        </p:nvSpPr>
        <p:spPr>
          <a:xfrm>
            <a:off x="457200" y="785794"/>
            <a:ext cx="8229600" cy="5340369"/>
          </a:xfrm>
        </p:spPr>
        <p:txBody>
          <a:bodyPr>
            <a:noAutofit/>
          </a:bodyPr>
          <a:lstStyle/>
          <a:p>
            <a:pPr>
              <a:lnSpc>
                <a:spcPct val="150000"/>
              </a:lnSpc>
              <a:buFont typeface="+mj-lt"/>
              <a:buAutoNum type="arabicPeriod"/>
            </a:pPr>
            <a:r>
              <a:rPr lang="en-ZA" sz="2000" b="1" dirty="0" smtClean="0">
                <a:solidFill>
                  <a:schemeClr val="bg1"/>
                </a:solidFill>
              </a:rPr>
              <a:t>Video</a:t>
            </a:r>
          </a:p>
        </p:txBody>
      </p:sp>
      <p:sp>
        <p:nvSpPr>
          <p:cNvPr id="4" name="Rectangle 3"/>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6" name="Picture 5"/>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ZA" b="1" dirty="0" smtClean="0">
                <a:solidFill>
                  <a:schemeClr val="bg1"/>
                </a:solidFill>
              </a:rPr>
              <a:t>Management Orientation</a:t>
            </a:r>
            <a:endParaRPr lang="en-US" b="1" dirty="0">
              <a:solidFill>
                <a:schemeClr val="bg1"/>
              </a:solidFill>
            </a:endParaRPr>
          </a:p>
        </p:txBody>
      </p:sp>
      <p:sp>
        <p:nvSpPr>
          <p:cNvPr id="5" name="Content Placeholder 2"/>
          <p:cNvSpPr>
            <a:spLocks noGrp="1"/>
          </p:cNvSpPr>
          <p:nvPr>
            <p:ph idx="1"/>
          </p:nvPr>
        </p:nvSpPr>
        <p:spPr>
          <a:xfrm>
            <a:off x="457200" y="785794"/>
            <a:ext cx="8229600" cy="5340369"/>
          </a:xfrm>
        </p:spPr>
        <p:txBody>
          <a:bodyPr>
            <a:noAutofit/>
          </a:bodyPr>
          <a:lstStyle/>
          <a:p>
            <a:pPr>
              <a:lnSpc>
                <a:spcPct val="150000"/>
              </a:lnSpc>
              <a:buFont typeface="+mj-lt"/>
              <a:buAutoNum type="arabicPeriod"/>
            </a:pPr>
            <a:r>
              <a:rPr lang="en-ZA" sz="2000" b="1" dirty="0" smtClean="0">
                <a:solidFill>
                  <a:schemeClr val="bg1"/>
                </a:solidFill>
              </a:rPr>
              <a:t>For industry by industry – LH facilitates</a:t>
            </a:r>
          </a:p>
          <a:p>
            <a:pPr>
              <a:lnSpc>
                <a:spcPct val="150000"/>
              </a:lnSpc>
              <a:buFont typeface="+mj-lt"/>
              <a:buAutoNum type="arabicPeriod"/>
            </a:pPr>
            <a:r>
              <a:rPr lang="en-ZA" sz="2000" b="1" dirty="0" smtClean="0">
                <a:solidFill>
                  <a:schemeClr val="bg1"/>
                </a:solidFill>
              </a:rPr>
              <a:t>Experience to date</a:t>
            </a:r>
          </a:p>
          <a:p>
            <a:pPr lvl="1"/>
            <a:r>
              <a:rPr lang="en-ZA" sz="2000" b="1" i="1" dirty="0" smtClean="0">
                <a:solidFill>
                  <a:schemeClr val="bg1"/>
                </a:solidFill>
              </a:rPr>
              <a:t>Option analysis: </a:t>
            </a:r>
            <a:r>
              <a:rPr lang="en-ZA" sz="2000" i="1" dirty="0" smtClean="0">
                <a:solidFill>
                  <a:schemeClr val="bg1"/>
                </a:solidFill>
              </a:rPr>
              <a:t>The investigation of leading practices/new research is objective and appropriately considers costs, benefits and risks.</a:t>
            </a:r>
            <a:endParaRPr lang="en-US" sz="2000" dirty="0" smtClean="0">
              <a:solidFill>
                <a:schemeClr val="bg1"/>
              </a:solidFill>
            </a:endParaRPr>
          </a:p>
          <a:p>
            <a:pPr lvl="1"/>
            <a:r>
              <a:rPr lang="en-ZA" sz="2000" b="1" i="1" dirty="0" smtClean="0">
                <a:solidFill>
                  <a:schemeClr val="bg1"/>
                </a:solidFill>
              </a:rPr>
              <a:t>Leadership support</a:t>
            </a:r>
            <a:r>
              <a:rPr lang="en-ZA" sz="2000" i="1" dirty="0" smtClean="0">
                <a:solidFill>
                  <a:schemeClr val="bg1"/>
                </a:solidFill>
              </a:rPr>
              <a:t>: Leaders at all levels have a clear understanding of what they have to do to lead and enable sustainable adoption, and this is appropriately included in their performance contracts</a:t>
            </a:r>
            <a:endParaRPr lang="en-US" sz="2000" dirty="0" smtClean="0">
              <a:solidFill>
                <a:schemeClr val="bg1"/>
              </a:solidFill>
            </a:endParaRPr>
          </a:p>
          <a:p>
            <a:pPr lvl="1"/>
            <a:r>
              <a:rPr lang="en-ZA" sz="2000" b="1" i="1" dirty="0" smtClean="0">
                <a:solidFill>
                  <a:schemeClr val="bg1"/>
                </a:solidFill>
              </a:rPr>
              <a:t>Worker involvement</a:t>
            </a:r>
            <a:r>
              <a:rPr lang="en-ZA" sz="2000" i="1" dirty="0" smtClean="0">
                <a:solidFill>
                  <a:schemeClr val="bg1"/>
                </a:solidFill>
              </a:rPr>
              <a:t>: Early and effective involvement of those affected  by the adoption including their knowledge, beliefs and values</a:t>
            </a:r>
            <a:endParaRPr lang="en-US" sz="2000" dirty="0" smtClean="0">
              <a:solidFill>
                <a:schemeClr val="bg1"/>
              </a:solidFill>
            </a:endParaRPr>
          </a:p>
          <a:p>
            <a:pPr lvl="1"/>
            <a:r>
              <a:rPr lang="en-ZA" sz="2000" b="1" i="1" dirty="0" smtClean="0">
                <a:solidFill>
                  <a:schemeClr val="bg1"/>
                </a:solidFill>
              </a:rPr>
              <a:t>Resources</a:t>
            </a:r>
            <a:r>
              <a:rPr lang="en-ZA" sz="2000" i="1" dirty="0" smtClean="0">
                <a:solidFill>
                  <a:schemeClr val="bg1"/>
                </a:solidFill>
              </a:rPr>
              <a:t>: Adequate training, technical support and explicit financial resources.</a:t>
            </a:r>
            <a:endParaRPr lang="en-US" sz="2000" dirty="0" smtClean="0">
              <a:solidFill>
                <a:schemeClr val="bg1"/>
              </a:solidFill>
            </a:endParaRPr>
          </a:p>
          <a:p>
            <a:pPr lvl="1"/>
            <a:r>
              <a:rPr lang="en-ZA" sz="2000" b="1" i="1" dirty="0" smtClean="0">
                <a:solidFill>
                  <a:schemeClr val="bg1"/>
                </a:solidFill>
              </a:rPr>
              <a:t>Monitoring</a:t>
            </a:r>
            <a:r>
              <a:rPr lang="en-ZA" sz="2000" i="1" dirty="0" smtClean="0">
                <a:solidFill>
                  <a:schemeClr val="bg1"/>
                </a:solidFill>
              </a:rPr>
              <a:t>: Monitoring of progress with the adoption and sustained monitoring of its impact through self-assessment and independent verification.</a:t>
            </a:r>
          </a:p>
        </p:txBody>
      </p:sp>
      <p:sp>
        <p:nvSpPr>
          <p:cNvPr id="4" name="Rectangle 3"/>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6" name="Picture 5"/>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9718"/>
          </a:xfrm>
        </p:spPr>
        <p:txBody>
          <a:bodyPr>
            <a:noAutofit/>
          </a:bodyPr>
          <a:lstStyle/>
          <a:p>
            <a:r>
              <a:rPr lang="en-ZA" b="1" dirty="0" smtClean="0">
                <a:solidFill>
                  <a:schemeClr val="bg1"/>
                </a:solidFill>
              </a:rPr>
              <a:t>Management Orientation (Cont)</a:t>
            </a:r>
            <a:endParaRPr lang="en-US" b="1" dirty="0">
              <a:solidFill>
                <a:schemeClr val="bg1"/>
              </a:solidFill>
            </a:endParaRPr>
          </a:p>
        </p:txBody>
      </p:sp>
      <p:sp>
        <p:nvSpPr>
          <p:cNvPr id="5" name="Content Placeholder 2"/>
          <p:cNvSpPr>
            <a:spLocks noGrp="1"/>
          </p:cNvSpPr>
          <p:nvPr>
            <p:ph idx="1"/>
          </p:nvPr>
        </p:nvSpPr>
        <p:spPr>
          <a:xfrm>
            <a:off x="457200" y="785794"/>
            <a:ext cx="8229600" cy="5340369"/>
          </a:xfrm>
        </p:spPr>
        <p:txBody>
          <a:bodyPr>
            <a:noAutofit/>
          </a:bodyPr>
          <a:lstStyle/>
          <a:p>
            <a:pPr marL="457200" indent="-457200">
              <a:buFont typeface="+mj-lt"/>
              <a:buAutoNum type="arabicPeriod"/>
            </a:pPr>
            <a:endParaRPr lang="en-ZA" sz="2000" dirty="0" smtClean="0">
              <a:solidFill>
                <a:schemeClr val="bg1"/>
              </a:solidFill>
            </a:endParaRPr>
          </a:p>
          <a:p>
            <a:pPr marL="457200" indent="-457200">
              <a:buFont typeface="+mj-lt"/>
              <a:buAutoNum type="arabicPeriod"/>
            </a:pPr>
            <a:r>
              <a:rPr lang="en-ZA" sz="2400" b="1" dirty="0" smtClean="0">
                <a:solidFill>
                  <a:schemeClr val="bg1"/>
                </a:solidFill>
              </a:rPr>
              <a:t>Observations</a:t>
            </a:r>
          </a:p>
          <a:p>
            <a:pPr marL="857250" lvl="1" indent="-457200"/>
            <a:r>
              <a:rPr lang="en-ZA" sz="2000" b="1" dirty="0" smtClean="0">
                <a:solidFill>
                  <a:schemeClr val="bg1"/>
                </a:solidFill>
              </a:rPr>
              <a:t>Management awareness</a:t>
            </a:r>
          </a:p>
          <a:p>
            <a:pPr marL="857250" lvl="1" indent="-457200"/>
            <a:r>
              <a:rPr lang="en-ZA" sz="2000" b="1" dirty="0" smtClean="0">
                <a:solidFill>
                  <a:schemeClr val="bg1"/>
                </a:solidFill>
              </a:rPr>
              <a:t>Organisational competence</a:t>
            </a:r>
          </a:p>
          <a:p>
            <a:pPr marL="857250" lvl="1" indent="-457200"/>
            <a:r>
              <a:rPr lang="en-ZA" sz="2000" b="1" dirty="0" smtClean="0">
                <a:solidFill>
                  <a:schemeClr val="bg1"/>
                </a:solidFill>
              </a:rPr>
              <a:t>Transformation agenda</a:t>
            </a:r>
          </a:p>
          <a:p>
            <a:pPr marL="857250" lvl="1" indent="-457200"/>
            <a:r>
              <a:rPr lang="en-ZA" sz="2000" b="1" dirty="0" smtClean="0">
                <a:solidFill>
                  <a:schemeClr val="bg1"/>
                </a:solidFill>
              </a:rPr>
              <a:t>We have a change management procedure </a:t>
            </a:r>
          </a:p>
          <a:p>
            <a:pPr marL="457200" indent="-457200">
              <a:buFont typeface="+mj-lt"/>
              <a:buAutoNum type="arabicPeriod"/>
            </a:pPr>
            <a:r>
              <a:rPr lang="en-ZA" sz="2400" b="1" dirty="0" smtClean="0">
                <a:solidFill>
                  <a:schemeClr val="bg1"/>
                </a:solidFill>
              </a:rPr>
              <a:t>MOSH Learning Hub structure assumes:</a:t>
            </a:r>
          </a:p>
          <a:p>
            <a:pPr marL="857250" lvl="1" indent="-457200"/>
            <a:r>
              <a:rPr lang="en-ZA" sz="2000" b="1" dirty="0" smtClean="0">
                <a:solidFill>
                  <a:schemeClr val="bg1"/>
                </a:solidFill>
              </a:rPr>
              <a:t>Industry ownership</a:t>
            </a:r>
          </a:p>
          <a:p>
            <a:pPr marL="857250" lvl="1" indent="-457200"/>
            <a:r>
              <a:rPr lang="en-ZA" sz="2000" b="1" dirty="0" smtClean="0">
                <a:solidFill>
                  <a:schemeClr val="bg1"/>
                </a:solidFill>
              </a:rPr>
              <a:t>Behavioural aspects competency</a:t>
            </a:r>
          </a:p>
          <a:p>
            <a:pPr marL="857250" lvl="1" indent="-457200"/>
            <a:r>
              <a:rPr lang="en-ZA" sz="2000" b="1" dirty="0" smtClean="0">
                <a:solidFill>
                  <a:schemeClr val="bg1"/>
                </a:solidFill>
              </a:rPr>
              <a:t>Resource availability</a:t>
            </a:r>
          </a:p>
          <a:p>
            <a:pPr marL="857250" lvl="1" indent="-457200"/>
            <a:r>
              <a:rPr lang="en-ZA" sz="2000" b="1" dirty="0" smtClean="0">
                <a:solidFill>
                  <a:schemeClr val="bg1"/>
                </a:solidFill>
              </a:rPr>
              <a:t>Adoption plans that are executed</a:t>
            </a:r>
          </a:p>
          <a:p>
            <a:pPr marL="857250" lvl="1" indent="-457200"/>
            <a:r>
              <a:rPr lang="en-ZA" sz="2000" b="1" dirty="0" smtClean="0">
                <a:solidFill>
                  <a:schemeClr val="bg1"/>
                </a:solidFill>
              </a:rPr>
              <a:t>Portfolio of evidence</a:t>
            </a:r>
          </a:p>
          <a:p>
            <a:pPr marL="457200" indent="-457200">
              <a:buNone/>
            </a:pPr>
            <a:endParaRPr lang="en-ZA" sz="2400" dirty="0" smtClean="0">
              <a:solidFill>
                <a:schemeClr val="bg1"/>
              </a:solidFill>
            </a:endParaRPr>
          </a:p>
          <a:p>
            <a:pPr marL="857250" lvl="1" indent="-457200"/>
            <a:endParaRPr lang="en-US" sz="1600" dirty="0" smtClean="0">
              <a:solidFill>
                <a:schemeClr val="bg1"/>
              </a:solidFill>
            </a:endParaRPr>
          </a:p>
        </p:txBody>
      </p:sp>
      <p:sp>
        <p:nvSpPr>
          <p:cNvPr id="4" name="Rectangle 3"/>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6" name="Picture 5"/>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357158" y="142852"/>
            <a:ext cx="8215370" cy="769441"/>
          </a:xfrm>
          <a:prstGeom prst="rect">
            <a:avLst/>
          </a:prstGeom>
          <a:noFill/>
        </p:spPr>
        <p:txBody>
          <a:bodyPr wrap="square" rtlCol="0">
            <a:spAutoFit/>
          </a:bodyPr>
          <a:lstStyle/>
          <a:p>
            <a:pPr algn="ctr"/>
            <a:r>
              <a:rPr lang="en-US" sz="4400" b="1" dirty="0" smtClean="0">
                <a:solidFill>
                  <a:schemeClr val="bg1"/>
                </a:solidFill>
                <a:latin typeface="+mj-lt"/>
                <a:cs typeface="Arial" pitchFamily="34" charset="0"/>
              </a:rPr>
              <a:t>Insights from past work</a:t>
            </a:r>
            <a:endParaRPr lang="en-US" sz="4400" b="1" dirty="0">
              <a:solidFill>
                <a:schemeClr val="bg1"/>
              </a:solidFill>
              <a:latin typeface="+mj-lt"/>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457200" y="928670"/>
            <a:ext cx="8229600" cy="519749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sp>
        <p:nvSpPr>
          <p:cNvPr id="9" name="Rectangle 8"/>
          <p:cNvSpPr/>
          <p:nvPr/>
        </p:nvSpPr>
        <p:spPr>
          <a:xfrm>
            <a:off x="500034" y="1071546"/>
            <a:ext cx="8143932" cy="4903907"/>
          </a:xfrm>
          <a:prstGeom prst="rect">
            <a:avLst/>
          </a:prstGeom>
        </p:spPr>
        <p:txBody>
          <a:bodyPr wrap="square">
            <a:spAutoFit/>
          </a:bodyPr>
          <a:lstStyle/>
          <a:p>
            <a:pPr lvl="1">
              <a:lnSpc>
                <a:spcPct val="150000"/>
              </a:lnSpc>
            </a:pPr>
            <a:r>
              <a:rPr lang="en-US" sz="2000" dirty="0" smtClean="0">
                <a:solidFill>
                  <a:schemeClr val="bg1"/>
                </a:solidFill>
                <a:latin typeface="Arial" pitchFamily="34" charset="0"/>
                <a:cs typeface="Arial" pitchFamily="34" charset="0"/>
              </a:rPr>
              <a:t> </a:t>
            </a:r>
            <a:r>
              <a:rPr lang="en-US" sz="2400" b="1" dirty="0" smtClean="0">
                <a:solidFill>
                  <a:schemeClr val="bg1"/>
                </a:solidFill>
                <a:latin typeface="Arial" pitchFamily="34" charset="0"/>
                <a:cs typeface="Arial" pitchFamily="34" charset="0"/>
              </a:rPr>
              <a:t>Fatigue</a:t>
            </a:r>
          </a:p>
          <a:p>
            <a:pPr lvl="2">
              <a:spcBef>
                <a:spcPts val="400"/>
              </a:spcBef>
              <a:spcAft>
                <a:spcPts val="400"/>
              </a:spcAft>
              <a:buFont typeface="Arial" pitchFamily="34" charset="0"/>
              <a:buChar char="•"/>
            </a:pPr>
            <a:r>
              <a:rPr lang="en-US" sz="2000" dirty="0" smtClean="0">
                <a:solidFill>
                  <a:schemeClr val="bg1"/>
                </a:solidFill>
                <a:latin typeface="Arial" pitchFamily="34" charset="0"/>
                <a:cs typeface="Arial" pitchFamily="34" charset="0"/>
              </a:rPr>
              <a:t>  </a:t>
            </a:r>
            <a:r>
              <a:rPr lang="en-US" sz="2000" b="1" dirty="0" smtClean="0">
                <a:solidFill>
                  <a:schemeClr val="bg1"/>
                </a:solidFill>
                <a:latin typeface="Arial" pitchFamily="34" charset="0"/>
                <a:cs typeface="Arial" pitchFamily="34" charset="0"/>
              </a:rPr>
              <a:t>Identified as no 1 cause of fatalities in 2010</a:t>
            </a:r>
          </a:p>
          <a:p>
            <a:pPr lvl="2">
              <a:spcBef>
                <a:spcPts val="400"/>
              </a:spcBef>
              <a:spcAft>
                <a:spcPts val="400"/>
              </a:spcAft>
              <a:buFont typeface="Arial" pitchFamily="34" charset="0"/>
              <a:buChar char="•"/>
            </a:pPr>
            <a:r>
              <a:rPr lang="en-US" sz="2000" b="1" dirty="0" smtClean="0">
                <a:solidFill>
                  <a:schemeClr val="bg1"/>
                </a:solidFill>
                <a:latin typeface="Arial" pitchFamily="34" charset="0"/>
                <a:cs typeface="Arial" pitchFamily="34" charset="0"/>
              </a:rPr>
              <a:t>  Number of things that is done through out industry</a:t>
            </a:r>
          </a:p>
          <a:p>
            <a:pPr lvl="2">
              <a:spcBef>
                <a:spcPts val="400"/>
              </a:spcBef>
              <a:spcAft>
                <a:spcPts val="400"/>
              </a:spcAft>
              <a:buFont typeface="Arial" pitchFamily="34" charset="0"/>
              <a:buChar char="•"/>
            </a:pPr>
            <a:r>
              <a:rPr lang="en-US" sz="2000" b="1" dirty="0" smtClean="0">
                <a:solidFill>
                  <a:schemeClr val="bg1"/>
                </a:solidFill>
                <a:latin typeface="Arial" pitchFamily="34" charset="0"/>
                <a:cs typeface="Arial" pitchFamily="34" charset="0"/>
              </a:rPr>
              <a:t>  Difference challenge for 8, 12 and 24 hour operations</a:t>
            </a:r>
          </a:p>
          <a:p>
            <a:pPr lvl="2">
              <a:spcBef>
                <a:spcPts val="400"/>
              </a:spcBef>
              <a:spcAft>
                <a:spcPts val="400"/>
              </a:spcAft>
              <a:buFont typeface="Arial" pitchFamily="34" charset="0"/>
              <a:buChar char="•"/>
            </a:pPr>
            <a:r>
              <a:rPr lang="en-US" sz="2000" b="1" dirty="0" smtClean="0">
                <a:solidFill>
                  <a:schemeClr val="bg1"/>
                </a:solidFill>
                <a:latin typeface="Arial" pitchFamily="34" charset="0"/>
                <a:cs typeface="Arial" pitchFamily="34" charset="0"/>
              </a:rPr>
              <a:t>  South African conditions are in many cases unique </a:t>
            </a:r>
          </a:p>
          <a:p>
            <a:pPr lvl="2">
              <a:spcBef>
                <a:spcPts val="400"/>
              </a:spcBef>
              <a:spcAft>
                <a:spcPts val="400"/>
              </a:spcAft>
              <a:buFont typeface="Arial" pitchFamily="34" charset="0"/>
              <a:buChar char="•"/>
            </a:pPr>
            <a:r>
              <a:rPr lang="en-US" sz="2000" b="1" dirty="0" smtClean="0">
                <a:solidFill>
                  <a:schemeClr val="bg1"/>
                </a:solidFill>
                <a:latin typeface="Arial" pitchFamily="34" charset="0"/>
                <a:cs typeface="Arial" pitchFamily="34" charset="0"/>
              </a:rPr>
              <a:t>  Few published reports/articles on scientific research   that is proving that not just one aspect can solve the challenge.</a:t>
            </a:r>
          </a:p>
          <a:p>
            <a:pPr lvl="2">
              <a:spcBef>
                <a:spcPts val="400"/>
              </a:spcBef>
              <a:spcAft>
                <a:spcPts val="400"/>
              </a:spcAft>
              <a:buFont typeface="Arial" pitchFamily="34" charset="0"/>
              <a:buChar char="•"/>
            </a:pPr>
            <a:r>
              <a:rPr lang="en-US" sz="2000" b="1" dirty="0" smtClean="0">
                <a:solidFill>
                  <a:schemeClr val="bg1"/>
                </a:solidFill>
                <a:latin typeface="Arial" pitchFamily="34" charset="0"/>
                <a:cs typeface="Arial" pitchFamily="34" charset="0"/>
              </a:rPr>
              <a:t>  In the absence of this, industry is challenged to decide  exactly what to do and why.</a:t>
            </a:r>
          </a:p>
          <a:p>
            <a:pPr lvl="2">
              <a:spcBef>
                <a:spcPts val="400"/>
              </a:spcBef>
              <a:spcAft>
                <a:spcPts val="400"/>
              </a:spcAft>
              <a:buFont typeface="Arial" pitchFamily="34" charset="0"/>
              <a:buChar char="•"/>
            </a:pPr>
            <a:r>
              <a:rPr lang="en-US" sz="2000" b="1" dirty="0" smtClean="0">
                <a:solidFill>
                  <a:schemeClr val="bg1"/>
                </a:solidFill>
                <a:latin typeface="Arial" pitchFamily="34" charset="0"/>
                <a:cs typeface="Arial" pitchFamily="34" charset="0"/>
              </a:rPr>
              <a:t>  Soon to be promulgated Fatigue Guideline from DMR</a:t>
            </a:r>
          </a:p>
          <a:p>
            <a:pPr>
              <a:lnSpc>
                <a:spcPct val="150000"/>
              </a:lnSpc>
              <a:buFont typeface="Arial" pitchFamily="34" charset="0"/>
              <a:buChar char="•"/>
            </a:pPr>
            <a:endParaRPr lang="en-US" sz="2000" dirty="0" smtClean="0">
              <a:solidFill>
                <a:schemeClr val="bg1"/>
              </a:solidFill>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1000100" y="142852"/>
            <a:ext cx="6429420" cy="769441"/>
          </a:xfrm>
          <a:prstGeom prst="rect">
            <a:avLst/>
          </a:prstGeom>
          <a:noFill/>
        </p:spPr>
        <p:txBody>
          <a:bodyPr wrap="square" rtlCol="0">
            <a:spAutoFit/>
          </a:bodyPr>
          <a:lstStyle/>
          <a:p>
            <a:pPr algn="ctr"/>
            <a:r>
              <a:rPr lang="en-US" sz="4400" b="1" dirty="0" smtClean="0">
                <a:solidFill>
                  <a:schemeClr val="bg1"/>
                </a:solidFill>
                <a:latin typeface="+mj-lt"/>
                <a:cs typeface="Arial" pitchFamily="34" charset="0"/>
              </a:rPr>
              <a:t>Risk Analysis Process</a:t>
            </a:r>
            <a:endParaRPr lang="en-US" sz="4400" b="1" dirty="0">
              <a:solidFill>
                <a:schemeClr val="bg1"/>
              </a:solidFill>
              <a:latin typeface="+mj-lt"/>
            </a:endParaRPr>
          </a:p>
        </p:txBody>
      </p:sp>
      <p:sp>
        <p:nvSpPr>
          <p:cNvPr id="7" name="Rectangle 6"/>
          <p:cNvSpPr/>
          <p:nvPr/>
        </p:nvSpPr>
        <p:spPr>
          <a:xfrm>
            <a:off x="2714612" y="6215082"/>
            <a:ext cx="3801041" cy="369332"/>
          </a:xfrm>
          <a:prstGeom prst="rect">
            <a:avLst/>
          </a:prstGeom>
        </p:spPr>
        <p:txBody>
          <a:bodyPr wrap="none">
            <a:spAutoFit/>
          </a:bodyPr>
          <a:lstStyle/>
          <a:p>
            <a:pPr marL="342900" lvl="0" indent="-342900" algn="ctr">
              <a:spcBef>
                <a:spcPct val="20000"/>
              </a:spcBef>
              <a:defRPr/>
            </a:pPr>
            <a:r>
              <a:rPr lang="en-ZA" b="1" dirty="0" smtClean="0">
                <a:solidFill>
                  <a:schemeClr val="accent4">
                    <a:lumMod val="20000"/>
                    <a:lumOff val="80000"/>
                  </a:schemeClr>
                </a:solidFill>
                <a:latin typeface="Arial" pitchFamily="34" charset="0"/>
                <a:cs typeface="Arial" pitchFamily="34" charset="0"/>
              </a:rPr>
              <a:t>Leading the change to zero harm</a:t>
            </a:r>
            <a:endParaRPr lang="en-ZA" b="1" dirty="0">
              <a:solidFill>
                <a:schemeClr val="accent4">
                  <a:lumMod val="20000"/>
                  <a:lumOff val="80000"/>
                </a:schemeClr>
              </a:solidFill>
              <a:latin typeface="Arial" pitchFamily="34" charset="0"/>
              <a:cs typeface="Arial" pitchFamily="34" charset="0"/>
            </a:endParaRPr>
          </a:p>
        </p:txBody>
      </p:sp>
      <p:pic>
        <p:nvPicPr>
          <p:cNvPr id="8" name="Picture 7"/>
          <p:cNvPicPr>
            <a:picLocks noChangeAspect="1" noChangeArrowheads="1"/>
          </p:cNvPicPr>
          <p:nvPr/>
        </p:nvPicPr>
        <p:blipFill>
          <a:blip r:embed="rId3" cstate="print"/>
          <a:srcRect l="56223" t="5468" r="18422" b="23450"/>
          <a:stretch>
            <a:fillRect/>
          </a:stretch>
        </p:blipFill>
        <p:spPr bwMode="auto">
          <a:xfrm>
            <a:off x="500034" y="6215082"/>
            <a:ext cx="693889" cy="392198"/>
          </a:xfrm>
          <a:prstGeom prst="rect">
            <a:avLst/>
          </a:prstGeom>
          <a:ln>
            <a:solidFill>
              <a:srgbClr val="C49F00"/>
            </a:solidFill>
          </a:ln>
          <a:effectLst/>
        </p:spPr>
      </p:pic>
      <p:sp>
        <p:nvSpPr>
          <p:cNvPr id="12" name="Content Placeholder 2"/>
          <p:cNvSpPr txBox="1">
            <a:spLocks/>
          </p:cNvSpPr>
          <p:nvPr/>
        </p:nvSpPr>
        <p:spPr>
          <a:xfrm>
            <a:off x="500034" y="1285860"/>
            <a:ext cx="8229600" cy="4768865"/>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600" b="0" i="0" u="none" strike="noStrike" kern="1200" cap="none" spc="0" normalizeH="0" baseline="0" noProof="0" dirty="0">
              <a:ln>
                <a:noFill/>
              </a:ln>
              <a:solidFill>
                <a:schemeClr val="bg1"/>
              </a:solidFill>
              <a:effectLst/>
              <a:uLnTx/>
              <a:uFillTx/>
              <a:latin typeface="+mn-lt"/>
              <a:ea typeface="+mn-ea"/>
              <a:cs typeface="+mn-cs"/>
            </a:endParaRPr>
          </a:p>
        </p:txBody>
      </p:sp>
      <p:grpSp>
        <p:nvGrpSpPr>
          <p:cNvPr id="9" name="Group 8"/>
          <p:cNvGrpSpPr/>
          <p:nvPr/>
        </p:nvGrpSpPr>
        <p:grpSpPr>
          <a:xfrm>
            <a:off x="357158" y="533400"/>
            <a:ext cx="8482042" cy="6019800"/>
            <a:chOff x="357158" y="533400"/>
            <a:chExt cx="8482042" cy="6019800"/>
          </a:xfrm>
        </p:grpSpPr>
        <p:sp>
          <p:nvSpPr>
            <p:cNvPr id="10" name="Oval 9"/>
            <p:cNvSpPr/>
            <p:nvPr/>
          </p:nvSpPr>
          <p:spPr>
            <a:xfrm>
              <a:off x="357158" y="1285860"/>
              <a:ext cx="7772400" cy="2362200"/>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219200" y="533400"/>
              <a:ext cx="6477000" cy="523220"/>
            </a:xfrm>
            <a:prstGeom prst="rect">
              <a:avLst/>
            </a:prstGeom>
            <a:noFill/>
          </p:spPr>
          <p:txBody>
            <a:bodyPr wrap="square" rtlCol="0">
              <a:spAutoFit/>
            </a:bodyPr>
            <a:lstStyle/>
            <a:p>
              <a:pPr algn="ctr"/>
              <a:endParaRPr lang="en-US" sz="2800" b="1" dirty="0"/>
            </a:p>
          </p:txBody>
        </p:sp>
        <p:sp>
          <p:nvSpPr>
            <p:cNvPr id="13" name="Oval 12"/>
            <p:cNvSpPr/>
            <p:nvPr/>
          </p:nvSpPr>
          <p:spPr>
            <a:xfrm>
              <a:off x="609600" y="4267200"/>
              <a:ext cx="1981200"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smtClean="0"/>
                <a:t>Fatality Analysis</a:t>
              </a:r>
              <a:endParaRPr lang="en-US" sz="2000" b="1" dirty="0"/>
            </a:p>
          </p:txBody>
        </p:sp>
        <p:sp>
          <p:nvSpPr>
            <p:cNvPr id="14" name="Rounded Rectangle 13"/>
            <p:cNvSpPr/>
            <p:nvPr/>
          </p:nvSpPr>
          <p:spPr>
            <a:xfrm>
              <a:off x="2590800" y="1905000"/>
              <a:ext cx="1524000" cy="10668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smtClean="0"/>
                <a:t>Nature of Hazards</a:t>
              </a:r>
            </a:p>
            <a:p>
              <a:pPr algn="ctr"/>
              <a:r>
                <a:rPr lang="en-US" sz="2000" b="1" dirty="0" smtClean="0"/>
                <a:t>(Sources)</a:t>
              </a:r>
              <a:endParaRPr lang="en-US" sz="2000" b="1" dirty="0"/>
            </a:p>
          </p:txBody>
        </p:sp>
        <p:sp>
          <p:nvSpPr>
            <p:cNvPr id="15" name="Rounded Rectangle 14"/>
            <p:cNvSpPr/>
            <p:nvPr/>
          </p:nvSpPr>
          <p:spPr>
            <a:xfrm>
              <a:off x="838200" y="1981200"/>
              <a:ext cx="1524000" cy="8382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smtClean="0"/>
                <a:t>Causes of Hazards</a:t>
              </a:r>
              <a:endParaRPr lang="en-US" sz="2000" b="1" dirty="0"/>
            </a:p>
          </p:txBody>
        </p:sp>
        <p:sp>
          <p:nvSpPr>
            <p:cNvPr id="16" name="Oval 15"/>
            <p:cNvSpPr/>
            <p:nvPr/>
          </p:nvSpPr>
          <p:spPr>
            <a:xfrm>
              <a:off x="5105400" y="4191000"/>
              <a:ext cx="2209800" cy="12192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smtClean="0"/>
                <a:t> Identify Potential Leading Practices</a:t>
              </a:r>
              <a:endParaRPr lang="en-US" sz="2000" b="1" dirty="0"/>
            </a:p>
          </p:txBody>
        </p:sp>
        <p:sp>
          <p:nvSpPr>
            <p:cNvPr id="17" name="Flowchart: Decision 16"/>
            <p:cNvSpPr/>
            <p:nvPr/>
          </p:nvSpPr>
          <p:spPr>
            <a:xfrm>
              <a:off x="6705600" y="5334000"/>
              <a:ext cx="2133600" cy="1219200"/>
            </a:xfrm>
            <a:prstGeom prst="flowChartDecision">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smtClean="0"/>
                <a:t>Select Leading Practice</a:t>
              </a:r>
              <a:endParaRPr lang="en-US" sz="2000" b="1" dirty="0"/>
            </a:p>
          </p:txBody>
        </p:sp>
        <p:cxnSp>
          <p:nvCxnSpPr>
            <p:cNvPr id="18" name="Elbow Connector 18"/>
            <p:cNvCxnSpPr>
              <a:stCxn id="16" idx="6"/>
              <a:endCxn id="17" idx="0"/>
            </p:cNvCxnSpPr>
            <p:nvPr/>
          </p:nvCxnSpPr>
          <p:spPr>
            <a:xfrm>
              <a:off x="7315200" y="4800600"/>
              <a:ext cx="457200" cy="5334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Flowchart: Decision 18"/>
            <p:cNvSpPr/>
            <p:nvPr/>
          </p:nvSpPr>
          <p:spPr>
            <a:xfrm>
              <a:off x="2819400" y="4114800"/>
              <a:ext cx="2057400" cy="1524000"/>
            </a:xfrm>
            <a:prstGeom prst="flowChartDecision">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smtClean="0"/>
                <a:t>Root Cause Identification</a:t>
              </a:r>
              <a:endParaRPr lang="en-US" sz="2000" b="1" dirty="0"/>
            </a:p>
          </p:txBody>
        </p:sp>
        <p:cxnSp>
          <p:nvCxnSpPr>
            <p:cNvPr id="20" name="Straight Arrow Connector 19"/>
            <p:cNvCxnSpPr>
              <a:stCxn id="13" idx="0"/>
              <a:endCxn id="15" idx="2"/>
            </p:cNvCxnSpPr>
            <p:nvPr/>
          </p:nvCxnSpPr>
          <p:spPr>
            <a:xfrm rot="5400000" flipH="1" flipV="1">
              <a:off x="876300" y="3543300"/>
              <a:ext cx="1447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5" idx="2"/>
              <a:endCxn id="19" idx="0"/>
            </p:cNvCxnSpPr>
            <p:nvPr/>
          </p:nvCxnSpPr>
          <p:spPr>
            <a:xfrm rot="16200000" flipH="1">
              <a:off x="2076450" y="2343150"/>
              <a:ext cx="1295400" cy="2247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Rounded Rectangle 21"/>
            <p:cNvSpPr/>
            <p:nvPr/>
          </p:nvSpPr>
          <p:spPr>
            <a:xfrm>
              <a:off x="4343400" y="1828800"/>
              <a:ext cx="1524000" cy="10668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smtClean="0"/>
                <a:t>Exposures of Hazards</a:t>
              </a:r>
              <a:endParaRPr lang="en-US" sz="2000" b="1" dirty="0"/>
            </a:p>
          </p:txBody>
        </p:sp>
        <p:sp>
          <p:nvSpPr>
            <p:cNvPr id="23" name="Rounded Rectangle 22"/>
            <p:cNvSpPr/>
            <p:nvPr/>
          </p:nvSpPr>
          <p:spPr>
            <a:xfrm>
              <a:off x="6096000" y="1828800"/>
              <a:ext cx="1524000" cy="10668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000" b="1" dirty="0" smtClean="0"/>
                <a:t>Outcomes of Exposures</a:t>
              </a:r>
              <a:endParaRPr lang="en-US" sz="2000" b="1" dirty="0"/>
            </a:p>
          </p:txBody>
        </p:sp>
        <p:sp>
          <p:nvSpPr>
            <p:cNvPr id="24" name="TextBox 23"/>
            <p:cNvSpPr txBox="1"/>
            <p:nvPr/>
          </p:nvSpPr>
          <p:spPr>
            <a:xfrm>
              <a:off x="3810000" y="3048000"/>
              <a:ext cx="2116285" cy="400110"/>
            </a:xfrm>
            <a:prstGeom prst="rect">
              <a:avLst/>
            </a:prstGeom>
            <a:noFill/>
          </p:spPr>
          <p:txBody>
            <a:bodyPr wrap="none" rtlCol="0">
              <a:spAutoFit/>
            </a:bodyPr>
            <a:lstStyle/>
            <a:p>
              <a:r>
                <a:rPr lang="en-US" sz="2000" b="1" dirty="0" smtClean="0"/>
                <a:t>Expert Risk Model</a:t>
              </a:r>
              <a:endParaRPr lang="en-US" sz="2000" b="1" dirty="0"/>
            </a:p>
          </p:txBody>
        </p:sp>
        <p:cxnSp>
          <p:nvCxnSpPr>
            <p:cNvPr id="25" name="Straight Arrow Connector 24"/>
            <p:cNvCxnSpPr>
              <a:stCxn id="15" idx="3"/>
              <a:endCxn id="14" idx="1"/>
            </p:cNvCxnSpPr>
            <p:nvPr/>
          </p:nvCxnSpPr>
          <p:spPr>
            <a:xfrm>
              <a:off x="2362200" y="2400300"/>
              <a:ext cx="2286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4" idx="3"/>
              <a:endCxn id="22" idx="1"/>
            </p:cNvCxnSpPr>
            <p:nvPr/>
          </p:nvCxnSpPr>
          <p:spPr>
            <a:xfrm flipV="1">
              <a:off x="4114800" y="2362200"/>
              <a:ext cx="228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22" idx="3"/>
              <a:endCxn id="23" idx="1"/>
            </p:cNvCxnSpPr>
            <p:nvPr/>
          </p:nvCxnSpPr>
          <p:spPr>
            <a:xfrm>
              <a:off x="5867400" y="2362200"/>
              <a:ext cx="228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13" idx="6"/>
              <a:endCxn id="19" idx="1"/>
            </p:cNvCxnSpPr>
            <p:nvPr/>
          </p:nvCxnSpPr>
          <p:spPr>
            <a:xfrm>
              <a:off x="2590800" y="4724400"/>
              <a:ext cx="2286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9" idx="3"/>
              <a:endCxn id="16" idx="2"/>
            </p:cNvCxnSpPr>
            <p:nvPr/>
          </p:nvCxnSpPr>
          <p:spPr>
            <a:xfrm flipV="1">
              <a:off x="4876800" y="4800600"/>
              <a:ext cx="228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Theme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Theme3</Template>
  <TotalTime>5386</TotalTime>
  <Words>2321</Words>
  <Application>Microsoft Office PowerPoint</Application>
  <PresentationFormat>On-screen Show (4:3)</PresentationFormat>
  <Paragraphs>494</Paragraphs>
  <Slides>36</Slides>
  <Notes>0</Notes>
  <HiddenSlides>1</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Theme3</vt:lpstr>
      <vt:lpstr>MOSH Open Pit/Cast Industry Planning Workshop  </vt:lpstr>
      <vt:lpstr>Industry Memebers</vt:lpstr>
      <vt:lpstr>MOSH Context and Workshop Objectives</vt:lpstr>
      <vt:lpstr>Team activities to date</vt:lpstr>
      <vt:lpstr>The MOSH Adoption Process</vt:lpstr>
      <vt:lpstr>Management Orientation</vt:lpstr>
      <vt:lpstr>Management Orientation (Cont)</vt:lpstr>
      <vt:lpstr>Slide 8</vt:lpstr>
      <vt:lpstr>Slide 9</vt:lpstr>
      <vt:lpstr>Slide 10</vt:lpstr>
      <vt:lpstr>Key OHS statistics (Injuries)</vt:lpstr>
      <vt:lpstr>Key OHS statistics (fatalities)</vt:lpstr>
      <vt:lpstr>Key OHS statistics</vt:lpstr>
      <vt:lpstr>Conclusions</vt:lpstr>
      <vt:lpstr>Slide 15</vt:lpstr>
      <vt:lpstr>Slide 16</vt:lpstr>
      <vt:lpstr>Slide 17</vt:lpstr>
      <vt:lpstr>Slide 18</vt:lpstr>
      <vt:lpstr>Slide 19</vt:lpstr>
      <vt:lpstr>Slide 20</vt:lpstr>
      <vt:lpstr>Slide 21</vt:lpstr>
      <vt:lpstr>Draft PDS Regulation Requirements (y = required;  x = not required) (** (Y) Future requirements is to install full Collision Avoidance Systems)</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vector>
  </TitlesOfParts>
  <Company>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creator>tbotha</dc:creator>
  <cp:lastModifiedBy>kblomerus</cp:lastModifiedBy>
  <cp:revision>276</cp:revision>
  <dcterms:created xsi:type="dcterms:W3CDTF">2012-08-02T11:34:04Z</dcterms:created>
  <dcterms:modified xsi:type="dcterms:W3CDTF">2014-08-29T05:15:00Z</dcterms:modified>
</cp:coreProperties>
</file>