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1.xml" ContentType="application/vnd.openxmlformats-officedocument.drawingml.diagramLayout+xml"/>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handoutMasterIdLst>
    <p:handoutMasterId r:id="rId26"/>
  </p:handoutMasterIdLst>
  <p:sldIdLst>
    <p:sldId id="304" r:id="rId2"/>
    <p:sldId id="497" r:id="rId3"/>
    <p:sldId id="546" r:id="rId4"/>
    <p:sldId id="548" r:id="rId5"/>
    <p:sldId id="549" r:id="rId6"/>
    <p:sldId id="550" r:id="rId7"/>
    <p:sldId id="551" r:id="rId8"/>
    <p:sldId id="560" r:id="rId9"/>
    <p:sldId id="513" r:id="rId10"/>
    <p:sldId id="563" r:id="rId11"/>
    <p:sldId id="543" r:id="rId12"/>
    <p:sldId id="565" r:id="rId13"/>
    <p:sldId id="566" r:id="rId14"/>
    <p:sldId id="567" r:id="rId15"/>
    <p:sldId id="544" r:id="rId16"/>
    <p:sldId id="555" r:id="rId17"/>
    <p:sldId id="554" r:id="rId18"/>
    <p:sldId id="562" r:id="rId19"/>
    <p:sldId id="558" r:id="rId20"/>
    <p:sldId id="547" r:id="rId21"/>
    <p:sldId id="504" r:id="rId22"/>
    <p:sldId id="564" r:id="rId23"/>
    <p:sldId id="557" r:id="rId24"/>
  </p:sldIdLst>
  <p:sldSz cx="9144000" cy="6858000" type="screen4x3"/>
  <p:notesSz cx="6858000" cy="994568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E6BA00"/>
    <a:srgbClr val="C49F00"/>
    <a:srgbClr val="000000"/>
    <a:srgbClr val="5D5635"/>
    <a:srgbClr val="5B5433"/>
    <a:srgbClr val="786F44"/>
    <a:srgbClr val="A2965C"/>
    <a:srgbClr val="FFCC66"/>
    <a:srgbClr val="FCA11C"/>
    <a:srgbClr val="F55F2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000" autoAdjust="0"/>
    <p:restoredTop sz="93190" autoAdjust="0"/>
  </p:normalViewPr>
  <p:slideViewPr>
    <p:cSldViewPr>
      <p:cViewPr>
        <p:scale>
          <a:sx n="66" d="100"/>
          <a:sy n="66" d="100"/>
        </p:scale>
        <p:origin x="-612" y="-1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2" d="100"/>
        <a:sy n="52" d="100"/>
      </p:scale>
      <p:origin x="0" y="0"/>
    </p:cViewPr>
  </p:sorterViewPr>
  <p:notesViewPr>
    <p:cSldViewPr>
      <p:cViewPr varScale="1">
        <p:scale>
          <a:sx n="48" d="100"/>
          <a:sy n="48" d="100"/>
        </p:scale>
        <p:origin x="-2922" y="-108"/>
      </p:cViewPr>
      <p:guideLst>
        <p:guide orient="horz" pos="3132"/>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Hgumede\AppData\Roaming\Microsoft\Excel\Expert%20Model%20(version%201).xlsb"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Hgumede\Desktop\NHIL%20Per%20Occupation.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Hgumede\AppData\Roaming\Microsoft\Excel\Expert%20Model%20(version%201).xlsb"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Hgumede\AppData\Roaming\Microsoft\Excel\Expert%20Model%20(version%201).xlsb"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9.0076130639804214E-2"/>
          <c:y val="2.1268462494819812E-2"/>
          <c:w val="0.78887386502769741"/>
          <c:h val="0.92388595109821803"/>
        </c:manualLayout>
      </c:layout>
      <c:lineChart>
        <c:grouping val="standard"/>
        <c:ser>
          <c:idx val="1"/>
          <c:order val="0"/>
          <c:tx>
            <c:strRef>
              <c:f>Sheet2!$F$4</c:f>
              <c:strCache>
                <c:ptCount val="1"/>
                <c:pt idx="0">
                  <c:v>Number of claims</c:v>
                </c:pt>
              </c:strCache>
            </c:strRef>
          </c:tx>
          <c:spPr>
            <a:ln w="44450"/>
          </c:spPr>
          <c:marker>
            <c:symbol val="none"/>
          </c:marker>
          <c:dLbls>
            <c:showVal val="1"/>
          </c:dLbls>
          <c:cat>
            <c:numRef>
              <c:f>Sheet2!$E$6:$E$11</c:f>
              <c:numCache>
                <c:formatCode>General</c:formatCode>
                <c:ptCount val="6"/>
                <c:pt idx="0">
                  <c:v>2005</c:v>
                </c:pt>
                <c:pt idx="1">
                  <c:v>2006</c:v>
                </c:pt>
                <c:pt idx="2">
                  <c:v>2007</c:v>
                </c:pt>
                <c:pt idx="3">
                  <c:v>2008</c:v>
                </c:pt>
                <c:pt idx="4">
                  <c:v>2009</c:v>
                </c:pt>
                <c:pt idx="5">
                  <c:v>2011</c:v>
                </c:pt>
              </c:numCache>
            </c:numRef>
          </c:cat>
          <c:val>
            <c:numRef>
              <c:f>(Sheet2!$F$5,Sheet2!$F$6:$F$11)</c:f>
              <c:numCache>
                <c:formatCode>General</c:formatCode>
                <c:ptCount val="7"/>
                <c:pt idx="1">
                  <c:v>6288</c:v>
                </c:pt>
                <c:pt idx="2">
                  <c:v>3566</c:v>
                </c:pt>
                <c:pt idx="3">
                  <c:v>2611</c:v>
                </c:pt>
                <c:pt idx="4">
                  <c:v>1899</c:v>
                </c:pt>
                <c:pt idx="5">
                  <c:v>1730</c:v>
                </c:pt>
                <c:pt idx="6">
                  <c:v>1523</c:v>
                </c:pt>
              </c:numCache>
            </c:numRef>
          </c:val>
        </c:ser>
        <c:ser>
          <c:idx val="2"/>
          <c:order val="1"/>
          <c:tx>
            <c:strRef>
              <c:f>Sheet2!$G$4</c:f>
              <c:strCache>
                <c:ptCount val="1"/>
                <c:pt idx="0">
                  <c:v>Compensated</c:v>
                </c:pt>
              </c:strCache>
            </c:strRef>
          </c:tx>
          <c:spPr>
            <a:ln w="44450">
              <a:solidFill>
                <a:srgbClr val="00B050"/>
              </a:solidFill>
            </a:ln>
          </c:spPr>
          <c:marker>
            <c:symbol val="none"/>
          </c:marker>
          <c:dLbls>
            <c:showVal val="1"/>
          </c:dLbls>
          <c:cat>
            <c:numRef>
              <c:f>Sheet2!$E$6:$E$11</c:f>
              <c:numCache>
                <c:formatCode>General</c:formatCode>
                <c:ptCount val="6"/>
                <c:pt idx="0">
                  <c:v>2005</c:v>
                </c:pt>
                <c:pt idx="1">
                  <c:v>2006</c:v>
                </c:pt>
                <c:pt idx="2">
                  <c:v>2007</c:v>
                </c:pt>
                <c:pt idx="3">
                  <c:v>2008</c:v>
                </c:pt>
                <c:pt idx="4">
                  <c:v>2009</c:v>
                </c:pt>
                <c:pt idx="5">
                  <c:v>2011</c:v>
                </c:pt>
              </c:numCache>
            </c:numRef>
          </c:cat>
          <c:val>
            <c:numRef>
              <c:f>(Sheet2!$G$5,Sheet2!$G$6:$G$11)</c:f>
              <c:numCache>
                <c:formatCode>General</c:formatCode>
                <c:ptCount val="7"/>
                <c:pt idx="1">
                  <c:v>4790</c:v>
                </c:pt>
                <c:pt idx="2">
                  <c:v>2623</c:v>
                </c:pt>
                <c:pt idx="3">
                  <c:v>1854</c:v>
                </c:pt>
                <c:pt idx="4">
                  <c:v>1291</c:v>
                </c:pt>
                <c:pt idx="5">
                  <c:v>1049</c:v>
                </c:pt>
                <c:pt idx="6">
                  <c:v>915</c:v>
                </c:pt>
              </c:numCache>
            </c:numRef>
          </c:val>
        </c:ser>
        <c:marker val="1"/>
        <c:axId val="76016256"/>
        <c:axId val="80217984"/>
      </c:lineChart>
      <c:catAx>
        <c:axId val="76016256"/>
        <c:scaling>
          <c:orientation val="minMax"/>
        </c:scaling>
        <c:axPos val="b"/>
        <c:numFmt formatCode="General" sourceLinked="1"/>
        <c:tickLblPos val="nextTo"/>
        <c:crossAx val="80217984"/>
        <c:crosses val="autoZero"/>
        <c:auto val="1"/>
        <c:lblAlgn val="ctr"/>
        <c:lblOffset val="100"/>
      </c:catAx>
      <c:valAx>
        <c:axId val="80217984"/>
        <c:scaling>
          <c:orientation val="minMax"/>
        </c:scaling>
        <c:axPos val="l"/>
        <c:majorGridlines/>
        <c:numFmt formatCode="General" sourceLinked="1"/>
        <c:tickLblPos val="nextTo"/>
        <c:crossAx val="76016256"/>
        <c:crosses val="autoZero"/>
        <c:crossBetween val="between"/>
      </c:valAx>
      <c:spPr>
        <a:ln w="12700">
          <a:solidFill>
            <a:schemeClr val="accent1"/>
          </a:solidFill>
        </a:ln>
      </c:spPr>
    </c:plotArea>
    <c:legend>
      <c:legendPos val="r"/>
      <c:layout>
        <c:manualLayout>
          <c:xMode val="edge"/>
          <c:yMode val="edge"/>
          <c:x val="0.84147613492757845"/>
          <c:y val="0.61246268656716407"/>
          <c:w val="0.15545316928758354"/>
          <c:h val="8.6624734782404247E-2"/>
        </c:manualLayout>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lineChart>
        <c:grouping val="standard"/>
        <c:ser>
          <c:idx val="0"/>
          <c:order val="0"/>
          <c:tx>
            <c:strRef>
              <c:f>Sheet1!$C$8</c:f>
              <c:strCache>
                <c:ptCount val="1"/>
                <c:pt idx="0">
                  <c:v>Driller</c:v>
                </c:pt>
              </c:strCache>
            </c:strRef>
          </c:tx>
          <c:spPr>
            <a:ln w="38100">
              <a:solidFill>
                <a:srgbClr val="C00000"/>
              </a:solidFill>
            </a:ln>
          </c:spPr>
          <c:marker>
            <c:symbol val="none"/>
          </c:marker>
          <c:cat>
            <c:numRef>
              <c:f>Sheet1!$D$7:$E$7</c:f>
              <c:numCache>
                <c:formatCode>General</c:formatCode>
                <c:ptCount val="2"/>
                <c:pt idx="0">
                  <c:v>1997</c:v>
                </c:pt>
                <c:pt idx="1">
                  <c:v>2007</c:v>
                </c:pt>
              </c:numCache>
            </c:numRef>
          </c:cat>
          <c:val>
            <c:numRef>
              <c:f>Sheet1!$D$8:$E$8</c:f>
              <c:numCache>
                <c:formatCode>General</c:formatCode>
                <c:ptCount val="2"/>
                <c:pt idx="0">
                  <c:v>111.4</c:v>
                </c:pt>
                <c:pt idx="1">
                  <c:v>105.5</c:v>
                </c:pt>
              </c:numCache>
            </c:numRef>
          </c:val>
        </c:ser>
        <c:ser>
          <c:idx val="1"/>
          <c:order val="1"/>
          <c:tx>
            <c:strRef>
              <c:f>Sheet1!$C$9</c:f>
              <c:strCache>
                <c:ptCount val="1"/>
                <c:pt idx="0">
                  <c:v>Winch Operator</c:v>
                </c:pt>
              </c:strCache>
            </c:strRef>
          </c:tx>
          <c:spPr>
            <a:ln w="34925"/>
          </c:spPr>
          <c:marker>
            <c:symbol val="none"/>
          </c:marker>
          <c:cat>
            <c:numRef>
              <c:f>Sheet1!$D$7:$E$7</c:f>
              <c:numCache>
                <c:formatCode>General</c:formatCode>
                <c:ptCount val="2"/>
                <c:pt idx="0">
                  <c:v>1997</c:v>
                </c:pt>
                <c:pt idx="1">
                  <c:v>2007</c:v>
                </c:pt>
              </c:numCache>
            </c:numRef>
          </c:cat>
          <c:val>
            <c:numRef>
              <c:f>Sheet1!$D$9:$E$9</c:f>
              <c:numCache>
                <c:formatCode>General</c:formatCode>
                <c:ptCount val="2"/>
                <c:pt idx="0">
                  <c:v>98.3</c:v>
                </c:pt>
                <c:pt idx="1">
                  <c:v>92.1</c:v>
                </c:pt>
              </c:numCache>
            </c:numRef>
          </c:val>
        </c:ser>
        <c:ser>
          <c:idx val="2"/>
          <c:order val="2"/>
          <c:tx>
            <c:strRef>
              <c:f>Sheet1!$C$10</c:f>
              <c:strCache>
                <c:ptCount val="1"/>
              </c:strCache>
            </c:strRef>
          </c:tx>
          <c:marker>
            <c:symbol val="none"/>
          </c:marker>
          <c:cat>
            <c:numRef>
              <c:f>Sheet1!$D$7:$E$7</c:f>
              <c:numCache>
                <c:formatCode>General</c:formatCode>
                <c:ptCount val="2"/>
                <c:pt idx="0">
                  <c:v>1997</c:v>
                </c:pt>
                <c:pt idx="1">
                  <c:v>2007</c:v>
                </c:pt>
              </c:numCache>
            </c:numRef>
          </c:cat>
          <c:val>
            <c:numRef>
              <c:f>Sheet1!$D$10:$E$10</c:f>
              <c:numCache>
                <c:formatCode>General</c:formatCode>
                <c:ptCount val="2"/>
              </c:numCache>
            </c:numRef>
          </c:val>
        </c:ser>
        <c:ser>
          <c:idx val="3"/>
          <c:order val="3"/>
          <c:tx>
            <c:strRef>
              <c:f>Sheet1!$C$11</c:f>
              <c:strCache>
                <c:ptCount val="1"/>
                <c:pt idx="0">
                  <c:v>Shiftboss </c:v>
                </c:pt>
              </c:strCache>
            </c:strRef>
          </c:tx>
          <c:marker>
            <c:symbol val="none"/>
          </c:marker>
          <c:cat>
            <c:numRef>
              <c:f>Sheet1!$D$7:$E$7</c:f>
              <c:numCache>
                <c:formatCode>General</c:formatCode>
                <c:ptCount val="2"/>
                <c:pt idx="0">
                  <c:v>1997</c:v>
                </c:pt>
                <c:pt idx="1">
                  <c:v>2007</c:v>
                </c:pt>
              </c:numCache>
            </c:numRef>
          </c:cat>
          <c:val>
            <c:numRef>
              <c:f>Sheet1!$D$11:$E$11</c:f>
              <c:numCache>
                <c:formatCode>General</c:formatCode>
                <c:ptCount val="2"/>
                <c:pt idx="0">
                  <c:v>104.9</c:v>
                </c:pt>
                <c:pt idx="1">
                  <c:v>89.7</c:v>
                </c:pt>
              </c:numCache>
            </c:numRef>
          </c:val>
        </c:ser>
        <c:ser>
          <c:idx val="4"/>
          <c:order val="4"/>
          <c:tx>
            <c:strRef>
              <c:f>Sheet1!$C$12</c:f>
              <c:strCache>
                <c:ptCount val="1"/>
                <c:pt idx="0">
                  <c:v>Miner </c:v>
                </c:pt>
              </c:strCache>
            </c:strRef>
          </c:tx>
          <c:marker>
            <c:symbol val="none"/>
          </c:marker>
          <c:cat>
            <c:numRef>
              <c:f>Sheet1!$D$7:$E$7</c:f>
              <c:numCache>
                <c:formatCode>General</c:formatCode>
                <c:ptCount val="2"/>
                <c:pt idx="0">
                  <c:v>1997</c:v>
                </c:pt>
                <c:pt idx="1">
                  <c:v>2007</c:v>
                </c:pt>
              </c:numCache>
            </c:numRef>
          </c:cat>
          <c:val>
            <c:numRef>
              <c:f>Sheet1!$D$12:$E$12</c:f>
              <c:numCache>
                <c:formatCode>General</c:formatCode>
                <c:ptCount val="2"/>
                <c:pt idx="0">
                  <c:v>103.2</c:v>
                </c:pt>
                <c:pt idx="1">
                  <c:v>90.4</c:v>
                </c:pt>
              </c:numCache>
            </c:numRef>
          </c:val>
        </c:ser>
        <c:ser>
          <c:idx val="5"/>
          <c:order val="5"/>
          <c:tx>
            <c:strRef>
              <c:f>Sheet1!$C$13</c:f>
              <c:strCache>
                <c:ptCount val="1"/>
                <c:pt idx="0">
                  <c:v>Stoper </c:v>
                </c:pt>
              </c:strCache>
            </c:strRef>
          </c:tx>
          <c:marker>
            <c:symbol val="none"/>
          </c:marker>
          <c:cat>
            <c:numRef>
              <c:f>Sheet1!$D$7:$E$7</c:f>
              <c:numCache>
                <c:formatCode>General</c:formatCode>
                <c:ptCount val="2"/>
                <c:pt idx="0">
                  <c:v>1997</c:v>
                </c:pt>
                <c:pt idx="1">
                  <c:v>2007</c:v>
                </c:pt>
              </c:numCache>
            </c:numRef>
          </c:cat>
          <c:val>
            <c:numRef>
              <c:f>Sheet1!$D$13:$E$13</c:f>
              <c:numCache>
                <c:formatCode>General</c:formatCode>
                <c:ptCount val="2"/>
                <c:pt idx="0">
                  <c:v>102.3</c:v>
                </c:pt>
                <c:pt idx="1">
                  <c:v>91.2</c:v>
                </c:pt>
              </c:numCache>
            </c:numRef>
          </c:val>
        </c:ser>
        <c:ser>
          <c:idx val="6"/>
          <c:order val="6"/>
          <c:tx>
            <c:strRef>
              <c:f>Sheet1!$C$14</c:f>
              <c:strCache>
                <c:ptCount val="1"/>
                <c:pt idx="0">
                  <c:v>Team Leader </c:v>
                </c:pt>
              </c:strCache>
            </c:strRef>
          </c:tx>
          <c:spPr>
            <a:ln w="38100"/>
          </c:spPr>
          <c:marker>
            <c:symbol val="none"/>
          </c:marker>
          <c:cat>
            <c:numRef>
              <c:f>Sheet1!$D$7:$E$7</c:f>
              <c:numCache>
                <c:formatCode>General</c:formatCode>
                <c:ptCount val="2"/>
                <c:pt idx="0">
                  <c:v>1997</c:v>
                </c:pt>
                <c:pt idx="1">
                  <c:v>2007</c:v>
                </c:pt>
              </c:numCache>
            </c:numRef>
          </c:cat>
          <c:val>
            <c:numRef>
              <c:f>Sheet1!$D$14:$E$14</c:f>
              <c:numCache>
                <c:formatCode>General</c:formatCode>
                <c:ptCount val="2"/>
                <c:pt idx="0">
                  <c:v>104.9</c:v>
                </c:pt>
                <c:pt idx="1">
                  <c:v>93.2</c:v>
                </c:pt>
              </c:numCache>
            </c:numRef>
          </c:val>
        </c:ser>
        <c:marker val="1"/>
        <c:axId val="111417984"/>
        <c:axId val="111470848"/>
      </c:lineChart>
      <c:catAx>
        <c:axId val="111417984"/>
        <c:scaling>
          <c:orientation val="minMax"/>
        </c:scaling>
        <c:axPos val="b"/>
        <c:numFmt formatCode="General" sourceLinked="1"/>
        <c:tickLblPos val="nextTo"/>
        <c:spPr>
          <a:ln w="38100">
            <a:solidFill>
              <a:schemeClr val="tx1"/>
            </a:solidFill>
          </a:ln>
        </c:spPr>
        <c:crossAx val="111470848"/>
        <c:crosses val="autoZero"/>
        <c:auto val="1"/>
        <c:lblAlgn val="ctr"/>
        <c:lblOffset val="100"/>
      </c:catAx>
      <c:valAx>
        <c:axId val="111470848"/>
        <c:scaling>
          <c:orientation val="minMax"/>
        </c:scaling>
        <c:axPos val="l"/>
        <c:majorGridlines/>
        <c:numFmt formatCode="General" sourceLinked="1"/>
        <c:tickLblPos val="nextTo"/>
        <c:spPr>
          <a:ln w="38100">
            <a:solidFill>
              <a:schemeClr val="tx1"/>
            </a:solidFill>
          </a:ln>
        </c:spPr>
        <c:crossAx val="111417984"/>
        <c:crosses val="autoZero"/>
        <c:crossBetween val="between"/>
      </c:valAx>
    </c:plotArea>
    <c:legend>
      <c:legendPos val="r"/>
      <c:layout/>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9.0076130639804214E-2"/>
          <c:y val="2.1268462494819756E-2"/>
          <c:w val="0.78887386502769741"/>
          <c:h val="0.92388595109821803"/>
        </c:manualLayout>
      </c:layout>
      <c:lineChart>
        <c:grouping val="standard"/>
        <c:ser>
          <c:idx val="1"/>
          <c:order val="0"/>
          <c:tx>
            <c:strRef>
              <c:f>Sheet2!$F$4</c:f>
              <c:strCache>
                <c:ptCount val="1"/>
                <c:pt idx="0">
                  <c:v>Number of claims</c:v>
                </c:pt>
              </c:strCache>
            </c:strRef>
          </c:tx>
          <c:spPr>
            <a:ln w="44450"/>
          </c:spPr>
          <c:marker>
            <c:symbol val="none"/>
          </c:marker>
          <c:cat>
            <c:numRef>
              <c:f>Sheet2!$E$6:$E$11</c:f>
              <c:numCache>
                <c:formatCode>General</c:formatCode>
                <c:ptCount val="6"/>
                <c:pt idx="0">
                  <c:v>2005</c:v>
                </c:pt>
                <c:pt idx="1">
                  <c:v>2006</c:v>
                </c:pt>
                <c:pt idx="2">
                  <c:v>2007</c:v>
                </c:pt>
                <c:pt idx="3">
                  <c:v>2008</c:v>
                </c:pt>
                <c:pt idx="4">
                  <c:v>2009</c:v>
                </c:pt>
                <c:pt idx="5">
                  <c:v>2011</c:v>
                </c:pt>
              </c:numCache>
            </c:numRef>
          </c:cat>
          <c:val>
            <c:numRef>
              <c:f>(Sheet2!$F$5,Sheet2!$F$6:$F$11)</c:f>
              <c:numCache>
                <c:formatCode>General</c:formatCode>
                <c:ptCount val="7"/>
                <c:pt idx="1">
                  <c:v>6288</c:v>
                </c:pt>
                <c:pt idx="2">
                  <c:v>3566</c:v>
                </c:pt>
                <c:pt idx="3">
                  <c:v>2611</c:v>
                </c:pt>
                <c:pt idx="4">
                  <c:v>1899</c:v>
                </c:pt>
                <c:pt idx="5">
                  <c:v>1730</c:v>
                </c:pt>
                <c:pt idx="6">
                  <c:v>1523</c:v>
                </c:pt>
              </c:numCache>
            </c:numRef>
          </c:val>
        </c:ser>
        <c:ser>
          <c:idx val="2"/>
          <c:order val="1"/>
          <c:tx>
            <c:strRef>
              <c:f>Sheet2!$G$4</c:f>
              <c:strCache>
                <c:ptCount val="1"/>
                <c:pt idx="0">
                  <c:v>Compensated</c:v>
                </c:pt>
              </c:strCache>
            </c:strRef>
          </c:tx>
          <c:spPr>
            <a:ln w="44450">
              <a:solidFill>
                <a:srgbClr val="92D050"/>
              </a:solidFill>
            </a:ln>
          </c:spPr>
          <c:marker>
            <c:symbol val="none"/>
          </c:marker>
          <c:cat>
            <c:numRef>
              <c:f>Sheet2!$E$6:$E$11</c:f>
              <c:numCache>
                <c:formatCode>General</c:formatCode>
                <c:ptCount val="6"/>
                <c:pt idx="0">
                  <c:v>2005</c:v>
                </c:pt>
                <c:pt idx="1">
                  <c:v>2006</c:v>
                </c:pt>
                <c:pt idx="2">
                  <c:v>2007</c:v>
                </c:pt>
                <c:pt idx="3">
                  <c:v>2008</c:v>
                </c:pt>
                <c:pt idx="4">
                  <c:v>2009</c:v>
                </c:pt>
                <c:pt idx="5">
                  <c:v>2011</c:v>
                </c:pt>
              </c:numCache>
            </c:numRef>
          </c:cat>
          <c:val>
            <c:numRef>
              <c:f>(Sheet2!$G$5,Sheet2!$G$6:$G$11)</c:f>
              <c:numCache>
                <c:formatCode>General</c:formatCode>
                <c:ptCount val="7"/>
                <c:pt idx="1">
                  <c:v>4790</c:v>
                </c:pt>
                <c:pt idx="2">
                  <c:v>2623</c:v>
                </c:pt>
                <c:pt idx="3">
                  <c:v>1854</c:v>
                </c:pt>
                <c:pt idx="4">
                  <c:v>1291</c:v>
                </c:pt>
                <c:pt idx="5">
                  <c:v>1049</c:v>
                </c:pt>
                <c:pt idx="6">
                  <c:v>915</c:v>
                </c:pt>
              </c:numCache>
            </c:numRef>
          </c:val>
        </c:ser>
        <c:marker val="1"/>
        <c:axId val="150774144"/>
        <c:axId val="159715328"/>
      </c:lineChart>
      <c:catAx>
        <c:axId val="150774144"/>
        <c:scaling>
          <c:orientation val="minMax"/>
        </c:scaling>
        <c:axPos val="b"/>
        <c:numFmt formatCode="General" sourceLinked="1"/>
        <c:tickLblPos val="nextTo"/>
        <c:crossAx val="159715328"/>
        <c:crosses val="autoZero"/>
        <c:auto val="1"/>
        <c:lblAlgn val="ctr"/>
        <c:lblOffset val="100"/>
      </c:catAx>
      <c:valAx>
        <c:axId val="159715328"/>
        <c:scaling>
          <c:orientation val="minMax"/>
        </c:scaling>
        <c:axPos val="l"/>
        <c:majorGridlines/>
        <c:numFmt formatCode="General" sourceLinked="1"/>
        <c:tickLblPos val="nextTo"/>
        <c:crossAx val="150774144"/>
        <c:crosses val="autoZero"/>
        <c:crossBetween val="between"/>
      </c:valAx>
      <c:spPr>
        <a:ln w="12700">
          <a:solidFill>
            <a:schemeClr val="accent1"/>
          </a:solidFill>
        </a:ln>
      </c:spPr>
    </c:plotArea>
    <c:legend>
      <c:legendPos val="r"/>
      <c:layout>
        <c:manualLayout>
          <c:xMode val="edge"/>
          <c:yMode val="edge"/>
          <c:x val="0.10982172088311937"/>
          <c:y val="0.8327355368004189"/>
          <c:w val="0.15545316928758354"/>
          <c:h val="8.6624734782403706E-2"/>
        </c:manualLayout>
      </c:layout>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9.0076130639804214E-2"/>
          <c:y val="2.1268462494819756E-2"/>
          <c:w val="0.78887386502769741"/>
          <c:h val="0.92388595109821803"/>
        </c:manualLayout>
      </c:layout>
      <c:lineChart>
        <c:grouping val="standard"/>
        <c:ser>
          <c:idx val="1"/>
          <c:order val="0"/>
          <c:tx>
            <c:strRef>
              <c:f>Sheet2!$F$4</c:f>
              <c:strCache>
                <c:ptCount val="1"/>
                <c:pt idx="0">
                  <c:v>Number of claims</c:v>
                </c:pt>
              </c:strCache>
            </c:strRef>
          </c:tx>
          <c:spPr>
            <a:ln w="44450"/>
          </c:spPr>
          <c:marker>
            <c:symbol val="none"/>
          </c:marker>
          <c:cat>
            <c:numRef>
              <c:f>Sheet2!$E$6:$E$11</c:f>
              <c:numCache>
                <c:formatCode>General</c:formatCode>
                <c:ptCount val="6"/>
                <c:pt idx="0">
                  <c:v>2005</c:v>
                </c:pt>
                <c:pt idx="1">
                  <c:v>2006</c:v>
                </c:pt>
                <c:pt idx="2">
                  <c:v>2007</c:v>
                </c:pt>
                <c:pt idx="3">
                  <c:v>2008</c:v>
                </c:pt>
                <c:pt idx="4">
                  <c:v>2009</c:v>
                </c:pt>
                <c:pt idx="5">
                  <c:v>2011</c:v>
                </c:pt>
              </c:numCache>
            </c:numRef>
          </c:cat>
          <c:val>
            <c:numRef>
              <c:f>(Sheet2!$F$5,Sheet2!$F$6:$F$11)</c:f>
              <c:numCache>
                <c:formatCode>General</c:formatCode>
                <c:ptCount val="7"/>
                <c:pt idx="1">
                  <c:v>6288</c:v>
                </c:pt>
                <c:pt idx="2">
                  <c:v>3566</c:v>
                </c:pt>
                <c:pt idx="3">
                  <c:v>2611</c:v>
                </c:pt>
                <c:pt idx="4">
                  <c:v>1899</c:v>
                </c:pt>
                <c:pt idx="5">
                  <c:v>1730</c:v>
                </c:pt>
                <c:pt idx="6">
                  <c:v>1523</c:v>
                </c:pt>
              </c:numCache>
            </c:numRef>
          </c:val>
        </c:ser>
        <c:ser>
          <c:idx val="2"/>
          <c:order val="1"/>
          <c:tx>
            <c:strRef>
              <c:f>Sheet2!$G$4</c:f>
              <c:strCache>
                <c:ptCount val="1"/>
                <c:pt idx="0">
                  <c:v>Compensated</c:v>
                </c:pt>
              </c:strCache>
            </c:strRef>
          </c:tx>
          <c:spPr>
            <a:ln w="44450">
              <a:solidFill>
                <a:srgbClr val="92D050"/>
              </a:solidFill>
            </a:ln>
          </c:spPr>
          <c:marker>
            <c:symbol val="none"/>
          </c:marker>
          <c:cat>
            <c:numRef>
              <c:f>Sheet2!$E$6:$E$11</c:f>
              <c:numCache>
                <c:formatCode>General</c:formatCode>
                <c:ptCount val="6"/>
                <c:pt idx="0">
                  <c:v>2005</c:v>
                </c:pt>
                <c:pt idx="1">
                  <c:v>2006</c:v>
                </c:pt>
                <c:pt idx="2">
                  <c:v>2007</c:v>
                </c:pt>
                <c:pt idx="3">
                  <c:v>2008</c:v>
                </c:pt>
                <c:pt idx="4">
                  <c:v>2009</c:v>
                </c:pt>
                <c:pt idx="5">
                  <c:v>2011</c:v>
                </c:pt>
              </c:numCache>
            </c:numRef>
          </c:cat>
          <c:val>
            <c:numRef>
              <c:f>(Sheet2!$G$5,Sheet2!$G$6:$G$11)</c:f>
              <c:numCache>
                <c:formatCode>General</c:formatCode>
                <c:ptCount val="7"/>
                <c:pt idx="1">
                  <c:v>4790</c:v>
                </c:pt>
                <c:pt idx="2">
                  <c:v>2623</c:v>
                </c:pt>
                <c:pt idx="3">
                  <c:v>1854</c:v>
                </c:pt>
                <c:pt idx="4">
                  <c:v>1291</c:v>
                </c:pt>
                <c:pt idx="5">
                  <c:v>1049</c:v>
                </c:pt>
                <c:pt idx="6">
                  <c:v>915</c:v>
                </c:pt>
              </c:numCache>
            </c:numRef>
          </c:val>
        </c:ser>
        <c:marker val="1"/>
        <c:axId val="176913408"/>
        <c:axId val="176946560"/>
      </c:lineChart>
      <c:catAx>
        <c:axId val="176913408"/>
        <c:scaling>
          <c:orientation val="minMax"/>
        </c:scaling>
        <c:axPos val="b"/>
        <c:numFmt formatCode="General" sourceLinked="1"/>
        <c:tickLblPos val="nextTo"/>
        <c:crossAx val="176946560"/>
        <c:crosses val="autoZero"/>
        <c:auto val="1"/>
        <c:lblAlgn val="ctr"/>
        <c:lblOffset val="100"/>
      </c:catAx>
      <c:valAx>
        <c:axId val="176946560"/>
        <c:scaling>
          <c:orientation val="minMax"/>
        </c:scaling>
        <c:axPos val="l"/>
        <c:majorGridlines/>
        <c:numFmt formatCode="General" sourceLinked="1"/>
        <c:tickLblPos val="nextTo"/>
        <c:crossAx val="176913408"/>
        <c:crosses val="autoZero"/>
        <c:crossBetween val="between"/>
      </c:valAx>
      <c:spPr>
        <a:ln w="12700">
          <a:solidFill>
            <a:schemeClr val="accent1"/>
          </a:solidFill>
        </a:ln>
      </c:spPr>
    </c:plotArea>
    <c:legend>
      <c:legendPos val="r"/>
      <c:layout>
        <c:manualLayout>
          <c:xMode val="edge"/>
          <c:yMode val="edge"/>
          <c:x val="0.10982172088311927"/>
          <c:y val="0.83273553680041856"/>
          <c:w val="0.15545316928758354"/>
          <c:h val="8.6624734782403706E-2"/>
        </c:manualLayout>
      </c:layout>
    </c:legend>
    <c:plotVisOnly val="1"/>
  </c:chart>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D800DE-8927-42CA-9BE2-0492CCF5F170}"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68AA99F5-BD45-4A64-82ED-BF2F092AA6FB}">
      <dgm:prSet phldrT="[Text]" custT="1"/>
      <dgm:spPr>
        <a:solidFill>
          <a:srgbClr val="C49F00"/>
        </a:solidFill>
      </dgm:spPr>
      <dgm:t>
        <a:bodyPr/>
        <a:lstStyle/>
        <a:p>
          <a:pPr algn="ctr"/>
          <a:r>
            <a:rPr lang="en-US" sz="1600" b="1" dirty="0" smtClean="0">
              <a:solidFill>
                <a:schemeClr val="tx1"/>
              </a:solidFill>
            </a:rPr>
            <a:t>Elimination</a:t>
          </a:r>
        </a:p>
        <a:p>
          <a:pPr algn="ctr"/>
          <a:r>
            <a:rPr lang="en-US" sz="1600" b="1" dirty="0" smtClean="0">
              <a:solidFill>
                <a:schemeClr val="tx1"/>
              </a:solidFill>
            </a:rPr>
            <a:t> – </a:t>
          </a:r>
          <a:r>
            <a:rPr lang="en-US" sz="1400" dirty="0" smtClean="0">
              <a:solidFill>
                <a:schemeClr val="tx1"/>
              </a:solidFill>
            </a:rPr>
            <a:t>Substitution -</a:t>
          </a:r>
        </a:p>
        <a:p>
          <a:pPr algn="ctr"/>
          <a:r>
            <a:rPr lang="en-US" sz="1400" dirty="0" smtClean="0">
              <a:solidFill>
                <a:schemeClr val="tx1"/>
              </a:solidFill>
            </a:rPr>
            <a:t>-Isolation- </a:t>
          </a:r>
          <a:endParaRPr lang="en-US" sz="1100" dirty="0"/>
        </a:p>
      </dgm:t>
    </dgm:pt>
    <dgm:pt modelId="{AEFF93DA-8983-4BE3-B118-16536B26E39B}" type="parTrans" cxnId="{DCB9364A-22C9-49EB-A15C-DB01912386FE}">
      <dgm:prSet/>
      <dgm:spPr/>
      <dgm:t>
        <a:bodyPr/>
        <a:lstStyle/>
        <a:p>
          <a:endParaRPr lang="en-US" sz="1600"/>
        </a:p>
      </dgm:t>
    </dgm:pt>
    <dgm:pt modelId="{E70EBB20-C551-44B1-A579-1DE8DC98129D}" type="sibTrans" cxnId="{DCB9364A-22C9-49EB-A15C-DB01912386FE}">
      <dgm:prSet custT="1"/>
      <dgm:spPr>
        <a:solidFill>
          <a:srgbClr val="C49F00"/>
        </a:solidFill>
      </dgm:spPr>
      <dgm:t>
        <a:bodyPr/>
        <a:lstStyle/>
        <a:p>
          <a:endParaRPr lang="en-US" sz="2400" dirty="0"/>
        </a:p>
      </dgm:t>
    </dgm:pt>
    <dgm:pt modelId="{B2C4C9F9-7C31-420C-AEFA-A3F967EA644B}">
      <dgm:prSet phldrT="[Text]" custT="1"/>
      <dgm:spPr>
        <a:solidFill>
          <a:srgbClr val="C49F00"/>
        </a:solidFill>
      </dgm:spPr>
      <dgm:t>
        <a:bodyPr/>
        <a:lstStyle/>
        <a:p>
          <a:pPr algn="ctr"/>
          <a:r>
            <a:rPr lang="en-US" sz="1600" b="1" dirty="0" smtClean="0">
              <a:solidFill>
                <a:schemeClr val="tx1"/>
              </a:solidFill>
            </a:rPr>
            <a:t>Engineering Controls</a:t>
          </a:r>
        </a:p>
        <a:p>
          <a:pPr algn="ctr"/>
          <a:r>
            <a:rPr lang="en-US" sz="1400" b="1" dirty="0" smtClean="0">
              <a:solidFill>
                <a:schemeClr val="tx1"/>
              </a:solidFill>
            </a:rPr>
            <a:t> </a:t>
          </a:r>
          <a:r>
            <a:rPr lang="en-US" sz="1400" dirty="0" smtClean="0">
              <a:solidFill>
                <a:schemeClr val="tx1"/>
              </a:solidFill>
            </a:rPr>
            <a:t>– Silencers- </a:t>
          </a:r>
        </a:p>
        <a:p>
          <a:pPr algn="ctr"/>
          <a:r>
            <a:rPr lang="en-US" sz="1400" dirty="0" smtClean="0">
              <a:solidFill>
                <a:schemeClr val="tx1"/>
              </a:solidFill>
            </a:rPr>
            <a:t>- Noise filters- </a:t>
          </a:r>
        </a:p>
      </dgm:t>
    </dgm:pt>
    <dgm:pt modelId="{2A6818B4-C767-43CA-89D3-B33E3C5E9687}" type="parTrans" cxnId="{E7D1FBD8-A81E-4C29-AC34-9CDACF788B39}">
      <dgm:prSet/>
      <dgm:spPr/>
      <dgm:t>
        <a:bodyPr/>
        <a:lstStyle/>
        <a:p>
          <a:endParaRPr lang="en-US" sz="1600"/>
        </a:p>
      </dgm:t>
    </dgm:pt>
    <dgm:pt modelId="{A6168B8B-795E-407F-991B-C4BA10FA8B0D}" type="sibTrans" cxnId="{E7D1FBD8-A81E-4C29-AC34-9CDACF788B39}">
      <dgm:prSet custT="1"/>
      <dgm:spPr>
        <a:solidFill>
          <a:srgbClr val="C49F00"/>
        </a:solidFill>
      </dgm:spPr>
      <dgm:t>
        <a:bodyPr/>
        <a:lstStyle/>
        <a:p>
          <a:endParaRPr lang="en-US" sz="2400" dirty="0"/>
        </a:p>
      </dgm:t>
    </dgm:pt>
    <dgm:pt modelId="{7687BADB-5921-463F-9F68-1B987B60D5DC}">
      <dgm:prSet phldrT="[Text]" custT="1"/>
      <dgm:spPr>
        <a:solidFill>
          <a:srgbClr val="C49F00"/>
        </a:solidFill>
      </dgm:spPr>
      <dgm:t>
        <a:bodyPr/>
        <a:lstStyle/>
        <a:p>
          <a:pPr algn="ctr"/>
          <a:r>
            <a:rPr lang="en-US" sz="1600" b="1" dirty="0" smtClean="0">
              <a:solidFill>
                <a:schemeClr val="tx1"/>
              </a:solidFill>
            </a:rPr>
            <a:t>Administrative Controls </a:t>
          </a:r>
        </a:p>
        <a:p>
          <a:pPr algn="ctr"/>
          <a:r>
            <a:rPr lang="en-US" sz="1600" b="0" dirty="0" smtClean="0">
              <a:solidFill>
                <a:schemeClr val="tx1"/>
              </a:solidFill>
            </a:rPr>
            <a:t>– </a:t>
          </a:r>
          <a:r>
            <a:rPr lang="en-US" sz="1400" b="0" dirty="0" smtClean="0">
              <a:solidFill>
                <a:schemeClr val="tx1"/>
              </a:solidFill>
            </a:rPr>
            <a:t>Removal of persons from the hazard –</a:t>
          </a:r>
        </a:p>
        <a:p>
          <a:pPr algn="ctr"/>
          <a:r>
            <a:rPr lang="en-US" sz="1400" b="0" dirty="0" smtClean="0">
              <a:solidFill>
                <a:schemeClr val="tx1"/>
              </a:solidFill>
            </a:rPr>
            <a:t>- Reducing exposure times – </a:t>
          </a:r>
        </a:p>
      </dgm:t>
    </dgm:pt>
    <dgm:pt modelId="{3D99DECF-73D5-4D60-B693-7A70B5DAE8C9}" type="parTrans" cxnId="{396EBFF3-CBF9-47E2-849B-AF8F0EDD9059}">
      <dgm:prSet/>
      <dgm:spPr/>
      <dgm:t>
        <a:bodyPr/>
        <a:lstStyle/>
        <a:p>
          <a:endParaRPr lang="en-US" sz="1600"/>
        </a:p>
      </dgm:t>
    </dgm:pt>
    <dgm:pt modelId="{3056C7B5-4231-4591-B5DC-DDC25D992CAF}" type="sibTrans" cxnId="{396EBFF3-CBF9-47E2-849B-AF8F0EDD9059}">
      <dgm:prSet custT="1"/>
      <dgm:spPr>
        <a:solidFill>
          <a:srgbClr val="C49F00"/>
        </a:solidFill>
      </dgm:spPr>
      <dgm:t>
        <a:bodyPr/>
        <a:lstStyle/>
        <a:p>
          <a:endParaRPr lang="en-US" sz="2400" dirty="0"/>
        </a:p>
      </dgm:t>
    </dgm:pt>
    <dgm:pt modelId="{551F3B4C-EDD5-41F3-811D-9E84E84FD634}">
      <dgm:prSet phldrT="[Text]" custT="1"/>
      <dgm:spPr>
        <a:solidFill>
          <a:srgbClr val="C49F00"/>
        </a:solidFill>
      </dgm:spPr>
      <dgm:t>
        <a:bodyPr/>
        <a:lstStyle/>
        <a:p>
          <a:r>
            <a:rPr lang="en-US" sz="1400" b="1" dirty="0" smtClean="0">
              <a:solidFill>
                <a:schemeClr val="tx1"/>
              </a:solidFill>
            </a:rPr>
            <a:t>Personal Protective Equipment</a:t>
          </a:r>
        </a:p>
        <a:p>
          <a:r>
            <a:rPr lang="en-US" sz="1600" dirty="0" smtClean="0">
              <a:solidFill>
                <a:schemeClr val="tx1"/>
              </a:solidFill>
            </a:rPr>
            <a:t>– PPE -  </a:t>
          </a:r>
          <a:r>
            <a:rPr lang="en-US" sz="1600" dirty="0" smtClean="0">
              <a:solidFill>
                <a:srgbClr val="FF0000"/>
              </a:solidFill>
            </a:rPr>
            <a:t>Last resort</a:t>
          </a:r>
          <a:endParaRPr lang="en-US" sz="1600" dirty="0">
            <a:solidFill>
              <a:srgbClr val="FF0000"/>
            </a:solidFill>
          </a:endParaRPr>
        </a:p>
      </dgm:t>
    </dgm:pt>
    <dgm:pt modelId="{D6A212BF-ECA7-4228-A12D-B1CD0C7560D4}" type="parTrans" cxnId="{BB5311BC-D8FC-488D-9F2B-9270393587CC}">
      <dgm:prSet/>
      <dgm:spPr/>
      <dgm:t>
        <a:bodyPr/>
        <a:lstStyle/>
        <a:p>
          <a:endParaRPr lang="en-US" sz="1600"/>
        </a:p>
      </dgm:t>
    </dgm:pt>
    <dgm:pt modelId="{7E300EA6-3398-472D-A345-AFC5BBF4CB7E}" type="sibTrans" cxnId="{BB5311BC-D8FC-488D-9F2B-9270393587CC}">
      <dgm:prSet/>
      <dgm:spPr/>
      <dgm:t>
        <a:bodyPr/>
        <a:lstStyle/>
        <a:p>
          <a:endParaRPr lang="en-US" sz="1600"/>
        </a:p>
      </dgm:t>
    </dgm:pt>
    <dgm:pt modelId="{E01280F3-A9FA-4D25-B9B2-223CC3FFD7FD}" type="pres">
      <dgm:prSet presAssocID="{A3D800DE-8927-42CA-9BE2-0492CCF5F170}" presName="outerComposite" presStyleCnt="0">
        <dgm:presLayoutVars>
          <dgm:chMax val="5"/>
          <dgm:dir/>
          <dgm:resizeHandles val="exact"/>
        </dgm:presLayoutVars>
      </dgm:prSet>
      <dgm:spPr/>
      <dgm:t>
        <a:bodyPr/>
        <a:lstStyle/>
        <a:p>
          <a:endParaRPr lang="en-US"/>
        </a:p>
      </dgm:t>
    </dgm:pt>
    <dgm:pt modelId="{C7CAE22D-A280-4D76-A11F-46780C702329}" type="pres">
      <dgm:prSet presAssocID="{A3D800DE-8927-42CA-9BE2-0492CCF5F170}" presName="dummyMaxCanvas" presStyleCnt="0">
        <dgm:presLayoutVars/>
      </dgm:prSet>
      <dgm:spPr/>
    </dgm:pt>
    <dgm:pt modelId="{C709E011-59E3-423A-9E22-3A0540DB9189}" type="pres">
      <dgm:prSet presAssocID="{A3D800DE-8927-42CA-9BE2-0492CCF5F170}" presName="FourNodes_1" presStyleLbl="node1" presStyleIdx="0" presStyleCnt="4" custScaleX="109375" custLinFactNeighborX="-781">
        <dgm:presLayoutVars>
          <dgm:bulletEnabled val="1"/>
        </dgm:presLayoutVars>
      </dgm:prSet>
      <dgm:spPr/>
      <dgm:t>
        <a:bodyPr/>
        <a:lstStyle/>
        <a:p>
          <a:endParaRPr lang="en-US"/>
        </a:p>
      </dgm:t>
    </dgm:pt>
    <dgm:pt modelId="{C8CA180F-8FDD-4870-85FA-C6EEC6EA822E}" type="pres">
      <dgm:prSet presAssocID="{A3D800DE-8927-42CA-9BE2-0492CCF5F170}" presName="FourNodes_2" presStyleLbl="node1" presStyleIdx="1" presStyleCnt="4">
        <dgm:presLayoutVars>
          <dgm:bulletEnabled val="1"/>
        </dgm:presLayoutVars>
      </dgm:prSet>
      <dgm:spPr/>
      <dgm:t>
        <a:bodyPr/>
        <a:lstStyle/>
        <a:p>
          <a:endParaRPr lang="en-US"/>
        </a:p>
      </dgm:t>
    </dgm:pt>
    <dgm:pt modelId="{A9D697E9-71C2-4A5D-BF19-3CDE5620D52D}" type="pres">
      <dgm:prSet presAssocID="{A3D800DE-8927-42CA-9BE2-0492CCF5F170}" presName="FourNodes_3" presStyleLbl="node1" presStyleIdx="2" presStyleCnt="4" custLinFactNeighborX="-1000" custLinFactNeighborY="-6250">
        <dgm:presLayoutVars>
          <dgm:bulletEnabled val="1"/>
        </dgm:presLayoutVars>
      </dgm:prSet>
      <dgm:spPr/>
      <dgm:t>
        <a:bodyPr/>
        <a:lstStyle/>
        <a:p>
          <a:endParaRPr lang="en-US"/>
        </a:p>
      </dgm:t>
    </dgm:pt>
    <dgm:pt modelId="{A7FB5761-3EF6-4A61-9249-F655127A5773}" type="pres">
      <dgm:prSet presAssocID="{A3D800DE-8927-42CA-9BE2-0492CCF5F170}" presName="FourNodes_4" presStyleLbl="node1" presStyleIdx="3" presStyleCnt="4" custLinFactNeighborX="-10452" custLinFactNeighborY="-16279">
        <dgm:presLayoutVars>
          <dgm:bulletEnabled val="1"/>
        </dgm:presLayoutVars>
      </dgm:prSet>
      <dgm:spPr/>
      <dgm:t>
        <a:bodyPr/>
        <a:lstStyle/>
        <a:p>
          <a:endParaRPr lang="en-US"/>
        </a:p>
      </dgm:t>
    </dgm:pt>
    <dgm:pt modelId="{2335B33B-ADAD-4FF1-B69A-96E91C32C0FD}" type="pres">
      <dgm:prSet presAssocID="{A3D800DE-8927-42CA-9BE2-0492CCF5F170}" presName="FourConn_1-2" presStyleLbl="fgAccFollowNode1" presStyleIdx="0" presStyleCnt="3">
        <dgm:presLayoutVars>
          <dgm:bulletEnabled val="1"/>
        </dgm:presLayoutVars>
      </dgm:prSet>
      <dgm:spPr/>
      <dgm:t>
        <a:bodyPr/>
        <a:lstStyle/>
        <a:p>
          <a:endParaRPr lang="en-US"/>
        </a:p>
      </dgm:t>
    </dgm:pt>
    <dgm:pt modelId="{60A8DE0A-B367-490C-A74A-5051B7C9DD75}" type="pres">
      <dgm:prSet presAssocID="{A3D800DE-8927-42CA-9BE2-0492CCF5F170}" presName="FourConn_2-3" presStyleLbl="fgAccFollowNode1" presStyleIdx="1" presStyleCnt="3">
        <dgm:presLayoutVars>
          <dgm:bulletEnabled val="1"/>
        </dgm:presLayoutVars>
      </dgm:prSet>
      <dgm:spPr/>
      <dgm:t>
        <a:bodyPr/>
        <a:lstStyle/>
        <a:p>
          <a:endParaRPr lang="en-US"/>
        </a:p>
      </dgm:t>
    </dgm:pt>
    <dgm:pt modelId="{57D428E0-10BD-4B15-8041-0AC5C952AE10}" type="pres">
      <dgm:prSet presAssocID="{A3D800DE-8927-42CA-9BE2-0492CCF5F170}" presName="FourConn_3-4" presStyleLbl="fgAccFollowNode1" presStyleIdx="2" presStyleCnt="3">
        <dgm:presLayoutVars>
          <dgm:bulletEnabled val="1"/>
        </dgm:presLayoutVars>
      </dgm:prSet>
      <dgm:spPr/>
      <dgm:t>
        <a:bodyPr/>
        <a:lstStyle/>
        <a:p>
          <a:endParaRPr lang="en-US"/>
        </a:p>
      </dgm:t>
    </dgm:pt>
    <dgm:pt modelId="{120C167F-F315-4C3E-9B91-0ACD3CA4D4B5}" type="pres">
      <dgm:prSet presAssocID="{A3D800DE-8927-42CA-9BE2-0492CCF5F170}" presName="FourNodes_1_text" presStyleLbl="node1" presStyleIdx="3" presStyleCnt="4">
        <dgm:presLayoutVars>
          <dgm:bulletEnabled val="1"/>
        </dgm:presLayoutVars>
      </dgm:prSet>
      <dgm:spPr/>
      <dgm:t>
        <a:bodyPr/>
        <a:lstStyle/>
        <a:p>
          <a:endParaRPr lang="en-US"/>
        </a:p>
      </dgm:t>
    </dgm:pt>
    <dgm:pt modelId="{00AD207D-E940-4922-99F0-F8FE697CA366}" type="pres">
      <dgm:prSet presAssocID="{A3D800DE-8927-42CA-9BE2-0492CCF5F170}" presName="FourNodes_2_text" presStyleLbl="node1" presStyleIdx="3" presStyleCnt="4">
        <dgm:presLayoutVars>
          <dgm:bulletEnabled val="1"/>
        </dgm:presLayoutVars>
      </dgm:prSet>
      <dgm:spPr/>
      <dgm:t>
        <a:bodyPr/>
        <a:lstStyle/>
        <a:p>
          <a:endParaRPr lang="en-US"/>
        </a:p>
      </dgm:t>
    </dgm:pt>
    <dgm:pt modelId="{40A6755C-2732-4C14-8306-E59D067B0666}" type="pres">
      <dgm:prSet presAssocID="{A3D800DE-8927-42CA-9BE2-0492CCF5F170}" presName="FourNodes_3_text" presStyleLbl="node1" presStyleIdx="3" presStyleCnt="4">
        <dgm:presLayoutVars>
          <dgm:bulletEnabled val="1"/>
        </dgm:presLayoutVars>
      </dgm:prSet>
      <dgm:spPr/>
      <dgm:t>
        <a:bodyPr/>
        <a:lstStyle/>
        <a:p>
          <a:endParaRPr lang="en-US"/>
        </a:p>
      </dgm:t>
    </dgm:pt>
    <dgm:pt modelId="{213921BB-CBA5-4068-92E3-02B9A4778C01}" type="pres">
      <dgm:prSet presAssocID="{A3D800DE-8927-42CA-9BE2-0492CCF5F170}" presName="FourNodes_4_text" presStyleLbl="node1" presStyleIdx="3" presStyleCnt="4">
        <dgm:presLayoutVars>
          <dgm:bulletEnabled val="1"/>
        </dgm:presLayoutVars>
      </dgm:prSet>
      <dgm:spPr/>
      <dgm:t>
        <a:bodyPr/>
        <a:lstStyle/>
        <a:p>
          <a:endParaRPr lang="en-US"/>
        </a:p>
      </dgm:t>
    </dgm:pt>
  </dgm:ptLst>
  <dgm:cxnLst>
    <dgm:cxn modelId="{BB683096-BDF9-48A4-8E64-B943E33B87C6}" type="presOf" srcId="{68AA99F5-BD45-4A64-82ED-BF2F092AA6FB}" destId="{C709E011-59E3-423A-9E22-3A0540DB9189}" srcOrd="0" destOrd="0" presId="urn:microsoft.com/office/officeart/2005/8/layout/vProcess5"/>
    <dgm:cxn modelId="{35DD3F50-30CC-47FD-9C03-A0B1E5A35217}" type="presOf" srcId="{3056C7B5-4231-4591-B5DC-DDC25D992CAF}" destId="{57D428E0-10BD-4B15-8041-0AC5C952AE10}" srcOrd="0" destOrd="0" presId="urn:microsoft.com/office/officeart/2005/8/layout/vProcess5"/>
    <dgm:cxn modelId="{396EBFF3-CBF9-47E2-849B-AF8F0EDD9059}" srcId="{A3D800DE-8927-42CA-9BE2-0492CCF5F170}" destId="{7687BADB-5921-463F-9F68-1B987B60D5DC}" srcOrd="2" destOrd="0" parTransId="{3D99DECF-73D5-4D60-B693-7A70B5DAE8C9}" sibTransId="{3056C7B5-4231-4591-B5DC-DDC25D992CAF}"/>
    <dgm:cxn modelId="{DCB9364A-22C9-49EB-A15C-DB01912386FE}" srcId="{A3D800DE-8927-42CA-9BE2-0492CCF5F170}" destId="{68AA99F5-BD45-4A64-82ED-BF2F092AA6FB}" srcOrd="0" destOrd="0" parTransId="{AEFF93DA-8983-4BE3-B118-16536B26E39B}" sibTransId="{E70EBB20-C551-44B1-A579-1DE8DC98129D}"/>
    <dgm:cxn modelId="{BB5311BC-D8FC-488D-9F2B-9270393587CC}" srcId="{A3D800DE-8927-42CA-9BE2-0492CCF5F170}" destId="{551F3B4C-EDD5-41F3-811D-9E84E84FD634}" srcOrd="3" destOrd="0" parTransId="{D6A212BF-ECA7-4228-A12D-B1CD0C7560D4}" sibTransId="{7E300EA6-3398-472D-A345-AFC5BBF4CB7E}"/>
    <dgm:cxn modelId="{D38895EC-AADB-4E8E-93CE-ECB077BEF699}" type="presOf" srcId="{B2C4C9F9-7C31-420C-AEFA-A3F967EA644B}" destId="{C8CA180F-8FDD-4870-85FA-C6EEC6EA822E}" srcOrd="0" destOrd="0" presId="urn:microsoft.com/office/officeart/2005/8/layout/vProcess5"/>
    <dgm:cxn modelId="{3E1118EC-1E09-4A6B-8750-2B4D534FC33E}" type="presOf" srcId="{A6168B8B-795E-407F-991B-C4BA10FA8B0D}" destId="{60A8DE0A-B367-490C-A74A-5051B7C9DD75}" srcOrd="0" destOrd="0" presId="urn:microsoft.com/office/officeart/2005/8/layout/vProcess5"/>
    <dgm:cxn modelId="{0D6C92AC-6D9E-4285-89C5-AD3F934FF122}" type="presOf" srcId="{68AA99F5-BD45-4A64-82ED-BF2F092AA6FB}" destId="{120C167F-F315-4C3E-9B91-0ACD3CA4D4B5}" srcOrd="1" destOrd="0" presId="urn:microsoft.com/office/officeart/2005/8/layout/vProcess5"/>
    <dgm:cxn modelId="{D0C13BCF-3882-4806-9460-27A4767807CD}" type="presOf" srcId="{551F3B4C-EDD5-41F3-811D-9E84E84FD634}" destId="{213921BB-CBA5-4068-92E3-02B9A4778C01}" srcOrd="1" destOrd="0" presId="urn:microsoft.com/office/officeart/2005/8/layout/vProcess5"/>
    <dgm:cxn modelId="{C8DDCC3F-A535-49C6-9BFE-138090C4FDA0}" type="presOf" srcId="{A3D800DE-8927-42CA-9BE2-0492CCF5F170}" destId="{E01280F3-A9FA-4D25-B9B2-223CC3FFD7FD}" srcOrd="0" destOrd="0" presId="urn:microsoft.com/office/officeart/2005/8/layout/vProcess5"/>
    <dgm:cxn modelId="{E7D1FBD8-A81E-4C29-AC34-9CDACF788B39}" srcId="{A3D800DE-8927-42CA-9BE2-0492CCF5F170}" destId="{B2C4C9F9-7C31-420C-AEFA-A3F967EA644B}" srcOrd="1" destOrd="0" parTransId="{2A6818B4-C767-43CA-89D3-B33E3C5E9687}" sibTransId="{A6168B8B-795E-407F-991B-C4BA10FA8B0D}"/>
    <dgm:cxn modelId="{D891E9E9-878D-481C-8224-45FCC61BB883}" type="presOf" srcId="{7687BADB-5921-463F-9F68-1B987B60D5DC}" destId="{40A6755C-2732-4C14-8306-E59D067B0666}" srcOrd="1" destOrd="0" presId="urn:microsoft.com/office/officeart/2005/8/layout/vProcess5"/>
    <dgm:cxn modelId="{3FE7E6DD-A84B-4AAD-A5B1-FB8A86C056EA}" type="presOf" srcId="{7687BADB-5921-463F-9F68-1B987B60D5DC}" destId="{A9D697E9-71C2-4A5D-BF19-3CDE5620D52D}" srcOrd="0" destOrd="0" presId="urn:microsoft.com/office/officeart/2005/8/layout/vProcess5"/>
    <dgm:cxn modelId="{061F803E-446F-475A-9CF1-489784A6DAC1}" type="presOf" srcId="{551F3B4C-EDD5-41F3-811D-9E84E84FD634}" destId="{A7FB5761-3EF6-4A61-9249-F655127A5773}" srcOrd="0" destOrd="0" presId="urn:microsoft.com/office/officeart/2005/8/layout/vProcess5"/>
    <dgm:cxn modelId="{E083445A-4C81-444D-8D60-5D453A1CDC78}" type="presOf" srcId="{E70EBB20-C551-44B1-A579-1DE8DC98129D}" destId="{2335B33B-ADAD-4FF1-B69A-96E91C32C0FD}" srcOrd="0" destOrd="0" presId="urn:microsoft.com/office/officeart/2005/8/layout/vProcess5"/>
    <dgm:cxn modelId="{0DF6B7AB-CB83-414E-B43F-B800167C8C6F}" type="presOf" srcId="{B2C4C9F9-7C31-420C-AEFA-A3F967EA644B}" destId="{00AD207D-E940-4922-99F0-F8FE697CA366}" srcOrd="1" destOrd="0" presId="urn:microsoft.com/office/officeart/2005/8/layout/vProcess5"/>
    <dgm:cxn modelId="{C5C9501C-05A2-4F89-BC10-89DBE0AA37E5}" type="presParOf" srcId="{E01280F3-A9FA-4D25-B9B2-223CC3FFD7FD}" destId="{C7CAE22D-A280-4D76-A11F-46780C702329}" srcOrd="0" destOrd="0" presId="urn:microsoft.com/office/officeart/2005/8/layout/vProcess5"/>
    <dgm:cxn modelId="{7D9A90E1-2A6A-440B-A1EA-10A72C461030}" type="presParOf" srcId="{E01280F3-A9FA-4D25-B9B2-223CC3FFD7FD}" destId="{C709E011-59E3-423A-9E22-3A0540DB9189}" srcOrd="1" destOrd="0" presId="urn:microsoft.com/office/officeart/2005/8/layout/vProcess5"/>
    <dgm:cxn modelId="{B6DB725E-4CB0-4EF4-9E62-85AEDF824ADA}" type="presParOf" srcId="{E01280F3-A9FA-4D25-B9B2-223CC3FFD7FD}" destId="{C8CA180F-8FDD-4870-85FA-C6EEC6EA822E}" srcOrd="2" destOrd="0" presId="urn:microsoft.com/office/officeart/2005/8/layout/vProcess5"/>
    <dgm:cxn modelId="{6EEFA118-50BD-4EDB-9BCF-37831837D2BC}" type="presParOf" srcId="{E01280F3-A9FA-4D25-B9B2-223CC3FFD7FD}" destId="{A9D697E9-71C2-4A5D-BF19-3CDE5620D52D}" srcOrd="3" destOrd="0" presId="urn:microsoft.com/office/officeart/2005/8/layout/vProcess5"/>
    <dgm:cxn modelId="{EAFA5F5C-A576-468A-B554-0BDA8DEA1366}" type="presParOf" srcId="{E01280F3-A9FA-4D25-B9B2-223CC3FFD7FD}" destId="{A7FB5761-3EF6-4A61-9249-F655127A5773}" srcOrd="4" destOrd="0" presId="urn:microsoft.com/office/officeart/2005/8/layout/vProcess5"/>
    <dgm:cxn modelId="{E1FF7E7A-BFF4-4045-9B11-443280034E3E}" type="presParOf" srcId="{E01280F3-A9FA-4D25-B9B2-223CC3FFD7FD}" destId="{2335B33B-ADAD-4FF1-B69A-96E91C32C0FD}" srcOrd="5" destOrd="0" presId="urn:microsoft.com/office/officeart/2005/8/layout/vProcess5"/>
    <dgm:cxn modelId="{ED66CAF6-506D-4976-915E-B64356AA3065}" type="presParOf" srcId="{E01280F3-A9FA-4D25-B9B2-223CC3FFD7FD}" destId="{60A8DE0A-B367-490C-A74A-5051B7C9DD75}" srcOrd="6" destOrd="0" presId="urn:microsoft.com/office/officeart/2005/8/layout/vProcess5"/>
    <dgm:cxn modelId="{3F3F8B51-48DF-47C4-BD52-16DB38BCBC87}" type="presParOf" srcId="{E01280F3-A9FA-4D25-B9B2-223CC3FFD7FD}" destId="{57D428E0-10BD-4B15-8041-0AC5C952AE10}" srcOrd="7" destOrd="0" presId="urn:microsoft.com/office/officeart/2005/8/layout/vProcess5"/>
    <dgm:cxn modelId="{CF29C744-7015-4A69-8202-E7FD425B81EE}" type="presParOf" srcId="{E01280F3-A9FA-4D25-B9B2-223CC3FFD7FD}" destId="{120C167F-F315-4C3E-9B91-0ACD3CA4D4B5}" srcOrd="8" destOrd="0" presId="urn:microsoft.com/office/officeart/2005/8/layout/vProcess5"/>
    <dgm:cxn modelId="{DC9CC3B8-080A-4D00-8276-AFF6BBD0A0E1}" type="presParOf" srcId="{E01280F3-A9FA-4D25-B9B2-223CC3FFD7FD}" destId="{00AD207D-E940-4922-99F0-F8FE697CA366}" srcOrd="9" destOrd="0" presId="urn:microsoft.com/office/officeart/2005/8/layout/vProcess5"/>
    <dgm:cxn modelId="{1935D9CE-EFCF-4032-BE22-29A711FDE122}" type="presParOf" srcId="{E01280F3-A9FA-4D25-B9B2-223CC3FFD7FD}" destId="{40A6755C-2732-4C14-8306-E59D067B0666}" srcOrd="10" destOrd="0" presId="urn:microsoft.com/office/officeart/2005/8/layout/vProcess5"/>
    <dgm:cxn modelId="{35F0C073-98FF-4FFB-B997-8892F7EE07A8}" type="presParOf" srcId="{E01280F3-A9FA-4D25-B9B2-223CC3FFD7FD}" destId="{213921BB-CBA5-4068-92E3-02B9A4778C01}" srcOrd="11" destOrd="0" presId="urn:microsoft.com/office/officeart/2005/8/layout/vProcess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709E011-59E3-423A-9E22-3A0540DB9189}">
      <dsp:nvSpPr>
        <dsp:cNvPr id="0" name=""/>
        <dsp:cNvSpPr/>
      </dsp:nvSpPr>
      <dsp:spPr>
        <a:xfrm>
          <a:off x="-125729" y="0"/>
          <a:ext cx="5867400" cy="771143"/>
        </a:xfrm>
        <a:prstGeom prst="roundRect">
          <a:avLst>
            <a:gd name="adj" fmla="val 10000"/>
          </a:avLst>
        </a:prstGeom>
        <a:solidFill>
          <a:srgbClr val="C49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tx1"/>
              </a:solidFill>
            </a:rPr>
            <a:t>Elimination</a:t>
          </a:r>
        </a:p>
        <a:p>
          <a:pPr lvl="0" algn="ctr" defTabSz="711200">
            <a:lnSpc>
              <a:spcPct val="90000"/>
            </a:lnSpc>
            <a:spcBef>
              <a:spcPct val="0"/>
            </a:spcBef>
            <a:spcAft>
              <a:spcPct val="35000"/>
            </a:spcAft>
          </a:pPr>
          <a:r>
            <a:rPr lang="en-US" sz="1600" b="1" kern="1200" dirty="0" smtClean="0">
              <a:solidFill>
                <a:schemeClr val="tx1"/>
              </a:solidFill>
            </a:rPr>
            <a:t> – </a:t>
          </a:r>
          <a:r>
            <a:rPr lang="en-US" sz="1400" kern="1200" dirty="0" smtClean="0">
              <a:solidFill>
                <a:schemeClr val="tx1"/>
              </a:solidFill>
            </a:rPr>
            <a:t>Substitution -</a:t>
          </a:r>
        </a:p>
        <a:p>
          <a:pPr lvl="0" algn="ctr" defTabSz="711200">
            <a:lnSpc>
              <a:spcPct val="90000"/>
            </a:lnSpc>
            <a:spcBef>
              <a:spcPct val="0"/>
            </a:spcBef>
            <a:spcAft>
              <a:spcPct val="35000"/>
            </a:spcAft>
          </a:pPr>
          <a:r>
            <a:rPr lang="en-US" sz="1400" kern="1200" dirty="0" smtClean="0">
              <a:solidFill>
                <a:schemeClr val="tx1"/>
              </a:solidFill>
            </a:rPr>
            <a:t>-Isolation- </a:t>
          </a:r>
          <a:endParaRPr lang="en-US" sz="1100" kern="1200" dirty="0"/>
        </a:p>
      </dsp:txBody>
      <dsp:txXfrm>
        <a:off x="-125729" y="0"/>
        <a:ext cx="4935400" cy="771143"/>
      </dsp:txXfrm>
    </dsp:sp>
    <dsp:sp modelId="{C8CA180F-8FDD-4870-85FA-C6EEC6EA822E}">
      <dsp:nvSpPr>
        <dsp:cNvPr id="0" name=""/>
        <dsp:cNvSpPr/>
      </dsp:nvSpPr>
      <dsp:spPr>
        <a:xfrm>
          <a:off x="575005" y="911352"/>
          <a:ext cx="5364480" cy="771143"/>
        </a:xfrm>
        <a:prstGeom prst="roundRect">
          <a:avLst>
            <a:gd name="adj" fmla="val 10000"/>
          </a:avLst>
        </a:prstGeom>
        <a:solidFill>
          <a:srgbClr val="C49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tx1"/>
              </a:solidFill>
            </a:rPr>
            <a:t>Engineering Controls</a:t>
          </a:r>
        </a:p>
        <a:p>
          <a:pPr lvl="0" algn="ctr" defTabSz="711200">
            <a:lnSpc>
              <a:spcPct val="90000"/>
            </a:lnSpc>
            <a:spcBef>
              <a:spcPct val="0"/>
            </a:spcBef>
            <a:spcAft>
              <a:spcPct val="35000"/>
            </a:spcAft>
          </a:pPr>
          <a:r>
            <a:rPr lang="en-US" sz="1400" b="1" kern="1200" dirty="0" smtClean="0">
              <a:solidFill>
                <a:schemeClr val="tx1"/>
              </a:solidFill>
            </a:rPr>
            <a:t> </a:t>
          </a:r>
          <a:r>
            <a:rPr lang="en-US" sz="1400" kern="1200" dirty="0" smtClean="0">
              <a:solidFill>
                <a:schemeClr val="tx1"/>
              </a:solidFill>
            </a:rPr>
            <a:t>– Silencers- </a:t>
          </a:r>
        </a:p>
        <a:p>
          <a:pPr lvl="0" algn="ctr" defTabSz="711200">
            <a:lnSpc>
              <a:spcPct val="90000"/>
            </a:lnSpc>
            <a:spcBef>
              <a:spcPct val="0"/>
            </a:spcBef>
            <a:spcAft>
              <a:spcPct val="35000"/>
            </a:spcAft>
          </a:pPr>
          <a:r>
            <a:rPr lang="en-US" sz="1400" kern="1200" dirty="0" smtClean="0">
              <a:solidFill>
                <a:schemeClr val="tx1"/>
              </a:solidFill>
            </a:rPr>
            <a:t>- Noise filters- </a:t>
          </a:r>
        </a:p>
      </dsp:txBody>
      <dsp:txXfrm>
        <a:off x="575005" y="911352"/>
        <a:ext cx="4413961" cy="771143"/>
      </dsp:txXfrm>
    </dsp:sp>
    <dsp:sp modelId="{A9D697E9-71C2-4A5D-BF19-3CDE5620D52D}">
      <dsp:nvSpPr>
        <dsp:cNvPr id="0" name=""/>
        <dsp:cNvSpPr/>
      </dsp:nvSpPr>
      <dsp:spPr>
        <a:xfrm>
          <a:off x="963930" y="1774507"/>
          <a:ext cx="5364480" cy="771143"/>
        </a:xfrm>
        <a:prstGeom prst="roundRect">
          <a:avLst>
            <a:gd name="adj" fmla="val 10000"/>
          </a:avLst>
        </a:prstGeom>
        <a:solidFill>
          <a:srgbClr val="C49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tx1"/>
              </a:solidFill>
            </a:rPr>
            <a:t>Administrative Controls </a:t>
          </a:r>
        </a:p>
        <a:p>
          <a:pPr lvl="0" algn="ctr" defTabSz="711200">
            <a:lnSpc>
              <a:spcPct val="90000"/>
            </a:lnSpc>
            <a:spcBef>
              <a:spcPct val="0"/>
            </a:spcBef>
            <a:spcAft>
              <a:spcPct val="35000"/>
            </a:spcAft>
          </a:pPr>
          <a:r>
            <a:rPr lang="en-US" sz="1600" b="0" kern="1200" dirty="0" smtClean="0">
              <a:solidFill>
                <a:schemeClr val="tx1"/>
              </a:solidFill>
            </a:rPr>
            <a:t>– </a:t>
          </a:r>
          <a:r>
            <a:rPr lang="en-US" sz="1400" b="0" kern="1200" dirty="0" smtClean="0">
              <a:solidFill>
                <a:schemeClr val="tx1"/>
              </a:solidFill>
            </a:rPr>
            <a:t>Removal of persons from the hazard –</a:t>
          </a:r>
        </a:p>
        <a:p>
          <a:pPr lvl="0" algn="ctr" defTabSz="711200">
            <a:lnSpc>
              <a:spcPct val="90000"/>
            </a:lnSpc>
            <a:spcBef>
              <a:spcPct val="0"/>
            </a:spcBef>
            <a:spcAft>
              <a:spcPct val="35000"/>
            </a:spcAft>
          </a:pPr>
          <a:r>
            <a:rPr lang="en-US" sz="1400" b="0" kern="1200" dirty="0" smtClean="0">
              <a:solidFill>
                <a:schemeClr val="tx1"/>
              </a:solidFill>
            </a:rPr>
            <a:t>- Reducing exposure times – </a:t>
          </a:r>
        </a:p>
      </dsp:txBody>
      <dsp:txXfrm>
        <a:off x="963930" y="1774507"/>
        <a:ext cx="4420666" cy="771144"/>
      </dsp:txXfrm>
    </dsp:sp>
    <dsp:sp modelId="{A7FB5761-3EF6-4A61-9249-F655127A5773}">
      <dsp:nvSpPr>
        <dsp:cNvPr id="0" name=""/>
        <dsp:cNvSpPr/>
      </dsp:nvSpPr>
      <dsp:spPr>
        <a:xfrm>
          <a:off x="906154" y="2608521"/>
          <a:ext cx="5364480" cy="771143"/>
        </a:xfrm>
        <a:prstGeom prst="roundRect">
          <a:avLst>
            <a:gd name="adj" fmla="val 10000"/>
          </a:avLst>
        </a:prstGeom>
        <a:solidFill>
          <a:srgbClr val="C49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b="1" kern="1200" dirty="0" smtClean="0">
              <a:solidFill>
                <a:schemeClr val="tx1"/>
              </a:solidFill>
            </a:rPr>
            <a:t>Personal Protective Equipment</a:t>
          </a:r>
        </a:p>
        <a:p>
          <a:pPr lvl="0" algn="l" defTabSz="622300">
            <a:lnSpc>
              <a:spcPct val="90000"/>
            </a:lnSpc>
            <a:spcBef>
              <a:spcPct val="0"/>
            </a:spcBef>
            <a:spcAft>
              <a:spcPct val="35000"/>
            </a:spcAft>
          </a:pPr>
          <a:r>
            <a:rPr lang="en-US" sz="1600" kern="1200" dirty="0" smtClean="0">
              <a:solidFill>
                <a:schemeClr val="tx1"/>
              </a:solidFill>
            </a:rPr>
            <a:t>– PPE -  </a:t>
          </a:r>
          <a:r>
            <a:rPr lang="en-US" sz="1600" kern="1200" dirty="0" smtClean="0">
              <a:solidFill>
                <a:srgbClr val="FF0000"/>
              </a:solidFill>
            </a:rPr>
            <a:t>Last resort</a:t>
          </a:r>
          <a:endParaRPr lang="en-US" sz="1600" kern="1200" dirty="0">
            <a:solidFill>
              <a:srgbClr val="FF0000"/>
            </a:solidFill>
          </a:endParaRPr>
        </a:p>
      </dsp:txBody>
      <dsp:txXfrm>
        <a:off x="906154" y="2608521"/>
        <a:ext cx="4413961" cy="771143"/>
      </dsp:txXfrm>
    </dsp:sp>
    <dsp:sp modelId="{2335B33B-ADAD-4FF1-B69A-96E91C32C0FD}">
      <dsp:nvSpPr>
        <dsp:cNvPr id="0" name=""/>
        <dsp:cNvSpPr/>
      </dsp:nvSpPr>
      <dsp:spPr>
        <a:xfrm>
          <a:off x="4988966" y="590626"/>
          <a:ext cx="501243" cy="501243"/>
        </a:xfrm>
        <a:prstGeom prst="downArrow">
          <a:avLst>
            <a:gd name="adj1" fmla="val 55000"/>
            <a:gd name="adj2" fmla="val 45000"/>
          </a:avLst>
        </a:prstGeom>
        <a:solidFill>
          <a:srgbClr val="C49F00"/>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US" sz="2400" kern="1200" dirty="0"/>
        </a:p>
      </dsp:txBody>
      <dsp:txXfrm>
        <a:off x="4988966" y="590626"/>
        <a:ext cx="501243" cy="501243"/>
      </dsp:txXfrm>
    </dsp:sp>
    <dsp:sp modelId="{60A8DE0A-B367-490C-A74A-5051B7C9DD75}">
      <dsp:nvSpPr>
        <dsp:cNvPr id="0" name=""/>
        <dsp:cNvSpPr/>
      </dsp:nvSpPr>
      <dsp:spPr>
        <a:xfrm>
          <a:off x="5438241" y="1501978"/>
          <a:ext cx="501243" cy="501243"/>
        </a:xfrm>
        <a:prstGeom prst="downArrow">
          <a:avLst>
            <a:gd name="adj1" fmla="val 55000"/>
            <a:gd name="adj2" fmla="val 45000"/>
          </a:avLst>
        </a:prstGeom>
        <a:solidFill>
          <a:srgbClr val="C49F00"/>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US" sz="2400" kern="1200" dirty="0"/>
        </a:p>
      </dsp:txBody>
      <dsp:txXfrm>
        <a:off x="5438241" y="1501978"/>
        <a:ext cx="501243" cy="501243"/>
      </dsp:txXfrm>
    </dsp:sp>
    <dsp:sp modelId="{57D428E0-10BD-4B15-8041-0AC5C952AE10}">
      <dsp:nvSpPr>
        <dsp:cNvPr id="0" name=""/>
        <dsp:cNvSpPr/>
      </dsp:nvSpPr>
      <dsp:spPr>
        <a:xfrm>
          <a:off x="5880811" y="2413330"/>
          <a:ext cx="501243" cy="501243"/>
        </a:xfrm>
        <a:prstGeom prst="downArrow">
          <a:avLst>
            <a:gd name="adj1" fmla="val 55000"/>
            <a:gd name="adj2" fmla="val 45000"/>
          </a:avLst>
        </a:prstGeom>
        <a:solidFill>
          <a:srgbClr val="C49F00"/>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US" sz="2400" kern="1200" dirty="0"/>
        </a:p>
      </dsp:txBody>
      <dsp:txXfrm>
        <a:off x="5880811" y="2413330"/>
        <a:ext cx="501243" cy="501243"/>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r>
              <a:rPr lang="en-ZA" dirty="0" smtClean="0"/>
              <a:t>MOSH Entry Examination and Making Safe </a:t>
            </a:r>
            <a:endParaRPr lang="en-US" dirty="0"/>
          </a:p>
        </p:txBody>
      </p:sp>
      <p:sp>
        <p:nvSpPr>
          <p:cNvPr id="3" name="Date Placeholder 2"/>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a:defRPr sz="1200"/>
            </a:lvl1pPr>
          </a:lstStyle>
          <a:p>
            <a:endParaRPr lang="en-US" dirty="0"/>
          </a:p>
        </p:txBody>
      </p:sp>
      <p:sp>
        <p:nvSpPr>
          <p:cNvPr id="4" name="Footer Placeholder 3"/>
          <p:cNvSpPr>
            <a:spLocks noGrp="1"/>
          </p:cNvSpPr>
          <p:nvPr>
            <p:ph type="ftr" sz="quarter" idx="2"/>
          </p:nvPr>
        </p:nvSpPr>
        <p:spPr>
          <a:xfrm>
            <a:off x="0" y="9447213"/>
            <a:ext cx="2971800" cy="496887"/>
          </a:xfrm>
          <a:prstGeom prst="rect">
            <a:avLst/>
          </a:prstGeom>
        </p:spPr>
        <p:txBody>
          <a:bodyPr vert="horz" lIns="91440" tIns="45720" rIns="91440" bIns="45720" rtlCol="0" anchor="b"/>
          <a:lstStyle>
            <a:lvl1pPr algn="l">
              <a:defRPr sz="1200"/>
            </a:lvl1pPr>
          </a:lstStyle>
          <a:p>
            <a:r>
              <a:rPr lang="pt-BR" smtClean="0"/>
              <a:t>SACEPA Conference - Secunda - 25 January 2012</a:t>
            </a:r>
            <a:endParaRPr lang="en-US" dirty="0"/>
          </a:p>
        </p:txBody>
      </p:sp>
      <p:sp>
        <p:nvSpPr>
          <p:cNvPr id="5" name="Slide Number Placeholder 4"/>
          <p:cNvSpPr>
            <a:spLocks noGrp="1"/>
          </p:cNvSpPr>
          <p:nvPr>
            <p:ph type="sldNum" sz="quarter" idx="3"/>
          </p:nvPr>
        </p:nvSpPr>
        <p:spPr>
          <a:xfrm>
            <a:off x="3884613" y="9447213"/>
            <a:ext cx="2971800" cy="496887"/>
          </a:xfrm>
          <a:prstGeom prst="rect">
            <a:avLst/>
          </a:prstGeom>
        </p:spPr>
        <p:txBody>
          <a:bodyPr vert="horz" lIns="91440" tIns="45720" rIns="91440" bIns="45720" rtlCol="0" anchor="b"/>
          <a:lstStyle>
            <a:lvl1pPr algn="r">
              <a:defRPr sz="1200"/>
            </a:lvl1pPr>
          </a:lstStyle>
          <a:p>
            <a:fld id="{E7B326C3-F569-435F-8705-C1001C3232B6}" type="slidenum">
              <a:rPr lang="en-US" smtClean="0"/>
              <a:pPr/>
              <a:t>‹#›</a:t>
            </a:fld>
            <a:endParaRPr lang="en-US" dirty="0"/>
          </a:p>
        </p:txBody>
      </p:sp>
    </p:spTree>
    <p:extLst>
      <p:ext uri="{BB962C8B-B14F-4D97-AF65-F5344CB8AC3E}">
        <p14:creationId xmlns="" xmlns:p14="http://schemas.microsoft.com/office/powerpoint/2010/main" val="126348778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r>
              <a:rPr lang="en-ZA" dirty="0" smtClean="0"/>
              <a:t>MOSH Entry Examination and Making Safe </a:t>
            </a:r>
            <a:endParaRPr lang="en-US" dirty="0"/>
          </a:p>
        </p:txBody>
      </p:sp>
      <p:sp>
        <p:nvSpPr>
          <p:cNvPr id="3" name="Date Placeholder 2"/>
          <p:cNvSpPr>
            <a:spLocks noGrp="1"/>
          </p:cNvSpPr>
          <p:nvPr>
            <p:ph type="dt" idx="1"/>
          </p:nvPr>
        </p:nvSpPr>
        <p:spPr>
          <a:xfrm>
            <a:off x="3884613" y="0"/>
            <a:ext cx="2971800" cy="496888"/>
          </a:xfrm>
          <a:prstGeom prst="rect">
            <a:avLst/>
          </a:prstGeom>
        </p:spPr>
        <p:txBody>
          <a:bodyPr vert="horz" lIns="91440" tIns="45720" rIns="91440" bIns="45720"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724400"/>
            <a:ext cx="5486400" cy="4475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7213"/>
            <a:ext cx="2971800" cy="496887"/>
          </a:xfrm>
          <a:prstGeom prst="rect">
            <a:avLst/>
          </a:prstGeom>
        </p:spPr>
        <p:txBody>
          <a:bodyPr vert="horz" lIns="91440" tIns="45720" rIns="91440" bIns="45720" rtlCol="0" anchor="b"/>
          <a:lstStyle>
            <a:lvl1pPr algn="l">
              <a:defRPr sz="1200"/>
            </a:lvl1pPr>
          </a:lstStyle>
          <a:p>
            <a:r>
              <a:rPr lang="pt-BR" smtClean="0"/>
              <a:t>SACEPA Conference - Secunda - 25 January 2012</a:t>
            </a:r>
            <a:endParaRPr lang="en-US" dirty="0"/>
          </a:p>
        </p:txBody>
      </p:sp>
      <p:sp>
        <p:nvSpPr>
          <p:cNvPr id="7" name="Slide Number Placeholder 6"/>
          <p:cNvSpPr>
            <a:spLocks noGrp="1"/>
          </p:cNvSpPr>
          <p:nvPr>
            <p:ph type="sldNum" sz="quarter" idx="5"/>
          </p:nvPr>
        </p:nvSpPr>
        <p:spPr>
          <a:xfrm>
            <a:off x="3884613" y="9447213"/>
            <a:ext cx="2971800" cy="496887"/>
          </a:xfrm>
          <a:prstGeom prst="rect">
            <a:avLst/>
          </a:prstGeom>
        </p:spPr>
        <p:txBody>
          <a:bodyPr vert="horz" lIns="91440" tIns="45720" rIns="91440" bIns="45720" rtlCol="0" anchor="b"/>
          <a:lstStyle>
            <a:lvl1pPr algn="r">
              <a:defRPr sz="1200"/>
            </a:lvl1pPr>
          </a:lstStyle>
          <a:p>
            <a:fld id="{BCD56AF9-12C6-4521-8B69-8AF7315278A6}" type="slidenum">
              <a:rPr lang="en-US" smtClean="0"/>
              <a:pPr/>
              <a:t>‹#›</a:t>
            </a:fld>
            <a:endParaRPr lang="en-US" dirty="0"/>
          </a:p>
        </p:txBody>
      </p:sp>
    </p:spTree>
    <p:extLst>
      <p:ext uri="{BB962C8B-B14F-4D97-AF65-F5344CB8AC3E}">
        <p14:creationId xmlns="" xmlns:p14="http://schemas.microsoft.com/office/powerpoint/2010/main" val="1067679831"/>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CD56AF9-12C6-4521-8B69-8AF7315278A6}" type="slidenum">
              <a:rPr lang="en-US" smtClean="0"/>
              <a:pPr/>
              <a:t>1</a:t>
            </a:fld>
            <a:endParaRPr lang="en-US" dirty="0"/>
          </a:p>
        </p:txBody>
      </p:sp>
      <p:sp>
        <p:nvSpPr>
          <p:cNvPr id="5" name="Footer Placeholder 4"/>
          <p:cNvSpPr>
            <a:spLocks noGrp="1"/>
          </p:cNvSpPr>
          <p:nvPr>
            <p:ph type="ftr" sz="quarter" idx="11"/>
          </p:nvPr>
        </p:nvSpPr>
        <p:spPr/>
        <p:txBody>
          <a:bodyPr/>
          <a:lstStyle/>
          <a:p>
            <a:r>
              <a:rPr lang="pt-BR" smtClean="0"/>
              <a:t>SACEPA Conference - Secunda - 25 January 2012</a:t>
            </a:r>
            <a:endParaRPr lang="en-US" dirty="0"/>
          </a:p>
        </p:txBody>
      </p:sp>
      <p:sp>
        <p:nvSpPr>
          <p:cNvPr id="6" name="Header Placeholder 5"/>
          <p:cNvSpPr>
            <a:spLocks noGrp="1"/>
          </p:cNvSpPr>
          <p:nvPr>
            <p:ph type="hdr" sz="quarter" idx="12"/>
          </p:nvPr>
        </p:nvSpPr>
        <p:spPr/>
        <p:txBody>
          <a:bodyPr/>
          <a:lstStyle/>
          <a:p>
            <a:r>
              <a:rPr lang="en-ZA" dirty="0" smtClean="0"/>
              <a:t>MOSH Entry Examination and Making Safe </a:t>
            </a:r>
            <a:endParaRPr lang="en-US" dirty="0"/>
          </a:p>
        </p:txBody>
      </p:sp>
      <p:sp>
        <p:nvSpPr>
          <p:cNvPr id="7" name="Date Placeholder 6"/>
          <p:cNvSpPr>
            <a:spLocks noGrp="1"/>
          </p:cNvSpPr>
          <p:nvPr>
            <p:ph type="dt" idx="13"/>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AB9746CB-121E-4621-8A26-E3495F5506F4}" type="slidenum">
              <a:rPr lang="en-GB" smtClean="0"/>
              <a:pPr/>
              <a:t>12</a:t>
            </a:fld>
            <a:endParaRPr lang="en-GB" smtClean="0"/>
          </a:p>
        </p:txBody>
      </p:sp>
      <p:sp>
        <p:nvSpPr>
          <p:cNvPr id="28675" name="Slide Image Placeholder 1"/>
          <p:cNvSpPr>
            <a:spLocks noGrp="1" noRot="1" noChangeAspect="1" noTextEdit="1"/>
          </p:cNvSpPr>
          <p:nvPr>
            <p:ph type="sldImg"/>
          </p:nvPr>
        </p:nvSpPr>
        <p:spPr>
          <a:xfrm>
            <a:off x="908174" y="746363"/>
            <a:ext cx="5043262" cy="3730229"/>
          </a:xfrm>
          <a:ln/>
        </p:spPr>
      </p:sp>
      <p:sp>
        <p:nvSpPr>
          <p:cNvPr id="28676" name="Notes Placeholder 2"/>
          <p:cNvSpPr>
            <a:spLocks noGrp="1"/>
          </p:cNvSpPr>
          <p:nvPr>
            <p:ph type="body" idx="1"/>
          </p:nvPr>
        </p:nvSpPr>
        <p:spPr>
          <a:xfrm>
            <a:off x="685480" y="4723924"/>
            <a:ext cx="5487041" cy="4475798"/>
          </a:xfrm>
          <a:noFill/>
          <a:ln/>
        </p:spPr>
        <p:txBody>
          <a:bodyPr lIns="91979" tIns="45990" rIns="91979" bIns="45990"/>
          <a:lstStyle/>
          <a:p>
            <a:pPr eaLnBrk="1" hangingPunct="1">
              <a:spcBef>
                <a:spcPct val="0"/>
              </a:spcBef>
            </a:pPr>
            <a:endParaRPr lang="en-US" smtClean="0"/>
          </a:p>
        </p:txBody>
      </p:sp>
      <p:sp>
        <p:nvSpPr>
          <p:cNvPr id="28677" name="Slide Number Placeholder 3"/>
          <p:cNvSpPr txBox="1">
            <a:spLocks noGrp="1"/>
          </p:cNvSpPr>
          <p:nvPr/>
        </p:nvSpPr>
        <p:spPr bwMode="auto">
          <a:xfrm>
            <a:off x="3885453" y="9446257"/>
            <a:ext cx="2970947" cy="497841"/>
          </a:xfrm>
          <a:prstGeom prst="rect">
            <a:avLst/>
          </a:prstGeom>
          <a:noFill/>
          <a:ln w="9525">
            <a:noFill/>
            <a:miter lim="800000"/>
            <a:headEnd/>
            <a:tailEnd/>
          </a:ln>
        </p:spPr>
        <p:txBody>
          <a:bodyPr lIns="91979" tIns="45990" rIns="91979" bIns="45990" anchor="b"/>
          <a:lstStyle/>
          <a:p>
            <a:pPr algn="r">
              <a:spcBef>
                <a:spcPct val="0"/>
              </a:spcBef>
            </a:pPr>
            <a:fld id="{3C2A9634-8E4D-459E-96AB-DC7D7C908622}" type="slidenum">
              <a:rPr lang="en-US" sz="1200"/>
              <a:pPr algn="r">
                <a:spcBef>
                  <a:spcPct val="0"/>
                </a:spcBef>
              </a:pPr>
              <a:t>12</a:t>
            </a:fld>
            <a:endParaRPr lang="en-US" sz="12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r>
              <a:rPr lang="en-ZA" smtClean="0"/>
              <a:t>The prevalence of pathology in the sample group is skewed, mainly due the fact that most assessments are performed  for placement purposes of new recruits according to their physical and functional work capacity. New recruits mostly present without pathology. This may possibly be attributed to the fact that underlying pathology has not been diagnosed during their initial assessment.</a:t>
            </a:r>
          </a:p>
          <a:p>
            <a:endParaRPr lang="en-ZA" smtClean="0"/>
          </a:p>
          <a:p>
            <a:r>
              <a:rPr lang="en-ZA" smtClean="0"/>
              <a:t>Diagnoses are captured by means of the ICD 10 coding system and grouped according to ICD10 groups. In case of using ICD 10 groups for viewing of the distribution of pathology;</a:t>
            </a:r>
          </a:p>
          <a:p>
            <a:r>
              <a:rPr lang="en-ZA" smtClean="0"/>
              <a:t>identification of pathology linked to lifestyle (e.g. hypertension, diabetes etc.) is not possible. Primary and secondary diagnoses captured on the database combined were used to report on the prevalence of pathology. </a:t>
            </a:r>
          </a:p>
          <a:p>
            <a:endParaRPr lang="en-ZA" smtClean="0"/>
          </a:p>
          <a:p>
            <a:r>
              <a:rPr lang="en-ZA" smtClean="0"/>
              <a:t>It is however important to note that the presence of medical conditions and injuries cannot be disregarded when performing assessment of work fitness; the risk assessment tool must be sensitive enough to quantify the impact of pathology on actual work capacity. </a:t>
            </a:r>
            <a:endParaRPr lang="en-US" smtClean="0"/>
          </a:p>
        </p:txBody>
      </p:sp>
      <p:sp>
        <p:nvSpPr>
          <p:cNvPr id="553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350AAE7-CE5B-4F60-82BE-50DF44028BD7}" type="slidenum">
              <a:rPr lang="en-GB" smtClean="0">
                <a:latin typeface="Arial" pitchFamily="34" charset="0"/>
              </a:rPr>
              <a:pPr/>
              <a:t>14</a:t>
            </a:fld>
            <a:endParaRPr lang="en-GB"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E32BD087-DD67-432F-AE7C-561AACD1A7E9}"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52A3F88E-C514-4938-B79C-5704FC577AD7}"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E1548DFF-F035-47BA-B54E-0D81A1E74C18}"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2B3A9194-7A10-4ACA-8AA2-7A4CD7D0AF08}"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EB59EC4-DEAD-418A-94A6-5503B55D8C8F}"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D87FA9C3-E540-4529-831D-E2C969502C06}"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23E85050-BCE0-4668-AEF2-9AF4E0DB2481}"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6B2E7215-4DDC-4300-99A0-91656B231EBF}"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497E73B3-922C-465C-B1F8-422172F5CA56}"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F79FBCC5-C038-497B-951B-4C2D85BC67FB}"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F71B5941-94C9-44B3-B907-9EA4BA0E3ECB}"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7E8AEDB-4DD6-49D5-AD12-FACFAC196513}"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emf"/><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1.bin"/><Relationship Id="rId4" Type="http://schemas.openxmlformats.org/officeDocument/2006/relationships/image" Target="../media/image11.emf"/></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emf"/><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emf"/><Relationship Id="rId1" Type="http://schemas.openxmlformats.org/officeDocument/2006/relationships/slideLayout" Target="../slideLayouts/slideLayout1.xml"/><Relationship Id="rId4" Type="http://schemas.openxmlformats.org/officeDocument/2006/relationships/chart" Target="../charts/chart3.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emf"/><Relationship Id="rId1" Type="http://schemas.openxmlformats.org/officeDocument/2006/relationships/slideLayout" Target="../slideLayouts/slideLayout1.xml"/><Relationship Id="rId4" Type="http://schemas.openxmlformats.org/officeDocument/2006/relationships/chart" Target="../charts/chart4.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6.png"/><Relationship Id="rId7" Type="http://schemas.openxmlformats.org/officeDocument/2006/relationships/diagramColors" Target="../diagrams/colors1.xml"/><Relationship Id="rId2" Type="http://schemas.openxmlformats.org/officeDocument/2006/relationships/image" Target="../media/image3.emf"/><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A88800"/>
          </a:solidFill>
          <a:ln>
            <a:solidFill>
              <a:srgbClr val="C49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304800" y="0"/>
            <a:ext cx="4000496" cy="6858000"/>
          </a:xfrm>
          <a:prstGeom prst="rect">
            <a:avLst/>
          </a:prstGeom>
          <a:solidFill>
            <a:srgbClr val="E6B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051" name="Group 20"/>
          <p:cNvGrpSpPr>
            <a:grpSpLocks/>
          </p:cNvGrpSpPr>
          <p:nvPr/>
        </p:nvGrpSpPr>
        <p:grpSpPr bwMode="auto">
          <a:xfrm>
            <a:off x="0" y="0"/>
            <a:ext cx="9143999" cy="1428736"/>
            <a:chOff x="118" y="119"/>
            <a:chExt cx="5467" cy="823"/>
          </a:xfrm>
        </p:grpSpPr>
        <p:pic>
          <p:nvPicPr>
            <p:cNvPr id="2052" name="Picture 17"/>
            <p:cNvPicPr>
              <a:picLocks noChangeAspect="1" noChangeArrowheads="1"/>
            </p:cNvPicPr>
            <p:nvPr/>
          </p:nvPicPr>
          <p:blipFill>
            <a:blip r:embed="rId3" cstate="print"/>
            <a:srcRect/>
            <a:stretch>
              <a:fillRect/>
            </a:stretch>
          </p:blipFill>
          <p:spPr bwMode="auto">
            <a:xfrm>
              <a:off x="118" y="119"/>
              <a:ext cx="766" cy="816"/>
            </a:xfrm>
            <a:prstGeom prst="rect">
              <a:avLst/>
            </a:prstGeom>
            <a:ln>
              <a:noFill/>
            </a:ln>
            <a:effectLst>
              <a:outerShdw blurRad="292100" dist="139700" dir="2700000" algn="tl" rotWithShape="0">
                <a:srgbClr val="333333">
                  <a:alpha val="65000"/>
                </a:srgbClr>
              </a:outerShdw>
            </a:effectLst>
          </p:spPr>
        </p:pic>
        <p:pic>
          <p:nvPicPr>
            <p:cNvPr id="2053" name="Picture 16"/>
            <p:cNvPicPr>
              <a:picLocks noChangeAspect="1" noChangeArrowheads="1"/>
            </p:cNvPicPr>
            <p:nvPr/>
          </p:nvPicPr>
          <p:blipFill>
            <a:blip r:embed="rId4" cstate="print"/>
            <a:srcRect/>
            <a:stretch>
              <a:fillRect/>
            </a:stretch>
          </p:blipFill>
          <p:spPr bwMode="auto">
            <a:xfrm>
              <a:off x="4967" y="119"/>
              <a:ext cx="618" cy="816"/>
            </a:xfrm>
            <a:prstGeom prst="rect">
              <a:avLst/>
            </a:prstGeom>
            <a:ln>
              <a:noFill/>
            </a:ln>
            <a:effectLst>
              <a:outerShdw blurRad="292100" dist="139700" dir="2700000" algn="tl" rotWithShape="0">
                <a:srgbClr val="333333">
                  <a:alpha val="65000"/>
                </a:srgbClr>
              </a:outerShdw>
            </a:effectLst>
          </p:spPr>
        </p:pic>
        <p:pic>
          <p:nvPicPr>
            <p:cNvPr id="2054" name="Picture 3"/>
            <p:cNvPicPr>
              <a:picLocks noChangeAspect="1" noChangeArrowheads="1"/>
            </p:cNvPicPr>
            <p:nvPr/>
          </p:nvPicPr>
          <p:blipFill>
            <a:blip r:embed="rId5" cstate="print"/>
            <a:srcRect/>
            <a:stretch>
              <a:fillRect/>
            </a:stretch>
          </p:blipFill>
          <p:spPr bwMode="auto">
            <a:xfrm>
              <a:off x="885" y="119"/>
              <a:ext cx="4082" cy="823"/>
            </a:xfrm>
            <a:prstGeom prst="rect">
              <a:avLst/>
            </a:prstGeom>
            <a:ln>
              <a:noFill/>
            </a:ln>
            <a:effectLst>
              <a:outerShdw blurRad="292100" dist="139700" dir="2700000" algn="tl" rotWithShape="0">
                <a:srgbClr val="333333">
                  <a:alpha val="65000"/>
                </a:srgbClr>
              </a:outerShdw>
            </a:effectLst>
          </p:spPr>
        </p:pic>
      </p:grpSp>
      <p:pic>
        <p:nvPicPr>
          <p:cNvPr id="9" name="Picture 7" descr="cmlogoDE copy"/>
          <p:cNvPicPr>
            <a:picLocks noChangeAspect="1" noChangeArrowheads="1"/>
          </p:cNvPicPr>
          <p:nvPr/>
        </p:nvPicPr>
        <p:blipFill>
          <a:blip r:embed="rId6" cstate="screen">
            <a:biLevel thresh="50000"/>
          </a:blip>
          <a:srcRect/>
          <a:stretch>
            <a:fillRect/>
          </a:stretch>
        </p:blipFill>
        <p:spPr bwMode="auto">
          <a:xfrm>
            <a:off x="8072462" y="6143644"/>
            <a:ext cx="903287" cy="558800"/>
          </a:xfrm>
          <a:prstGeom prst="rect">
            <a:avLst/>
          </a:prstGeom>
          <a:noFill/>
          <a:ln w="9525">
            <a:noFill/>
            <a:miter lim="800000"/>
            <a:headEnd/>
            <a:tailEnd/>
          </a:ln>
          <a:effectLst/>
        </p:spPr>
      </p:pic>
      <p:cxnSp>
        <p:nvCxnSpPr>
          <p:cNvPr id="12" name="Straight Connector 11"/>
          <p:cNvCxnSpPr/>
          <p:nvPr/>
        </p:nvCxnSpPr>
        <p:spPr>
          <a:xfrm>
            <a:off x="142844" y="6500834"/>
            <a:ext cx="7786742" cy="1588"/>
          </a:xfrm>
          <a:prstGeom prst="line">
            <a:avLst/>
          </a:prstGeom>
          <a:ln w="19050">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13" name="Title 4"/>
          <p:cNvSpPr txBox="1">
            <a:spLocks/>
          </p:cNvSpPr>
          <p:nvPr/>
        </p:nvSpPr>
        <p:spPr bwMode="auto">
          <a:xfrm>
            <a:off x="0" y="1600200"/>
            <a:ext cx="8153400" cy="997527"/>
          </a:xfrm>
          <a:prstGeom prst="rect">
            <a:avLst/>
          </a:prstGeom>
          <a:solidFill>
            <a:srgbClr val="000000">
              <a:alpha val="60000"/>
            </a:srgbClr>
          </a:solidFill>
          <a:ln w="9525">
            <a:noFill/>
            <a:miter lim="800000"/>
            <a:headEnd/>
            <a:tailEnd/>
          </a:ln>
        </p:spPr>
        <p:txBody>
          <a:bodyPr vert="horz" wrap="square" lIns="91440" tIns="45720" rIns="91440" bIns="45720" numCol="1" anchor="ctr" anchorCtr="0" compatLnSpc="1">
            <a:prstTxWarp prst="textNoShape">
              <a:avLst/>
            </a:prstTxWarp>
          </a:bodyPr>
          <a:lstStyle/>
          <a:p>
            <a:pPr lvl="0" eaLnBrk="0" hangingPunct="0">
              <a:defRPr/>
            </a:pPr>
            <a:r>
              <a:rPr lang="en-GB" sz="2800" b="1" dirty="0" smtClean="0">
                <a:solidFill>
                  <a:schemeClr val="bg1"/>
                </a:solidFill>
              </a:rPr>
              <a:t>MOSH Leading Practice Adoption System -  NOISE Team Initiatives</a:t>
            </a:r>
            <a:endParaRPr kumimoji="0" lang="en-ZA" sz="2800" b="1" i="0" u="none" strike="noStrike" kern="0" cap="none" spc="0" normalizeH="0" baseline="0" noProof="0" dirty="0">
              <a:ln>
                <a:noFill/>
              </a:ln>
              <a:solidFill>
                <a:schemeClr val="bg1"/>
              </a:solidFill>
              <a:effectLst/>
              <a:uLnTx/>
              <a:uFillTx/>
              <a:latin typeface="Arial" pitchFamily="34" charset="0"/>
              <a:ea typeface="+mj-ea"/>
              <a:cs typeface="Arial" pitchFamily="34" charset="0"/>
            </a:endParaRPr>
          </a:p>
        </p:txBody>
      </p:sp>
      <p:pic>
        <p:nvPicPr>
          <p:cNvPr id="2" name="Picture 3"/>
          <p:cNvPicPr>
            <a:picLocks noChangeAspect="1" noChangeArrowheads="1"/>
          </p:cNvPicPr>
          <p:nvPr/>
        </p:nvPicPr>
        <p:blipFill>
          <a:blip r:embed="rId7" cstate="print">
            <a:duotone>
              <a:prstClr val="black"/>
              <a:srgbClr val="C49F00">
                <a:tint val="45000"/>
                <a:satMod val="400000"/>
              </a:srgbClr>
            </a:duotone>
          </a:blip>
          <a:srcRect/>
          <a:stretch>
            <a:fillRect/>
          </a:stretch>
        </p:blipFill>
        <p:spPr bwMode="auto">
          <a:xfrm>
            <a:off x="4214810" y="3143248"/>
            <a:ext cx="4622017" cy="2571756"/>
          </a:xfrm>
          <a:prstGeom prst="rect">
            <a:avLst/>
          </a:prstGeom>
          <a:ln>
            <a:noFill/>
          </a:ln>
          <a:effectLst>
            <a:outerShdw blurRad="292100" dist="139700" dir="2700000" algn="tl" rotWithShape="0">
              <a:srgbClr val="333333">
                <a:alpha val="65000"/>
              </a:srgbClr>
            </a:outerShdw>
          </a:effectLst>
        </p:spPr>
      </p:pic>
      <p:sp>
        <p:nvSpPr>
          <p:cNvPr id="15" name="TextBox 14"/>
          <p:cNvSpPr txBox="1"/>
          <p:nvPr/>
        </p:nvSpPr>
        <p:spPr>
          <a:xfrm>
            <a:off x="4286248" y="6514426"/>
            <a:ext cx="3714776" cy="261610"/>
          </a:xfrm>
          <a:prstGeom prst="rect">
            <a:avLst/>
          </a:prstGeom>
          <a:noFill/>
        </p:spPr>
        <p:txBody>
          <a:bodyPr wrap="square" rtlCol="0">
            <a:spAutoFit/>
          </a:bodyPr>
          <a:lstStyle/>
          <a:p>
            <a:pPr algn="r"/>
            <a:r>
              <a:rPr lang="en-US" sz="1100" i="1" dirty="0" smtClean="0">
                <a:latin typeface="Tahoma" pitchFamily="34" charset="0"/>
                <a:cs typeface="Tahoma" pitchFamily="34" charset="0"/>
              </a:rPr>
              <a:t>Working together for a sustainable future since 1889</a:t>
            </a:r>
            <a:endParaRPr lang="en-US" sz="1100" i="1" dirty="0">
              <a:latin typeface="Tahoma" pitchFamily="34" charset="0"/>
              <a:cs typeface="Tahoma" pitchFamily="34" charset="0"/>
            </a:endParaRPr>
          </a:p>
        </p:txBody>
      </p:sp>
      <p:sp>
        <p:nvSpPr>
          <p:cNvPr id="14" name="TextBox 13"/>
          <p:cNvSpPr txBox="1"/>
          <p:nvPr/>
        </p:nvSpPr>
        <p:spPr>
          <a:xfrm>
            <a:off x="5072066" y="6215082"/>
            <a:ext cx="2970685" cy="261610"/>
          </a:xfrm>
          <a:prstGeom prst="rect">
            <a:avLst/>
          </a:prstGeom>
          <a:noFill/>
        </p:spPr>
        <p:txBody>
          <a:bodyPr wrap="none" rtlCol="0">
            <a:spAutoFit/>
          </a:bodyPr>
          <a:lstStyle/>
          <a:p>
            <a:pPr algn="ctr"/>
            <a:r>
              <a:rPr lang="en-US" sz="1100" b="1" dirty="0" smtClean="0"/>
              <a:t>CHAMBER OF MINES OF SOUTH AFRICA</a:t>
            </a:r>
            <a:endParaRPr lang="en-US" sz="600" b="1" dirty="0"/>
          </a:p>
        </p:txBody>
      </p:sp>
      <p:sp>
        <p:nvSpPr>
          <p:cNvPr id="16" name="Subtitle 15"/>
          <p:cNvSpPr>
            <a:spLocks noGrp="1"/>
          </p:cNvSpPr>
          <p:nvPr>
            <p:ph type="subTitle" idx="1"/>
          </p:nvPr>
        </p:nvSpPr>
        <p:spPr>
          <a:xfrm>
            <a:off x="0" y="4038600"/>
            <a:ext cx="3657600" cy="1295400"/>
          </a:xfrm>
        </p:spPr>
        <p:txBody>
          <a:bodyPr>
            <a:normAutofit/>
          </a:bodyPr>
          <a:lstStyle/>
          <a:p>
            <a:pPr algn="l"/>
            <a:r>
              <a:rPr lang="en-ZA" sz="2600" b="1" dirty="0" smtClean="0">
                <a:solidFill>
                  <a:srgbClr val="5D5635"/>
                </a:solidFill>
              </a:rPr>
              <a:t>Noise Team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2" cstate="print"/>
          <a:srcRect l="56223" t="5468" r="18422" b="23450"/>
          <a:stretch>
            <a:fillRect/>
          </a:stretch>
        </p:blipFill>
        <p:spPr bwMode="auto">
          <a:xfrm>
            <a:off x="8124760" y="6324600"/>
            <a:ext cx="693889" cy="392198"/>
          </a:xfrm>
          <a:prstGeom prst="rect">
            <a:avLst/>
          </a:prstGeom>
          <a:ln>
            <a:solidFill>
              <a:srgbClr val="C49F00"/>
            </a:solidFill>
          </a:ln>
          <a:effectLst/>
        </p:spPr>
      </p:pic>
      <p:cxnSp>
        <p:nvCxnSpPr>
          <p:cNvPr id="8" name="Straight Connector 7"/>
          <p:cNvCxnSpPr/>
          <p:nvPr/>
        </p:nvCxnSpPr>
        <p:spPr>
          <a:xfrm flipV="1">
            <a:off x="1142977" y="6324599"/>
            <a:ext cx="6781823" cy="1"/>
          </a:xfrm>
          <a:prstGeom prst="line">
            <a:avLst/>
          </a:prstGeom>
          <a:ln w="12700">
            <a:solidFill>
              <a:srgbClr val="C49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142977" y="6748299"/>
            <a:ext cx="6781823" cy="0"/>
          </a:xfrm>
          <a:prstGeom prst="line">
            <a:avLst/>
          </a:prstGeom>
          <a:ln w="12700">
            <a:solidFill>
              <a:srgbClr val="C49F00"/>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3" cstate="print"/>
          <a:srcRect/>
          <a:stretch>
            <a:fillRect/>
          </a:stretch>
        </p:blipFill>
        <p:spPr bwMode="auto">
          <a:xfrm>
            <a:off x="285721" y="6324600"/>
            <a:ext cx="857256" cy="423699"/>
          </a:xfrm>
          <a:prstGeom prst="rect">
            <a:avLst/>
          </a:prstGeom>
          <a:noFill/>
          <a:ln w="9525">
            <a:noFill/>
            <a:miter lim="800000"/>
            <a:headEnd/>
            <a:tailEnd/>
          </a:ln>
          <a:effectLst/>
        </p:spPr>
      </p:pic>
      <p:cxnSp>
        <p:nvCxnSpPr>
          <p:cNvPr id="16" name="Straight Connector 15"/>
          <p:cNvCxnSpPr/>
          <p:nvPr/>
        </p:nvCxnSpPr>
        <p:spPr>
          <a:xfrm>
            <a:off x="0" y="1066800"/>
            <a:ext cx="8929718" cy="1588"/>
          </a:xfrm>
          <a:prstGeom prst="line">
            <a:avLst/>
          </a:prstGeom>
          <a:ln>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18" name="Title 3"/>
          <p:cNvSpPr txBox="1">
            <a:spLocks/>
          </p:cNvSpPr>
          <p:nvPr/>
        </p:nvSpPr>
        <p:spPr>
          <a:xfrm>
            <a:off x="71438" y="-24"/>
            <a:ext cx="9001156" cy="571504"/>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endParaRPr kumimoji="0" lang="en-ZA" sz="2400" b="1" i="0" u="none" strike="noStrike" kern="1200" cap="none" spc="0" normalizeH="0" baseline="0" noProof="0" dirty="0">
              <a:ln>
                <a:noFill/>
              </a:ln>
              <a:solidFill>
                <a:srgbClr val="C49F00"/>
              </a:solidFill>
              <a:effectLst/>
              <a:uLnTx/>
              <a:uFillTx/>
              <a:latin typeface="Arial" pitchFamily="34" charset="0"/>
              <a:ea typeface="+mj-ea"/>
              <a:cs typeface="Arial" pitchFamily="34" charset="0"/>
            </a:endParaRPr>
          </a:p>
        </p:txBody>
      </p:sp>
      <p:sp>
        <p:nvSpPr>
          <p:cNvPr id="11" name="Title 3"/>
          <p:cNvSpPr txBox="1">
            <a:spLocks/>
          </p:cNvSpPr>
          <p:nvPr/>
        </p:nvSpPr>
        <p:spPr>
          <a:xfrm>
            <a:off x="84788" y="381000"/>
            <a:ext cx="9001156" cy="571504"/>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ZA" sz="3200" b="1" dirty="0" smtClean="0">
                <a:latin typeface="Arial" pitchFamily="34" charset="0"/>
                <a:ea typeface="+mj-ea"/>
                <a:cs typeface="Arial" pitchFamily="34" charset="0"/>
              </a:rPr>
              <a:t>T</a:t>
            </a:r>
            <a:r>
              <a:rPr kumimoji="0" lang="en-ZA" sz="3200" b="1" i="0" u="none" strike="noStrike" kern="1200" cap="none" spc="0" normalizeH="0" baseline="0" noProof="0" dirty="0" smtClean="0">
                <a:ln>
                  <a:noFill/>
                </a:ln>
                <a:effectLst/>
                <a:uLnTx/>
                <a:uFillTx/>
                <a:latin typeface="Arial" pitchFamily="34" charset="0"/>
                <a:ea typeface="+mj-ea"/>
                <a:cs typeface="Arial" pitchFamily="34" charset="0"/>
              </a:rPr>
              <a:t>he Problem</a:t>
            </a:r>
            <a:endParaRPr kumimoji="0" lang="en-ZA" sz="3200" b="1" i="0" u="none" strike="noStrike" kern="1200" cap="none" spc="0" normalizeH="0" baseline="0" noProof="0" dirty="0">
              <a:ln>
                <a:noFill/>
              </a:ln>
              <a:effectLst/>
              <a:uLnTx/>
              <a:uFillTx/>
              <a:latin typeface="Arial" pitchFamily="34" charset="0"/>
              <a:ea typeface="+mj-ea"/>
              <a:cs typeface="Arial" pitchFamily="34" charset="0"/>
            </a:endParaRPr>
          </a:p>
        </p:txBody>
      </p:sp>
      <p:sp>
        <p:nvSpPr>
          <p:cNvPr id="10" name="Rectangle 9"/>
          <p:cNvSpPr/>
          <p:nvPr/>
        </p:nvSpPr>
        <p:spPr>
          <a:xfrm>
            <a:off x="2590800" y="6324600"/>
            <a:ext cx="3801041" cy="369332"/>
          </a:xfrm>
          <a:prstGeom prst="rect">
            <a:avLst/>
          </a:prstGeom>
        </p:spPr>
        <p:txBody>
          <a:bodyPr wrap="none">
            <a:spAutoFit/>
          </a:bodyPr>
          <a:lstStyle/>
          <a:p>
            <a:pPr marL="342900" lvl="0" indent="-342900" algn="ctr" fontAlgn="auto">
              <a:spcBef>
                <a:spcPct val="20000"/>
              </a:spcBef>
              <a:spcAft>
                <a:spcPts val="0"/>
              </a:spcAft>
              <a:defRPr/>
            </a:pPr>
            <a:r>
              <a:rPr lang="en-ZA" b="1" dirty="0" smtClean="0">
                <a:solidFill>
                  <a:schemeClr val="tx1">
                    <a:lumMod val="75000"/>
                    <a:lumOff val="25000"/>
                  </a:schemeClr>
                </a:solidFill>
                <a:latin typeface="Arial" pitchFamily="34" charset="0"/>
                <a:cs typeface="Arial" pitchFamily="34" charset="0"/>
              </a:rPr>
              <a:t>Leading the change to zero harm</a:t>
            </a:r>
            <a:endParaRPr lang="en-ZA" b="1" dirty="0">
              <a:solidFill>
                <a:schemeClr val="tx1">
                  <a:lumMod val="75000"/>
                  <a:lumOff val="25000"/>
                </a:schemeClr>
              </a:solidFill>
              <a:latin typeface="Arial" pitchFamily="34" charset="0"/>
              <a:cs typeface="Arial" pitchFamily="34" charset="0"/>
            </a:endParaRPr>
          </a:p>
        </p:txBody>
      </p:sp>
      <p:sp>
        <p:nvSpPr>
          <p:cNvPr id="889" name="Rectangle 3"/>
          <p:cNvSpPr txBox="1">
            <a:spLocks noChangeArrowheads="1"/>
          </p:cNvSpPr>
          <p:nvPr/>
        </p:nvSpPr>
        <p:spPr>
          <a:xfrm>
            <a:off x="381000" y="1295400"/>
            <a:ext cx="8424936" cy="4800600"/>
          </a:xfrm>
          <a:prstGeom prst="rect">
            <a:avLst/>
          </a:prstGeom>
        </p:spPr>
        <p:txBody>
          <a:bodyPr vert="horz" lIns="91440" tIns="45720" rIns="91440" bIns="45720" rtlCol="0">
            <a:normAutofit/>
          </a:bodyPr>
          <a:lstStyle/>
          <a:p>
            <a:pPr marL="609600" marR="0" lvl="0" indent="-609600" algn="ctr" defTabSz="914400" rtl="0" eaLnBrk="1" fontAlgn="auto" latinLnBrk="0" hangingPunct="1">
              <a:lnSpc>
                <a:spcPct val="9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800" b="1"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12" name="Chart 11"/>
          <p:cNvGraphicFramePr>
            <a:graphicFrameLocks noGrp="1"/>
          </p:cNvGraphicFramePr>
          <p:nvPr/>
        </p:nvGraphicFramePr>
        <p:xfrm>
          <a:off x="457200" y="1143000"/>
          <a:ext cx="8229600" cy="51054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p:spli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2" cstate="print"/>
          <a:srcRect l="56223" t="5468" r="18422" b="23450"/>
          <a:stretch>
            <a:fillRect/>
          </a:stretch>
        </p:blipFill>
        <p:spPr bwMode="auto">
          <a:xfrm>
            <a:off x="8124760" y="6324600"/>
            <a:ext cx="693889" cy="392198"/>
          </a:xfrm>
          <a:prstGeom prst="rect">
            <a:avLst/>
          </a:prstGeom>
          <a:ln>
            <a:solidFill>
              <a:srgbClr val="C49F00"/>
            </a:solidFill>
          </a:ln>
          <a:effectLst/>
        </p:spPr>
      </p:pic>
      <p:cxnSp>
        <p:nvCxnSpPr>
          <p:cNvPr id="8" name="Straight Connector 7"/>
          <p:cNvCxnSpPr/>
          <p:nvPr/>
        </p:nvCxnSpPr>
        <p:spPr>
          <a:xfrm flipV="1">
            <a:off x="1142977" y="6324599"/>
            <a:ext cx="6781823" cy="1"/>
          </a:xfrm>
          <a:prstGeom prst="line">
            <a:avLst/>
          </a:prstGeom>
          <a:ln w="12700">
            <a:solidFill>
              <a:srgbClr val="C49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142977" y="6748299"/>
            <a:ext cx="6781823" cy="0"/>
          </a:xfrm>
          <a:prstGeom prst="line">
            <a:avLst/>
          </a:prstGeom>
          <a:ln w="12700">
            <a:solidFill>
              <a:srgbClr val="C49F00"/>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3" cstate="print"/>
          <a:srcRect/>
          <a:stretch>
            <a:fillRect/>
          </a:stretch>
        </p:blipFill>
        <p:spPr bwMode="auto">
          <a:xfrm>
            <a:off x="285721" y="6324600"/>
            <a:ext cx="857256" cy="423699"/>
          </a:xfrm>
          <a:prstGeom prst="rect">
            <a:avLst/>
          </a:prstGeom>
          <a:noFill/>
          <a:ln w="9525">
            <a:noFill/>
            <a:miter lim="800000"/>
            <a:headEnd/>
            <a:tailEnd/>
          </a:ln>
          <a:effectLst/>
        </p:spPr>
      </p:pic>
      <p:cxnSp>
        <p:nvCxnSpPr>
          <p:cNvPr id="16" name="Straight Connector 15"/>
          <p:cNvCxnSpPr/>
          <p:nvPr/>
        </p:nvCxnSpPr>
        <p:spPr>
          <a:xfrm>
            <a:off x="0" y="1066800"/>
            <a:ext cx="8929718" cy="1588"/>
          </a:xfrm>
          <a:prstGeom prst="line">
            <a:avLst/>
          </a:prstGeom>
          <a:ln>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18" name="Title 3"/>
          <p:cNvSpPr txBox="1">
            <a:spLocks/>
          </p:cNvSpPr>
          <p:nvPr/>
        </p:nvSpPr>
        <p:spPr>
          <a:xfrm>
            <a:off x="71438" y="-24"/>
            <a:ext cx="9001156" cy="571504"/>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endParaRPr kumimoji="0" lang="en-ZA" sz="2400" b="1" i="0" u="none" strike="noStrike" kern="1200" cap="none" spc="0" normalizeH="0" baseline="0" noProof="0" dirty="0">
              <a:ln>
                <a:noFill/>
              </a:ln>
              <a:solidFill>
                <a:srgbClr val="C49F00"/>
              </a:solidFill>
              <a:effectLst/>
              <a:uLnTx/>
              <a:uFillTx/>
              <a:latin typeface="Arial" pitchFamily="34" charset="0"/>
              <a:ea typeface="+mj-ea"/>
              <a:cs typeface="Arial" pitchFamily="34" charset="0"/>
            </a:endParaRPr>
          </a:p>
        </p:txBody>
      </p:sp>
      <p:sp>
        <p:nvSpPr>
          <p:cNvPr id="11" name="Title 3"/>
          <p:cNvSpPr txBox="1">
            <a:spLocks/>
          </p:cNvSpPr>
          <p:nvPr/>
        </p:nvSpPr>
        <p:spPr>
          <a:xfrm>
            <a:off x="84788" y="381000"/>
            <a:ext cx="9001156" cy="571504"/>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ZA" sz="3200" b="1" dirty="0" smtClean="0">
                <a:latin typeface="Arial" pitchFamily="34" charset="0"/>
                <a:ea typeface="+mj-ea"/>
                <a:cs typeface="Arial" pitchFamily="34" charset="0"/>
              </a:rPr>
              <a:t>The Problem Relative to OHS Challenges</a:t>
            </a:r>
            <a:endParaRPr kumimoji="0" lang="en-ZA" sz="3200" b="1" i="0" u="none" strike="noStrike" kern="1200" cap="none" spc="0" normalizeH="0" baseline="0" noProof="0" dirty="0">
              <a:ln>
                <a:noFill/>
              </a:ln>
              <a:effectLst/>
              <a:uLnTx/>
              <a:uFillTx/>
              <a:latin typeface="Arial" pitchFamily="34" charset="0"/>
              <a:ea typeface="+mj-ea"/>
              <a:cs typeface="Arial" pitchFamily="34" charset="0"/>
            </a:endParaRPr>
          </a:p>
        </p:txBody>
      </p:sp>
      <p:sp>
        <p:nvSpPr>
          <p:cNvPr id="10" name="Rectangle 9"/>
          <p:cNvSpPr/>
          <p:nvPr/>
        </p:nvSpPr>
        <p:spPr>
          <a:xfrm>
            <a:off x="2590800" y="6324600"/>
            <a:ext cx="3801041" cy="369332"/>
          </a:xfrm>
          <a:prstGeom prst="rect">
            <a:avLst/>
          </a:prstGeom>
        </p:spPr>
        <p:txBody>
          <a:bodyPr wrap="none">
            <a:spAutoFit/>
          </a:bodyPr>
          <a:lstStyle/>
          <a:p>
            <a:pPr marL="342900" lvl="0" indent="-342900" algn="ctr" fontAlgn="auto">
              <a:spcBef>
                <a:spcPct val="20000"/>
              </a:spcBef>
              <a:spcAft>
                <a:spcPts val="0"/>
              </a:spcAft>
              <a:defRPr/>
            </a:pPr>
            <a:r>
              <a:rPr lang="en-ZA" b="1" dirty="0" smtClean="0">
                <a:solidFill>
                  <a:schemeClr val="tx1">
                    <a:lumMod val="75000"/>
                    <a:lumOff val="25000"/>
                  </a:schemeClr>
                </a:solidFill>
                <a:latin typeface="Arial" pitchFamily="34" charset="0"/>
                <a:cs typeface="Arial" pitchFamily="34" charset="0"/>
              </a:rPr>
              <a:t>Leading the change to zero harm</a:t>
            </a:r>
            <a:endParaRPr lang="en-ZA" b="1" dirty="0">
              <a:solidFill>
                <a:schemeClr val="tx1">
                  <a:lumMod val="75000"/>
                  <a:lumOff val="25000"/>
                </a:schemeClr>
              </a:solidFill>
              <a:latin typeface="Arial" pitchFamily="34" charset="0"/>
              <a:cs typeface="Arial" pitchFamily="34" charset="0"/>
            </a:endParaRPr>
          </a:p>
        </p:txBody>
      </p:sp>
      <p:sp>
        <p:nvSpPr>
          <p:cNvPr id="889" name="Rectangle 3"/>
          <p:cNvSpPr txBox="1">
            <a:spLocks noChangeArrowheads="1"/>
          </p:cNvSpPr>
          <p:nvPr/>
        </p:nvSpPr>
        <p:spPr>
          <a:xfrm>
            <a:off x="381000" y="1295400"/>
            <a:ext cx="8424936" cy="4800600"/>
          </a:xfrm>
          <a:prstGeom prst="rect">
            <a:avLst/>
          </a:prstGeom>
        </p:spPr>
        <p:txBody>
          <a:bodyPr vert="horz" lIns="91440" tIns="45720" rIns="91440" bIns="45720" rtlCol="0">
            <a:normAutofit/>
          </a:bodyPr>
          <a:lstStyle/>
          <a:p>
            <a:pPr marL="609600" marR="0" lvl="0" indent="-609600" algn="ctr" defTabSz="914400" rtl="0" eaLnBrk="1" fontAlgn="auto" latinLnBrk="0" hangingPunct="1">
              <a:lnSpc>
                <a:spcPct val="9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800" b="1"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3" name="Rectangle 8"/>
          <p:cNvSpPr>
            <a:spLocks noChangeArrowheads="1"/>
          </p:cNvSpPr>
          <p:nvPr/>
        </p:nvSpPr>
        <p:spPr bwMode="auto">
          <a:xfrm>
            <a:off x="228600" y="1219200"/>
            <a:ext cx="8686800" cy="5029200"/>
          </a:xfrm>
          <a:prstGeom prst="rect">
            <a:avLst/>
          </a:prstGeom>
          <a:noFill/>
          <a:ln w="9525">
            <a:noFill/>
            <a:miter lim="800000"/>
            <a:headEnd/>
            <a:tailEnd/>
          </a:ln>
        </p:spPr>
        <p:txBody>
          <a:bodyPr/>
          <a:lstStyle/>
          <a:p>
            <a:pPr marL="342900" indent="-342900">
              <a:buFont typeface="Wingdings" pitchFamily="2" charset="2"/>
              <a:buChar char="v"/>
              <a:defRPr/>
            </a:pPr>
            <a:r>
              <a:rPr lang="en-US" b="1" i="1" dirty="0" smtClean="0">
                <a:latin typeface="+mn-lt"/>
                <a:cs typeface="+mn-cs"/>
              </a:rPr>
              <a:t>NB: Numbers are used to inform direction (frequencies viz. sound)</a:t>
            </a:r>
          </a:p>
          <a:p>
            <a:pPr marL="800100" lvl="1" indent="-342900">
              <a:buFontTx/>
              <a:buChar char="•"/>
              <a:defRPr/>
            </a:pPr>
            <a:r>
              <a:rPr lang="en-US" sz="2400" dirty="0" smtClean="0">
                <a:latin typeface="+mn-lt"/>
                <a:cs typeface="+mn-cs"/>
              </a:rPr>
              <a:t>Safety Challenges</a:t>
            </a:r>
            <a:endParaRPr lang="en-US" sz="2800" dirty="0" smtClean="0">
              <a:latin typeface="+mn-lt"/>
              <a:cs typeface="+mn-cs"/>
            </a:endParaRPr>
          </a:p>
          <a:p>
            <a:pPr marL="1257300" lvl="2" indent="-342900">
              <a:buFont typeface="Courier New" pitchFamily="49" charset="0"/>
              <a:buChar char="o"/>
              <a:defRPr/>
            </a:pPr>
            <a:r>
              <a:rPr lang="en-US" sz="2000" dirty="0" smtClean="0">
                <a:latin typeface="+mn-lt"/>
                <a:cs typeface="+mn-cs"/>
              </a:rPr>
              <a:t>121 lost lives </a:t>
            </a:r>
          </a:p>
          <a:p>
            <a:pPr marL="1257300" lvl="2" indent="-342900">
              <a:buFont typeface="Courier New" pitchFamily="49" charset="0"/>
              <a:buChar char="o"/>
              <a:defRPr/>
            </a:pPr>
            <a:r>
              <a:rPr lang="en-US" sz="2000" dirty="0" smtClean="0">
                <a:latin typeface="+mn-lt"/>
                <a:cs typeface="+mn-cs"/>
              </a:rPr>
              <a:t>Estimated total cost to the Industry = </a:t>
            </a:r>
            <a:r>
              <a:rPr lang="en-US" sz="2400" b="1" dirty="0" smtClean="0">
                <a:solidFill>
                  <a:srgbClr val="FF0000"/>
                </a:solidFill>
                <a:latin typeface="+mn-lt"/>
                <a:cs typeface="+mn-cs"/>
              </a:rPr>
              <a:t>R 1.5 </a:t>
            </a:r>
            <a:r>
              <a:rPr lang="en-US" sz="2400" b="1" dirty="0" err="1" smtClean="0">
                <a:solidFill>
                  <a:srgbClr val="FF0000"/>
                </a:solidFill>
                <a:latin typeface="+mn-lt"/>
                <a:cs typeface="+mn-cs"/>
              </a:rPr>
              <a:t>Bn</a:t>
            </a:r>
            <a:r>
              <a:rPr lang="en-US" sz="2400" b="1" dirty="0" smtClean="0">
                <a:solidFill>
                  <a:srgbClr val="FF0000"/>
                </a:solidFill>
                <a:latin typeface="+mn-lt"/>
                <a:cs typeface="+mn-cs"/>
              </a:rPr>
              <a:t> </a:t>
            </a:r>
            <a:r>
              <a:rPr lang="en-US" sz="2000" dirty="0" smtClean="0">
                <a:latin typeface="+mn-lt"/>
                <a:cs typeface="+mn-cs"/>
              </a:rPr>
              <a:t>(R 12M x 121</a:t>
            </a:r>
          </a:p>
          <a:p>
            <a:pPr marL="800100" lvl="1" indent="-342900">
              <a:buFontTx/>
              <a:buChar char="•"/>
              <a:defRPr/>
            </a:pPr>
            <a:r>
              <a:rPr lang="en-US" sz="2400" dirty="0" smtClean="0">
                <a:latin typeface="+mn-lt"/>
                <a:cs typeface="+mn-cs"/>
              </a:rPr>
              <a:t>OHS Challenges</a:t>
            </a:r>
          </a:p>
          <a:p>
            <a:pPr marL="1257300" lvl="2" indent="-342900">
              <a:buFont typeface="Courier New" pitchFamily="49" charset="0"/>
              <a:buChar char="o"/>
              <a:defRPr/>
            </a:pPr>
            <a:r>
              <a:rPr lang="en-US" sz="2000" dirty="0" smtClean="0">
                <a:latin typeface="+mn-lt"/>
                <a:cs typeface="+mn-cs"/>
              </a:rPr>
              <a:t>Estimated total cost to the Industry =</a:t>
            </a:r>
            <a:r>
              <a:rPr lang="en-US" sz="2000" dirty="0" smtClean="0">
                <a:latin typeface="+mn-lt"/>
                <a:cs typeface="+mn-cs"/>
              </a:rPr>
              <a:t>approx. 5 X </a:t>
            </a:r>
            <a:r>
              <a:rPr lang="en-US" sz="2000" dirty="0" smtClean="0">
                <a:latin typeface="+mn-lt"/>
                <a:cs typeface="+mn-cs"/>
              </a:rPr>
              <a:t>1.5Bn = </a:t>
            </a:r>
            <a:r>
              <a:rPr lang="en-US" sz="2400" b="1" dirty="0" smtClean="0">
                <a:solidFill>
                  <a:srgbClr val="FF0000"/>
                </a:solidFill>
                <a:latin typeface="+mn-lt"/>
                <a:cs typeface="+mn-cs"/>
              </a:rPr>
              <a:t>R7.5bn</a:t>
            </a:r>
            <a:endParaRPr lang="en-US" sz="2400" b="1" dirty="0" smtClean="0">
              <a:solidFill>
                <a:srgbClr val="FF0000"/>
              </a:solidFill>
              <a:latin typeface="+mn-lt"/>
              <a:cs typeface="+mn-cs"/>
            </a:endParaRPr>
          </a:p>
          <a:p>
            <a:pPr marL="1257300" lvl="2" indent="-342900">
              <a:buFont typeface="Courier New" pitchFamily="49" charset="0"/>
              <a:buChar char="o"/>
              <a:defRPr/>
            </a:pPr>
            <a:r>
              <a:rPr lang="en-US" sz="2000" dirty="0" smtClean="0">
                <a:latin typeface="+mn-lt"/>
                <a:cs typeface="+mn-cs"/>
              </a:rPr>
              <a:t>Total NIHL claims = </a:t>
            </a:r>
            <a:r>
              <a:rPr lang="en-US" sz="2400" b="1" dirty="0" smtClean="0">
                <a:solidFill>
                  <a:srgbClr val="FF0000"/>
                </a:solidFill>
                <a:latin typeface="+mn-lt"/>
                <a:cs typeface="+mn-cs"/>
              </a:rPr>
              <a:t>R 44M</a:t>
            </a:r>
          </a:p>
          <a:p>
            <a:pPr marL="800100" lvl="1" indent="-342900">
              <a:buFontTx/>
              <a:buChar char="•"/>
              <a:defRPr/>
            </a:pPr>
            <a:r>
              <a:rPr lang="en-US" sz="2400" dirty="0" smtClean="0">
                <a:latin typeface="+mn-lt"/>
                <a:cs typeface="+mn-cs"/>
              </a:rPr>
              <a:t>The Noise Problem viz Safety </a:t>
            </a:r>
            <a:r>
              <a:rPr lang="en-US" sz="2400" dirty="0" smtClean="0">
                <a:latin typeface="+mn-lt"/>
                <a:cs typeface="+mn-cs"/>
              </a:rPr>
              <a:t>Challenges</a:t>
            </a:r>
          </a:p>
          <a:p>
            <a:pPr marL="1257300" lvl="2" indent="-342900">
              <a:buFont typeface="Courier New" pitchFamily="49" charset="0"/>
              <a:buChar char="o"/>
              <a:defRPr/>
            </a:pPr>
            <a:r>
              <a:rPr lang="en-ZA" sz="2000" dirty="0" smtClean="0">
                <a:solidFill>
                  <a:srgbClr val="FF0000"/>
                </a:solidFill>
                <a:latin typeface="+mn-lt"/>
                <a:cs typeface="+mn-cs"/>
              </a:rPr>
              <a:t>Noise induced hearing loss </a:t>
            </a:r>
            <a:r>
              <a:rPr lang="en-ZA" sz="2000" dirty="0" smtClean="0">
                <a:solidFill>
                  <a:srgbClr val="FF0000"/>
                </a:solidFill>
                <a:latin typeface="+mn-lt"/>
                <a:cs typeface="+mn-cs"/>
              </a:rPr>
              <a:t>was recognised </a:t>
            </a:r>
            <a:r>
              <a:rPr lang="en-ZA" sz="2000" dirty="0" smtClean="0">
                <a:solidFill>
                  <a:srgbClr val="FF0000"/>
                </a:solidFill>
                <a:latin typeface="+mn-lt"/>
                <a:cs typeface="+mn-cs"/>
              </a:rPr>
              <a:t>as a major problem in the mining </a:t>
            </a:r>
            <a:r>
              <a:rPr lang="en-ZA" sz="2000" dirty="0" smtClean="0">
                <a:solidFill>
                  <a:srgbClr val="FF0000"/>
                </a:solidFill>
                <a:latin typeface="+mn-lt"/>
                <a:cs typeface="+mn-cs"/>
              </a:rPr>
              <a:t>industry in </a:t>
            </a:r>
            <a:r>
              <a:rPr lang="en-ZA" sz="2400" b="1" dirty="0" smtClean="0">
                <a:solidFill>
                  <a:srgbClr val="FF0000"/>
                </a:solidFill>
                <a:latin typeface="+mn-lt"/>
                <a:cs typeface="+mn-cs"/>
              </a:rPr>
              <a:t>1994</a:t>
            </a:r>
            <a:r>
              <a:rPr lang="en-ZA" sz="2000" dirty="0" smtClean="0">
                <a:solidFill>
                  <a:srgbClr val="FF0000"/>
                </a:solidFill>
                <a:latin typeface="+mn-lt"/>
                <a:cs typeface="+mn-cs"/>
              </a:rPr>
              <a:t> by the Leo Commission </a:t>
            </a:r>
            <a:endParaRPr lang="en-ZA" sz="2000" dirty="0" smtClean="0">
              <a:solidFill>
                <a:srgbClr val="FF0000"/>
              </a:solidFill>
              <a:latin typeface="+mn-lt"/>
              <a:cs typeface="+mn-cs"/>
            </a:endParaRPr>
          </a:p>
          <a:p>
            <a:pPr marL="1257300" lvl="2" indent="-342900">
              <a:buFont typeface="Courier New" pitchFamily="49" charset="0"/>
              <a:buChar char="o"/>
              <a:defRPr/>
            </a:pPr>
            <a:r>
              <a:rPr lang="en-US" sz="2000" dirty="0" smtClean="0">
                <a:solidFill>
                  <a:srgbClr val="FF0000"/>
                </a:solidFill>
                <a:latin typeface="+mn-lt"/>
                <a:cs typeface="+mn-cs"/>
              </a:rPr>
              <a:t>Safety </a:t>
            </a:r>
            <a:r>
              <a:rPr lang="en-US" sz="2000" dirty="0" smtClean="0">
                <a:solidFill>
                  <a:srgbClr val="FF0000"/>
                </a:solidFill>
                <a:latin typeface="+mn-lt"/>
                <a:cs typeface="+mn-cs"/>
              </a:rPr>
              <a:t>Problem : Noise Problem = </a:t>
            </a:r>
            <a:r>
              <a:rPr lang="en-US" sz="2400" b="1" dirty="0" smtClean="0">
                <a:solidFill>
                  <a:srgbClr val="FF0000"/>
                </a:solidFill>
                <a:latin typeface="+mn-lt"/>
                <a:cs typeface="+mn-cs"/>
              </a:rPr>
              <a:t>33: 1 </a:t>
            </a:r>
            <a:endParaRPr lang="en-US" sz="2000" b="1" dirty="0" smtClean="0">
              <a:solidFill>
                <a:srgbClr val="FF0000"/>
              </a:solidFill>
              <a:latin typeface="+mn-lt"/>
              <a:cs typeface="+mn-cs"/>
            </a:endParaRPr>
          </a:p>
          <a:p>
            <a:pPr marL="1257300" lvl="2" indent="-342900">
              <a:buFont typeface="Courier New" pitchFamily="49" charset="0"/>
              <a:buChar char="o"/>
              <a:defRPr/>
            </a:pPr>
            <a:r>
              <a:rPr lang="en-US" sz="2000" dirty="0" smtClean="0">
                <a:solidFill>
                  <a:srgbClr val="FF0000"/>
                </a:solidFill>
                <a:latin typeface="+mn-lt"/>
                <a:cs typeface="+mn-cs"/>
              </a:rPr>
              <a:t>Dust Problems : Noise Problem = </a:t>
            </a:r>
            <a:r>
              <a:rPr lang="en-US" sz="2400" b="1" dirty="0" smtClean="0">
                <a:solidFill>
                  <a:srgbClr val="FF0000"/>
                </a:solidFill>
                <a:latin typeface="+mn-lt"/>
                <a:cs typeface="+mn-cs"/>
              </a:rPr>
              <a:t>170</a:t>
            </a:r>
            <a:r>
              <a:rPr lang="en-US" sz="2400" b="1" dirty="0" smtClean="0">
                <a:solidFill>
                  <a:srgbClr val="FF0000"/>
                </a:solidFill>
                <a:latin typeface="+mn-lt"/>
                <a:cs typeface="+mn-cs"/>
              </a:rPr>
              <a:t>: 1</a:t>
            </a:r>
            <a:endParaRPr lang="en-US" sz="2000" b="1" dirty="0" smtClean="0">
              <a:solidFill>
                <a:srgbClr val="FF0000"/>
              </a:solidFill>
              <a:latin typeface="+mn-lt"/>
              <a:cs typeface="+mn-cs"/>
            </a:endParaRPr>
          </a:p>
          <a:p>
            <a:pPr marL="1257300" lvl="2" indent="-342900">
              <a:buFont typeface="Courier New" pitchFamily="49" charset="0"/>
              <a:buChar char="o"/>
              <a:defRPr/>
            </a:pPr>
            <a:r>
              <a:rPr lang="en-US" sz="2000" dirty="0" smtClean="0">
                <a:solidFill>
                  <a:srgbClr val="FF0000"/>
                </a:solidFill>
                <a:latin typeface="+mn-lt"/>
                <a:cs typeface="+mn-cs"/>
              </a:rPr>
              <a:t>Approx. 2 Orders of Magnitude</a:t>
            </a:r>
          </a:p>
          <a:p>
            <a:pPr marL="800100" lvl="1" indent="-342900">
              <a:buFont typeface="Courier New" pitchFamily="49" charset="0"/>
              <a:buChar char="o"/>
              <a:defRPr/>
            </a:pPr>
            <a:endParaRPr lang="en-US" sz="2400" b="1" dirty="0" smtClean="0">
              <a:solidFill>
                <a:srgbClr val="FF0000"/>
              </a:solidFill>
              <a:latin typeface="+mn-lt"/>
              <a:cs typeface="+mn-cs"/>
            </a:endParaRP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box(in)">
                                      <p:cBhvr>
                                        <p:cTn id="7" dur="5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3">
                                            <p:txEl>
                                              <p:pRg st="1" end="1"/>
                                            </p:txEl>
                                          </p:spTgt>
                                        </p:tgtEl>
                                        <p:attrNameLst>
                                          <p:attrName>style.visibility</p:attrName>
                                        </p:attrNameLst>
                                      </p:cBhvr>
                                      <p:to>
                                        <p:strVal val="visible"/>
                                      </p:to>
                                    </p:set>
                                    <p:animEffect transition="in" filter="box(in)">
                                      <p:cBhvr>
                                        <p:cTn id="12" dur="500"/>
                                        <p:tgtEl>
                                          <p:spTgt spid="13">
                                            <p:txEl>
                                              <p:pRg st="1" end="1"/>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animEffect transition="in" filter="box(in)">
                                      <p:cBhvr>
                                        <p:cTn id="15" dur="500"/>
                                        <p:tgtEl>
                                          <p:spTgt spid="13">
                                            <p:txEl>
                                              <p:pRg st="2" end="2"/>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13">
                                            <p:txEl>
                                              <p:pRg st="3" end="3"/>
                                            </p:txEl>
                                          </p:spTgt>
                                        </p:tgtEl>
                                        <p:attrNameLst>
                                          <p:attrName>style.visibility</p:attrName>
                                        </p:attrNameLst>
                                      </p:cBhvr>
                                      <p:to>
                                        <p:strVal val="visible"/>
                                      </p:to>
                                    </p:set>
                                    <p:animEffect transition="in" filter="box(in)">
                                      <p:cBhvr>
                                        <p:cTn id="18" dur="500"/>
                                        <p:tgtEl>
                                          <p:spTgt spid="1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13">
                                            <p:txEl>
                                              <p:pRg st="4" end="4"/>
                                            </p:txEl>
                                          </p:spTgt>
                                        </p:tgtEl>
                                        <p:attrNameLst>
                                          <p:attrName>style.visibility</p:attrName>
                                        </p:attrNameLst>
                                      </p:cBhvr>
                                      <p:to>
                                        <p:strVal val="visible"/>
                                      </p:to>
                                    </p:set>
                                    <p:animEffect transition="in" filter="box(in)">
                                      <p:cBhvr>
                                        <p:cTn id="23" dur="500"/>
                                        <p:tgtEl>
                                          <p:spTgt spid="13">
                                            <p:txEl>
                                              <p:pRg st="4" end="4"/>
                                            </p:txEl>
                                          </p:spTgt>
                                        </p:tgtEl>
                                      </p:cBhvr>
                                    </p:animEffect>
                                  </p:childTnLst>
                                </p:cTn>
                              </p:par>
                              <p:par>
                                <p:cTn id="24" presetID="4" presetClass="entr" presetSubtype="16" fill="hold" nodeType="withEffect">
                                  <p:stCondLst>
                                    <p:cond delay="0"/>
                                  </p:stCondLst>
                                  <p:childTnLst>
                                    <p:set>
                                      <p:cBhvr>
                                        <p:cTn id="25" dur="1" fill="hold">
                                          <p:stCondLst>
                                            <p:cond delay="0"/>
                                          </p:stCondLst>
                                        </p:cTn>
                                        <p:tgtEl>
                                          <p:spTgt spid="13">
                                            <p:txEl>
                                              <p:pRg st="5" end="5"/>
                                            </p:txEl>
                                          </p:spTgt>
                                        </p:tgtEl>
                                        <p:attrNameLst>
                                          <p:attrName>style.visibility</p:attrName>
                                        </p:attrNameLst>
                                      </p:cBhvr>
                                      <p:to>
                                        <p:strVal val="visible"/>
                                      </p:to>
                                    </p:set>
                                    <p:animEffect transition="in" filter="box(in)">
                                      <p:cBhvr>
                                        <p:cTn id="26" dur="500"/>
                                        <p:tgtEl>
                                          <p:spTgt spid="13">
                                            <p:txEl>
                                              <p:pRg st="5" end="5"/>
                                            </p:txEl>
                                          </p:spTgt>
                                        </p:tgtEl>
                                      </p:cBhvr>
                                    </p:animEffect>
                                  </p:childTnLst>
                                </p:cTn>
                              </p:par>
                              <p:par>
                                <p:cTn id="27" presetID="4" presetClass="entr" presetSubtype="16" fill="hold" nodeType="withEffect">
                                  <p:stCondLst>
                                    <p:cond delay="0"/>
                                  </p:stCondLst>
                                  <p:childTnLst>
                                    <p:set>
                                      <p:cBhvr>
                                        <p:cTn id="28" dur="1" fill="hold">
                                          <p:stCondLst>
                                            <p:cond delay="0"/>
                                          </p:stCondLst>
                                        </p:cTn>
                                        <p:tgtEl>
                                          <p:spTgt spid="13">
                                            <p:txEl>
                                              <p:pRg st="6" end="6"/>
                                            </p:txEl>
                                          </p:spTgt>
                                        </p:tgtEl>
                                        <p:attrNameLst>
                                          <p:attrName>style.visibility</p:attrName>
                                        </p:attrNameLst>
                                      </p:cBhvr>
                                      <p:to>
                                        <p:strVal val="visible"/>
                                      </p:to>
                                    </p:set>
                                    <p:animEffect transition="in" filter="box(in)">
                                      <p:cBhvr>
                                        <p:cTn id="29" dur="500"/>
                                        <p:tgtEl>
                                          <p:spTgt spid="1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 presetClass="entr" presetSubtype="16" fill="hold" nodeType="clickEffect">
                                  <p:stCondLst>
                                    <p:cond delay="0"/>
                                  </p:stCondLst>
                                  <p:childTnLst>
                                    <p:set>
                                      <p:cBhvr>
                                        <p:cTn id="33" dur="1" fill="hold">
                                          <p:stCondLst>
                                            <p:cond delay="0"/>
                                          </p:stCondLst>
                                        </p:cTn>
                                        <p:tgtEl>
                                          <p:spTgt spid="13">
                                            <p:txEl>
                                              <p:pRg st="7" end="7"/>
                                            </p:txEl>
                                          </p:spTgt>
                                        </p:tgtEl>
                                        <p:attrNameLst>
                                          <p:attrName>style.visibility</p:attrName>
                                        </p:attrNameLst>
                                      </p:cBhvr>
                                      <p:to>
                                        <p:strVal val="visible"/>
                                      </p:to>
                                    </p:set>
                                    <p:animEffect transition="in" filter="box(in)">
                                      <p:cBhvr>
                                        <p:cTn id="34" dur="500"/>
                                        <p:tgtEl>
                                          <p:spTgt spid="1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 presetClass="entr" presetSubtype="16" fill="hold" nodeType="clickEffect">
                                  <p:stCondLst>
                                    <p:cond delay="0"/>
                                  </p:stCondLst>
                                  <p:childTnLst>
                                    <p:set>
                                      <p:cBhvr>
                                        <p:cTn id="38" dur="1" fill="hold">
                                          <p:stCondLst>
                                            <p:cond delay="0"/>
                                          </p:stCondLst>
                                        </p:cTn>
                                        <p:tgtEl>
                                          <p:spTgt spid="13">
                                            <p:txEl>
                                              <p:pRg st="8" end="8"/>
                                            </p:txEl>
                                          </p:spTgt>
                                        </p:tgtEl>
                                        <p:attrNameLst>
                                          <p:attrName>style.visibility</p:attrName>
                                        </p:attrNameLst>
                                      </p:cBhvr>
                                      <p:to>
                                        <p:strVal val="visible"/>
                                      </p:to>
                                    </p:set>
                                    <p:animEffect transition="in" filter="box(in)">
                                      <p:cBhvr>
                                        <p:cTn id="39" dur="500"/>
                                        <p:tgtEl>
                                          <p:spTgt spid="13">
                                            <p:txEl>
                                              <p:pRg st="8" end="8"/>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4" presetClass="entr" presetSubtype="16" fill="hold" nodeType="clickEffect">
                                  <p:stCondLst>
                                    <p:cond delay="0"/>
                                  </p:stCondLst>
                                  <p:childTnLst>
                                    <p:set>
                                      <p:cBhvr>
                                        <p:cTn id="43" dur="1" fill="hold">
                                          <p:stCondLst>
                                            <p:cond delay="0"/>
                                          </p:stCondLst>
                                        </p:cTn>
                                        <p:tgtEl>
                                          <p:spTgt spid="13">
                                            <p:txEl>
                                              <p:pRg st="9" end="9"/>
                                            </p:txEl>
                                          </p:spTgt>
                                        </p:tgtEl>
                                        <p:attrNameLst>
                                          <p:attrName>style.visibility</p:attrName>
                                        </p:attrNameLst>
                                      </p:cBhvr>
                                      <p:to>
                                        <p:strVal val="visible"/>
                                      </p:to>
                                    </p:set>
                                    <p:animEffect transition="in" filter="box(in)">
                                      <p:cBhvr>
                                        <p:cTn id="44" dur="500"/>
                                        <p:tgtEl>
                                          <p:spTgt spid="13">
                                            <p:txEl>
                                              <p:pRg st="9" end="9"/>
                                            </p:txEl>
                                          </p:spTgt>
                                        </p:tgtEl>
                                      </p:cBhvr>
                                    </p:animEffect>
                                  </p:childTnLst>
                                </p:cTn>
                              </p:par>
                              <p:par>
                                <p:cTn id="45" presetID="4" presetClass="entr" presetSubtype="16" fill="hold" nodeType="withEffect">
                                  <p:stCondLst>
                                    <p:cond delay="0"/>
                                  </p:stCondLst>
                                  <p:childTnLst>
                                    <p:set>
                                      <p:cBhvr>
                                        <p:cTn id="46" dur="1" fill="hold">
                                          <p:stCondLst>
                                            <p:cond delay="0"/>
                                          </p:stCondLst>
                                        </p:cTn>
                                        <p:tgtEl>
                                          <p:spTgt spid="13">
                                            <p:txEl>
                                              <p:pRg st="10" end="10"/>
                                            </p:txEl>
                                          </p:spTgt>
                                        </p:tgtEl>
                                        <p:attrNameLst>
                                          <p:attrName>style.visibility</p:attrName>
                                        </p:attrNameLst>
                                      </p:cBhvr>
                                      <p:to>
                                        <p:strVal val="visible"/>
                                      </p:to>
                                    </p:set>
                                    <p:animEffect transition="in" filter="box(in)">
                                      <p:cBhvr>
                                        <p:cTn id="47" dur="500"/>
                                        <p:tgtEl>
                                          <p:spTgt spid="13">
                                            <p:txEl>
                                              <p:pRg st="10" end="10"/>
                                            </p:txEl>
                                          </p:spTgt>
                                        </p:tgtEl>
                                      </p:cBhvr>
                                    </p:animEffect>
                                  </p:childTnLst>
                                </p:cTn>
                              </p:par>
                              <p:par>
                                <p:cTn id="48" presetID="4" presetClass="entr" presetSubtype="16" fill="hold" nodeType="withEffect">
                                  <p:stCondLst>
                                    <p:cond delay="0"/>
                                  </p:stCondLst>
                                  <p:childTnLst>
                                    <p:set>
                                      <p:cBhvr>
                                        <p:cTn id="49" dur="1" fill="hold">
                                          <p:stCondLst>
                                            <p:cond delay="0"/>
                                          </p:stCondLst>
                                        </p:cTn>
                                        <p:tgtEl>
                                          <p:spTgt spid="13">
                                            <p:txEl>
                                              <p:pRg st="11" end="11"/>
                                            </p:txEl>
                                          </p:spTgt>
                                        </p:tgtEl>
                                        <p:attrNameLst>
                                          <p:attrName>style.visibility</p:attrName>
                                        </p:attrNameLst>
                                      </p:cBhvr>
                                      <p:to>
                                        <p:strVal val="visible"/>
                                      </p:to>
                                    </p:set>
                                    <p:animEffect transition="in" filter="box(in)">
                                      <p:cBhvr>
                                        <p:cTn id="50" dur="500"/>
                                        <p:tgtEl>
                                          <p:spTgt spid="1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6614556" y="3099460"/>
            <a:ext cx="1769423" cy="261257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en-ZA" sz="3600" b="1" i="1" u="none" strike="noStrike" cap="none" normalizeH="0" baseline="0" smtClean="0">
              <a:ln>
                <a:noFill/>
              </a:ln>
              <a:solidFill>
                <a:srgbClr val="FFCC00"/>
              </a:solidFill>
              <a:effectLst/>
              <a:latin typeface="Comic Sans MS" pitchFamily="66" charset="0"/>
            </a:endParaRPr>
          </a:p>
        </p:txBody>
      </p:sp>
      <p:sp>
        <p:nvSpPr>
          <p:cNvPr id="6" name="Rectangle 5"/>
          <p:cNvSpPr/>
          <p:nvPr/>
        </p:nvSpPr>
        <p:spPr bwMode="auto">
          <a:xfrm>
            <a:off x="6970816" y="5759532"/>
            <a:ext cx="1306285" cy="28725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en-ZA" sz="3600" b="1" i="1" u="none" strike="noStrike" cap="none" normalizeH="0" baseline="0" smtClean="0">
              <a:ln>
                <a:noFill/>
              </a:ln>
              <a:solidFill>
                <a:srgbClr val="FFCC00"/>
              </a:solidFill>
              <a:effectLst/>
              <a:latin typeface="Comic Sans MS" pitchFamily="66" charset="0"/>
            </a:endParaRPr>
          </a:p>
        </p:txBody>
      </p:sp>
      <p:sp>
        <p:nvSpPr>
          <p:cNvPr id="9" name="Content Placeholder 2"/>
          <p:cNvSpPr txBox="1">
            <a:spLocks/>
          </p:cNvSpPr>
          <p:nvPr/>
        </p:nvSpPr>
        <p:spPr bwMode="auto">
          <a:xfrm>
            <a:off x="0" y="885825"/>
            <a:ext cx="3425588" cy="4889500"/>
          </a:xfrm>
          <a:prstGeom prst="rect">
            <a:avLst/>
          </a:prstGeom>
          <a:solidFill>
            <a:schemeClr val="bg1"/>
          </a:solidFill>
          <a:ln w="9525">
            <a:noFill/>
            <a:miter lim="800000"/>
            <a:headEnd/>
            <a:tailEnd/>
          </a:ln>
        </p:spPr>
        <p:txBody>
          <a:bodyPr vert="horz" wrap="square" lIns="91440" tIns="45720" rIns="91440" bIns="45720" numCol="1" anchor="t" anchorCtr="0" compatLnSpc="1">
            <a:prstTxWarp prst="textNoShape">
              <a:avLst/>
            </a:prstTxWarp>
          </a:bodyPr>
          <a:lstStyle/>
          <a:p>
            <a:pPr marL="273050" marR="0" lvl="0" indent="-273050" algn="l" defTabSz="914400" rtl="0" eaLnBrk="1" fontAlgn="base" latinLnBrk="0" hangingPunct="1">
              <a:lnSpc>
                <a:spcPct val="100000"/>
              </a:lnSpc>
              <a:spcBef>
                <a:spcPct val="20000"/>
              </a:spcBef>
              <a:spcAft>
                <a:spcPct val="0"/>
              </a:spcAft>
              <a:buClrTx/>
              <a:buSzTx/>
              <a:buFontTx/>
              <a:buChar char="•"/>
              <a:tabLst/>
              <a:defRPr/>
            </a:pPr>
            <a:r>
              <a:rPr kumimoji="0" lang="en-ZA" sz="2000" b="1" i="0" u="none" strike="noStrike" kern="0" cap="none" spc="0" normalizeH="0" baseline="0" noProof="0" dirty="0" smtClean="0">
                <a:ln>
                  <a:noFill/>
                </a:ln>
                <a:solidFill>
                  <a:schemeClr val="tx1"/>
                </a:solidFill>
                <a:effectLst/>
                <a:uLnTx/>
                <a:uFillTx/>
                <a:latin typeface="+mn-lt"/>
                <a:ea typeface="+mn-ea"/>
                <a:cs typeface="Times New Roman" pitchFamily="18" charset="0"/>
              </a:rPr>
              <a:t>Same areas in the</a:t>
            </a:r>
            <a:r>
              <a:rPr kumimoji="0" lang="en-ZA" sz="2000" b="1" i="0" u="none" strike="noStrike" kern="0" cap="none" spc="0" normalizeH="0" noProof="0" dirty="0" smtClean="0">
                <a:ln>
                  <a:noFill/>
                </a:ln>
                <a:solidFill>
                  <a:schemeClr val="tx1"/>
                </a:solidFill>
                <a:effectLst/>
                <a:uLnTx/>
                <a:uFillTx/>
                <a:latin typeface="+mn-lt"/>
                <a:ea typeface="+mn-ea"/>
                <a:cs typeface="Times New Roman" pitchFamily="18" charset="0"/>
              </a:rPr>
              <a:t> last few years</a:t>
            </a:r>
          </a:p>
          <a:p>
            <a:pPr marL="273050" marR="0" lvl="0" indent="-273050" algn="l" defTabSz="914400" rtl="0" eaLnBrk="1" fontAlgn="base" latinLnBrk="0" hangingPunct="1">
              <a:lnSpc>
                <a:spcPct val="100000"/>
              </a:lnSpc>
              <a:spcBef>
                <a:spcPct val="20000"/>
              </a:spcBef>
              <a:spcAft>
                <a:spcPct val="0"/>
              </a:spcAft>
              <a:buClrTx/>
              <a:buSzTx/>
              <a:buFontTx/>
              <a:buChar char="•"/>
              <a:tabLst/>
              <a:defRPr/>
            </a:pPr>
            <a:endParaRPr lang="en-ZA" sz="2000" i="0" kern="0" dirty="0" smtClean="0">
              <a:solidFill>
                <a:schemeClr val="tx1"/>
              </a:solidFill>
              <a:latin typeface="+mn-lt"/>
              <a:cs typeface="Times New Roman" pitchFamily="18" charset="0"/>
            </a:endParaRPr>
          </a:p>
          <a:p>
            <a:pPr marL="273050" marR="0" lvl="0" indent="-273050" algn="l" defTabSz="914400" rtl="0" eaLnBrk="1" fontAlgn="base" latinLnBrk="0" hangingPunct="1">
              <a:lnSpc>
                <a:spcPct val="100000"/>
              </a:lnSpc>
              <a:spcBef>
                <a:spcPct val="20000"/>
              </a:spcBef>
              <a:spcAft>
                <a:spcPct val="0"/>
              </a:spcAft>
              <a:buClrTx/>
              <a:buSzTx/>
              <a:buFontTx/>
              <a:buChar char="•"/>
              <a:tabLst/>
              <a:defRPr/>
            </a:pPr>
            <a:r>
              <a:rPr kumimoji="0" lang="en-ZA" sz="2000" b="1" i="0" u="none" strike="noStrike" kern="0" cap="none" spc="0" normalizeH="0" noProof="0" dirty="0" smtClean="0">
                <a:ln>
                  <a:noFill/>
                </a:ln>
                <a:solidFill>
                  <a:schemeClr val="tx1"/>
                </a:solidFill>
                <a:effectLst/>
                <a:uLnTx/>
                <a:uFillTx/>
                <a:latin typeface="+mn-lt"/>
                <a:ea typeface="+mn-ea"/>
                <a:cs typeface="Times New Roman" pitchFamily="18" charset="0"/>
              </a:rPr>
              <a:t>SILICOSIS</a:t>
            </a:r>
          </a:p>
          <a:p>
            <a:pPr marL="273050" marR="0" lvl="0" indent="-273050" algn="l" defTabSz="914400" rtl="0" eaLnBrk="1" fontAlgn="base" latinLnBrk="0" hangingPunct="1">
              <a:lnSpc>
                <a:spcPct val="100000"/>
              </a:lnSpc>
              <a:spcBef>
                <a:spcPct val="20000"/>
              </a:spcBef>
              <a:spcAft>
                <a:spcPct val="0"/>
              </a:spcAft>
              <a:buClrTx/>
              <a:buSzTx/>
              <a:buFontTx/>
              <a:buChar char="•"/>
              <a:tabLst/>
              <a:defRPr/>
            </a:pPr>
            <a:endParaRPr lang="en-ZA" sz="2000" i="0" kern="0" dirty="0" smtClean="0">
              <a:solidFill>
                <a:schemeClr val="tx1"/>
              </a:solidFill>
              <a:latin typeface="+mn-lt"/>
              <a:cs typeface="Times New Roman" pitchFamily="18" charset="0"/>
            </a:endParaRPr>
          </a:p>
          <a:p>
            <a:pPr marL="273050" marR="0" lvl="0" indent="-273050" algn="l" defTabSz="914400" rtl="0" eaLnBrk="1" fontAlgn="base" latinLnBrk="0" hangingPunct="1">
              <a:lnSpc>
                <a:spcPct val="100000"/>
              </a:lnSpc>
              <a:spcBef>
                <a:spcPct val="20000"/>
              </a:spcBef>
              <a:spcAft>
                <a:spcPct val="0"/>
              </a:spcAft>
              <a:buClrTx/>
              <a:buSzTx/>
              <a:buFontTx/>
              <a:buChar char="•"/>
              <a:tabLst/>
              <a:defRPr/>
            </a:pPr>
            <a:r>
              <a:rPr kumimoji="0" lang="en-ZA" sz="2000" b="1" i="0" u="none" strike="noStrike" kern="0" cap="none" spc="0" normalizeH="0" noProof="0" dirty="0" smtClean="0">
                <a:ln>
                  <a:noFill/>
                </a:ln>
                <a:solidFill>
                  <a:schemeClr val="tx1"/>
                </a:solidFill>
                <a:effectLst/>
                <a:uLnTx/>
                <a:uFillTx/>
                <a:latin typeface="+mn-lt"/>
                <a:ea typeface="+mn-ea"/>
                <a:cs typeface="Times New Roman" pitchFamily="18" charset="0"/>
              </a:rPr>
              <a:t>TB</a:t>
            </a:r>
          </a:p>
          <a:p>
            <a:pPr marL="273050" marR="0" lvl="0" indent="-273050" algn="l" defTabSz="914400" rtl="0" eaLnBrk="1" fontAlgn="base" latinLnBrk="0" hangingPunct="1">
              <a:lnSpc>
                <a:spcPct val="100000"/>
              </a:lnSpc>
              <a:spcBef>
                <a:spcPct val="20000"/>
              </a:spcBef>
              <a:spcAft>
                <a:spcPct val="0"/>
              </a:spcAft>
              <a:buClrTx/>
              <a:buSzTx/>
              <a:buFontTx/>
              <a:buChar char="•"/>
              <a:tabLst/>
              <a:defRPr/>
            </a:pPr>
            <a:endParaRPr lang="en-ZA" sz="2000" i="0" kern="0" dirty="0" smtClean="0">
              <a:solidFill>
                <a:schemeClr val="tx1"/>
              </a:solidFill>
              <a:latin typeface="+mn-lt"/>
              <a:cs typeface="Times New Roman" pitchFamily="18" charset="0"/>
            </a:endParaRPr>
          </a:p>
          <a:p>
            <a:pPr marL="273050" marR="0" lvl="0" indent="-273050" algn="l" defTabSz="914400" rtl="0" eaLnBrk="1" fontAlgn="base" latinLnBrk="0" hangingPunct="1">
              <a:lnSpc>
                <a:spcPct val="100000"/>
              </a:lnSpc>
              <a:spcBef>
                <a:spcPct val="20000"/>
              </a:spcBef>
              <a:spcAft>
                <a:spcPct val="0"/>
              </a:spcAft>
              <a:buClrTx/>
              <a:buSzTx/>
              <a:buFontTx/>
              <a:buChar char="•"/>
              <a:tabLst/>
              <a:defRPr/>
            </a:pPr>
            <a:r>
              <a:rPr kumimoji="0" lang="en-ZA" sz="2000" b="1" i="0" u="none" strike="noStrike" kern="0" cap="none" spc="0" normalizeH="0" noProof="0" dirty="0" err="1" smtClean="0">
                <a:ln>
                  <a:noFill/>
                </a:ln>
                <a:solidFill>
                  <a:schemeClr val="tx1"/>
                </a:solidFill>
                <a:effectLst/>
                <a:uLnTx/>
                <a:uFillTx/>
                <a:latin typeface="+mn-lt"/>
                <a:ea typeface="+mn-ea"/>
                <a:cs typeface="Times New Roman" pitchFamily="18" charset="0"/>
              </a:rPr>
              <a:t>NIHL</a:t>
            </a:r>
            <a:endParaRPr kumimoji="0" lang="en-ZA" sz="2000" b="1" i="0" u="none" strike="noStrike" kern="0" cap="none" spc="0" normalizeH="0" noProof="0" dirty="0" smtClean="0">
              <a:ln>
                <a:noFill/>
              </a:ln>
              <a:solidFill>
                <a:schemeClr val="tx1"/>
              </a:solidFill>
              <a:effectLst/>
              <a:uLnTx/>
              <a:uFillTx/>
              <a:latin typeface="+mn-lt"/>
              <a:ea typeface="+mn-ea"/>
              <a:cs typeface="Times New Roman" pitchFamily="18" charset="0"/>
            </a:endParaRPr>
          </a:p>
          <a:p>
            <a:pPr marL="273050" marR="0" lvl="0" indent="-273050" algn="l" defTabSz="914400" rtl="0" eaLnBrk="1" fontAlgn="base" latinLnBrk="0" hangingPunct="1">
              <a:lnSpc>
                <a:spcPct val="100000"/>
              </a:lnSpc>
              <a:spcBef>
                <a:spcPct val="20000"/>
              </a:spcBef>
              <a:spcAft>
                <a:spcPct val="0"/>
              </a:spcAft>
              <a:buClrTx/>
              <a:buSzTx/>
              <a:buFontTx/>
              <a:buChar char="•"/>
              <a:tabLst/>
              <a:defRPr/>
            </a:pPr>
            <a:endParaRPr lang="en-ZA" sz="2000" i="0" kern="0" dirty="0" smtClean="0">
              <a:solidFill>
                <a:schemeClr val="tx1"/>
              </a:solidFill>
              <a:latin typeface="+mn-lt"/>
              <a:cs typeface="Times New Roman" pitchFamily="18" charset="0"/>
            </a:endParaRPr>
          </a:p>
          <a:p>
            <a:pPr marL="273050" marR="0" lvl="0" indent="-273050" algn="l" defTabSz="914400" rtl="0" eaLnBrk="1" fontAlgn="base" latinLnBrk="0" hangingPunct="1">
              <a:lnSpc>
                <a:spcPct val="100000"/>
              </a:lnSpc>
              <a:spcBef>
                <a:spcPct val="20000"/>
              </a:spcBef>
              <a:spcAft>
                <a:spcPct val="0"/>
              </a:spcAft>
              <a:buClrTx/>
              <a:buSzTx/>
              <a:buFontTx/>
              <a:buChar char="•"/>
              <a:tabLst/>
              <a:defRPr/>
            </a:pPr>
            <a:endParaRPr lang="en-ZA" sz="2000" i="0" kern="0" dirty="0" smtClean="0">
              <a:solidFill>
                <a:schemeClr val="tx1"/>
              </a:solidFill>
              <a:latin typeface="+mn-lt"/>
              <a:cs typeface="Times New Roman" pitchFamily="18" charset="0"/>
            </a:endParaRPr>
          </a:p>
          <a:p>
            <a:pPr marL="273050" marR="0" lvl="0" indent="-273050" algn="l" defTabSz="914400" rtl="0" eaLnBrk="1" fontAlgn="base" latinLnBrk="0" hangingPunct="1">
              <a:lnSpc>
                <a:spcPct val="100000"/>
              </a:lnSpc>
              <a:spcBef>
                <a:spcPct val="20000"/>
              </a:spcBef>
              <a:spcAft>
                <a:spcPct val="0"/>
              </a:spcAft>
              <a:buClrTx/>
              <a:buSzTx/>
              <a:buFontTx/>
              <a:buChar char="•"/>
              <a:tabLst/>
              <a:defRPr/>
            </a:pPr>
            <a:endParaRPr lang="en-ZA" sz="2000" i="0" kern="0" dirty="0" smtClean="0">
              <a:solidFill>
                <a:schemeClr val="tx1"/>
              </a:solidFill>
              <a:latin typeface="+mn-lt"/>
              <a:cs typeface="Times New Roman" pitchFamily="18" charset="0"/>
            </a:endParaRPr>
          </a:p>
        </p:txBody>
      </p:sp>
      <p:sp>
        <p:nvSpPr>
          <p:cNvPr id="14" name="Title 1"/>
          <p:cNvSpPr>
            <a:spLocks/>
          </p:cNvSpPr>
          <p:nvPr/>
        </p:nvSpPr>
        <p:spPr bwMode="auto">
          <a:xfrm>
            <a:off x="0" y="0"/>
            <a:ext cx="9144000" cy="571500"/>
          </a:xfrm>
          <a:prstGeom prst="rect">
            <a:avLst/>
          </a:prstGeom>
          <a:noFill/>
          <a:ln w="9525">
            <a:solidFill>
              <a:srgbClr val="000000"/>
            </a:solidFill>
            <a:miter lim="800000"/>
            <a:headEnd/>
            <a:tailEnd/>
          </a:ln>
        </p:spPr>
        <p:txBody>
          <a:bodyPr lIns="0" rIns="0" bIns="0" anchor="b"/>
          <a:lstStyle/>
          <a:p>
            <a:pPr algn="r">
              <a:spcBef>
                <a:spcPct val="0"/>
              </a:spcBef>
            </a:pPr>
            <a:r>
              <a:rPr lang="en-ZA" sz="3200" i="0" dirty="0" smtClean="0">
                <a:solidFill>
                  <a:schemeClr val="bg1"/>
                </a:solidFill>
                <a:latin typeface="Arial" charset="0"/>
              </a:rPr>
              <a:t>Health  - Occupational Diseases</a:t>
            </a:r>
            <a:endParaRPr lang="en-US" sz="3200" i="0" dirty="0">
              <a:solidFill>
                <a:schemeClr val="bg1"/>
              </a:solidFill>
              <a:latin typeface="Arial" charset="0"/>
            </a:endParaRPr>
          </a:p>
        </p:txBody>
      </p:sp>
      <p:pic>
        <p:nvPicPr>
          <p:cNvPr id="7170" name="Picture 2"/>
          <p:cNvPicPr>
            <a:picLocks noChangeAspect="1" noChangeArrowheads="1"/>
          </p:cNvPicPr>
          <p:nvPr/>
        </p:nvPicPr>
        <p:blipFill>
          <a:blip r:embed="rId3" cstate="print"/>
          <a:srcRect/>
          <a:stretch>
            <a:fillRect/>
          </a:stretch>
        </p:blipFill>
        <p:spPr bwMode="auto">
          <a:xfrm>
            <a:off x="3846286" y="3526971"/>
            <a:ext cx="5297714" cy="2873829"/>
          </a:xfrm>
          <a:prstGeom prst="rect">
            <a:avLst/>
          </a:prstGeom>
          <a:noFill/>
          <a:ln w="9525">
            <a:solidFill>
              <a:schemeClr val="tx1"/>
            </a:solidFill>
            <a:miter lim="800000"/>
            <a:headEnd/>
            <a:tailEnd/>
          </a:ln>
          <a:effectLst/>
        </p:spPr>
      </p:pic>
      <p:pic>
        <p:nvPicPr>
          <p:cNvPr id="7" name="Chart 18"/>
          <p:cNvPicPr/>
          <p:nvPr/>
        </p:nvPicPr>
        <p:blipFill>
          <a:blip r:embed="rId4" cstate="print"/>
          <a:srcRect/>
          <a:stretch>
            <a:fillRect/>
          </a:stretch>
        </p:blipFill>
        <p:spPr bwMode="auto">
          <a:xfrm>
            <a:off x="3875964" y="618254"/>
            <a:ext cx="5268036" cy="2902868"/>
          </a:xfrm>
          <a:prstGeom prst="rect">
            <a:avLst/>
          </a:prstGeom>
          <a:noFill/>
          <a:ln w="6350" cmpd="sng">
            <a:solidFill>
              <a:srgbClr val="000000"/>
            </a:solid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67914559-783A-4BFD-BEFE-BE714DE4119F}" type="slidenum">
              <a:rPr lang="en-US" smtClean="0"/>
              <a:pPr>
                <a:defRPr/>
              </a:pPr>
              <a:t>13</a:t>
            </a:fld>
            <a:endParaRPr lang="en-US" dirty="0"/>
          </a:p>
        </p:txBody>
      </p:sp>
      <p:graphicFrame>
        <p:nvGraphicFramePr>
          <p:cNvPr id="44034" name="Object 2"/>
          <p:cNvGraphicFramePr>
            <a:graphicFrameLocks noChangeAspect="1"/>
          </p:cNvGraphicFramePr>
          <p:nvPr/>
        </p:nvGraphicFramePr>
        <p:xfrm>
          <a:off x="381000" y="1066800"/>
          <a:ext cx="8543246" cy="5410200"/>
        </p:xfrm>
        <a:graphic>
          <a:graphicData uri="http://schemas.openxmlformats.org/presentationml/2006/ole">
            <p:oleObj spid="_x0000_s1026" name="Worksheet" r:id="rId3" imgW="6029249" imgH="3695700" progId="Excel.Sheet.8">
              <p:embed/>
            </p:oleObj>
          </a:graphicData>
        </a:graphic>
      </p:graphicFrame>
      <p:sp>
        <p:nvSpPr>
          <p:cNvPr id="6" name="Rectangle 5"/>
          <p:cNvSpPr>
            <a:spLocks noChangeArrowheads="1"/>
          </p:cNvSpPr>
          <p:nvPr/>
        </p:nvSpPr>
        <p:spPr bwMode="auto">
          <a:xfrm>
            <a:off x="1219200" y="0"/>
            <a:ext cx="7596187" cy="877163"/>
          </a:xfrm>
          <a:prstGeom prst="rect">
            <a:avLst/>
          </a:prstGeom>
          <a:noFill/>
          <a:ln w="9525">
            <a:noFill/>
            <a:miter lim="800000"/>
            <a:headEnd/>
            <a:tailEnd/>
          </a:ln>
          <a:effectLst/>
        </p:spPr>
        <p:txBody>
          <a:bodyPr>
            <a:spAutoFit/>
          </a:bodyPr>
          <a:lstStyle/>
          <a:p>
            <a:pPr algn="ctr">
              <a:spcBef>
                <a:spcPct val="50000"/>
              </a:spcBef>
            </a:pPr>
            <a:r>
              <a:rPr lang="en-ZA" sz="2400" b="1" i="1" dirty="0" smtClean="0">
                <a:latin typeface="Calibri" pitchFamily="34" charset="0"/>
                <a:ea typeface="ＭＳ Ｐゴシック" pitchFamily="34" charset="-128"/>
                <a:cs typeface="Calibri" pitchFamily="34" charset="0"/>
              </a:rPr>
              <a:t>CLINICAL CAUSES </a:t>
            </a:r>
            <a:r>
              <a:rPr lang="en-ZA" sz="2400" b="1" i="1" dirty="0">
                <a:latin typeface="Calibri" pitchFamily="34" charset="0"/>
                <a:ea typeface="ＭＳ Ｐゴシック" pitchFamily="34" charset="-128"/>
                <a:cs typeface="Calibri" pitchFamily="34" charset="0"/>
              </a:rPr>
              <a:t>OF </a:t>
            </a:r>
            <a:r>
              <a:rPr lang="en-ZA" sz="2400" b="1" i="1" dirty="0" smtClean="0">
                <a:latin typeface="Calibri" pitchFamily="34" charset="0"/>
                <a:ea typeface="ＭＳ Ｐゴシック" pitchFamily="34" charset="-128"/>
                <a:cs typeface="Calibri" pitchFamily="34" charset="0"/>
              </a:rPr>
              <a:t>DEATH</a:t>
            </a:r>
          </a:p>
          <a:p>
            <a:pPr algn="ctr">
              <a:spcBef>
                <a:spcPct val="50000"/>
              </a:spcBef>
            </a:pPr>
            <a:r>
              <a:rPr lang="en-ZA" b="1" i="1" dirty="0" smtClean="0">
                <a:latin typeface="Calibri" pitchFamily="34" charset="0"/>
                <a:ea typeface="ＭＳ Ｐゴシック" pitchFamily="34" charset="-128"/>
                <a:cs typeface="Calibri" pitchFamily="34" charset="0"/>
              </a:rPr>
              <a:t>2003 </a:t>
            </a:r>
            <a:r>
              <a:rPr lang="en-ZA" b="1" i="1" dirty="0">
                <a:latin typeface="Calibri" pitchFamily="34" charset="0"/>
                <a:ea typeface="ＭＳ Ｐゴシック" pitchFamily="34" charset="-128"/>
                <a:cs typeface="Calibri" pitchFamily="34" charset="0"/>
              </a:rPr>
              <a:t>- </a:t>
            </a:r>
            <a:r>
              <a:rPr lang="en-ZA" b="1" i="1" dirty="0" smtClean="0">
                <a:latin typeface="Calibri" pitchFamily="34" charset="0"/>
                <a:ea typeface="ＭＳ Ｐゴシック" pitchFamily="34" charset="-128"/>
                <a:cs typeface="Calibri" pitchFamily="34" charset="0"/>
              </a:rPr>
              <a:t>2010</a:t>
            </a:r>
            <a:endParaRPr lang="en-GB" b="1" i="1" dirty="0">
              <a:latin typeface="Calibri" pitchFamily="34" charset="0"/>
              <a:ea typeface="ＭＳ Ｐゴシック" pitchFamily="34" charset="-128"/>
              <a:cs typeface="Calibri"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p:cNvPicPr>
            <a:picLocks noChangeAspect="1" noChangeArrowheads="1"/>
          </p:cNvPicPr>
          <p:nvPr/>
        </p:nvPicPr>
        <p:blipFill>
          <a:blip r:embed="rId4" cstate="print"/>
          <a:srcRect/>
          <a:stretch>
            <a:fillRect/>
          </a:stretch>
        </p:blipFill>
        <p:spPr bwMode="auto">
          <a:xfrm>
            <a:off x="-32660" y="304800"/>
            <a:ext cx="9141735" cy="4637089"/>
          </a:xfrm>
          <a:prstGeom prst="rect">
            <a:avLst/>
          </a:prstGeom>
          <a:noFill/>
          <a:ln w="9525">
            <a:noFill/>
            <a:miter lim="800000"/>
            <a:headEnd/>
            <a:tailEnd/>
          </a:ln>
        </p:spPr>
      </p:pic>
      <p:sp>
        <p:nvSpPr>
          <p:cNvPr id="24579" name="Rectangle 1"/>
          <p:cNvSpPr>
            <a:spLocks noChangeArrowheads="1"/>
          </p:cNvSpPr>
          <p:nvPr/>
        </p:nvSpPr>
        <p:spPr bwMode="auto">
          <a:xfrm>
            <a:off x="425450" y="5013325"/>
            <a:ext cx="8329613" cy="246063"/>
          </a:xfrm>
          <a:prstGeom prst="rect">
            <a:avLst/>
          </a:prstGeom>
          <a:noFill/>
          <a:ln w="9525">
            <a:noFill/>
            <a:miter lim="800000"/>
            <a:headEnd/>
            <a:tailEnd/>
          </a:ln>
        </p:spPr>
        <p:txBody>
          <a:bodyPr wrap="none" anchor="ctr">
            <a:spAutoFit/>
          </a:bodyPr>
          <a:lstStyle/>
          <a:p>
            <a:pPr indent="457200" algn="just"/>
            <a:r>
              <a:rPr lang="en-US" sz="1000" i="1" dirty="0">
                <a:ea typeface="Calibri" pitchFamily="34" charset="0"/>
                <a:cs typeface="Arial" pitchFamily="34" charset="0"/>
              </a:rPr>
              <a:t>(Group representation expressed as a percentage of the total number of clients with pathology, not of the gross overall number of clients)</a:t>
            </a:r>
            <a:endParaRPr lang="en-US" i="1" dirty="0">
              <a:ea typeface="Calibri" pitchFamily="34" charset="0"/>
              <a:cs typeface="Arial" pitchFamily="34" charset="0"/>
            </a:endParaRPr>
          </a:p>
        </p:txBody>
      </p:sp>
      <p:cxnSp>
        <p:nvCxnSpPr>
          <p:cNvPr id="5" name="Straight Connector 4"/>
          <p:cNvCxnSpPr/>
          <p:nvPr/>
        </p:nvCxnSpPr>
        <p:spPr>
          <a:xfrm>
            <a:off x="250825" y="6453188"/>
            <a:ext cx="7850188"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graphicFrame>
        <p:nvGraphicFramePr>
          <p:cNvPr id="24582" name="Object 1"/>
          <p:cNvGraphicFramePr>
            <a:graphicFrameLocks noChangeAspect="1"/>
          </p:cNvGraphicFramePr>
          <p:nvPr/>
        </p:nvGraphicFramePr>
        <p:xfrm>
          <a:off x="8158163" y="6092825"/>
          <a:ext cx="877887" cy="669925"/>
        </p:xfrm>
        <a:graphic>
          <a:graphicData uri="http://schemas.openxmlformats.org/presentationml/2006/ole">
            <p:oleObj spid="_x0000_s2050" r:id="rId5" imgW="3905795" imgH="2991268" progId="">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2" cstate="print"/>
          <a:srcRect l="56223" t="5468" r="18422" b="23450"/>
          <a:stretch>
            <a:fillRect/>
          </a:stretch>
        </p:blipFill>
        <p:spPr bwMode="auto">
          <a:xfrm>
            <a:off x="8124760" y="6324600"/>
            <a:ext cx="693889" cy="392198"/>
          </a:xfrm>
          <a:prstGeom prst="rect">
            <a:avLst/>
          </a:prstGeom>
          <a:ln>
            <a:solidFill>
              <a:srgbClr val="C49F00"/>
            </a:solidFill>
          </a:ln>
          <a:effectLst/>
        </p:spPr>
      </p:pic>
      <p:cxnSp>
        <p:nvCxnSpPr>
          <p:cNvPr id="8" name="Straight Connector 7"/>
          <p:cNvCxnSpPr/>
          <p:nvPr/>
        </p:nvCxnSpPr>
        <p:spPr>
          <a:xfrm flipV="1">
            <a:off x="1142977" y="6324599"/>
            <a:ext cx="6781823" cy="1"/>
          </a:xfrm>
          <a:prstGeom prst="line">
            <a:avLst/>
          </a:prstGeom>
          <a:ln w="12700">
            <a:solidFill>
              <a:srgbClr val="C49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142977" y="6748299"/>
            <a:ext cx="6781823" cy="0"/>
          </a:xfrm>
          <a:prstGeom prst="line">
            <a:avLst/>
          </a:prstGeom>
          <a:ln w="12700">
            <a:solidFill>
              <a:srgbClr val="C49F00"/>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3" cstate="print"/>
          <a:srcRect/>
          <a:stretch>
            <a:fillRect/>
          </a:stretch>
        </p:blipFill>
        <p:spPr bwMode="auto">
          <a:xfrm>
            <a:off x="285721" y="6324600"/>
            <a:ext cx="857256" cy="423699"/>
          </a:xfrm>
          <a:prstGeom prst="rect">
            <a:avLst/>
          </a:prstGeom>
          <a:noFill/>
          <a:ln w="9525">
            <a:noFill/>
            <a:miter lim="800000"/>
            <a:headEnd/>
            <a:tailEnd/>
          </a:ln>
          <a:effectLst/>
        </p:spPr>
      </p:pic>
      <p:cxnSp>
        <p:nvCxnSpPr>
          <p:cNvPr id="16" name="Straight Connector 15"/>
          <p:cNvCxnSpPr/>
          <p:nvPr/>
        </p:nvCxnSpPr>
        <p:spPr>
          <a:xfrm>
            <a:off x="0" y="1066800"/>
            <a:ext cx="8929718" cy="1588"/>
          </a:xfrm>
          <a:prstGeom prst="line">
            <a:avLst/>
          </a:prstGeom>
          <a:ln>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18" name="Title 3"/>
          <p:cNvSpPr txBox="1">
            <a:spLocks/>
          </p:cNvSpPr>
          <p:nvPr/>
        </p:nvSpPr>
        <p:spPr>
          <a:xfrm>
            <a:off x="71438" y="-24"/>
            <a:ext cx="9001156" cy="571504"/>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endParaRPr kumimoji="0" lang="en-ZA" sz="2400" b="1" i="0" u="none" strike="noStrike" kern="1200" cap="none" spc="0" normalizeH="0" baseline="0" noProof="0" dirty="0">
              <a:ln>
                <a:noFill/>
              </a:ln>
              <a:solidFill>
                <a:srgbClr val="C49F00"/>
              </a:solidFill>
              <a:effectLst/>
              <a:uLnTx/>
              <a:uFillTx/>
              <a:latin typeface="Arial" pitchFamily="34" charset="0"/>
              <a:ea typeface="+mj-ea"/>
              <a:cs typeface="Arial" pitchFamily="34" charset="0"/>
            </a:endParaRPr>
          </a:p>
        </p:txBody>
      </p:sp>
      <p:sp>
        <p:nvSpPr>
          <p:cNvPr id="11" name="Title 3"/>
          <p:cNvSpPr txBox="1">
            <a:spLocks/>
          </p:cNvSpPr>
          <p:nvPr/>
        </p:nvSpPr>
        <p:spPr>
          <a:xfrm>
            <a:off x="84788" y="381000"/>
            <a:ext cx="9001156" cy="571504"/>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ZA" sz="3200" b="1" dirty="0" smtClean="0">
                <a:latin typeface="Arial" pitchFamily="34" charset="0"/>
                <a:ea typeface="+mj-ea"/>
                <a:cs typeface="Arial" pitchFamily="34" charset="0"/>
              </a:rPr>
              <a:t>Implications </a:t>
            </a:r>
            <a:endParaRPr kumimoji="0" lang="en-ZA" sz="3200" b="1" i="0" u="none" strike="noStrike" kern="1200" cap="none" spc="0" normalizeH="0" baseline="0" noProof="0" dirty="0">
              <a:ln>
                <a:noFill/>
              </a:ln>
              <a:effectLst/>
              <a:uLnTx/>
              <a:uFillTx/>
              <a:latin typeface="Arial" pitchFamily="34" charset="0"/>
              <a:ea typeface="+mj-ea"/>
              <a:cs typeface="Arial" pitchFamily="34" charset="0"/>
            </a:endParaRPr>
          </a:p>
        </p:txBody>
      </p:sp>
      <p:sp>
        <p:nvSpPr>
          <p:cNvPr id="10" name="Rectangle 9"/>
          <p:cNvSpPr/>
          <p:nvPr/>
        </p:nvSpPr>
        <p:spPr>
          <a:xfrm>
            <a:off x="2590800" y="6324600"/>
            <a:ext cx="3801041" cy="369332"/>
          </a:xfrm>
          <a:prstGeom prst="rect">
            <a:avLst/>
          </a:prstGeom>
        </p:spPr>
        <p:txBody>
          <a:bodyPr wrap="none">
            <a:spAutoFit/>
          </a:bodyPr>
          <a:lstStyle/>
          <a:p>
            <a:pPr marL="342900" lvl="0" indent="-342900" algn="ctr" fontAlgn="auto">
              <a:spcBef>
                <a:spcPct val="20000"/>
              </a:spcBef>
              <a:spcAft>
                <a:spcPts val="0"/>
              </a:spcAft>
              <a:defRPr/>
            </a:pPr>
            <a:r>
              <a:rPr lang="en-ZA" b="1" dirty="0" smtClean="0">
                <a:solidFill>
                  <a:schemeClr val="tx1">
                    <a:lumMod val="75000"/>
                    <a:lumOff val="25000"/>
                  </a:schemeClr>
                </a:solidFill>
                <a:latin typeface="Arial" pitchFamily="34" charset="0"/>
                <a:cs typeface="Arial" pitchFamily="34" charset="0"/>
              </a:rPr>
              <a:t>Leading the change to zero harm</a:t>
            </a:r>
            <a:endParaRPr lang="en-ZA" b="1" dirty="0">
              <a:solidFill>
                <a:schemeClr val="tx1">
                  <a:lumMod val="75000"/>
                  <a:lumOff val="25000"/>
                </a:schemeClr>
              </a:solidFill>
              <a:latin typeface="Arial" pitchFamily="34" charset="0"/>
              <a:cs typeface="Arial" pitchFamily="34" charset="0"/>
            </a:endParaRPr>
          </a:p>
        </p:txBody>
      </p:sp>
      <p:sp>
        <p:nvSpPr>
          <p:cNvPr id="889" name="Rectangle 3"/>
          <p:cNvSpPr txBox="1">
            <a:spLocks noChangeArrowheads="1"/>
          </p:cNvSpPr>
          <p:nvPr/>
        </p:nvSpPr>
        <p:spPr>
          <a:xfrm>
            <a:off x="381000" y="1295400"/>
            <a:ext cx="8424936" cy="4800600"/>
          </a:xfrm>
          <a:prstGeom prst="rect">
            <a:avLst/>
          </a:prstGeom>
        </p:spPr>
        <p:txBody>
          <a:bodyPr vert="horz" lIns="91440" tIns="45720" rIns="91440" bIns="45720" rtlCol="0">
            <a:normAutofit/>
          </a:bodyPr>
          <a:lstStyle/>
          <a:p>
            <a:pPr marL="609600" marR="0" lvl="0" indent="-609600" algn="ctr" defTabSz="914400" rtl="0" eaLnBrk="1" fontAlgn="auto" latinLnBrk="0" hangingPunct="1">
              <a:lnSpc>
                <a:spcPct val="9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800" b="1"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3" name="Rectangle 8"/>
          <p:cNvSpPr>
            <a:spLocks noChangeArrowheads="1"/>
          </p:cNvSpPr>
          <p:nvPr/>
        </p:nvSpPr>
        <p:spPr bwMode="auto">
          <a:xfrm>
            <a:off x="228600" y="1066800"/>
            <a:ext cx="8686800" cy="5029200"/>
          </a:xfrm>
          <a:prstGeom prst="rect">
            <a:avLst/>
          </a:prstGeom>
          <a:noFill/>
          <a:ln w="9525">
            <a:noFill/>
            <a:miter lim="800000"/>
            <a:headEnd/>
            <a:tailEnd/>
          </a:ln>
        </p:spPr>
        <p:txBody>
          <a:bodyPr/>
          <a:lstStyle/>
          <a:p>
            <a:pPr marL="342900" indent="-342900">
              <a:buFontTx/>
              <a:buChar char="•"/>
              <a:defRPr/>
            </a:pPr>
            <a:r>
              <a:rPr lang="en-US" sz="2400" dirty="0" smtClean="0">
                <a:latin typeface="+mn-lt"/>
                <a:cs typeface="+mn-cs"/>
              </a:rPr>
              <a:t>Do we have a Noise Problem?? </a:t>
            </a:r>
            <a:r>
              <a:rPr lang="en-US" sz="2400" b="1" dirty="0" smtClean="0">
                <a:solidFill>
                  <a:srgbClr val="FF0000"/>
                </a:solidFill>
                <a:latin typeface="+mn-lt"/>
                <a:cs typeface="+mn-cs"/>
              </a:rPr>
              <a:t>YES</a:t>
            </a:r>
          </a:p>
          <a:p>
            <a:pPr marL="800100" lvl="1" indent="-342900">
              <a:buFontTx/>
              <a:buChar char="•"/>
              <a:defRPr/>
            </a:pPr>
            <a:r>
              <a:rPr lang="en-US" sz="2400" b="1" dirty="0" smtClean="0">
                <a:solidFill>
                  <a:srgbClr val="FF0000"/>
                </a:solidFill>
                <a:latin typeface="+mn-lt"/>
                <a:cs typeface="+mn-cs"/>
              </a:rPr>
              <a:t>Zero Harm Commitment </a:t>
            </a:r>
          </a:p>
          <a:p>
            <a:pPr marL="342900" indent="-342900">
              <a:buFontTx/>
              <a:buChar char="•"/>
              <a:defRPr/>
            </a:pPr>
            <a:r>
              <a:rPr lang="en-US" sz="2400" dirty="0" smtClean="0">
                <a:latin typeface="+mn-lt"/>
                <a:cs typeface="+mn-cs"/>
              </a:rPr>
              <a:t>Do we have a Nose Problem RELATIVE to other OHS Challenges (Dust, </a:t>
            </a:r>
            <a:r>
              <a:rPr lang="en-US" sz="2400" dirty="0" smtClean="0">
                <a:latin typeface="+mn-lt"/>
                <a:cs typeface="+mn-cs"/>
              </a:rPr>
              <a:t>TB, </a:t>
            </a:r>
            <a:r>
              <a:rPr lang="en-US" sz="2400" b="1" dirty="0" smtClean="0">
                <a:solidFill>
                  <a:srgbClr val="00B050"/>
                </a:solidFill>
                <a:latin typeface="+mn-lt"/>
                <a:cs typeface="+mn-cs"/>
              </a:rPr>
              <a:t>Fatigue</a:t>
            </a:r>
            <a:r>
              <a:rPr lang="en-US" sz="2400" dirty="0" smtClean="0">
                <a:latin typeface="+mn-lt"/>
                <a:cs typeface="+mn-cs"/>
              </a:rPr>
              <a:t> </a:t>
            </a:r>
            <a:r>
              <a:rPr lang="en-US" sz="2400" dirty="0" smtClean="0">
                <a:latin typeface="+mn-lt"/>
                <a:cs typeface="+mn-cs"/>
              </a:rPr>
              <a:t>and Safety)? </a:t>
            </a:r>
            <a:r>
              <a:rPr lang="en-US" sz="2400" b="1" dirty="0" smtClean="0">
                <a:solidFill>
                  <a:srgbClr val="FF0000"/>
                </a:solidFill>
                <a:latin typeface="+mn-lt"/>
                <a:cs typeface="+mn-cs"/>
              </a:rPr>
              <a:t>NO</a:t>
            </a:r>
          </a:p>
          <a:p>
            <a:pPr marL="800100" lvl="1" indent="-342900">
              <a:buFontTx/>
              <a:buChar char="•"/>
              <a:defRPr/>
            </a:pPr>
            <a:r>
              <a:rPr lang="en-US" sz="2400" b="1" dirty="0" smtClean="0">
                <a:solidFill>
                  <a:srgbClr val="FF0000"/>
                </a:solidFill>
                <a:latin typeface="+mn-lt"/>
                <a:cs typeface="+mn-cs"/>
              </a:rPr>
              <a:t>NOTE</a:t>
            </a:r>
            <a:r>
              <a:rPr lang="en-US" sz="2400" b="1" dirty="0" smtClean="0">
                <a:latin typeface="+mn-lt"/>
                <a:cs typeface="+mn-cs"/>
              </a:rPr>
              <a:t>: International standards for Safety = </a:t>
            </a:r>
            <a:r>
              <a:rPr lang="en-US" sz="2400" b="1" dirty="0" smtClean="0">
                <a:solidFill>
                  <a:srgbClr val="FF0000"/>
                </a:solidFill>
                <a:latin typeface="+mn-lt"/>
                <a:cs typeface="+mn-cs"/>
              </a:rPr>
              <a:t>34</a:t>
            </a:r>
            <a:r>
              <a:rPr lang="en-US" sz="2400" b="1" dirty="0" smtClean="0">
                <a:latin typeface="+mn-lt"/>
                <a:cs typeface="+mn-cs"/>
              </a:rPr>
              <a:t> deaths per year (more than 70% of the mark!!!!!)</a:t>
            </a:r>
          </a:p>
          <a:p>
            <a:pPr marL="800100" lvl="1" indent="-342900">
              <a:buFontTx/>
              <a:buChar char="•"/>
              <a:defRPr/>
            </a:pPr>
            <a:r>
              <a:rPr lang="en-US" sz="2400" b="1" dirty="0" smtClean="0">
                <a:latin typeface="+mn-lt"/>
                <a:cs typeface="+mn-cs"/>
              </a:rPr>
              <a:t>Noise = ???</a:t>
            </a:r>
          </a:p>
          <a:p>
            <a:pPr marL="800100" lvl="1" indent="-342900">
              <a:buFont typeface="Courier New" pitchFamily="49" charset="0"/>
              <a:buChar char="o"/>
              <a:defRPr/>
            </a:pPr>
            <a:r>
              <a:rPr lang="en-US" sz="2400" dirty="0" smtClean="0">
                <a:latin typeface="+mn-lt"/>
                <a:cs typeface="+mn-cs"/>
              </a:rPr>
              <a:t>Should the Noise Problem compete for space and time with other OHS challenges (Dust, TB and Safety)??</a:t>
            </a:r>
            <a:endParaRPr lang="en-US" sz="2400" b="1" dirty="0" smtClean="0">
              <a:solidFill>
                <a:srgbClr val="FF0000"/>
              </a:solidFill>
              <a:latin typeface="+mn-lt"/>
              <a:cs typeface="+mn-cs"/>
            </a:endParaRPr>
          </a:p>
          <a:p>
            <a:pPr marL="800100" lvl="1" indent="-342900">
              <a:buFont typeface="Courier New" pitchFamily="49" charset="0"/>
              <a:buChar char="o"/>
              <a:defRPr/>
            </a:pPr>
            <a:r>
              <a:rPr lang="en-US" sz="2400" dirty="0" smtClean="0">
                <a:latin typeface="+mn-lt"/>
                <a:cs typeface="+mn-cs"/>
              </a:rPr>
              <a:t>Should we have the have the same approach ??</a:t>
            </a:r>
          </a:p>
          <a:p>
            <a:pPr marL="800100" lvl="1" indent="-342900">
              <a:buFont typeface="Courier New" pitchFamily="49" charset="0"/>
              <a:buChar char="o"/>
              <a:defRPr/>
            </a:pPr>
            <a:r>
              <a:rPr lang="en-US" sz="2400" dirty="0" smtClean="0">
                <a:latin typeface="+mn-lt"/>
                <a:cs typeface="+mn-cs"/>
              </a:rPr>
              <a:t>Is there a need for a Paradigm shift in our approach? </a:t>
            </a:r>
            <a:r>
              <a:rPr lang="en-US" sz="2400" b="1" dirty="0" smtClean="0">
                <a:solidFill>
                  <a:srgbClr val="FF0000"/>
                </a:solidFill>
                <a:latin typeface="+mn-lt"/>
                <a:cs typeface="+mn-cs"/>
              </a:rPr>
              <a:t>YES; WHY?</a:t>
            </a:r>
          </a:p>
          <a:p>
            <a:pPr marL="1257300" lvl="2" indent="-342900">
              <a:buFont typeface="Wingdings" pitchFamily="2" charset="2"/>
              <a:buChar char="§"/>
              <a:defRPr/>
            </a:pPr>
            <a:r>
              <a:rPr lang="en-US" sz="2400" dirty="0" smtClean="0">
                <a:latin typeface="+mn-lt"/>
                <a:cs typeface="+mn-cs"/>
              </a:rPr>
              <a:t>Hearing Conservation Programs in Mines: where do currently focus? &amp; where should we focus?</a:t>
            </a:r>
          </a:p>
          <a:p>
            <a:pPr marL="800100" lvl="1" indent="-342900">
              <a:buFont typeface="Courier New" pitchFamily="49" charset="0"/>
              <a:buChar char="o"/>
              <a:defRPr/>
            </a:pPr>
            <a:endParaRPr lang="en-US" sz="2400" dirty="0" smtClean="0">
              <a:latin typeface="+mn-lt"/>
              <a:cs typeface="+mn-cs"/>
            </a:endParaRPr>
          </a:p>
          <a:p>
            <a:pPr marL="800100" lvl="1" indent="-342900">
              <a:buFont typeface="Courier New" pitchFamily="49" charset="0"/>
              <a:buChar char="o"/>
              <a:defRPr/>
            </a:pPr>
            <a:endParaRPr lang="en-US" sz="2400" b="1" dirty="0" smtClean="0">
              <a:solidFill>
                <a:srgbClr val="FF0000"/>
              </a:solidFill>
              <a:latin typeface="+mn-lt"/>
              <a:cs typeface="+mn-cs"/>
            </a:endParaRPr>
          </a:p>
          <a:p>
            <a:pPr marL="800100" lvl="1" indent="-342900">
              <a:buFont typeface="Courier New" pitchFamily="49" charset="0"/>
              <a:buChar char="o"/>
              <a:defRPr/>
            </a:pPr>
            <a:endParaRPr lang="en-US" sz="2400" b="1" dirty="0" smtClean="0">
              <a:solidFill>
                <a:srgbClr val="FF0000"/>
              </a:solidFill>
              <a:latin typeface="+mn-lt"/>
              <a:cs typeface="+mn-cs"/>
            </a:endParaRPr>
          </a:p>
          <a:p>
            <a:pPr marL="342900" indent="-342900">
              <a:buFontTx/>
              <a:buChar char="•"/>
              <a:defRPr/>
            </a:pPr>
            <a:endParaRPr lang="en-US" sz="2400" b="1" dirty="0" smtClean="0">
              <a:solidFill>
                <a:srgbClr val="FF0000"/>
              </a:solidFill>
              <a:latin typeface="+mn-lt"/>
              <a:cs typeface="+mn-cs"/>
            </a:endParaRP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box(in)">
                                      <p:cBhvr>
                                        <p:cTn id="7" dur="500"/>
                                        <p:tgtEl>
                                          <p:spTgt spid="13">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13">
                                            <p:txEl>
                                              <p:pRg st="1" end="1"/>
                                            </p:txEl>
                                          </p:spTgt>
                                        </p:tgtEl>
                                        <p:attrNameLst>
                                          <p:attrName>style.visibility</p:attrName>
                                        </p:attrNameLst>
                                      </p:cBhvr>
                                      <p:to>
                                        <p:strVal val="visible"/>
                                      </p:to>
                                    </p:set>
                                    <p:animEffect transition="in" filter="box(in)">
                                      <p:cBhvr>
                                        <p:cTn id="10" dur="500"/>
                                        <p:tgtEl>
                                          <p:spTgt spid="1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animEffect transition="in" filter="box(in)">
                                      <p:cBhvr>
                                        <p:cTn id="15" dur="500"/>
                                        <p:tgtEl>
                                          <p:spTgt spid="1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nodeType="clickEffect">
                                  <p:stCondLst>
                                    <p:cond delay="0"/>
                                  </p:stCondLst>
                                  <p:childTnLst>
                                    <p:set>
                                      <p:cBhvr>
                                        <p:cTn id="19" dur="1" fill="hold">
                                          <p:stCondLst>
                                            <p:cond delay="0"/>
                                          </p:stCondLst>
                                        </p:cTn>
                                        <p:tgtEl>
                                          <p:spTgt spid="13">
                                            <p:txEl>
                                              <p:pRg st="3" end="3"/>
                                            </p:txEl>
                                          </p:spTgt>
                                        </p:tgtEl>
                                        <p:attrNameLst>
                                          <p:attrName>style.visibility</p:attrName>
                                        </p:attrNameLst>
                                      </p:cBhvr>
                                      <p:to>
                                        <p:strVal val="visible"/>
                                      </p:to>
                                    </p:set>
                                    <p:animEffect transition="in" filter="box(in)">
                                      <p:cBhvr>
                                        <p:cTn id="20" dur="500"/>
                                        <p:tgtEl>
                                          <p:spTgt spid="13">
                                            <p:txEl>
                                              <p:pRg st="3" end="3"/>
                                            </p:txEl>
                                          </p:spTgt>
                                        </p:tgtEl>
                                      </p:cBhvr>
                                    </p:animEffect>
                                  </p:childTnLst>
                                </p:cTn>
                              </p:par>
                              <p:par>
                                <p:cTn id="21" presetID="4" presetClass="entr" presetSubtype="16" fill="hold" nodeType="withEffect">
                                  <p:stCondLst>
                                    <p:cond delay="0"/>
                                  </p:stCondLst>
                                  <p:childTnLst>
                                    <p:set>
                                      <p:cBhvr>
                                        <p:cTn id="22" dur="1" fill="hold">
                                          <p:stCondLst>
                                            <p:cond delay="0"/>
                                          </p:stCondLst>
                                        </p:cTn>
                                        <p:tgtEl>
                                          <p:spTgt spid="13">
                                            <p:txEl>
                                              <p:pRg st="4" end="4"/>
                                            </p:txEl>
                                          </p:spTgt>
                                        </p:tgtEl>
                                        <p:attrNameLst>
                                          <p:attrName>style.visibility</p:attrName>
                                        </p:attrNameLst>
                                      </p:cBhvr>
                                      <p:to>
                                        <p:strVal val="visible"/>
                                      </p:to>
                                    </p:set>
                                    <p:animEffect transition="in" filter="box(in)">
                                      <p:cBhvr>
                                        <p:cTn id="23" dur="500"/>
                                        <p:tgtEl>
                                          <p:spTgt spid="1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nodeType="clickEffect">
                                  <p:stCondLst>
                                    <p:cond delay="0"/>
                                  </p:stCondLst>
                                  <p:childTnLst>
                                    <p:set>
                                      <p:cBhvr>
                                        <p:cTn id="27" dur="1" fill="hold">
                                          <p:stCondLst>
                                            <p:cond delay="0"/>
                                          </p:stCondLst>
                                        </p:cTn>
                                        <p:tgtEl>
                                          <p:spTgt spid="13">
                                            <p:txEl>
                                              <p:pRg st="5" end="5"/>
                                            </p:txEl>
                                          </p:spTgt>
                                        </p:tgtEl>
                                        <p:attrNameLst>
                                          <p:attrName>style.visibility</p:attrName>
                                        </p:attrNameLst>
                                      </p:cBhvr>
                                      <p:to>
                                        <p:strVal val="visible"/>
                                      </p:to>
                                    </p:set>
                                    <p:animEffect transition="in" filter="box(in)">
                                      <p:cBhvr>
                                        <p:cTn id="28" dur="500"/>
                                        <p:tgtEl>
                                          <p:spTgt spid="1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nodeType="clickEffect">
                                  <p:stCondLst>
                                    <p:cond delay="0"/>
                                  </p:stCondLst>
                                  <p:childTnLst>
                                    <p:set>
                                      <p:cBhvr>
                                        <p:cTn id="32" dur="1" fill="hold">
                                          <p:stCondLst>
                                            <p:cond delay="0"/>
                                          </p:stCondLst>
                                        </p:cTn>
                                        <p:tgtEl>
                                          <p:spTgt spid="13">
                                            <p:txEl>
                                              <p:pRg st="6" end="6"/>
                                            </p:txEl>
                                          </p:spTgt>
                                        </p:tgtEl>
                                        <p:attrNameLst>
                                          <p:attrName>style.visibility</p:attrName>
                                        </p:attrNameLst>
                                      </p:cBhvr>
                                      <p:to>
                                        <p:strVal val="visible"/>
                                      </p:to>
                                    </p:set>
                                    <p:animEffect transition="in" filter="box(in)">
                                      <p:cBhvr>
                                        <p:cTn id="33" dur="500"/>
                                        <p:tgtEl>
                                          <p:spTgt spid="1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nodeType="clickEffect">
                                  <p:stCondLst>
                                    <p:cond delay="0"/>
                                  </p:stCondLst>
                                  <p:childTnLst>
                                    <p:set>
                                      <p:cBhvr>
                                        <p:cTn id="37" dur="1" fill="hold">
                                          <p:stCondLst>
                                            <p:cond delay="0"/>
                                          </p:stCondLst>
                                        </p:cTn>
                                        <p:tgtEl>
                                          <p:spTgt spid="13">
                                            <p:txEl>
                                              <p:pRg st="7" end="7"/>
                                            </p:txEl>
                                          </p:spTgt>
                                        </p:tgtEl>
                                        <p:attrNameLst>
                                          <p:attrName>style.visibility</p:attrName>
                                        </p:attrNameLst>
                                      </p:cBhvr>
                                      <p:to>
                                        <p:strVal val="visible"/>
                                      </p:to>
                                    </p:set>
                                    <p:animEffect transition="in" filter="box(in)">
                                      <p:cBhvr>
                                        <p:cTn id="38" dur="500"/>
                                        <p:tgtEl>
                                          <p:spTgt spid="13">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 presetClass="entr" presetSubtype="16" fill="hold" nodeType="clickEffect">
                                  <p:stCondLst>
                                    <p:cond delay="0"/>
                                  </p:stCondLst>
                                  <p:childTnLst>
                                    <p:set>
                                      <p:cBhvr>
                                        <p:cTn id="42" dur="1" fill="hold">
                                          <p:stCondLst>
                                            <p:cond delay="0"/>
                                          </p:stCondLst>
                                        </p:cTn>
                                        <p:tgtEl>
                                          <p:spTgt spid="13">
                                            <p:txEl>
                                              <p:pRg st="8" end="8"/>
                                            </p:txEl>
                                          </p:spTgt>
                                        </p:tgtEl>
                                        <p:attrNameLst>
                                          <p:attrName>style.visibility</p:attrName>
                                        </p:attrNameLst>
                                      </p:cBhvr>
                                      <p:to>
                                        <p:strVal val="visible"/>
                                      </p:to>
                                    </p:set>
                                    <p:animEffect transition="in" filter="box(in)">
                                      <p:cBhvr>
                                        <p:cTn id="43" dur="500"/>
                                        <p:tgtEl>
                                          <p:spTgt spid="1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2" cstate="print"/>
          <a:srcRect l="56223" t="5468" r="18422" b="23450"/>
          <a:stretch>
            <a:fillRect/>
          </a:stretch>
        </p:blipFill>
        <p:spPr bwMode="auto">
          <a:xfrm>
            <a:off x="8124760" y="6324600"/>
            <a:ext cx="693889" cy="392198"/>
          </a:xfrm>
          <a:prstGeom prst="rect">
            <a:avLst/>
          </a:prstGeom>
          <a:ln>
            <a:solidFill>
              <a:srgbClr val="C49F00"/>
            </a:solidFill>
          </a:ln>
          <a:effectLst/>
        </p:spPr>
      </p:pic>
      <p:cxnSp>
        <p:nvCxnSpPr>
          <p:cNvPr id="8" name="Straight Connector 7"/>
          <p:cNvCxnSpPr/>
          <p:nvPr/>
        </p:nvCxnSpPr>
        <p:spPr>
          <a:xfrm flipV="1">
            <a:off x="1142977" y="6324599"/>
            <a:ext cx="6781823" cy="1"/>
          </a:xfrm>
          <a:prstGeom prst="line">
            <a:avLst/>
          </a:prstGeom>
          <a:ln w="12700">
            <a:solidFill>
              <a:srgbClr val="C49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142977" y="6748299"/>
            <a:ext cx="6781823" cy="0"/>
          </a:xfrm>
          <a:prstGeom prst="line">
            <a:avLst/>
          </a:prstGeom>
          <a:ln w="12700">
            <a:solidFill>
              <a:srgbClr val="C49F00"/>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3" cstate="print"/>
          <a:srcRect/>
          <a:stretch>
            <a:fillRect/>
          </a:stretch>
        </p:blipFill>
        <p:spPr bwMode="auto">
          <a:xfrm>
            <a:off x="285721" y="6324600"/>
            <a:ext cx="857256" cy="423699"/>
          </a:xfrm>
          <a:prstGeom prst="rect">
            <a:avLst/>
          </a:prstGeom>
          <a:noFill/>
          <a:ln w="9525">
            <a:noFill/>
            <a:miter lim="800000"/>
            <a:headEnd/>
            <a:tailEnd/>
          </a:ln>
          <a:effectLst/>
        </p:spPr>
      </p:pic>
      <p:cxnSp>
        <p:nvCxnSpPr>
          <p:cNvPr id="16" name="Straight Connector 15"/>
          <p:cNvCxnSpPr/>
          <p:nvPr/>
        </p:nvCxnSpPr>
        <p:spPr>
          <a:xfrm>
            <a:off x="0" y="1066800"/>
            <a:ext cx="8929718" cy="1588"/>
          </a:xfrm>
          <a:prstGeom prst="line">
            <a:avLst/>
          </a:prstGeom>
          <a:ln>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18" name="Title 3"/>
          <p:cNvSpPr txBox="1">
            <a:spLocks/>
          </p:cNvSpPr>
          <p:nvPr/>
        </p:nvSpPr>
        <p:spPr>
          <a:xfrm>
            <a:off x="71438" y="-24"/>
            <a:ext cx="9001156" cy="571504"/>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endParaRPr kumimoji="0" lang="en-ZA" sz="2400" b="1" i="0" u="none" strike="noStrike" kern="1200" cap="none" spc="0" normalizeH="0" baseline="0" noProof="0" dirty="0">
              <a:ln>
                <a:noFill/>
              </a:ln>
              <a:solidFill>
                <a:srgbClr val="C49F00"/>
              </a:solidFill>
              <a:effectLst/>
              <a:uLnTx/>
              <a:uFillTx/>
              <a:latin typeface="Arial" pitchFamily="34" charset="0"/>
              <a:ea typeface="+mj-ea"/>
              <a:cs typeface="Arial" pitchFamily="34" charset="0"/>
            </a:endParaRPr>
          </a:p>
        </p:txBody>
      </p:sp>
      <p:sp>
        <p:nvSpPr>
          <p:cNvPr id="11" name="Title 3"/>
          <p:cNvSpPr txBox="1">
            <a:spLocks/>
          </p:cNvSpPr>
          <p:nvPr/>
        </p:nvSpPr>
        <p:spPr>
          <a:xfrm>
            <a:off x="84788" y="381000"/>
            <a:ext cx="9001156" cy="571504"/>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ZA" sz="3200" b="1" noProof="0" dirty="0" smtClean="0">
                <a:latin typeface="Arial" pitchFamily="34" charset="0"/>
                <a:ea typeface="+mj-ea"/>
                <a:cs typeface="Arial" pitchFamily="34" charset="0"/>
              </a:rPr>
              <a:t>MOSH Noise Team Initiatives</a:t>
            </a:r>
            <a:endParaRPr kumimoji="0" lang="en-ZA" sz="3200" b="1" i="0" u="none" strike="noStrike" kern="1200" cap="none" spc="0" normalizeH="0" baseline="0" noProof="0" dirty="0">
              <a:ln>
                <a:noFill/>
              </a:ln>
              <a:effectLst/>
              <a:uLnTx/>
              <a:uFillTx/>
              <a:latin typeface="Arial" pitchFamily="34" charset="0"/>
              <a:ea typeface="+mj-ea"/>
              <a:cs typeface="Arial" pitchFamily="34" charset="0"/>
            </a:endParaRPr>
          </a:p>
        </p:txBody>
      </p:sp>
      <p:sp>
        <p:nvSpPr>
          <p:cNvPr id="10" name="Rectangle 9"/>
          <p:cNvSpPr/>
          <p:nvPr/>
        </p:nvSpPr>
        <p:spPr>
          <a:xfrm>
            <a:off x="2590800" y="6324600"/>
            <a:ext cx="3801041" cy="369332"/>
          </a:xfrm>
          <a:prstGeom prst="rect">
            <a:avLst/>
          </a:prstGeom>
        </p:spPr>
        <p:txBody>
          <a:bodyPr wrap="none">
            <a:spAutoFit/>
          </a:bodyPr>
          <a:lstStyle/>
          <a:p>
            <a:pPr marL="342900" lvl="0" indent="-342900" algn="ctr" fontAlgn="auto">
              <a:spcBef>
                <a:spcPct val="20000"/>
              </a:spcBef>
              <a:spcAft>
                <a:spcPts val="0"/>
              </a:spcAft>
              <a:defRPr/>
            </a:pPr>
            <a:r>
              <a:rPr lang="en-ZA" b="1" dirty="0" smtClean="0">
                <a:solidFill>
                  <a:schemeClr val="tx1">
                    <a:lumMod val="75000"/>
                    <a:lumOff val="25000"/>
                  </a:schemeClr>
                </a:solidFill>
                <a:latin typeface="Arial" pitchFamily="34" charset="0"/>
                <a:cs typeface="Arial" pitchFamily="34" charset="0"/>
              </a:rPr>
              <a:t>Leading the change to zero harm</a:t>
            </a:r>
            <a:endParaRPr lang="en-ZA" b="1" dirty="0">
              <a:solidFill>
                <a:schemeClr val="tx1">
                  <a:lumMod val="75000"/>
                  <a:lumOff val="25000"/>
                </a:schemeClr>
              </a:solidFill>
              <a:latin typeface="Arial" pitchFamily="34" charset="0"/>
              <a:cs typeface="Arial" pitchFamily="34" charset="0"/>
            </a:endParaRPr>
          </a:p>
        </p:txBody>
      </p:sp>
      <p:sp>
        <p:nvSpPr>
          <p:cNvPr id="889" name="Rectangle 3"/>
          <p:cNvSpPr txBox="1">
            <a:spLocks noChangeArrowheads="1"/>
          </p:cNvSpPr>
          <p:nvPr/>
        </p:nvSpPr>
        <p:spPr>
          <a:xfrm>
            <a:off x="381000" y="1295400"/>
            <a:ext cx="8424936" cy="4800600"/>
          </a:xfrm>
          <a:prstGeom prst="rect">
            <a:avLst/>
          </a:prstGeom>
        </p:spPr>
        <p:txBody>
          <a:bodyPr vert="horz" lIns="91440" tIns="45720" rIns="91440" bIns="45720" rtlCol="0">
            <a:normAutofit/>
          </a:bodyPr>
          <a:lstStyle/>
          <a:p>
            <a:pPr marL="609600" marR="0" lvl="0" indent="-609600" algn="ctr" defTabSz="914400" rtl="0" eaLnBrk="1" fontAlgn="auto" latinLnBrk="0" hangingPunct="1">
              <a:lnSpc>
                <a:spcPct val="9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800" b="1"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3" name="Rectangle 8"/>
          <p:cNvSpPr>
            <a:spLocks noChangeArrowheads="1"/>
          </p:cNvSpPr>
          <p:nvPr/>
        </p:nvSpPr>
        <p:spPr bwMode="auto">
          <a:xfrm>
            <a:off x="228600" y="1143000"/>
            <a:ext cx="8382000" cy="5334000"/>
          </a:xfrm>
          <a:prstGeom prst="rect">
            <a:avLst/>
          </a:prstGeom>
          <a:noFill/>
          <a:ln w="9525">
            <a:noFill/>
            <a:miter lim="800000"/>
            <a:headEnd/>
            <a:tailEnd/>
          </a:ln>
        </p:spPr>
        <p:txBody>
          <a:bodyPr/>
          <a:lstStyle/>
          <a:p>
            <a:pPr marL="342900" indent="-342900">
              <a:buFontTx/>
              <a:buChar char="•"/>
              <a:defRPr/>
            </a:pPr>
            <a:r>
              <a:rPr lang="en-US" sz="2400" dirty="0" smtClean="0">
                <a:latin typeface="+mn-lt"/>
                <a:cs typeface="+mn-cs"/>
              </a:rPr>
              <a:t>1</a:t>
            </a:r>
            <a:r>
              <a:rPr lang="en-US" sz="2400" baseline="30000" dirty="0" smtClean="0">
                <a:latin typeface="+mn-lt"/>
                <a:cs typeface="+mn-cs"/>
              </a:rPr>
              <a:t>st</a:t>
            </a:r>
            <a:r>
              <a:rPr lang="en-US" sz="2400" dirty="0" smtClean="0">
                <a:latin typeface="+mn-lt"/>
                <a:cs typeface="+mn-cs"/>
              </a:rPr>
              <a:t> Leading Practice  - Noise Elimination (2008)</a:t>
            </a:r>
          </a:p>
          <a:p>
            <a:pPr marL="800100" lvl="1" indent="-342900">
              <a:buFont typeface="Courier New" pitchFamily="49" charset="0"/>
              <a:buChar char="o"/>
              <a:defRPr/>
            </a:pPr>
            <a:r>
              <a:rPr lang="en-US" sz="2000" dirty="0" smtClean="0">
                <a:latin typeface="+mn-lt"/>
                <a:cs typeface="+mn-cs"/>
              </a:rPr>
              <a:t>Electric Drilling Machine</a:t>
            </a:r>
          </a:p>
          <a:p>
            <a:pPr marL="1257300" lvl="2" indent="-342900">
              <a:buFont typeface="Wingdings" pitchFamily="2" charset="2"/>
              <a:buChar char="q"/>
              <a:defRPr/>
            </a:pPr>
            <a:r>
              <a:rPr lang="en-US" sz="2000" dirty="0" smtClean="0">
                <a:latin typeface="+mn-lt"/>
                <a:cs typeface="+mn-cs"/>
              </a:rPr>
              <a:t>World-wide accepted approach</a:t>
            </a:r>
          </a:p>
          <a:p>
            <a:pPr marL="1257300" lvl="2" indent="-342900">
              <a:buFont typeface="Wingdings" pitchFamily="2" charset="2"/>
              <a:buChar char="q"/>
              <a:defRPr/>
            </a:pPr>
            <a:r>
              <a:rPr lang="en-US" sz="2000" dirty="0" smtClean="0">
                <a:latin typeface="+mn-lt"/>
                <a:cs typeface="+mn-cs"/>
              </a:rPr>
              <a:t>Not successful</a:t>
            </a:r>
          </a:p>
          <a:p>
            <a:pPr marL="1714500" lvl="3" indent="-342900">
              <a:buFont typeface="Wingdings" pitchFamily="2" charset="2"/>
              <a:buChar char="§"/>
              <a:defRPr/>
            </a:pPr>
            <a:r>
              <a:rPr lang="en-US" dirty="0" smtClean="0">
                <a:latin typeface="+mn-lt"/>
                <a:cs typeface="+mn-cs"/>
              </a:rPr>
              <a:t>Right answer in a wrong paradigm – </a:t>
            </a:r>
            <a:r>
              <a:rPr lang="en-US" b="1" i="1" dirty="0" smtClean="0">
                <a:latin typeface="+mn-lt"/>
                <a:cs typeface="+mn-cs"/>
              </a:rPr>
              <a:t>Galileo </a:t>
            </a:r>
          </a:p>
          <a:p>
            <a:pPr marL="1257300" lvl="2" indent="-342900">
              <a:buFont typeface="Wingdings" pitchFamily="2" charset="2"/>
              <a:buChar char="q"/>
              <a:defRPr/>
            </a:pPr>
            <a:r>
              <a:rPr lang="en-US" sz="2000" dirty="0" smtClean="0">
                <a:latin typeface="+mn-lt"/>
                <a:cs typeface="+mn-cs"/>
              </a:rPr>
              <a:t>Is it worth revisiting? </a:t>
            </a:r>
            <a:r>
              <a:rPr lang="en-US" sz="2000" b="1" dirty="0" smtClean="0">
                <a:solidFill>
                  <a:srgbClr val="FF0000"/>
                </a:solidFill>
                <a:latin typeface="+mn-lt"/>
                <a:cs typeface="+mn-cs"/>
              </a:rPr>
              <a:t>YES</a:t>
            </a:r>
          </a:p>
          <a:p>
            <a:pPr marL="1257300" lvl="2" indent="-342900">
              <a:defRPr/>
            </a:pPr>
            <a:endParaRPr lang="en-US" sz="2000" b="1" dirty="0" smtClean="0">
              <a:solidFill>
                <a:srgbClr val="FF0000"/>
              </a:solidFill>
              <a:latin typeface="+mn-lt"/>
              <a:cs typeface="+mn-cs"/>
            </a:endParaRPr>
          </a:p>
          <a:p>
            <a:pPr marL="342900" indent="-342900">
              <a:buFontTx/>
              <a:buChar char="•"/>
              <a:defRPr/>
            </a:pPr>
            <a:r>
              <a:rPr lang="en-US" sz="2400" dirty="0" smtClean="0">
                <a:latin typeface="+mn-lt"/>
                <a:cs typeface="+mn-cs"/>
              </a:rPr>
              <a:t>2nd Leading Practice  - PPE and Administrative Control (2010 -2011)</a:t>
            </a:r>
          </a:p>
          <a:p>
            <a:pPr marL="800100" lvl="1" indent="-342900">
              <a:buFont typeface="Courier New" pitchFamily="49" charset="0"/>
              <a:buChar char="o"/>
              <a:defRPr/>
            </a:pPr>
            <a:r>
              <a:rPr lang="en-US" sz="2000" dirty="0" smtClean="0">
                <a:latin typeface="+mn-lt"/>
                <a:cs typeface="+mn-cs"/>
              </a:rPr>
              <a:t>Hearing Protection Device , Training ,Awareness and Selection Tool (HPD _ TAS)</a:t>
            </a:r>
          </a:p>
          <a:p>
            <a:pPr marL="1257300" lvl="2" indent="-342900">
              <a:buFont typeface="Wingdings" pitchFamily="2" charset="2"/>
              <a:buChar char="q"/>
              <a:defRPr/>
            </a:pPr>
            <a:r>
              <a:rPr lang="en-US" sz="2000" dirty="0" smtClean="0">
                <a:latin typeface="+mn-lt"/>
                <a:cs typeface="+mn-cs"/>
              </a:rPr>
              <a:t>Only segments of the Leading Practice implemented</a:t>
            </a:r>
          </a:p>
          <a:p>
            <a:pPr marL="1714500" lvl="3" indent="-342900">
              <a:buFont typeface="Wingdings" pitchFamily="2" charset="2"/>
              <a:buChar char="§"/>
              <a:defRPr/>
            </a:pPr>
            <a:r>
              <a:rPr lang="en-US" i="1" dirty="0" smtClean="0">
                <a:solidFill>
                  <a:srgbClr val="FF0000"/>
                </a:solidFill>
                <a:latin typeface="+mn-lt"/>
                <a:cs typeface="+mn-cs"/>
              </a:rPr>
              <a:t>Wrong </a:t>
            </a:r>
            <a:r>
              <a:rPr lang="en-US" dirty="0" smtClean="0">
                <a:latin typeface="+mn-lt"/>
                <a:cs typeface="+mn-cs"/>
              </a:rPr>
              <a:t>answer in a right paradigm</a:t>
            </a:r>
          </a:p>
          <a:p>
            <a:pPr marL="1257300" lvl="2" indent="-342900">
              <a:buFont typeface="Wingdings" pitchFamily="2" charset="2"/>
              <a:buChar char="q"/>
              <a:defRPr/>
            </a:pPr>
            <a:r>
              <a:rPr lang="en-US" sz="2000" dirty="0" smtClean="0">
                <a:latin typeface="+mn-lt"/>
                <a:cs typeface="+mn-cs"/>
              </a:rPr>
              <a:t>Is it worth revisiting</a:t>
            </a:r>
            <a:r>
              <a:rPr lang="en-US" sz="2000" dirty="0" smtClean="0">
                <a:latin typeface="+mn-lt"/>
                <a:cs typeface="+mn-cs"/>
              </a:rPr>
              <a:t>?</a:t>
            </a:r>
          </a:p>
          <a:p>
            <a:pPr marL="1257300" lvl="2" indent="-342900">
              <a:buFont typeface="Wingdings" pitchFamily="2" charset="2"/>
              <a:buChar char="q"/>
              <a:defRPr/>
            </a:pPr>
            <a:r>
              <a:rPr lang="en-US" sz="2000" dirty="0" smtClean="0">
                <a:latin typeface="+mn-lt"/>
                <a:cs typeface="+mn-cs"/>
              </a:rPr>
              <a:t>Prof. </a:t>
            </a:r>
            <a:r>
              <a:rPr lang="en-US" sz="2000" dirty="0" err="1" smtClean="0">
                <a:latin typeface="+mn-lt"/>
                <a:cs typeface="+mn-cs"/>
              </a:rPr>
              <a:t>Cas</a:t>
            </a:r>
            <a:r>
              <a:rPr lang="en-US" sz="2000" dirty="0" smtClean="0">
                <a:latin typeface="+mn-lt"/>
                <a:cs typeface="+mn-cs"/>
              </a:rPr>
              <a:t> Badenhorst ‘s MMPA presentation – </a:t>
            </a:r>
            <a:r>
              <a:rPr lang="en-US" dirty="0" smtClean="0">
                <a:latin typeface="+mn-lt"/>
                <a:cs typeface="+mn-cs"/>
              </a:rPr>
              <a:t>“</a:t>
            </a:r>
            <a:r>
              <a:rPr lang="en-GB" sz="1200" b="1" i="1" dirty="0" smtClean="0">
                <a:solidFill>
                  <a:srgbClr val="FF0000"/>
                </a:solidFill>
              </a:rPr>
              <a:t>It is wrong to protect with PPE and then use medical surveillance to measure our success or failure </a:t>
            </a:r>
            <a:r>
              <a:rPr lang="en-GB" sz="1200" b="1" i="1" dirty="0" smtClean="0">
                <a:solidFill>
                  <a:srgbClr val="FF0000"/>
                </a:solidFill>
              </a:rPr>
              <a:t>. Occupational </a:t>
            </a:r>
            <a:r>
              <a:rPr lang="en-GB" sz="1200" b="1" i="1" dirty="0" smtClean="0">
                <a:solidFill>
                  <a:srgbClr val="FF0000"/>
                </a:solidFill>
              </a:rPr>
              <a:t>medicine and hygiene as disciplines are not the “silver bulle</a:t>
            </a:r>
            <a:r>
              <a:rPr lang="en-GB" sz="1200" b="1" i="1" dirty="0" smtClean="0"/>
              <a:t>t</a:t>
            </a:r>
            <a:r>
              <a:rPr lang="en-GB" sz="1200" b="1" i="1" dirty="0" smtClean="0"/>
              <a:t>”</a:t>
            </a:r>
            <a:endParaRPr lang="en-US" sz="2000" b="1" dirty="0" smtClean="0"/>
          </a:p>
          <a:p>
            <a:pPr marL="1257300" lvl="2" indent="-342900">
              <a:buFont typeface="Wingdings" pitchFamily="2" charset="2"/>
              <a:buChar char="q"/>
              <a:defRPr/>
            </a:pPr>
            <a:endParaRPr lang="en-US" sz="2000" dirty="0" smtClean="0">
              <a:latin typeface="+mn-lt"/>
              <a:cs typeface="+mn-cs"/>
            </a:endParaRPr>
          </a:p>
          <a:p>
            <a:pPr marL="1257300" lvl="2" indent="-342900">
              <a:defRPr/>
            </a:pPr>
            <a:endParaRPr lang="en-US" sz="3200" dirty="0" smtClean="0">
              <a:latin typeface="+mn-lt"/>
              <a:cs typeface="+mn-cs"/>
            </a:endParaRP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box(in)">
                                      <p:cBhvr>
                                        <p:cTn id="7" dur="500"/>
                                        <p:tgtEl>
                                          <p:spTgt spid="13">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13">
                                            <p:txEl>
                                              <p:pRg st="1" end="1"/>
                                            </p:txEl>
                                          </p:spTgt>
                                        </p:tgtEl>
                                        <p:attrNameLst>
                                          <p:attrName>style.visibility</p:attrName>
                                        </p:attrNameLst>
                                      </p:cBhvr>
                                      <p:to>
                                        <p:strVal val="visible"/>
                                      </p:to>
                                    </p:set>
                                    <p:animEffect transition="in" filter="box(in)">
                                      <p:cBhvr>
                                        <p:cTn id="10" dur="500"/>
                                        <p:tgtEl>
                                          <p:spTgt spid="1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animEffect transition="in" filter="box(in)">
                                      <p:cBhvr>
                                        <p:cTn id="15" dur="500"/>
                                        <p:tgtEl>
                                          <p:spTgt spid="13">
                                            <p:txEl>
                                              <p:pRg st="2" end="2"/>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13">
                                            <p:txEl>
                                              <p:pRg st="3" end="3"/>
                                            </p:txEl>
                                          </p:spTgt>
                                        </p:tgtEl>
                                        <p:attrNameLst>
                                          <p:attrName>style.visibility</p:attrName>
                                        </p:attrNameLst>
                                      </p:cBhvr>
                                      <p:to>
                                        <p:strVal val="visible"/>
                                      </p:to>
                                    </p:set>
                                    <p:animEffect transition="in" filter="box(in)">
                                      <p:cBhvr>
                                        <p:cTn id="18" dur="500"/>
                                        <p:tgtEl>
                                          <p:spTgt spid="13">
                                            <p:txEl>
                                              <p:pRg st="3" end="3"/>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13">
                                            <p:txEl>
                                              <p:pRg st="4" end="4"/>
                                            </p:txEl>
                                          </p:spTgt>
                                        </p:tgtEl>
                                        <p:attrNameLst>
                                          <p:attrName>style.visibility</p:attrName>
                                        </p:attrNameLst>
                                      </p:cBhvr>
                                      <p:to>
                                        <p:strVal val="visible"/>
                                      </p:to>
                                    </p:set>
                                    <p:animEffect transition="in" filter="box(in)">
                                      <p:cBhvr>
                                        <p:cTn id="21" dur="500"/>
                                        <p:tgtEl>
                                          <p:spTgt spid="13">
                                            <p:txEl>
                                              <p:pRg st="4" end="4"/>
                                            </p:txEl>
                                          </p:spTgt>
                                        </p:tgtEl>
                                      </p:cBhvr>
                                    </p:animEffect>
                                  </p:childTnLst>
                                </p:cTn>
                              </p:par>
                              <p:par>
                                <p:cTn id="22" presetID="4" presetClass="entr" presetSubtype="16" fill="hold" nodeType="withEffect">
                                  <p:stCondLst>
                                    <p:cond delay="0"/>
                                  </p:stCondLst>
                                  <p:childTnLst>
                                    <p:set>
                                      <p:cBhvr>
                                        <p:cTn id="23" dur="1" fill="hold">
                                          <p:stCondLst>
                                            <p:cond delay="0"/>
                                          </p:stCondLst>
                                        </p:cTn>
                                        <p:tgtEl>
                                          <p:spTgt spid="13">
                                            <p:txEl>
                                              <p:pRg st="5" end="5"/>
                                            </p:txEl>
                                          </p:spTgt>
                                        </p:tgtEl>
                                        <p:attrNameLst>
                                          <p:attrName>style.visibility</p:attrName>
                                        </p:attrNameLst>
                                      </p:cBhvr>
                                      <p:to>
                                        <p:strVal val="visible"/>
                                      </p:to>
                                    </p:set>
                                    <p:animEffect transition="in" filter="box(in)">
                                      <p:cBhvr>
                                        <p:cTn id="24" dur="500"/>
                                        <p:tgtEl>
                                          <p:spTgt spid="1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nodeType="clickEffect">
                                  <p:stCondLst>
                                    <p:cond delay="0"/>
                                  </p:stCondLst>
                                  <p:childTnLst>
                                    <p:set>
                                      <p:cBhvr>
                                        <p:cTn id="28" dur="1" fill="hold">
                                          <p:stCondLst>
                                            <p:cond delay="0"/>
                                          </p:stCondLst>
                                        </p:cTn>
                                        <p:tgtEl>
                                          <p:spTgt spid="13">
                                            <p:txEl>
                                              <p:pRg st="7" end="7"/>
                                            </p:txEl>
                                          </p:spTgt>
                                        </p:tgtEl>
                                        <p:attrNameLst>
                                          <p:attrName>style.visibility</p:attrName>
                                        </p:attrNameLst>
                                      </p:cBhvr>
                                      <p:to>
                                        <p:strVal val="visible"/>
                                      </p:to>
                                    </p:set>
                                    <p:animEffect transition="in" filter="box(in)">
                                      <p:cBhvr>
                                        <p:cTn id="29" dur="500"/>
                                        <p:tgtEl>
                                          <p:spTgt spid="13">
                                            <p:txEl>
                                              <p:pRg st="7" end="7"/>
                                            </p:txEl>
                                          </p:spTgt>
                                        </p:tgtEl>
                                      </p:cBhvr>
                                    </p:animEffect>
                                  </p:childTnLst>
                                </p:cTn>
                              </p:par>
                              <p:par>
                                <p:cTn id="30" presetID="4" presetClass="entr" presetSubtype="16" fill="hold" nodeType="withEffect">
                                  <p:stCondLst>
                                    <p:cond delay="0"/>
                                  </p:stCondLst>
                                  <p:childTnLst>
                                    <p:set>
                                      <p:cBhvr>
                                        <p:cTn id="31" dur="1" fill="hold">
                                          <p:stCondLst>
                                            <p:cond delay="0"/>
                                          </p:stCondLst>
                                        </p:cTn>
                                        <p:tgtEl>
                                          <p:spTgt spid="13">
                                            <p:txEl>
                                              <p:pRg st="8" end="8"/>
                                            </p:txEl>
                                          </p:spTgt>
                                        </p:tgtEl>
                                        <p:attrNameLst>
                                          <p:attrName>style.visibility</p:attrName>
                                        </p:attrNameLst>
                                      </p:cBhvr>
                                      <p:to>
                                        <p:strVal val="visible"/>
                                      </p:to>
                                    </p:set>
                                    <p:animEffect transition="in" filter="box(in)">
                                      <p:cBhvr>
                                        <p:cTn id="32" dur="500"/>
                                        <p:tgtEl>
                                          <p:spTgt spid="13">
                                            <p:txEl>
                                              <p:pRg st="8" end="8"/>
                                            </p:txEl>
                                          </p:spTgt>
                                        </p:tgtEl>
                                      </p:cBhvr>
                                    </p:animEffect>
                                  </p:childTnLst>
                                </p:cTn>
                              </p:par>
                              <p:par>
                                <p:cTn id="33" presetID="4" presetClass="entr" presetSubtype="16" fill="hold" nodeType="withEffect">
                                  <p:stCondLst>
                                    <p:cond delay="0"/>
                                  </p:stCondLst>
                                  <p:childTnLst>
                                    <p:set>
                                      <p:cBhvr>
                                        <p:cTn id="34" dur="1" fill="hold">
                                          <p:stCondLst>
                                            <p:cond delay="0"/>
                                          </p:stCondLst>
                                        </p:cTn>
                                        <p:tgtEl>
                                          <p:spTgt spid="13">
                                            <p:txEl>
                                              <p:pRg st="9" end="9"/>
                                            </p:txEl>
                                          </p:spTgt>
                                        </p:tgtEl>
                                        <p:attrNameLst>
                                          <p:attrName>style.visibility</p:attrName>
                                        </p:attrNameLst>
                                      </p:cBhvr>
                                      <p:to>
                                        <p:strVal val="visible"/>
                                      </p:to>
                                    </p:set>
                                    <p:animEffect transition="in" filter="box(in)">
                                      <p:cBhvr>
                                        <p:cTn id="35" dur="500"/>
                                        <p:tgtEl>
                                          <p:spTgt spid="13">
                                            <p:txEl>
                                              <p:pRg st="9" end="9"/>
                                            </p:txEl>
                                          </p:spTgt>
                                        </p:tgtEl>
                                      </p:cBhvr>
                                    </p:animEffect>
                                  </p:childTnLst>
                                </p:cTn>
                              </p:par>
                              <p:par>
                                <p:cTn id="36" presetID="4" presetClass="entr" presetSubtype="16" fill="hold" nodeType="withEffect">
                                  <p:stCondLst>
                                    <p:cond delay="0"/>
                                  </p:stCondLst>
                                  <p:childTnLst>
                                    <p:set>
                                      <p:cBhvr>
                                        <p:cTn id="37" dur="1" fill="hold">
                                          <p:stCondLst>
                                            <p:cond delay="0"/>
                                          </p:stCondLst>
                                        </p:cTn>
                                        <p:tgtEl>
                                          <p:spTgt spid="13">
                                            <p:txEl>
                                              <p:pRg st="10" end="10"/>
                                            </p:txEl>
                                          </p:spTgt>
                                        </p:tgtEl>
                                        <p:attrNameLst>
                                          <p:attrName>style.visibility</p:attrName>
                                        </p:attrNameLst>
                                      </p:cBhvr>
                                      <p:to>
                                        <p:strVal val="visible"/>
                                      </p:to>
                                    </p:set>
                                    <p:animEffect transition="in" filter="box(in)">
                                      <p:cBhvr>
                                        <p:cTn id="38" dur="500"/>
                                        <p:tgtEl>
                                          <p:spTgt spid="13">
                                            <p:txEl>
                                              <p:pRg st="10" end="1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 presetClass="entr" presetSubtype="16" fill="hold" nodeType="clickEffect">
                                  <p:stCondLst>
                                    <p:cond delay="0"/>
                                  </p:stCondLst>
                                  <p:childTnLst>
                                    <p:set>
                                      <p:cBhvr>
                                        <p:cTn id="42" dur="1" fill="hold">
                                          <p:stCondLst>
                                            <p:cond delay="0"/>
                                          </p:stCondLst>
                                        </p:cTn>
                                        <p:tgtEl>
                                          <p:spTgt spid="13">
                                            <p:txEl>
                                              <p:pRg st="11" end="11"/>
                                            </p:txEl>
                                          </p:spTgt>
                                        </p:tgtEl>
                                        <p:attrNameLst>
                                          <p:attrName>style.visibility</p:attrName>
                                        </p:attrNameLst>
                                      </p:cBhvr>
                                      <p:to>
                                        <p:strVal val="visible"/>
                                      </p:to>
                                    </p:set>
                                    <p:animEffect transition="in" filter="box(in)">
                                      <p:cBhvr>
                                        <p:cTn id="43" dur="500"/>
                                        <p:tgtEl>
                                          <p:spTgt spid="13">
                                            <p:txEl>
                                              <p:pRg st="11" end="11"/>
                                            </p:txEl>
                                          </p:spTgt>
                                        </p:tgtEl>
                                      </p:cBhvr>
                                    </p:animEffect>
                                  </p:childTnLst>
                                </p:cTn>
                              </p:par>
                              <p:par>
                                <p:cTn id="44" presetID="4" presetClass="entr" presetSubtype="16" fill="hold" nodeType="withEffect">
                                  <p:stCondLst>
                                    <p:cond delay="0"/>
                                  </p:stCondLst>
                                  <p:childTnLst>
                                    <p:set>
                                      <p:cBhvr>
                                        <p:cTn id="45" dur="1" fill="hold">
                                          <p:stCondLst>
                                            <p:cond delay="0"/>
                                          </p:stCondLst>
                                        </p:cTn>
                                        <p:tgtEl>
                                          <p:spTgt spid="13">
                                            <p:txEl>
                                              <p:pRg st="12" end="12"/>
                                            </p:txEl>
                                          </p:spTgt>
                                        </p:tgtEl>
                                        <p:attrNameLst>
                                          <p:attrName>style.visibility</p:attrName>
                                        </p:attrNameLst>
                                      </p:cBhvr>
                                      <p:to>
                                        <p:strVal val="visible"/>
                                      </p:to>
                                    </p:set>
                                    <p:animEffect transition="in" filter="box(in)">
                                      <p:cBhvr>
                                        <p:cTn id="46" dur="500"/>
                                        <p:tgtEl>
                                          <p:spTgt spid="1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2" cstate="print"/>
          <a:srcRect l="56223" t="5468" r="18422" b="23450"/>
          <a:stretch>
            <a:fillRect/>
          </a:stretch>
        </p:blipFill>
        <p:spPr bwMode="auto">
          <a:xfrm>
            <a:off x="8124760" y="6324600"/>
            <a:ext cx="693889" cy="392198"/>
          </a:xfrm>
          <a:prstGeom prst="rect">
            <a:avLst/>
          </a:prstGeom>
          <a:ln>
            <a:solidFill>
              <a:srgbClr val="C49F00"/>
            </a:solidFill>
          </a:ln>
          <a:effectLst/>
        </p:spPr>
      </p:pic>
      <p:cxnSp>
        <p:nvCxnSpPr>
          <p:cNvPr id="8" name="Straight Connector 7"/>
          <p:cNvCxnSpPr/>
          <p:nvPr/>
        </p:nvCxnSpPr>
        <p:spPr>
          <a:xfrm flipV="1">
            <a:off x="1142977" y="6324599"/>
            <a:ext cx="6781823" cy="1"/>
          </a:xfrm>
          <a:prstGeom prst="line">
            <a:avLst/>
          </a:prstGeom>
          <a:ln w="12700">
            <a:solidFill>
              <a:srgbClr val="C49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142977" y="6748299"/>
            <a:ext cx="6781823" cy="0"/>
          </a:xfrm>
          <a:prstGeom prst="line">
            <a:avLst/>
          </a:prstGeom>
          <a:ln w="12700">
            <a:solidFill>
              <a:srgbClr val="C49F00"/>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3" cstate="print"/>
          <a:srcRect/>
          <a:stretch>
            <a:fillRect/>
          </a:stretch>
        </p:blipFill>
        <p:spPr bwMode="auto">
          <a:xfrm>
            <a:off x="285721" y="6324600"/>
            <a:ext cx="857256" cy="423699"/>
          </a:xfrm>
          <a:prstGeom prst="rect">
            <a:avLst/>
          </a:prstGeom>
          <a:noFill/>
          <a:ln w="9525">
            <a:noFill/>
            <a:miter lim="800000"/>
            <a:headEnd/>
            <a:tailEnd/>
          </a:ln>
          <a:effectLst/>
        </p:spPr>
      </p:pic>
      <p:cxnSp>
        <p:nvCxnSpPr>
          <p:cNvPr id="16" name="Straight Connector 15"/>
          <p:cNvCxnSpPr/>
          <p:nvPr/>
        </p:nvCxnSpPr>
        <p:spPr>
          <a:xfrm>
            <a:off x="0" y="1066800"/>
            <a:ext cx="8929718" cy="1588"/>
          </a:xfrm>
          <a:prstGeom prst="line">
            <a:avLst/>
          </a:prstGeom>
          <a:ln>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18" name="Title 3"/>
          <p:cNvSpPr txBox="1">
            <a:spLocks/>
          </p:cNvSpPr>
          <p:nvPr/>
        </p:nvSpPr>
        <p:spPr>
          <a:xfrm>
            <a:off x="71438" y="-24"/>
            <a:ext cx="9001156" cy="571504"/>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endParaRPr kumimoji="0" lang="en-ZA" sz="2400" b="1" i="0" u="none" strike="noStrike" kern="1200" cap="none" spc="0" normalizeH="0" baseline="0" noProof="0" dirty="0">
              <a:ln>
                <a:noFill/>
              </a:ln>
              <a:solidFill>
                <a:srgbClr val="C49F00"/>
              </a:solidFill>
              <a:effectLst/>
              <a:uLnTx/>
              <a:uFillTx/>
              <a:latin typeface="Arial" pitchFamily="34" charset="0"/>
              <a:ea typeface="+mj-ea"/>
              <a:cs typeface="Arial" pitchFamily="34" charset="0"/>
            </a:endParaRPr>
          </a:p>
        </p:txBody>
      </p:sp>
      <p:sp>
        <p:nvSpPr>
          <p:cNvPr id="11" name="Title 3"/>
          <p:cNvSpPr txBox="1">
            <a:spLocks/>
          </p:cNvSpPr>
          <p:nvPr/>
        </p:nvSpPr>
        <p:spPr>
          <a:xfrm>
            <a:off x="84788" y="381000"/>
            <a:ext cx="9001156" cy="571504"/>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ZA" sz="3200" b="1" noProof="0" dirty="0" smtClean="0">
                <a:latin typeface="Arial" pitchFamily="34" charset="0"/>
                <a:ea typeface="+mj-ea"/>
                <a:cs typeface="Arial" pitchFamily="34" charset="0"/>
              </a:rPr>
              <a:t>MOSH Noise Team Initiatives (cont.)</a:t>
            </a:r>
            <a:endParaRPr kumimoji="0" lang="en-ZA" sz="3200" b="1" i="0" u="none" strike="noStrike" kern="1200" cap="none" spc="0" normalizeH="0" baseline="0" noProof="0" dirty="0">
              <a:ln>
                <a:noFill/>
              </a:ln>
              <a:effectLst/>
              <a:uLnTx/>
              <a:uFillTx/>
              <a:latin typeface="Arial" pitchFamily="34" charset="0"/>
              <a:ea typeface="+mj-ea"/>
              <a:cs typeface="Arial" pitchFamily="34" charset="0"/>
            </a:endParaRPr>
          </a:p>
        </p:txBody>
      </p:sp>
      <p:sp>
        <p:nvSpPr>
          <p:cNvPr id="10" name="Rectangle 9"/>
          <p:cNvSpPr/>
          <p:nvPr/>
        </p:nvSpPr>
        <p:spPr>
          <a:xfrm>
            <a:off x="2590800" y="6324600"/>
            <a:ext cx="3801041" cy="369332"/>
          </a:xfrm>
          <a:prstGeom prst="rect">
            <a:avLst/>
          </a:prstGeom>
        </p:spPr>
        <p:txBody>
          <a:bodyPr wrap="none">
            <a:spAutoFit/>
          </a:bodyPr>
          <a:lstStyle/>
          <a:p>
            <a:pPr marL="342900" lvl="0" indent="-342900" algn="ctr" fontAlgn="auto">
              <a:spcBef>
                <a:spcPct val="20000"/>
              </a:spcBef>
              <a:spcAft>
                <a:spcPts val="0"/>
              </a:spcAft>
              <a:defRPr/>
            </a:pPr>
            <a:r>
              <a:rPr lang="en-ZA" b="1" dirty="0" smtClean="0">
                <a:solidFill>
                  <a:schemeClr val="tx1">
                    <a:lumMod val="75000"/>
                    <a:lumOff val="25000"/>
                  </a:schemeClr>
                </a:solidFill>
                <a:latin typeface="Arial" pitchFamily="34" charset="0"/>
                <a:cs typeface="Arial" pitchFamily="34" charset="0"/>
              </a:rPr>
              <a:t>Leading the change to zero harm</a:t>
            </a:r>
            <a:endParaRPr lang="en-ZA" b="1" dirty="0">
              <a:solidFill>
                <a:schemeClr val="tx1">
                  <a:lumMod val="75000"/>
                  <a:lumOff val="25000"/>
                </a:schemeClr>
              </a:solidFill>
              <a:latin typeface="Arial" pitchFamily="34" charset="0"/>
              <a:cs typeface="Arial" pitchFamily="34" charset="0"/>
            </a:endParaRPr>
          </a:p>
        </p:txBody>
      </p:sp>
      <p:sp>
        <p:nvSpPr>
          <p:cNvPr id="889" name="Rectangle 3"/>
          <p:cNvSpPr txBox="1">
            <a:spLocks noChangeArrowheads="1"/>
          </p:cNvSpPr>
          <p:nvPr/>
        </p:nvSpPr>
        <p:spPr>
          <a:xfrm>
            <a:off x="381000" y="1295400"/>
            <a:ext cx="8424936" cy="4800600"/>
          </a:xfrm>
          <a:prstGeom prst="rect">
            <a:avLst/>
          </a:prstGeom>
        </p:spPr>
        <p:txBody>
          <a:bodyPr vert="horz" lIns="91440" tIns="45720" rIns="91440" bIns="45720" rtlCol="0">
            <a:normAutofit/>
          </a:bodyPr>
          <a:lstStyle/>
          <a:p>
            <a:pPr marL="609600" marR="0" lvl="0" indent="-609600" algn="ctr" defTabSz="914400" rtl="0" eaLnBrk="1" fontAlgn="auto" latinLnBrk="0" hangingPunct="1">
              <a:lnSpc>
                <a:spcPct val="9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800" b="1"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3" name="Rectangle 8"/>
          <p:cNvSpPr>
            <a:spLocks noChangeArrowheads="1"/>
          </p:cNvSpPr>
          <p:nvPr/>
        </p:nvSpPr>
        <p:spPr bwMode="auto">
          <a:xfrm>
            <a:off x="228600" y="1143000"/>
            <a:ext cx="8382000" cy="3810000"/>
          </a:xfrm>
          <a:prstGeom prst="rect">
            <a:avLst/>
          </a:prstGeom>
          <a:noFill/>
          <a:ln w="9525">
            <a:noFill/>
            <a:miter lim="800000"/>
            <a:headEnd/>
            <a:tailEnd/>
          </a:ln>
        </p:spPr>
        <p:txBody>
          <a:bodyPr/>
          <a:lstStyle/>
          <a:p>
            <a:pPr marL="342900" indent="-342900">
              <a:buFontTx/>
              <a:buChar char="•"/>
              <a:defRPr/>
            </a:pPr>
            <a:r>
              <a:rPr lang="en-US" sz="2400" dirty="0" smtClean="0">
                <a:latin typeface="+mn-lt"/>
                <a:cs typeface="+mn-cs"/>
              </a:rPr>
              <a:t>Engineering Controls</a:t>
            </a:r>
          </a:p>
          <a:p>
            <a:pPr marL="800100" lvl="1" indent="-342900">
              <a:buFont typeface="Courier New" pitchFamily="49" charset="0"/>
              <a:buChar char="o"/>
              <a:defRPr/>
            </a:pPr>
            <a:r>
              <a:rPr lang="en-US" sz="2000" dirty="0" smtClean="0">
                <a:latin typeface="+mn-lt"/>
                <a:cs typeface="+mn-cs"/>
              </a:rPr>
              <a:t>Suite of Leading Practices</a:t>
            </a:r>
          </a:p>
          <a:p>
            <a:pPr marL="1257300" lvl="2" indent="-342900">
              <a:buFont typeface="Wingdings" pitchFamily="2" charset="2"/>
              <a:buChar char="q"/>
              <a:defRPr/>
            </a:pPr>
            <a:r>
              <a:rPr lang="en-US" sz="2000" dirty="0" smtClean="0">
                <a:latin typeface="+mn-lt"/>
                <a:cs typeface="+mn-cs"/>
              </a:rPr>
              <a:t>Need based approach </a:t>
            </a:r>
          </a:p>
          <a:p>
            <a:pPr marL="1257300" lvl="2" indent="-342900">
              <a:buFont typeface="Wingdings" pitchFamily="2" charset="2"/>
              <a:buChar char="q"/>
              <a:defRPr/>
            </a:pPr>
            <a:r>
              <a:rPr lang="en-US" sz="2000" dirty="0" smtClean="0">
                <a:latin typeface="+mn-lt"/>
                <a:cs typeface="+mn-cs"/>
              </a:rPr>
              <a:t>Collaboration with suppliers</a:t>
            </a:r>
          </a:p>
          <a:p>
            <a:pPr marL="1257300" lvl="2" indent="-342900">
              <a:buFont typeface="Wingdings" pitchFamily="2" charset="2"/>
              <a:buChar char="q"/>
              <a:defRPr/>
            </a:pPr>
            <a:r>
              <a:rPr lang="en-US" sz="2000" dirty="0" smtClean="0">
                <a:latin typeface="+mn-lt"/>
                <a:cs typeface="+mn-cs"/>
              </a:rPr>
              <a:t>Should they be the primary focus?</a:t>
            </a:r>
          </a:p>
          <a:p>
            <a:pPr marL="1257300" lvl="2" indent="-342900">
              <a:defRPr/>
            </a:pPr>
            <a:endParaRPr lang="en-US" sz="3200" dirty="0" smtClean="0">
              <a:latin typeface="+mn-lt"/>
              <a:cs typeface="+mn-cs"/>
            </a:endParaRPr>
          </a:p>
        </p:txBody>
      </p:sp>
      <p:graphicFrame>
        <p:nvGraphicFramePr>
          <p:cNvPr id="12" name="Table 11"/>
          <p:cNvGraphicFramePr>
            <a:graphicFrameLocks noGrp="1"/>
          </p:cNvGraphicFramePr>
          <p:nvPr/>
        </p:nvGraphicFramePr>
        <p:xfrm>
          <a:off x="304800" y="2971800"/>
          <a:ext cx="8077200" cy="3249905"/>
        </p:xfrm>
        <a:graphic>
          <a:graphicData uri="http://schemas.openxmlformats.org/drawingml/2006/table">
            <a:tbl>
              <a:tblPr firstRow="1" bandRow="1">
                <a:effectLst>
                  <a:outerShdw blurRad="50800" dist="50800" dir="5400000" algn="ctr" rotWithShape="0">
                    <a:srgbClr val="C49F00"/>
                  </a:outerShdw>
                </a:effectLst>
                <a:tableStyleId>{5C22544A-7EE6-4342-B048-85BDC9FD1C3A}</a:tableStyleId>
              </a:tblPr>
              <a:tblGrid>
                <a:gridCol w="2819400"/>
                <a:gridCol w="5257800"/>
              </a:tblGrid>
              <a:tr h="457200">
                <a:tc>
                  <a:txBody>
                    <a:bodyPr/>
                    <a:lstStyle/>
                    <a:p>
                      <a:r>
                        <a:rPr lang="en-US" sz="2000" dirty="0" smtClean="0"/>
                        <a:t>HCP</a:t>
                      </a:r>
                      <a:endParaRPr lang="en-US" sz="2000" dirty="0"/>
                    </a:p>
                  </a:txBody>
                  <a:tcPr>
                    <a:solidFill>
                      <a:srgbClr val="C49F00"/>
                    </a:solidFill>
                  </a:tcPr>
                </a:tc>
                <a:tc>
                  <a:txBody>
                    <a:bodyPr/>
                    <a:lstStyle/>
                    <a:p>
                      <a:r>
                        <a:rPr lang="en-US" sz="2000" dirty="0" smtClean="0"/>
                        <a:t>Leading Practice</a:t>
                      </a:r>
                      <a:endParaRPr lang="en-US" sz="2000" dirty="0"/>
                    </a:p>
                  </a:txBody>
                  <a:tcPr>
                    <a:solidFill>
                      <a:srgbClr val="C49F00"/>
                    </a:solidFill>
                  </a:tcPr>
                </a:tc>
              </a:tr>
              <a:tr h="702302">
                <a:tc>
                  <a:txBody>
                    <a:bodyPr/>
                    <a:lstStyle/>
                    <a:p>
                      <a:r>
                        <a:rPr lang="en-US" dirty="0" smtClean="0"/>
                        <a:t>Elimination ,Isolation etc</a:t>
                      </a:r>
                      <a:endParaRPr lang="en-US" dirty="0"/>
                    </a:p>
                  </a:txBody>
                  <a:tcPr>
                    <a:solidFill>
                      <a:srgbClr val="C49F00"/>
                    </a:solidFill>
                  </a:tcPr>
                </a:tc>
                <a:tc>
                  <a:txBody>
                    <a:bodyPr/>
                    <a:lstStyle/>
                    <a:p>
                      <a:r>
                        <a:rPr lang="en-US" b="1" dirty="0" smtClean="0">
                          <a:solidFill>
                            <a:schemeClr val="tx1"/>
                          </a:solidFill>
                        </a:rPr>
                        <a:t>1</a:t>
                      </a:r>
                      <a:r>
                        <a:rPr lang="en-US" b="1" baseline="30000" dirty="0" smtClean="0">
                          <a:solidFill>
                            <a:schemeClr val="tx1"/>
                          </a:solidFill>
                        </a:rPr>
                        <a:t>st</a:t>
                      </a:r>
                      <a:r>
                        <a:rPr lang="en-US" b="1" dirty="0" smtClean="0">
                          <a:solidFill>
                            <a:schemeClr val="tx1"/>
                          </a:solidFill>
                        </a:rPr>
                        <a:t> Leading Practice  - </a:t>
                      </a:r>
                      <a:r>
                        <a:rPr lang="en-US" sz="1800" b="1" kern="1200" baseline="0" dirty="0" smtClean="0">
                          <a:solidFill>
                            <a:srgbClr val="FF0000"/>
                          </a:solidFill>
                          <a:latin typeface="+mn-lt"/>
                          <a:ea typeface="+mn-ea"/>
                          <a:cs typeface="+mn-cs"/>
                        </a:rPr>
                        <a:t>(</a:t>
                      </a:r>
                      <a:r>
                        <a:rPr lang="en-US" b="1" baseline="0" dirty="0" smtClean="0">
                          <a:solidFill>
                            <a:srgbClr val="FF0000"/>
                          </a:solidFill>
                        </a:rPr>
                        <a:t>Electric Drilling machines)</a:t>
                      </a:r>
                      <a:endParaRPr lang="en-US" b="1" dirty="0">
                        <a:solidFill>
                          <a:srgbClr val="FF0000"/>
                        </a:solidFill>
                      </a:endParaRPr>
                    </a:p>
                  </a:txBody>
                  <a:tcPr>
                    <a:solidFill>
                      <a:srgbClr val="C49F00"/>
                    </a:solidFill>
                  </a:tcPr>
                </a:tc>
              </a:tr>
              <a:tr h="696801">
                <a:tc>
                  <a:txBody>
                    <a:bodyPr/>
                    <a:lstStyle/>
                    <a:p>
                      <a:r>
                        <a:rPr lang="en-US" dirty="0" smtClean="0"/>
                        <a:t>Engineering Controls</a:t>
                      </a:r>
                      <a:endParaRPr lang="en-US" dirty="0"/>
                    </a:p>
                  </a:txBody>
                  <a:tcPr>
                    <a:solidFill>
                      <a:srgbClr val="C49F00"/>
                    </a:solidFill>
                  </a:tcPr>
                </a:tc>
                <a:tc>
                  <a:txBody>
                    <a:bodyPr/>
                    <a:lstStyle/>
                    <a:p>
                      <a:r>
                        <a:rPr lang="en-US" b="1" baseline="0" dirty="0" smtClean="0">
                          <a:solidFill>
                            <a:schemeClr val="tx1"/>
                          </a:solidFill>
                        </a:rPr>
                        <a:t> Ongoing </a:t>
                      </a:r>
                      <a:r>
                        <a:rPr lang="en-US" b="0" baseline="0" dirty="0" smtClean="0">
                          <a:solidFill>
                            <a:srgbClr val="FF0000"/>
                          </a:solidFill>
                        </a:rPr>
                        <a:t>  </a:t>
                      </a:r>
                      <a:r>
                        <a:rPr lang="en-US" b="1" baseline="0" dirty="0" smtClean="0">
                          <a:solidFill>
                            <a:schemeClr val="tx1"/>
                          </a:solidFill>
                        </a:rPr>
                        <a:t>-</a:t>
                      </a:r>
                      <a:r>
                        <a:rPr lang="en-US" b="0" baseline="0" dirty="0" smtClean="0">
                          <a:solidFill>
                            <a:srgbClr val="FF0000"/>
                          </a:solidFill>
                        </a:rPr>
                        <a:t> </a:t>
                      </a:r>
                      <a:r>
                        <a:rPr lang="en-US" baseline="0" dirty="0" smtClean="0">
                          <a:solidFill>
                            <a:srgbClr val="FF0000"/>
                          </a:solidFill>
                        </a:rPr>
                        <a:t>(</a:t>
                      </a:r>
                      <a:r>
                        <a:rPr lang="en-US" sz="1800" b="1" kern="1200" baseline="0" dirty="0" smtClean="0">
                          <a:solidFill>
                            <a:srgbClr val="FF0000"/>
                          </a:solidFill>
                          <a:latin typeface="+mn-lt"/>
                          <a:ea typeface="+mn-ea"/>
                          <a:cs typeface="+mn-cs"/>
                        </a:rPr>
                        <a:t>Suite of Simple Leading Practices) </a:t>
                      </a:r>
                      <a:endParaRPr lang="en-US" dirty="0">
                        <a:solidFill>
                          <a:srgbClr val="FF0000"/>
                        </a:solidFill>
                      </a:endParaRPr>
                    </a:p>
                  </a:txBody>
                  <a:tcPr>
                    <a:solidFill>
                      <a:srgbClr val="C49F00"/>
                    </a:solidFill>
                  </a:tcPr>
                </a:tc>
              </a:tr>
              <a:tr h="696801">
                <a:tc>
                  <a:txBody>
                    <a:bodyPr/>
                    <a:lstStyle/>
                    <a:p>
                      <a:r>
                        <a:rPr lang="en-US" dirty="0" smtClean="0"/>
                        <a:t>Administrative Controls</a:t>
                      </a:r>
                      <a:endParaRPr lang="en-US" dirty="0"/>
                    </a:p>
                  </a:txBody>
                  <a:tcPr>
                    <a:solidFill>
                      <a:srgbClr val="C49F00"/>
                    </a:solidFill>
                  </a:tcPr>
                </a:tc>
                <a:tc rowSpan="2">
                  <a:txBody>
                    <a:bodyPr/>
                    <a:lstStyle/>
                    <a:p>
                      <a:endParaRPr lang="en-US" sz="1800" b="1" kern="1200" baseline="0" dirty="0" smtClean="0">
                        <a:solidFill>
                          <a:srgbClr val="FF0000"/>
                        </a:solidFill>
                        <a:latin typeface="+mn-lt"/>
                        <a:ea typeface="+mn-ea"/>
                        <a:cs typeface="+mn-cs"/>
                      </a:endParaRPr>
                    </a:p>
                    <a:p>
                      <a:endParaRPr lang="en-US" sz="1800" b="1" kern="1200" baseline="0" dirty="0" smtClean="0">
                        <a:solidFill>
                          <a:srgbClr val="FF0000"/>
                        </a:solidFill>
                        <a:latin typeface="+mn-lt"/>
                        <a:ea typeface="+mn-ea"/>
                        <a:cs typeface="+mn-cs"/>
                      </a:endParaRPr>
                    </a:p>
                    <a:p>
                      <a:r>
                        <a:rPr lang="en-US" sz="1800" b="1" kern="1200" baseline="0" dirty="0" smtClean="0">
                          <a:solidFill>
                            <a:schemeClr val="tx1"/>
                          </a:solidFill>
                          <a:latin typeface="+mn-lt"/>
                          <a:ea typeface="+mn-ea"/>
                          <a:cs typeface="+mn-cs"/>
                        </a:rPr>
                        <a:t>2nd Leading Practice  - </a:t>
                      </a:r>
                      <a:r>
                        <a:rPr lang="en-US" sz="1800" b="1" kern="1200" baseline="0" dirty="0" smtClean="0">
                          <a:solidFill>
                            <a:srgbClr val="FF0000"/>
                          </a:solidFill>
                          <a:latin typeface="+mn-lt"/>
                          <a:ea typeface="+mn-ea"/>
                          <a:cs typeface="+mn-cs"/>
                        </a:rPr>
                        <a:t>(HPD_TAS Tool)</a:t>
                      </a:r>
                      <a:endParaRPr lang="en-US" sz="1800" b="1" kern="1200" baseline="0" dirty="0">
                        <a:solidFill>
                          <a:srgbClr val="FF0000"/>
                        </a:solidFill>
                        <a:latin typeface="+mn-lt"/>
                        <a:ea typeface="+mn-ea"/>
                        <a:cs typeface="+mn-cs"/>
                      </a:endParaRPr>
                    </a:p>
                  </a:txBody>
                  <a:tcPr>
                    <a:solidFill>
                      <a:srgbClr val="C49F00"/>
                    </a:solidFill>
                  </a:tcPr>
                </a:tc>
              </a:tr>
              <a:tr h="696801">
                <a:tc>
                  <a:txBody>
                    <a:bodyPr/>
                    <a:lstStyle/>
                    <a:p>
                      <a:r>
                        <a:rPr lang="en-US" dirty="0" smtClean="0"/>
                        <a:t>Personal</a:t>
                      </a:r>
                      <a:r>
                        <a:rPr lang="en-US" baseline="0" dirty="0" smtClean="0"/>
                        <a:t> Protective Equip. (PPE)</a:t>
                      </a:r>
                      <a:endParaRPr lang="en-US" dirty="0"/>
                    </a:p>
                  </a:txBody>
                  <a:tcPr>
                    <a:solidFill>
                      <a:srgbClr val="C49F00"/>
                    </a:solidFill>
                  </a:tcPr>
                </a:tc>
                <a:tc vMerge="1">
                  <a:txBody>
                    <a:bodyPr/>
                    <a:lstStyle/>
                    <a:p>
                      <a:endParaRPr lang="en-US" dirty="0"/>
                    </a:p>
                  </a:txBody>
                  <a:tcPr>
                    <a:solidFill>
                      <a:srgbClr val="C49F00"/>
                    </a:solidFill>
                  </a:tcPr>
                </a:tc>
              </a:tr>
            </a:tbl>
          </a:graphicData>
        </a:graphic>
      </p:graphicFrame>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box(in)">
                                      <p:cBhvr>
                                        <p:cTn id="7" dur="500"/>
                                        <p:tgtEl>
                                          <p:spTgt spid="13">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13">
                                            <p:txEl>
                                              <p:pRg st="1" end="1"/>
                                            </p:txEl>
                                          </p:spTgt>
                                        </p:tgtEl>
                                        <p:attrNameLst>
                                          <p:attrName>style.visibility</p:attrName>
                                        </p:attrNameLst>
                                      </p:cBhvr>
                                      <p:to>
                                        <p:strVal val="visible"/>
                                      </p:to>
                                    </p:set>
                                    <p:animEffect transition="in" filter="box(in)">
                                      <p:cBhvr>
                                        <p:cTn id="10" dur="500"/>
                                        <p:tgtEl>
                                          <p:spTgt spid="1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animEffect transition="in" filter="box(in)">
                                      <p:cBhvr>
                                        <p:cTn id="15" dur="500"/>
                                        <p:tgtEl>
                                          <p:spTgt spid="13">
                                            <p:txEl>
                                              <p:pRg st="2" end="2"/>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13">
                                            <p:txEl>
                                              <p:pRg st="3" end="3"/>
                                            </p:txEl>
                                          </p:spTgt>
                                        </p:tgtEl>
                                        <p:attrNameLst>
                                          <p:attrName>style.visibility</p:attrName>
                                        </p:attrNameLst>
                                      </p:cBhvr>
                                      <p:to>
                                        <p:strVal val="visible"/>
                                      </p:to>
                                    </p:set>
                                    <p:animEffect transition="in" filter="box(in)">
                                      <p:cBhvr>
                                        <p:cTn id="18" dur="500"/>
                                        <p:tgtEl>
                                          <p:spTgt spid="13">
                                            <p:txEl>
                                              <p:pRg st="3" end="3"/>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13">
                                            <p:txEl>
                                              <p:pRg st="4" end="4"/>
                                            </p:txEl>
                                          </p:spTgt>
                                        </p:tgtEl>
                                        <p:attrNameLst>
                                          <p:attrName>style.visibility</p:attrName>
                                        </p:attrNameLst>
                                      </p:cBhvr>
                                      <p:to>
                                        <p:strVal val="visible"/>
                                      </p:to>
                                    </p:set>
                                    <p:animEffect transition="in" filter="box(in)">
                                      <p:cBhvr>
                                        <p:cTn id="21" dur="500"/>
                                        <p:tgtEl>
                                          <p:spTgt spid="1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box(in)">
                                      <p:cBhvr>
                                        <p:cTn id="2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2" cstate="print"/>
          <a:srcRect l="56223" t="5468" r="18422" b="23450"/>
          <a:stretch>
            <a:fillRect/>
          </a:stretch>
        </p:blipFill>
        <p:spPr bwMode="auto">
          <a:xfrm>
            <a:off x="8124760" y="6324600"/>
            <a:ext cx="693889" cy="392198"/>
          </a:xfrm>
          <a:prstGeom prst="rect">
            <a:avLst/>
          </a:prstGeom>
          <a:ln>
            <a:solidFill>
              <a:srgbClr val="C49F00"/>
            </a:solidFill>
          </a:ln>
          <a:effectLst/>
        </p:spPr>
      </p:pic>
      <p:cxnSp>
        <p:nvCxnSpPr>
          <p:cNvPr id="8" name="Straight Connector 7"/>
          <p:cNvCxnSpPr/>
          <p:nvPr/>
        </p:nvCxnSpPr>
        <p:spPr>
          <a:xfrm flipV="1">
            <a:off x="1142977" y="6324599"/>
            <a:ext cx="6781823" cy="1"/>
          </a:xfrm>
          <a:prstGeom prst="line">
            <a:avLst/>
          </a:prstGeom>
          <a:ln w="12700">
            <a:solidFill>
              <a:srgbClr val="C49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142977" y="6748299"/>
            <a:ext cx="6781823" cy="0"/>
          </a:xfrm>
          <a:prstGeom prst="line">
            <a:avLst/>
          </a:prstGeom>
          <a:ln w="12700">
            <a:solidFill>
              <a:srgbClr val="C49F00"/>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3" cstate="print"/>
          <a:srcRect/>
          <a:stretch>
            <a:fillRect/>
          </a:stretch>
        </p:blipFill>
        <p:spPr bwMode="auto">
          <a:xfrm>
            <a:off x="285721" y="6324600"/>
            <a:ext cx="857256" cy="423699"/>
          </a:xfrm>
          <a:prstGeom prst="rect">
            <a:avLst/>
          </a:prstGeom>
          <a:noFill/>
          <a:ln w="9525">
            <a:noFill/>
            <a:miter lim="800000"/>
            <a:headEnd/>
            <a:tailEnd/>
          </a:ln>
          <a:effectLst/>
        </p:spPr>
      </p:pic>
      <p:cxnSp>
        <p:nvCxnSpPr>
          <p:cNvPr id="16" name="Straight Connector 15"/>
          <p:cNvCxnSpPr/>
          <p:nvPr/>
        </p:nvCxnSpPr>
        <p:spPr>
          <a:xfrm>
            <a:off x="0" y="1066800"/>
            <a:ext cx="8929718" cy="1588"/>
          </a:xfrm>
          <a:prstGeom prst="line">
            <a:avLst/>
          </a:prstGeom>
          <a:ln>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18" name="Title 3"/>
          <p:cNvSpPr txBox="1">
            <a:spLocks/>
          </p:cNvSpPr>
          <p:nvPr/>
        </p:nvSpPr>
        <p:spPr>
          <a:xfrm>
            <a:off x="71438" y="-24"/>
            <a:ext cx="9001156" cy="571504"/>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endParaRPr kumimoji="0" lang="en-ZA" sz="2400" b="1" i="0" u="none" strike="noStrike" kern="1200" cap="none" spc="0" normalizeH="0" baseline="0" noProof="0" dirty="0">
              <a:ln>
                <a:noFill/>
              </a:ln>
              <a:solidFill>
                <a:srgbClr val="C49F00"/>
              </a:solidFill>
              <a:effectLst/>
              <a:uLnTx/>
              <a:uFillTx/>
              <a:latin typeface="Arial" pitchFamily="34" charset="0"/>
              <a:ea typeface="+mj-ea"/>
              <a:cs typeface="Arial" pitchFamily="34" charset="0"/>
            </a:endParaRPr>
          </a:p>
        </p:txBody>
      </p:sp>
      <p:sp>
        <p:nvSpPr>
          <p:cNvPr id="11" name="Title 3"/>
          <p:cNvSpPr txBox="1">
            <a:spLocks/>
          </p:cNvSpPr>
          <p:nvPr/>
        </p:nvSpPr>
        <p:spPr>
          <a:xfrm>
            <a:off x="84788" y="381000"/>
            <a:ext cx="9001156" cy="571504"/>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ZA" sz="3200" b="1" dirty="0" smtClean="0">
                <a:latin typeface="Arial" pitchFamily="34" charset="0"/>
                <a:ea typeface="+mj-ea"/>
                <a:cs typeface="Arial" pitchFamily="34" charset="0"/>
              </a:rPr>
              <a:t>T</a:t>
            </a:r>
            <a:r>
              <a:rPr kumimoji="0" lang="en-ZA" sz="3200" b="1" i="0" u="none" strike="noStrike" kern="1200" cap="none" spc="0" normalizeH="0" baseline="0" noProof="0" dirty="0" smtClean="0">
                <a:ln>
                  <a:noFill/>
                </a:ln>
                <a:effectLst/>
                <a:uLnTx/>
                <a:uFillTx/>
                <a:latin typeface="Arial" pitchFamily="34" charset="0"/>
                <a:ea typeface="+mj-ea"/>
                <a:cs typeface="Arial" pitchFamily="34" charset="0"/>
              </a:rPr>
              <a:t>he Direction of the Solution</a:t>
            </a:r>
            <a:endParaRPr kumimoji="0" lang="en-ZA" sz="3200" b="1" i="0" u="none" strike="noStrike" kern="1200" cap="none" spc="0" normalizeH="0" baseline="0" noProof="0" dirty="0">
              <a:ln>
                <a:noFill/>
              </a:ln>
              <a:effectLst/>
              <a:uLnTx/>
              <a:uFillTx/>
              <a:latin typeface="Arial" pitchFamily="34" charset="0"/>
              <a:ea typeface="+mj-ea"/>
              <a:cs typeface="Arial" pitchFamily="34" charset="0"/>
            </a:endParaRPr>
          </a:p>
        </p:txBody>
      </p:sp>
      <p:sp>
        <p:nvSpPr>
          <p:cNvPr id="10" name="Rectangle 9"/>
          <p:cNvSpPr/>
          <p:nvPr/>
        </p:nvSpPr>
        <p:spPr>
          <a:xfrm>
            <a:off x="2590800" y="6324600"/>
            <a:ext cx="3801041" cy="369332"/>
          </a:xfrm>
          <a:prstGeom prst="rect">
            <a:avLst/>
          </a:prstGeom>
        </p:spPr>
        <p:txBody>
          <a:bodyPr wrap="none">
            <a:spAutoFit/>
          </a:bodyPr>
          <a:lstStyle/>
          <a:p>
            <a:pPr marL="342900" lvl="0" indent="-342900" algn="ctr" fontAlgn="auto">
              <a:spcBef>
                <a:spcPct val="20000"/>
              </a:spcBef>
              <a:spcAft>
                <a:spcPts val="0"/>
              </a:spcAft>
              <a:defRPr/>
            </a:pPr>
            <a:r>
              <a:rPr lang="en-ZA" b="1" dirty="0" smtClean="0">
                <a:solidFill>
                  <a:schemeClr val="tx1">
                    <a:lumMod val="75000"/>
                    <a:lumOff val="25000"/>
                  </a:schemeClr>
                </a:solidFill>
                <a:latin typeface="Arial" pitchFamily="34" charset="0"/>
                <a:cs typeface="Arial" pitchFamily="34" charset="0"/>
              </a:rPr>
              <a:t>Leading the change to zero harm</a:t>
            </a:r>
            <a:endParaRPr lang="en-ZA" b="1" dirty="0">
              <a:solidFill>
                <a:schemeClr val="tx1">
                  <a:lumMod val="75000"/>
                  <a:lumOff val="25000"/>
                </a:schemeClr>
              </a:solidFill>
              <a:latin typeface="Arial" pitchFamily="34" charset="0"/>
              <a:cs typeface="Arial" pitchFamily="34" charset="0"/>
            </a:endParaRPr>
          </a:p>
        </p:txBody>
      </p:sp>
      <p:sp>
        <p:nvSpPr>
          <p:cNvPr id="889" name="Rectangle 3"/>
          <p:cNvSpPr txBox="1">
            <a:spLocks noChangeArrowheads="1"/>
          </p:cNvSpPr>
          <p:nvPr/>
        </p:nvSpPr>
        <p:spPr>
          <a:xfrm>
            <a:off x="381000" y="1295400"/>
            <a:ext cx="8424936" cy="4800600"/>
          </a:xfrm>
          <a:prstGeom prst="rect">
            <a:avLst/>
          </a:prstGeom>
        </p:spPr>
        <p:txBody>
          <a:bodyPr vert="horz" lIns="91440" tIns="45720" rIns="91440" bIns="45720" rtlCol="0">
            <a:normAutofit/>
          </a:bodyPr>
          <a:lstStyle/>
          <a:p>
            <a:pPr marL="609600" marR="0" lvl="0" indent="-609600" algn="ctr" defTabSz="914400" rtl="0" eaLnBrk="1" fontAlgn="auto" latinLnBrk="0" hangingPunct="1">
              <a:lnSpc>
                <a:spcPct val="9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800" b="1"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14" name="Chart 13"/>
          <p:cNvGraphicFramePr/>
          <p:nvPr/>
        </p:nvGraphicFramePr>
        <p:xfrm>
          <a:off x="304800" y="1143000"/>
          <a:ext cx="7162800" cy="29718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Table 14"/>
          <p:cNvGraphicFramePr>
            <a:graphicFrameLocks noGrp="1"/>
          </p:cNvGraphicFramePr>
          <p:nvPr/>
        </p:nvGraphicFramePr>
        <p:xfrm>
          <a:off x="1295400" y="4038600"/>
          <a:ext cx="6172200" cy="2042160"/>
        </p:xfrm>
        <a:graphic>
          <a:graphicData uri="http://schemas.openxmlformats.org/drawingml/2006/table">
            <a:tbl>
              <a:tblPr firstRow="1" bandRow="1">
                <a:effectLst>
                  <a:outerShdw blurRad="50800" dist="50800" dir="5400000" algn="ctr" rotWithShape="0">
                    <a:srgbClr val="C49F00"/>
                  </a:outerShdw>
                </a:effectLst>
                <a:tableStyleId>{5C22544A-7EE6-4342-B048-85BDC9FD1C3A}</a:tableStyleId>
              </a:tblPr>
              <a:tblGrid>
                <a:gridCol w="3343275"/>
                <a:gridCol w="1336745"/>
                <a:gridCol w="1492180"/>
              </a:tblGrid>
              <a:tr h="228600">
                <a:tc>
                  <a:txBody>
                    <a:bodyPr/>
                    <a:lstStyle/>
                    <a:p>
                      <a:pPr algn="l"/>
                      <a:r>
                        <a:rPr lang="en-US" dirty="0" smtClean="0"/>
                        <a:t>Occupation</a:t>
                      </a:r>
                      <a:endParaRPr lang="en-US" dirty="0"/>
                    </a:p>
                  </a:txBody>
                  <a:tcPr>
                    <a:solidFill>
                      <a:srgbClr val="C49F00"/>
                    </a:solidFill>
                  </a:tcPr>
                </a:tc>
                <a:tc>
                  <a:txBody>
                    <a:bodyPr/>
                    <a:lstStyle/>
                    <a:p>
                      <a:pPr algn="r"/>
                      <a:r>
                        <a:rPr lang="en-US" dirty="0" smtClean="0"/>
                        <a:t>1997</a:t>
                      </a:r>
                      <a:endParaRPr lang="en-US" dirty="0"/>
                    </a:p>
                  </a:txBody>
                  <a:tcPr>
                    <a:solidFill>
                      <a:srgbClr val="C49F00"/>
                    </a:solidFill>
                  </a:tcPr>
                </a:tc>
                <a:tc>
                  <a:txBody>
                    <a:bodyPr/>
                    <a:lstStyle/>
                    <a:p>
                      <a:pPr algn="r"/>
                      <a:r>
                        <a:rPr lang="en-US" dirty="0" smtClean="0"/>
                        <a:t>2007</a:t>
                      </a:r>
                      <a:endParaRPr lang="en-US" dirty="0"/>
                    </a:p>
                  </a:txBody>
                  <a:tcPr>
                    <a:solidFill>
                      <a:srgbClr val="C49F00"/>
                    </a:solidFill>
                  </a:tcPr>
                </a:tc>
              </a:tr>
              <a:tr h="228600">
                <a:tc>
                  <a:txBody>
                    <a:bodyPr/>
                    <a:lstStyle/>
                    <a:p>
                      <a:pPr algn="l" fontAlgn="b"/>
                      <a:r>
                        <a:rPr lang="en-US" sz="1400" b="1" kern="1200" dirty="0" smtClean="0">
                          <a:solidFill>
                            <a:schemeClr val="dk1"/>
                          </a:solidFill>
                          <a:latin typeface="+mn-lt"/>
                          <a:ea typeface="+mn-ea"/>
                          <a:cs typeface="+mn-cs"/>
                        </a:rPr>
                        <a:t>Driller</a:t>
                      </a:r>
                    </a:p>
                  </a:txBody>
                  <a:tcPr marL="0" marR="0" marT="0" marB="0" anchor="b">
                    <a:solidFill>
                      <a:srgbClr val="C49F00"/>
                    </a:solidFill>
                  </a:tcPr>
                </a:tc>
                <a:tc>
                  <a:txBody>
                    <a:bodyPr/>
                    <a:lstStyle/>
                    <a:p>
                      <a:pPr algn="r" fontAlgn="b"/>
                      <a:r>
                        <a:rPr lang="en-US" sz="1400" b="1" kern="1200" dirty="0" smtClean="0">
                          <a:solidFill>
                            <a:schemeClr val="dk1"/>
                          </a:solidFill>
                          <a:latin typeface="+mn-lt"/>
                          <a:ea typeface="+mn-ea"/>
                          <a:cs typeface="+mn-cs"/>
                        </a:rPr>
                        <a:t>111.4</a:t>
                      </a:r>
                    </a:p>
                  </a:txBody>
                  <a:tcPr marL="0" marR="0" marT="0" marB="0" anchor="b">
                    <a:solidFill>
                      <a:srgbClr val="C49F00"/>
                    </a:solidFill>
                  </a:tcPr>
                </a:tc>
                <a:tc>
                  <a:txBody>
                    <a:bodyPr/>
                    <a:lstStyle/>
                    <a:p>
                      <a:pPr algn="r" fontAlgn="b"/>
                      <a:r>
                        <a:rPr lang="en-US" sz="1400" b="1" kern="1200" dirty="0" smtClean="0">
                          <a:solidFill>
                            <a:schemeClr val="dk1"/>
                          </a:solidFill>
                          <a:latin typeface="+mn-lt"/>
                          <a:ea typeface="+mn-ea"/>
                          <a:cs typeface="+mn-cs"/>
                        </a:rPr>
                        <a:t>105.5</a:t>
                      </a:r>
                    </a:p>
                  </a:txBody>
                  <a:tcPr marL="0" marR="0" marT="0" marB="0" anchor="b">
                    <a:solidFill>
                      <a:srgbClr val="C49F00"/>
                    </a:solidFill>
                  </a:tcPr>
                </a:tc>
              </a:tr>
              <a:tr h="228600">
                <a:tc>
                  <a:txBody>
                    <a:bodyPr/>
                    <a:lstStyle/>
                    <a:p>
                      <a:pPr algn="l" fontAlgn="b"/>
                      <a:r>
                        <a:rPr lang="en-US" sz="1400" b="1" kern="1200" dirty="0" smtClean="0">
                          <a:solidFill>
                            <a:schemeClr val="dk1"/>
                          </a:solidFill>
                          <a:latin typeface="+mn-lt"/>
                          <a:ea typeface="+mn-ea"/>
                          <a:cs typeface="+mn-cs"/>
                        </a:rPr>
                        <a:t>Winch Operator</a:t>
                      </a:r>
                    </a:p>
                  </a:txBody>
                  <a:tcPr marL="0" marR="0" marT="0" marB="0" anchor="b">
                    <a:solidFill>
                      <a:srgbClr val="C49F00"/>
                    </a:solidFill>
                  </a:tcPr>
                </a:tc>
                <a:tc>
                  <a:txBody>
                    <a:bodyPr/>
                    <a:lstStyle/>
                    <a:p>
                      <a:pPr algn="r" fontAlgn="b"/>
                      <a:r>
                        <a:rPr lang="en-US" sz="1400" b="1" kern="1200" dirty="0" smtClean="0">
                          <a:solidFill>
                            <a:schemeClr val="dk1"/>
                          </a:solidFill>
                          <a:latin typeface="+mn-lt"/>
                          <a:ea typeface="+mn-ea"/>
                          <a:cs typeface="+mn-cs"/>
                        </a:rPr>
                        <a:t>98.3</a:t>
                      </a:r>
                    </a:p>
                  </a:txBody>
                  <a:tcPr marL="0" marR="0" marT="0" marB="0" anchor="b">
                    <a:solidFill>
                      <a:srgbClr val="C49F00"/>
                    </a:solidFill>
                  </a:tcPr>
                </a:tc>
                <a:tc>
                  <a:txBody>
                    <a:bodyPr/>
                    <a:lstStyle/>
                    <a:p>
                      <a:pPr algn="r" fontAlgn="b"/>
                      <a:r>
                        <a:rPr lang="en-US" sz="1400" b="1" kern="1200" dirty="0" smtClean="0">
                          <a:solidFill>
                            <a:schemeClr val="dk1"/>
                          </a:solidFill>
                          <a:latin typeface="+mn-lt"/>
                          <a:ea typeface="+mn-ea"/>
                          <a:cs typeface="+mn-cs"/>
                        </a:rPr>
                        <a:t>92.1</a:t>
                      </a:r>
                    </a:p>
                  </a:txBody>
                  <a:tcPr marL="0" marR="0" marT="0" marB="0" anchor="b">
                    <a:solidFill>
                      <a:srgbClr val="C49F00"/>
                    </a:solidFill>
                  </a:tcPr>
                </a:tc>
              </a:tr>
              <a:tr h="228600">
                <a:tc>
                  <a:txBody>
                    <a:bodyPr/>
                    <a:lstStyle/>
                    <a:p>
                      <a:pPr algn="l" fontAlgn="b"/>
                      <a:r>
                        <a:rPr lang="en-US" sz="1400" b="1" kern="1200" dirty="0" smtClean="0">
                          <a:solidFill>
                            <a:schemeClr val="dk1"/>
                          </a:solidFill>
                          <a:latin typeface="+mn-lt"/>
                          <a:ea typeface="+mn-ea"/>
                          <a:cs typeface="+mn-cs"/>
                        </a:rPr>
                        <a:t>Loco Driver</a:t>
                      </a:r>
                    </a:p>
                  </a:txBody>
                  <a:tcPr marL="0" marR="0" marT="0" marB="0" anchor="b">
                    <a:solidFill>
                      <a:srgbClr val="C49F00"/>
                    </a:solidFill>
                  </a:tcPr>
                </a:tc>
                <a:tc>
                  <a:txBody>
                    <a:bodyPr/>
                    <a:lstStyle/>
                    <a:p>
                      <a:endParaRPr lang="en-US" sz="1400" b="1" kern="1200" dirty="0">
                        <a:solidFill>
                          <a:schemeClr val="dk1"/>
                        </a:solidFill>
                        <a:latin typeface="+mn-lt"/>
                        <a:ea typeface="+mn-ea"/>
                        <a:cs typeface="+mn-cs"/>
                      </a:endParaRPr>
                    </a:p>
                  </a:txBody>
                  <a:tcPr>
                    <a:solidFill>
                      <a:srgbClr val="C49F00"/>
                    </a:solidFill>
                  </a:tcPr>
                </a:tc>
                <a:tc>
                  <a:txBody>
                    <a:bodyPr/>
                    <a:lstStyle/>
                    <a:p>
                      <a:endParaRPr lang="en-US" sz="1400" b="1" kern="1200" dirty="0">
                        <a:solidFill>
                          <a:schemeClr val="dk1"/>
                        </a:solidFill>
                        <a:latin typeface="+mn-lt"/>
                        <a:ea typeface="+mn-ea"/>
                        <a:cs typeface="+mn-cs"/>
                      </a:endParaRPr>
                    </a:p>
                  </a:txBody>
                  <a:tcPr>
                    <a:solidFill>
                      <a:srgbClr val="C49F00"/>
                    </a:solidFill>
                  </a:tcPr>
                </a:tc>
              </a:tr>
              <a:tr h="228600">
                <a:tc>
                  <a:txBody>
                    <a:bodyPr/>
                    <a:lstStyle/>
                    <a:p>
                      <a:pPr algn="l" fontAlgn="b"/>
                      <a:r>
                        <a:rPr lang="en-US" sz="1400" b="1" kern="1200" dirty="0" err="1" smtClean="0">
                          <a:solidFill>
                            <a:schemeClr val="dk1"/>
                          </a:solidFill>
                          <a:latin typeface="+mn-lt"/>
                          <a:ea typeface="+mn-ea"/>
                          <a:cs typeface="+mn-cs"/>
                        </a:rPr>
                        <a:t>Shiftboss</a:t>
                      </a:r>
                      <a:r>
                        <a:rPr lang="en-US" sz="1400" b="1" kern="1200" dirty="0" smtClean="0">
                          <a:solidFill>
                            <a:schemeClr val="dk1"/>
                          </a:solidFill>
                          <a:latin typeface="+mn-lt"/>
                          <a:ea typeface="+mn-ea"/>
                          <a:cs typeface="+mn-cs"/>
                        </a:rPr>
                        <a:t> </a:t>
                      </a:r>
                    </a:p>
                  </a:txBody>
                  <a:tcPr marL="0" marR="0" marT="0" marB="0" anchor="b">
                    <a:solidFill>
                      <a:srgbClr val="C49F00"/>
                    </a:solidFill>
                  </a:tcPr>
                </a:tc>
                <a:tc>
                  <a:txBody>
                    <a:bodyPr/>
                    <a:lstStyle/>
                    <a:p>
                      <a:pPr algn="r" fontAlgn="b"/>
                      <a:r>
                        <a:rPr lang="en-US" sz="1400" b="1" kern="1200" dirty="0" smtClean="0">
                          <a:solidFill>
                            <a:schemeClr val="dk1"/>
                          </a:solidFill>
                          <a:latin typeface="+mn-lt"/>
                          <a:ea typeface="+mn-ea"/>
                          <a:cs typeface="+mn-cs"/>
                        </a:rPr>
                        <a:t>104.9</a:t>
                      </a:r>
                    </a:p>
                  </a:txBody>
                  <a:tcPr marL="0" marR="0" marT="0" marB="0" anchor="b">
                    <a:solidFill>
                      <a:srgbClr val="C49F00"/>
                    </a:solidFill>
                  </a:tcPr>
                </a:tc>
                <a:tc>
                  <a:txBody>
                    <a:bodyPr/>
                    <a:lstStyle/>
                    <a:p>
                      <a:pPr algn="r" fontAlgn="b"/>
                      <a:r>
                        <a:rPr lang="en-US" sz="1400" b="1" kern="1200" dirty="0" smtClean="0">
                          <a:solidFill>
                            <a:schemeClr val="dk1"/>
                          </a:solidFill>
                          <a:latin typeface="+mn-lt"/>
                          <a:ea typeface="+mn-ea"/>
                          <a:cs typeface="+mn-cs"/>
                        </a:rPr>
                        <a:t>89.7</a:t>
                      </a:r>
                    </a:p>
                  </a:txBody>
                  <a:tcPr marL="0" marR="0" marT="0" marB="0" anchor="b">
                    <a:solidFill>
                      <a:srgbClr val="C49F00"/>
                    </a:solidFill>
                  </a:tcPr>
                </a:tc>
              </a:tr>
              <a:tr h="228600">
                <a:tc>
                  <a:txBody>
                    <a:bodyPr/>
                    <a:lstStyle/>
                    <a:p>
                      <a:pPr algn="l" fontAlgn="b"/>
                      <a:r>
                        <a:rPr lang="en-US" sz="1400" b="1" kern="1200" dirty="0" smtClean="0">
                          <a:solidFill>
                            <a:schemeClr val="dk1"/>
                          </a:solidFill>
                          <a:latin typeface="+mn-lt"/>
                          <a:ea typeface="+mn-ea"/>
                          <a:cs typeface="+mn-cs"/>
                        </a:rPr>
                        <a:t>Miner </a:t>
                      </a:r>
                    </a:p>
                  </a:txBody>
                  <a:tcPr marL="0" marR="0" marT="0" marB="0" anchor="b">
                    <a:solidFill>
                      <a:srgbClr val="C49F00"/>
                    </a:solidFill>
                  </a:tcPr>
                </a:tc>
                <a:tc>
                  <a:txBody>
                    <a:bodyPr/>
                    <a:lstStyle/>
                    <a:p>
                      <a:pPr algn="r" fontAlgn="b"/>
                      <a:r>
                        <a:rPr lang="en-US" sz="1400" b="1" kern="1200" dirty="0" smtClean="0">
                          <a:solidFill>
                            <a:schemeClr val="dk1"/>
                          </a:solidFill>
                          <a:latin typeface="+mn-lt"/>
                          <a:ea typeface="+mn-ea"/>
                          <a:cs typeface="+mn-cs"/>
                        </a:rPr>
                        <a:t>103.2</a:t>
                      </a:r>
                    </a:p>
                  </a:txBody>
                  <a:tcPr marL="0" marR="0" marT="0" marB="0" anchor="b">
                    <a:solidFill>
                      <a:srgbClr val="C49F00"/>
                    </a:solidFill>
                  </a:tcPr>
                </a:tc>
                <a:tc>
                  <a:txBody>
                    <a:bodyPr/>
                    <a:lstStyle/>
                    <a:p>
                      <a:pPr algn="r" fontAlgn="b"/>
                      <a:r>
                        <a:rPr lang="en-US" sz="1400" b="1" kern="1200" dirty="0" smtClean="0">
                          <a:solidFill>
                            <a:schemeClr val="dk1"/>
                          </a:solidFill>
                          <a:latin typeface="+mn-lt"/>
                          <a:ea typeface="+mn-ea"/>
                          <a:cs typeface="+mn-cs"/>
                        </a:rPr>
                        <a:t>90.4</a:t>
                      </a:r>
                    </a:p>
                  </a:txBody>
                  <a:tcPr marL="0" marR="0" marT="0" marB="0" anchor="b">
                    <a:solidFill>
                      <a:srgbClr val="C49F00"/>
                    </a:solidFill>
                  </a:tcPr>
                </a:tc>
              </a:tr>
              <a:tr h="228600">
                <a:tc>
                  <a:txBody>
                    <a:bodyPr/>
                    <a:lstStyle/>
                    <a:p>
                      <a:pPr algn="l" fontAlgn="b"/>
                      <a:r>
                        <a:rPr lang="en-US" sz="1400" b="1" kern="1200" dirty="0" err="1" smtClean="0">
                          <a:solidFill>
                            <a:schemeClr val="dk1"/>
                          </a:solidFill>
                          <a:latin typeface="+mn-lt"/>
                          <a:ea typeface="+mn-ea"/>
                          <a:cs typeface="+mn-cs"/>
                        </a:rPr>
                        <a:t>Stoper</a:t>
                      </a:r>
                      <a:r>
                        <a:rPr lang="en-US" sz="1400" b="1" kern="1200" dirty="0" smtClean="0">
                          <a:solidFill>
                            <a:schemeClr val="dk1"/>
                          </a:solidFill>
                          <a:latin typeface="+mn-lt"/>
                          <a:ea typeface="+mn-ea"/>
                          <a:cs typeface="+mn-cs"/>
                        </a:rPr>
                        <a:t> </a:t>
                      </a:r>
                    </a:p>
                  </a:txBody>
                  <a:tcPr marL="0" marR="0" marT="0" marB="0" anchor="b">
                    <a:solidFill>
                      <a:srgbClr val="C49F00"/>
                    </a:solidFill>
                  </a:tcPr>
                </a:tc>
                <a:tc>
                  <a:txBody>
                    <a:bodyPr/>
                    <a:lstStyle/>
                    <a:p>
                      <a:pPr algn="r" fontAlgn="b"/>
                      <a:r>
                        <a:rPr lang="en-US" sz="1400" b="1" kern="1200" dirty="0" smtClean="0">
                          <a:solidFill>
                            <a:schemeClr val="dk1"/>
                          </a:solidFill>
                          <a:latin typeface="+mn-lt"/>
                          <a:ea typeface="+mn-ea"/>
                          <a:cs typeface="+mn-cs"/>
                        </a:rPr>
                        <a:t>102.3</a:t>
                      </a:r>
                    </a:p>
                  </a:txBody>
                  <a:tcPr marL="0" marR="0" marT="0" marB="0" anchor="b">
                    <a:solidFill>
                      <a:srgbClr val="C49F00"/>
                    </a:solidFill>
                  </a:tcPr>
                </a:tc>
                <a:tc>
                  <a:txBody>
                    <a:bodyPr/>
                    <a:lstStyle/>
                    <a:p>
                      <a:pPr algn="r" fontAlgn="b"/>
                      <a:r>
                        <a:rPr lang="en-US" sz="1400" b="1" kern="1200" dirty="0" smtClean="0">
                          <a:solidFill>
                            <a:schemeClr val="dk1"/>
                          </a:solidFill>
                          <a:latin typeface="+mn-lt"/>
                          <a:ea typeface="+mn-ea"/>
                          <a:cs typeface="+mn-cs"/>
                        </a:rPr>
                        <a:t>91.2</a:t>
                      </a:r>
                    </a:p>
                  </a:txBody>
                  <a:tcPr marL="0" marR="0" marT="0" marB="0" anchor="b">
                    <a:solidFill>
                      <a:srgbClr val="C49F00"/>
                    </a:solidFill>
                  </a:tcPr>
                </a:tc>
              </a:tr>
              <a:tr h="228600">
                <a:tc>
                  <a:txBody>
                    <a:bodyPr/>
                    <a:lstStyle/>
                    <a:p>
                      <a:pPr algn="l" fontAlgn="b"/>
                      <a:r>
                        <a:rPr lang="en-US" sz="1400" b="1" kern="1200" dirty="0" smtClean="0">
                          <a:solidFill>
                            <a:schemeClr val="dk1"/>
                          </a:solidFill>
                          <a:latin typeface="+mn-lt"/>
                          <a:ea typeface="+mn-ea"/>
                          <a:cs typeface="+mn-cs"/>
                        </a:rPr>
                        <a:t>Team Leader </a:t>
                      </a:r>
                    </a:p>
                  </a:txBody>
                  <a:tcPr marL="0" marR="0" marT="0" marB="0" anchor="b">
                    <a:solidFill>
                      <a:srgbClr val="C49F00"/>
                    </a:solidFill>
                  </a:tcPr>
                </a:tc>
                <a:tc>
                  <a:txBody>
                    <a:bodyPr/>
                    <a:lstStyle/>
                    <a:p>
                      <a:pPr algn="r" fontAlgn="b"/>
                      <a:r>
                        <a:rPr lang="en-US" sz="1400" b="1" kern="1200" dirty="0" smtClean="0">
                          <a:solidFill>
                            <a:schemeClr val="dk1"/>
                          </a:solidFill>
                          <a:latin typeface="+mn-lt"/>
                          <a:ea typeface="+mn-ea"/>
                          <a:cs typeface="+mn-cs"/>
                        </a:rPr>
                        <a:t>104.9</a:t>
                      </a:r>
                    </a:p>
                  </a:txBody>
                  <a:tcPr marL="0" marR="0" marT="0" marB="0" anchor="b">
                    <a:solidFill>
                      <a:srgbClr val="C49F00"/>
                    </a:solidFill>
                  </a:tcPr>
                </a:tc>
                <a:tc>
                  <a:txBody>
                    <a:bodyPr/>
                    <a:lstStyle/>
                    <a:p>
                      <a:pPr algn="r" fontAlgn="b"/>
                      <a:r>
                        <a:rPr lang="en-US" sz="1400" b="1" kern="1200" dirty="0" smtClean="0">
                          <a:solidFill>
                            <a:schemeClr val="dk1"/>
                          </a:solidFill>
                          <a:latin typeface="+mn-lt"/>
                          <a:ea typeface="+mn-ea"/>
                          <a:cs typeface="+mn-cs"/>
                        </a:rPr>
                        <a:t>93.2</a:t>
                      </a:r>
                    </a:p>
                  </a:txBody>
                  <a:tcPr marL="0" marR="0" marT="0" marB="0" anchor="b">
                    <a:solidFill>
                      <a:srgbClr val="C49F00"/>
                    </a:solidFill>
                  </a:tcPr>
                </a:tc>
              </a:tr>
            </a:tbl>
          </a:graphicData>
        </a:graphic>
      </p:graphicFrame>
    </p:spTree>
  </p:cSld>
  <p:clrMapOvr>
    <a:masterClrMapping/>
  </p:clrMapOvr>
  <p:transition>
    <p:spli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2" cstate="print"/>
          <a:srcRect l="56223" t="5468" r="18422" b="23450"/>
          <a:stretch>
            <a:fillRect/>
          </a:stretch>
        </p:blipFill>
        <p:spPr bwMode="auto">
          <a:xfrm>
            <a:off x="8124760" y="6324600"/>
            <a:ext cx="693889" cy="392198"/>
          </a:xfrm>
          <a:prstGeom prst="rect">
            <a:avLst/>
          </a:prstGeom>
          <a:ln>
            <a:solidFill>
              <a:srgbClr val="C49F00"/>
            </a:solidFill>
          </a:ln>
          <a:effectLst/>
        </p:spPr>
      </p:pic>
      <p:cxnSp>
        <p:nvCxnSpPr>
          <p:cNvPr id="8" name="Straight Connector 7"/>
          <p:cNvCxnSpPr/>
          <p:nvPr/>
        </p:nvCxnSpPr>
        <p:spPr>
          <a:xfrm flipV="1">
            <a:off x="1142977" y="6324599"/>
            <a:ext cx="6781823" cy="1"/>
          </a:xfrm>
          <a:prstGeom prst="line">
            <a:avLst/>
          </a:prstGeom>
          <a:ln w="12700">
            <a:solidFill>
              <a:srgbClr val="C49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142977" y="6748299"/>
            <a:ext cx="6781823" cy="0"/>
          </a:xfrm>
          <a:prstGeom prst="line">
            <a:avLst/>
          </a:prstGeom>
          <a:ln w="12700">
            <a:solidFill>
              <a:srgbClr val="C49F00"/>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3" cstate="print"/>
          <a:srcRect/>
          <a:stretch>
            <a:fillRect/>
          </a:stretch>
        </p:blipFill>
        <p:spPr bwMode="auto">
          <a:xfrm>
            <a:off x="285721" y="6324600"/>
            <a:ext cx="857256" cy="423699"/>
          </a:xfrm>
          <a:prstGeom prst="rect">
            <a:avLst/>
          </a:prstGeom>
          <a:noFill/>
          <a:ln w="9525">
            <a:noFill/>
            <a:miter lim="800000"/>
            <a:headEnd/>
            <a:tailEnd/>
          </a:ln>
          <a:effectLst/>
        </p:spPr>
      </p:pic>
      <p:cxnSp>
        <p:nvCxnSpPr>
          <p:cNvPr id="16" name="Straight Connector 15"/>
          <p:cNvCxnSpPr/>
          <p:nvPr/>
        </p:nvCxnSpPr>
        <p:spPr>
          <a:xfrm>
            <a:off x="0" y="1066800"/>
            <a:ext cx="8929718" cy="1588"/>
          </a:xfrm>
          <a:prstGeom prst="line">
            <a:avLst/>
          </a:prstGeom>
          <a:ln>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18" name="Title 3"/>
          <p:cNvSpPr txBox="1">
            <a:spLocks/>
          </p:cNvSpPr>
          <p:nvPr/>
        </p:nvSpPr>
        <p:spPr>
          <a:xfrm>
            <a:off x="71438" y="-24"/>
            <a:ext cx="9001156" cy="571504"/>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endParaRPr kumimoji="0" lang="en-ZA" sz="2400" b="1" i="0" u="none" strike="noStrike" kern="1200" cap="none" spc="0" normalizeH="0" baseline="0" noProof="0" dirty="0">
              <a:ln>
                <a:noFill/>
              </a:ln>
              <a:solidFill>
                <a:srgbClr val="C49F00"/>
              </a:solidFill>
              <a:effectLst/>
              <a:uLnTx/>
              <a:uFillTx/>
              <a:latin typeface="Arial" pitchFamily="34" charset="0"/>
              <a:ea typeface="+mj-ea"/>
              <a:cs typeface="Arial" pitchFamily="34" charset="0"/>
            </a:endParaRPr>
          </a:p>
        </p:txBody>
      </p:sp>
      <p:sp>
        <p:nvSpPr>
          <p:cNvPr id="11" name="Title 3"/>
          <p:cNvSpPr txBox="1">
            <a:spLocks/>
          </p:cNvSpPr>
          <p:nvPr/>
        </p:nvSpPr>
        <p:spPr>
          <a:xfrm>
            <a:off x="84788" y="381000"/>
            <a:ext cx="9001156" cy="571504"/>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ZA" sz="3200" b="1" dirty="0" smtClean="0">
                <a:latin typeface="Arial" pitchFamily="34" charset="0"/>
                <a:ea typeface="+mj-ea"/>
                <a:cs typeface="Arial" pitchFamily="34" charset="0"/>
              </a:rPr>
              <a:t>T</a:t>
            </a:r>
            <a:r>
              <a:rPr kumimoji="0" lang="en-ZA" sz="3200" b="1" i="0" u="none" strike="noStrike" kern="1200" cap="none" spc="0" normalizeH="0" baseline="0" noProof="0" dirty="0" smtClean="0">
                <a:ln>
                  <a:noFill/>
                </a:ln>
                <a:effectLst/>
                <a:uLnTx/>
                <a:uFillTx/>
                <a:latin typeface="Arial" pitchFamily="34" charset="0"/>
                <a:ea typeface="+mj-ea"/>
                <a:cs typeface="Arial" pitchFamily="34" charset="0"/>
              </a:rPr>
              <a:t>he Direction of the Solution</a:t>
            </a:r>
            <a:endParaRPr kumimoji="0" lang="en-ZA" sz="3200" b="1" i="0" u="none" strike="noStrike" kern="1200" cap="none" spc="0" normalizeH="0" baseline="0" noProof="0" dirty="0">
              <a:ln>
                <a:noFill/>
              </a:ln>
              <a:effectLst/>
              <a:uLnTx/>
              <a:uFillTx/>
              <a:latin typeface="Arial" pitchFamily="34" charset="0"/>
              <a:ea typeface="+mj-ea"/>
              <a:cs typeface="Arial" pitchFamily="34" charset="0"/>
            </a:endParaRPr>
          </a:p>
        </p:txBody>
      </p:sp>
      <p:sp>
        <p:nvSpPr>
          <p:cNvPr id="10" name="Rectangle 9"/>
          <p:cNvSpPr/>
          <p:nvPr/>
        </p:nvSpPr>
        <p:spPr>
          <a:xfrm>
            <a:off x="2590800" y="6324600"/>
            <a:ext cx="3801041" cy="369332"/>
          </a:xfrm>
          <a:prstGeom prst="rect">
            <a:avLst/>
          </a:prstGeom>
        </p:spPr>
        <p:txBody>
          <a:bodyPr wrap="none">
            <a:spAutoFit/>
          </a:bodyPr>
          <a:lstStyle/>
          <a:p>
            <a:pPr marL="342900" lvl="0" indent="-342900" algn="ctr" fontAlgn="auto">
              <a:spcBef>
                <a:spcPct val="20000"/>
              </a:spcBef>
              <a:spcAft>
                <a:spcPts val="0"/>
              </a:spcAft>
              <a:defRPr/>
            </a:pPr>
            <a:r>
              <a:rPr lang="en-ZA" b="1" dirty="0" smtClean="0">
                <a:solidFill>
                  <a:schemeClr val="tx1">
                    <a:lumMod val="75000"/>
                    <a:lumOff val="25000"/>
                  </a:schemeClr>
                </a:solidFill>
                <a:latin typeface="Arial" pitchFamily="34" charset="0"/>
                <a:cs typeface="Arial" pitchFamily="34" charset="0"/>
              </a:rPr>
              <a:t>Leading the change to zero harm</a:t>
            </a:r>
            <a:endParaRPr lang="en-ZA" b="1" dirty="0">
              <a:solidFill>
                <a:schemeClr val="tx1">
                  <a:lumMod val="75000"/>
                  <a:lumOff val="25000"/>
                </a:schemeClr>
              </a:solidFill>
              <a:latin typeface="Arial" pitchFamily="34" charset="0"/>
              <a:cs typeface="Arial" pitchFamily="34" charset="0"/>
            </a:endParaRPr>
          </a:p>
        </p:txBody>
      </p:sp>
      <p:sp>
        <p:nvSpPr>
          <p:cNvPr id="889" name="Rectangle 3"/>
          <p:cNvSpPr txBox="1">
            <a:spLocks noChangeArrowheads="1"/>
          </p:cNvSpPr>
          <p:nvPr/>
        </p:nvSpPr>
        <p:spPr>
          <a:xfrm>
            <a:off x="381000" y="1295400"/>
            <a:ext cx="8424936" cy="4800600"/>
          </a:xfrm>
          <a:prstGeom prst="rect">
            <a:avLst/>
          </a:prstGeom>
        </p:spPr>
        <p:txBody>
          <a:bodyPr vert="horz" lIns="91440" tIns="45720" rIns="91440" bIns="45720" rtlCol="0">
            <a:normAutofit/>
          </a:bodyPr>
          <a:lstStyle/>
          <a:p>
            <a:pPr marL="609600" marR="0" lvl="0" indent="-609600" algn="ctr" defTabSz="914400" rtl="0" eaLnBrk="1" fontAlgn="auto" latinLnBrk="0" hangingPunct="1">
              <a:lnSpc>
                <a:spcPct val="9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800" b="1"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12" name="Chart 11"/>
          <p:cNvGraphicFramePr>
            <a:graphicFrameLocks noGrp="1"/>
          </p:cNvGraphicFramePr>
          <p:nvPr/>
        </p:nvGraphicFramePr>
        <p:xfrm>
          <a:off x="457200" y="1143000"/>
          <a:ext cx="6781800" cy="2895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Table 12"/>
          <p:cNvGraphicFramePr>
            <a:graphicFrameLocks noGrp="1"/>
          </p:cNvGraphicFramePr>
          <p:nvPr/>
        </p:nvGraphicFramePr>
        <p:xfrm>
          <a:off x="990600" y="4114800"/>
          <a:ext cx="5257800" cy="1854200"/>
        </p:xfrm>
        <a:graphic>
          <a:graphicData uri="http://schemas.openxmlformats.org/drawingml/2006/table">
            <a:tbl>
              <a:tblPr firstRow="1" bandRow="1">
                <a:effectLst>
                  <a:outerShdw blurRad="50800" dist="50800" dir="5400000" algn="ctr" rotWithShape="0">
                    <a:srgbClr val="C49F00"/>
                  </a:outerShdw>
                </a:effectLst>
                <a:tableStyleId>{5C22544A-7EE6-4342-B048-85BDC9FD1C3A}</a:tableStyleId>
              </a:tblPr>
              <a:tblGrid>
                <a:gridCol w="3756025"/>
                <a:gridCol w="1501775"/>
              </a:tblGrid>
              <a:tr h="370840">
                <a:tc>
                  <a:txBody>
                    <a:bodyPr/>
                    <a:lstStyle/>
                    <a:p>
                      <a:r>
                        <a:rPr lang="en-US" dirty="0" smtClean="0"/>
                        <a:t>HCP</a:t>
                      </a:r>
                      <a:endParaRPr lang="en-US" dirty="0"/>
                    </a:p>
                  </a:txBody>
                  <a:tcPr>
                    <a:solidFill>
                      <a:srgbClr val="C49F00"/>
                    </a:solidFill>
                  </a:tcPr>
                </a:tc>
                <a:tc>
                  <a:txBody>
                    <a:bodyPr/>
                    <a:lstStyle/>
                    <a:p>
                      <a:r>
                        <a:rPr lang="en-US" dirty="0" smtClean="0"/>
                        <a:t>Current</a:t>
                      </a:r>
                      <a:endParaRPr lang="en-US" dirty="0"/>
                    </a:p>
                  </a:txBody>
                  <a:tcPr>
                    <a:solidFill>
                      <a:srgbClr val="C49F00"/>
                    </a:solidFill>
                  </a:tcPr>
                </a:tc>
              </a:tr>
              <a:tr h="370840">
                <a:tc>
                  <a:txBody>
                    <a:bodyPr/>
                    <a:lstStyle/>
                    <a:p>
                      <a:r>
                        <a:rPr lang="en-US" dirty="0" smtClean="0"/>
                        <a:t>Elimination ,Isolation etc</a:t>
                      </a:r>
                      <a:endParaRPr lang="en-US" dirty="0"/>
                    </a:p>
                  </a:txBody>
                  <a:tcPr>
                    <a:solidFill>
                      <a:srgbClr val="C49F00"/>
                    </a:solidFill>
                  </a:tcPr>
                </a:tc>
                <a:tc>
                  <a:txBody>
                    <a:bodyPr/>
                    <a:lstStyle/>
                    <a:p>
                      <a:r>
                        <a:rPr lang="en-US" dirty="0" smtClean="0"/>
                        <a:t>10%?</a:t>
                      </a:r>
                      <a:endParaRPr lang="en-US" dirty="0"/>
                    </a:p>
                  </a:txBody>
                  <a:tcPr>
                    <a:solidFill>
                      <a:srgbClr val="C49F00"/>
                    </a:solidFill>
                  </a:tcPr>
                </a:tc>
              </a:tr>
              <a:tr h="370840">
                <a:tc>
                  <a:txBody>
                    <a:bodyPr/>
                    <a:lstStyle/>
                    <a:p>
                      <a:r>
                        <a:rPr lang="en-US" dirty="0" smtClean="0"/>
                        <a:t>Engineering Controls</a:t>
                      </a:r>
                      <a:endParaRPr lang="en-US" dirty="0"/>
                    </a:p>
                  </a:txBody>
                  <a:tcPr>
                    <a:solidFill>
                      <a:srgbClr val="C49F00"/>
                    </a:solidFill>
                  </a:tcPr>
                </a:tc>
                <a:tc>
                  <a:txBody>
                    <a:bodyPr/>
                    <a:lstStyle/>
                    <a:p>
                      <a:r>
                        <a:rPr lang="en-US" dirty="0" smtClean="0"/>
                        <a:t>10%?</a:t>
                      </a:r>
                      <a:endParaRPr lang="en-US" dirty="0"/>
                    </a:p>
                  </a:txBody>
                  <a:tcPr>
                    <a:solidFill>
                      <a:srgbClr val="C49F00"/>
                    </a:solidFill>
                  </a:tcPr>
                </a:tc>
              </a:tr>
              <a:tr h="370840">
                <a:tc>
                  <a:txBody>
                    <a:bodyPr/>
                    <a:lstStyle/>
                    <a:p>
                      <a:r>
                        <a:rPr lang="en-US" dirty="0" smtClean="0"/>
                        <a:t>Administrative Controls</a:t>
                      </a:r>
                      <a:endParaRPr lang="en-US" dirty="0"/>
                    </a:p>
                  </a:txBody>
                  <a:tcPr>
                    <a:solidFill>
                      <a:srgbClr val="C49F00"/>
                    </a:solidFill>
                  </a:tcPr>
                </a:tc>
                <a:tc>
                  <a:txBody>
                    <a:bodyPr/>
                    <a:lstStyle/>
                    <a:p>
                      <a:r>
                        <a:rPr lang="en-US" dirty="0" smtClean="0"/>
                        <a:t>10%?</a:t>
                      </a:r>
                      <a:endParaRPr lang="en-US" dirty="0"/>
                    </a:p>
                  </a:txBody>
                  <a:tcPr>
                    <a:solidFill>
                      <a:srgbClr val="C49F00"/>
                    </a:solidFill>
                  </a:tcPr>
                </a:tc>
              </a:tr>
              <a:tr h="370840">
                <a:tc>
                  <a:txBody>
                    <a:bodyPr/>
                    <a:lstStyle/>
                    <a:p>
                      <a:r>
                        <a:rPr lang="en-US" dirty="0" smtClean="0"/>
                        <a:t>Personal</a:t>
                      </a:r>
                      <a:r>
                        <a:rPr lang="en-US" baseline="0" dirty="0" smtClean="0"/>
                        <a:t> Protective Equip. (PPE)</a:t>
                      </a:r>
                      <a:endParaRPr lang="en-US" dirty="0"/>
                    </a:p>
                  </a:txBody>
                  <a:tcPr>
                    <a:solidFill>
                      <a:srgbClr val="C49F00"/>
                    </a:solidFill>
                  </a:tcPr>
                </a:tc>
                <a:tc>
                  <a:txBody>
                    <a:bodyPr/>
                    <a:lstStyle/>
                    <a:p>
                      <a:r>
                        <a:rPr lang="en-US" b="1" dirty="0" smtClean="0">
                          <a:solidFill>
                            <a:srgbClr val="FF0000"/>
                          </a:solidFill>
                        </a:rPr>
                        <a:t>70%?</a:t>
                      </a:r>
                      <a:endParaRPr lang="en-US" b="1" dirty="0">
                        <a:solidFill>
                          <a:srgbClr val="FF0000"/>
                        </a:solidFill>
                      </a:endParaRPr>
                    </a:p>
                  </a:txBody>
                  <a:tcPr>
                    <a:solidFill>
                      <a:srgbClr val="C49F00"/>
                    </a:solidFill>
                  </a:tcPr>
                </a:tc>
              </a:tr>
            </a:tbl>
          </a:graphicData>
        </a:graphic>
      </p:graphicFrame>
      <p:sp>
        <p:nvSpPr>
          <p:cNvPr id="21" name="Arc 20"/>
          <p:cNvSpPr/>
          <p:nvPr/>
        </p:nvSpPr>
        <p:spPr>
          <a:xfrm rot="10800000">
            <a:off x="6019800" y="2971800"/>
            <a:ext cx="685800" cy="762000"/>
          </a:xfrm>
          <a:prstGeom prst="arc">
            <a:avLst>
              <a:gd name="adj1" fmla="val 15571252"/>
              <a:gd name="adj2" fmla="val 20690128"/>
            </a:avLst>
          </a:prstGeom>
          <a:ln w="44450">
            <a:solidFill>
              <a:srgbClr val="FF0000"/>
            </a:solidFill>
            <a:prstDash val="solid"/>
            <a:beve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ransition>
    <p:spli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2" cstate="print"/>
          <a:srcRect l="56223" t="5468" r="18422" b="23450"/>
          <a:stretch>
            <a:fillRect/>
          </a:stretch>
        </p:blipFill>
        <p:spPr bwMode="auto">
          <a:xfrm>
            <a:off x="8124760" y="6324600"/>
            <a:ext cx="693889" cy="392198"/>
          </a:xfrm>
          <a:prstGeom prst="rect">
            <a:avLst/>
          </a:prstGeom>
          <a:ln>
            <a:solidFill>
              <a:srgbClr val="C49F00"/>
            </a:solidFill>
          </a:ln>
          <a:effectLst/>
        </p:spPr>
      </p:pic>
      <p:cxnSp>
        <p:nvCxnSpPr>
          <p:cNvPr id="8" name="Straight Connector 7"/>
          <p:cNvCxnSpPr/>
          <p:nvPr/>
        </p:nvCxnSpPr>
        <p:spPr>
          <a:xfrm flipV="1">
            <a:off x="1142977" y="6324599"/>
            <a:ext cx="6781823" cy="1"/>
          </a:xfrm>
          <a:prstGeom prst="line">
            <a:avLst/>
          </a:prstGeom>
          <a:ln w="12700">
            <a:solidFill>
              <a:srgbClr val="C49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142977" y="6748299"/>
            <a:ext cx="6781823" cy="0"/>
          </a:xfrm>
          <a:prstGeom prst="line">
            <a:avLst/>
          </a:prstGeom>
          <a:ln w="12700">
            <a:solidFill>
              <a:srgbClr val="C49F00"/>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3" cstate="print"/>
          <a:srcRect/>
          <a:stretch>
            <a:fillRect/>
          </a:stretch>
        </p:blipFill>
        <p:spPr bwMode="auto">
          <a:xfrm>
            <a:off x="285721" y="6324600"/>
            <a:ext cx="857256" cy="423699"/>
          </a:xfrm>
          <a:prstGeom prst="rect">
            <a:avLst/>
          </a:prstGeom>
          <a:noFill/>
          <a:ln w="9525">
            <a:noFill/>
            <a:miter lim="800000"/>
            <a:headEnd/>
            <a:tailEnd/>
          </a:ln>
          <a:effectLst/>
        </p:spPr>
      </p:pic>
      <p:cxnSp>
        <p:nvCxnSpPr>
          <p:cNvPr id="16" name="Straight Connector 15"/>
          <p:cNvCxnSpPr/>
          <p:nvPr/>
        </p:nvCxnSpPr>
        <p:spPr>
          <a:xfrm>
            <a:off x="0" y="1066800"/>
            <a:ext cx="8929718" cy="1588"/>
          </a:xfrm>
          <a:prstGeom prst="line">
            <a:avLst/>
          </a:prstGeom>
          <a:ln>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18" name="Title 3"/>
          <p:cNvSpPr txBox="1">
            <a:spLocks/>
          </p:cNvSpPr>
          <p:nvPr/>
        </p:nvSpPr>
        <p:spPr>
          <a:xfrm>
            <a:off x="71438" y="-24"/>
            <a:ext cx="9001156" cy="571504"/>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endParaRPr kumimoji="0" lang="en-ZA" sz="2400" b="1" i="0" u="none" strike="noStrike" kern="1200" cap="none" spc="0" normalizeH="0" baseline="0" noProof="0" dirty="0">
              <a:ln>
                <a:noFill/>
              </a:ln>
              <a:solidFill>
                <a:srgbClr val="C49F00"/>
              </a:solidFill>
              <a:effectLst/>
              <a:uLnTx/>
              <a:uFillTx/>
              <a:latin typeface="Arial" pitchFamily="34" charset="0"/>
              <a:ea typeface="+mj-ea"/>
              <a:cs typeface="Arial" pitchFamily="34" charset="0"/>
            </a:endParaRPr>
          </a:p>
        </p:txBody>
      </p:sp>
      <p:sp>
        <p:nvSpPr>
          <p:cNvPr id="11" name="Title 3"/>
          <p:cNvSpPr txBox="1">
            <a:spLocks/>
          </p:cNvSpPr>
          <p:nvPr/>
        </p:nvSpPr>
        <p:spPr>
          <a:xfrm>
            <a:off x="84788" y="381000"/>
            <a:ext cx="9001156" cy="571504"/>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ZA" sz="3200" b="1" dirty="0" smtClean="0">
                <a:latin typeface="Arial" pitchFamily="34" charset="0"/>
                <a:ea typeface="+mj-ea"/>
                <a:cs typeface="Arial" pitchFamily="34" charset="0"/>
              </a:rPr>
              <a:t>Introduction</a:t>
            </a:r>
            <a:endParaRPr kumimoji="0" lang="en-ZA" sz="3200" b="1" i="0" u="none" strike="noStrike" kern="1200" cap="none" spc="0" normalizeH="0" baseline="0" noProof="0" dirty="0">
              <a:ln>
                <a:noFill/>
              </a:ln>
              <a:effectLst/>
              <a:uLnTx/>
              <a:uFillTx/>
              <a:latin typeface="Arial" pitchFamily="34" charset="0"/>
              <a:ea typeface="+mj-ea"/>
              <a:cs typeface="Arial" pitchFamily="34" charset="0"/>
            </a:endParaRPr>
          </a:p>
        </p:txBody>
      </p:sp>
      <p:sp>
        <p:nvSpPr>
          <p:cNvPr id="10" name="Rectangle 9"/>
          <p:cNvSpPr/>
          <p:nvPr/>
        </p:nvSpPr>
        <p:spPr>
          <a:xfrm>
            <a:off x="2590800" y="6324600"/>
            <a:ext cx="3801041" cy="369332"/>
          </a:xfrm>
          <a:prstGeom prst="rect">
            <a:avLst/>
          </a:prstGeom>
        </p:spPr>
        <p:txBody>
          <a:bodyPr wrap="none">
            <a:spAutoFit/>
          </a:bodyPr>
          <a:lstStyle/>
          <a:p>
            <a:pPr marL="342900" lvl="0" indent="-342900" algn="ctr" fontAlgn="auto">
              <a:spcBef>
                <a:spcPct val="20000"/>
              </a:spcBef>
              <a:spcAft>
                <a:spcPts val="0"/>
              </a:spcAft>
              <a:defRPr/>
            </a:pPr>
            <a:r>
              <a:rPr lang="en-ZA" b="1" dirty="0" smtClean="0">
                <a:solidFill>
                  <a:schemeClr val="tx1">
                    <a:lumMod val="75000"/>
                    <a:lumOff val="25000"/>
                  </a:schemeClr>
                </a:solidFill>
                <a:latin typeface="Arial" pitchFamily="34" charset="0"/>
                <a:cs typeface="Arial" pitchFamily="34" charset="0"/>
              </a:rPr>
              <a:t>Leading the change to zero harm</a:t>
            </a:r>
            <a:endParaRPr lang="en-ZA" b="1" dirty="0">
              <a:solidFill>
                <a:schemeClr val="tx1">
                  <a:lumMod val="75000"/>
                  <a:lumOff val="25000"/>
                </a:schemeClr>
              </a:solidFill>
              <a:latin typeface="Arial" pitchFamily="34" charset="0"/>
              <a:cs typeface="Arial" pitchFamily="34" charset="0"/>
            </a:endParaRPr>
          </a:p>
        </p:txBody>
      </p:sp>
      <p:sp>
        <p:nvSpPr>
          <p:cNvPr id="889" name="Rectangle 3"/>
          <p:cNvSpPr txBox="1">
            <a:spLocks noChangeArrowheads="1"/>
          </p:cNvSpPr>
          <p:nvPr/>
        </p:nvSpPr>
        <p:spPr>
          <a:xfrm>
            <a:off x="381000" y="1295400"/>
            <a:ext cx="8424936" cy="4800600"/>
          </a:xfrm>
          <a:prstGeom prst="rect">
            <a:avLst/>
          </a:prstGeom>
        </p:spPr>
        <p:txBody>
          <a:bodyPr vert="horz" lIns="91440" tIns="45720" rIns="91440" bIns="45720" rtlCol="0">
            <a:normAutofit/>
          </a:bodyPr>
          <a:lstStyle/>
          <a:p>
            <a:pPr marL="609600" marR="0" lvl="0" indent="-609600" algn="ctr" defTabSz="914400" rtl="0" eaLnBrk="1" fontAlgn="auto" latinLnBrk="0" hangingPunct="1">
              <a:lnSpc>
                <a:spcPct val="9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800" b="1"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3" name="Rectangle 8"/>
          <p:cNvSpPr>
            <a:spLocks noChangeArrowheads="1"/>
          </p:cNvSpPr>
          <p:nvPr/>
        </p:nvSpPr>
        <p:spPr bwMode="auto">
          <a:xfrm>
            <a:off x="228600" y="1295400"/>
            <a:ext cx="8686800" cy="5029200"/>
          </a:xfrm>
          <a:prstGeom prst="rect">
            <a:avLst/>
          </a:prstGeom>
          <a:noFill/>
          <a:ln w="9525">
            <a:noFill/>
            <a:miter lim="800000"/>
            <a:headEnd/>
            <a:tailEnd/>
          </a:ln>
        </p:spPr>
        <p:txBody>
          <a:bodyPr/>
          <a:lstStyle/>
          <a:p>
            <a:pPr marL="342900" indent="-342900">
              <a:defRPr/>
            </a:pPr>
            <a:r>
              <a:rPr lang="en-US" sz="2800" b="1" i="1" dirty="0" smtClean="0">
                <a:latin typeface="+mn-lt"/>
                <a:cs typeface="+mn-cs"/>
              </a:rPr>
              <a:t>…</a:t>
            </a:r>
            <a:r>
              <a:rPr lang="en-US" sz="2400" b="1" i="1" dirty="0" smtClean="0">
                <a:latin typeface="+mn-lt"/>
                <a:cs typeface="+mn-cs"/>
              </a:rPr>
              <a:t>all employees wear HPDs from bank to bank…</a:t>
            </a:r>
          </a:p>
          <a:p>
            <a:pPr marL="342900" indent="-342900">
              <a:defRPr/>
            </a:pPr>
            <a:r>
              <a:rPr lang="en-US" sz="2400" b="1" i="1" dirty="0" smtClean="0">
                <a:solidFill>
                  <a:srgbClr val="FF0000"/>
                </a:solidFill>
                <a:latin typeface="+mn-lt"/>
                <a:cs typeface="+mn-cs"/>
              </a:rPr>
              <a:t>(is this a common practice/motto)?</a:t>
            </a:r>
          </a:p>
          <a:p>
            <a:pPr marL="342900" indent="-342900" algn="ctr">
              <a:defRPr/>
            </a:pPr>
            <a:endParaRPr lang="en-US" sz="2400" b="1" i="1" dirty="0" smtClean="0"/>
          </a:p>
          <a:p>
            <a:pPr marL="342900" indent="-342900" algn="ctr">
              <a:defRPr/>
            </a:pPr>
            <a:r>
              <a:rPr lang="en-US" sz="2400" b="1" i="1" dirty="0" smtClean="0"/>
              <a:t> </a:t>
            </a:r>
            <a:r>
              <a:rPr lang="en-US" sz="2400" b="1" i="1" dirty="0" smtClean="0">
                <a:latin typeface="+mn-lt"/>
                <a:cs typeface="+mn-cs"/>
              </a:rPr>
              <a:t>…do we have OH challenges? </a:t>
            </a:r>
            <a:r>
              <a:rPr lang="en-US" sz="2400" b="1" i="1" dirty="0" smtClean="0">
                <a:solidFill>
                  <a:srgbClr val="FF0000"/>
                </a:solidFill>
                <a:latin typeface="+mn-lt"/>
                <a:cs typeface="+mn-cs"/>
              </a:rPr>
              <a:t>YES</a:t>
            </a:r>
          </a:p>
          <a:p>
            <a:pPr marL="342900" indent="-342900" algn="ctr">
              <a:defRPr/>
            </a:pPr>
            <a:endParaRPr lang="en-US" sz="2400" b="1" i="1" dirty="0" smtClean="0">
              <a:latin typeface="+mn-lt"/>
              <a:cs typeface="+mn-cs"/>
            </a:endParaRPr>
          </a:p>
          <a:p>
            <a:pPr marL="342900" indent="-342900" algn="ctr">
              <a:defRPr/>
            </a:pPr>
            <a:r>
              <a:rPr lang="en-US" sz="2400" b="1" i="1" dirty="0" smtClean="0">
                <a:latin typeface="+mn-lt"/>
                <a:cs typeface="+mn-cs"/>
              </a:rPr>
              <a:t>…do we have a Noise problem relative to other OHS challenges? </a:t>
            </a:r>
          </a:p>
          <a:p>
            <a:pPr marL="342900" indent="-342900" algn="ctr">
              <a:defRPr/>
            </a:pPr>
            <a:endParaRPr lang="en-US" sz="2400" b="1" i="1" dirty="0" smtClean="0">
              <a:latin typeface="+mn-lt"/>
              <a:cs typeface="+mn-cs"/>
            </a:endParaRPr>
          </a:p>
          <a:p>
            <a:pPr marL="342900" indent="-342900" algn="ctr">
              <a:defRPr/>
            </a:pPr>
            <a:endParaRPr lang="en-US" sz="2400" b="1" i="1" dirty="0" smtClean="0">
              <a:latin typeface="+mn-lt"/>
              <a:cs typeface="+mn-cs"/>
            </a:endParaRPr>
          </a:p>
          <a:p>
            <a:pPr marL="342900" indent="-342900" algn="ctr">
              <a:defRPr/>
            </a:pPr>
            <a:r>
              <a:rPr lang="en-US" sz="2400" b="1" i="1" dirty="0" smtClean="0">
                <a:latin typeface="+mn-lt"/>
                <a:cs typeface="+mn-cs"/>
              </a:rPr>
              <a:t>Is the Noise Team </a:t>
            </a:r>
            <a:r>
              <a:rPr lang="en-US" sz="2400" b="1" i="1" u="sng" dirty="0" smtClean="0">
                <a:latin typeface="+mn-lt"/>
                <a:cs typeface="+mn-cs"/>
              </a:rPr>
              <a:t>effectively</a:t>
            </a:r>
            <a:r>
              <a:rPr lang="en-US" sz="2400" b="1" i="1" dirty="0" smtClean="0">
                <a:latin typeface="+mn-lt"/>
                <a:cs typeface="+mn-cs"/>
              </a:rPr>
              <a:t> contributing towards Zero Harm? </a:t>
            </a:r>
            <a:r>
              <a:rPr lang="en-US" sz="2400" b="1" i="1" dirty="0" smtClean="0">
                <a:solidFill>
                  <a:srgbClr val="FF0000"/>
                </a:solidFill>
                <a:latin typeface="+mn-lt"/>
                <a:cs typeface="+mn-cs"/>
              </a:rPr>
              <a:t>NO</a:t>
            </a:r>
          </a:p>
          <a:p>
            <a:pPr marL="342900" indent="-342900" algn="ctr">
              <a:defRPr/>
            </a:pPr>
            <a:endParaRPr lang="en-US" sz="2400" b="1" i="1" dirty="0" smtClean="0">
              <a:solidFill>
                <a:srgbClr val="FF0000"/>
              </a:solidFill>
              <a:latin typeface="+mn-lt"/>
              <a:cs typeface="+mn-cs"/>
            </a:endParaRPr>
          </a:p>
          <a:p>
            <a:pPr marL="342900" indent="-342900" algn="ctr">
              <a:defRPr/>
            </a:pPr>
            <a:r>
              <a:rPr lang="en-US" b="1" i="1" dirty="0" smtClean="0">
                <a:solidFill>
                  <a:srgbClr val="FF0000"/>
                </a:solidFill>
                <a:latin typeface="+mn-lt"/>
                <a:cs typeface="+mn-cs"/>
              </a:rPr>
              <a:t>Dust Industry meeting (31/05/2012) </a:t>
            </a:r>
            <a:r>
              <a:rPr lang="en-US" b="1" i="1" dirty="0" smtClean="0">
                <a:latin typeface="+mn-lt"/>
                <a:cs typeface="+mn-cs"/>
              </a:rPr>
              <a:t>We do not want a dust leading practice that does not add any value like the HPD TAS Tool from Noise </a:t>
            </a:r>
            <a:endParaRPr lang="en-US" b="1" i="1" dirty="0" smtClean="0">
              <a:latin typeface="+mn-lt"/>
              <a:cs typeface="+mn-cs"/>
            </a:endParaRPr>
          </a:p>
          <a:p>
            <a:pPr marL="342900" indent="-342900" algn="ctr">
              <a:defRPr/>
            </a:pPr>
            <a:endParaRPr lang="en-US" sz="2800" b="1" i="1" dirty="0" smtClean="0">
              <a:latin typeface="+mn-lt"/>
              <a:cs typeface="+mn-cs"/>
            </a:endParaRPr>
          </a:p>
          <a:p>
            <a:pPr marL="342900" indent="-342900">
              <a:buFontTx/>
              <a:buChar char="•"/>
              <a:defRPr/>
            </a:pPr>
            <a:endParaRPr lang="en-US" sz="2800" dirty="0" smtClean="0">
              <a:latin typeface="+mn-lt"/>
              <a:cs typeface="+mn-cs"/>
            </a:endParaRPr>
          </a:p>
          <a:p>
            <a:pPr marL="342900" indent="-342900">
              <a:defRPr/>
            </a:pPr>
            <a:endParaRPr lang="en-US" sz="2800" dirty="0">
              <a:latin typeface="+mn-lt"/>
              <a:cs typeface="+mn-cs"/>
            </a:endParaRP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box(in)">
                                      <p:cBhvr>
                                        <p:cTn id="7" dur="500"/>
                                        <p:tgtEl>
                                          <p:spTgt spid="13">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13">
                                            <p:txEl>
                                              <p:pRg st="1" end="1"/>
                                            </p:txEl>
                                          </p:spTgt>
                                        </p:tgtEl>
                                        <p:attrNameLst>
                                          <p:attrName>style.visibility</p:attrName>
                                        </p:attrNameLst>
                                      </p:cBhvr>
                                      <p:to>
                                        <p:strVal val="visible"/>
                                      </p:to>
                                    </p:set>
                                    <p:animEffect transition="in" filter="box(in)">
                                      <p:cBhvr>
                                        <p:cTn id="10" dur="500"/>
                                        <p:tgtEl>
                                          <p:spTgt spid="1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13">
                                            <p:txEl>
                                              <p:pRg st="3" end="3"/>
                                            </p:txEl>
                                          </p:spTgt>
                                        </p:tgtEl>
                                        <p:attrNameLst>
                                          <p:attrName>style.visibility</p:attrName>
                                        </p:attrNameLst>
                                      </p:cBhvr>
                                      <p:to>
                                        <p:strVal val="visible"/>
                                      </p:to>
                                    </p:set>
                                    <p:animEffect transition="in" filter="box(in)">
                                      <p:cBhvr>
                                        <p:cTn id="15" dur="500"/>
                                        <p:tgtEl>
                                          <p:spTgt spid="1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nodeType="clickEffect">
                                  <p:stCondLst>
                                    <p:cond delay="0"/>
                                  </p:stCondLst>
                                  <p:childTnLst>
                                    <p:set>
                                      <p:cBhvr>
                                        <p:cTn id="19" dur="1" fill="hold">
                                          <p:stCondLst>
                                            <p:cond delay="0"/>
                                          </p:stCondLst>
                                        </p:cTn>
                                        <p:tgtEl>
                                          <p:spTgt spid="13">
                                            <p:txEl>
                                              <p:pRg st="5" end="5"/>
                                            </p:txEl>
                                          </p:spTgt>
                                        </p:tgtEl>
                                        <p:attrNameLst>
                                          <p:attrName>style.visibility</p:attrName>
                                        </p:attrNameLst>
                                      </p:cBhvr>
                                      <p:to>
                                        <p:strVal val="visible"/>
                                      </p:to>
                                    </p:set>
                                    <p:animEffect transition="in" filter="box(in)">
                                      <p:cBhvr>
                                        <p:cTn id="20" dur="500"/>
                                        <p:tgtEl>
                                          <p:spTgt spid="1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nodeType="clickEffect">
                                  <p:stCondLst>
                                    <p:cond delay="0"/>
                                  </p:stCondLst>
                                  <p:childTnLst>
                                    <p:set>
                                      <p:cBhvr>
                                        <p:cTn id="24" dur="1" fill="hold">
                                          <p:stCondLst>
                                            <p:cond delay="0"/>
                                          </p:stCondLst>
                                        </p:cTn>
                                        <p:tgtEl>
                                          <p:spTgt spid="13">
                                            <p:txEl>
                                              <p:pRg st="8" end="8"/>
                                            </p:txEl>
                                          </p:spTgt>
                                        </p:tgtEl>
                                        <p:attrNameLst>
                                          <p:attrName>style.visibility</p:attrName>
                                        </p:attrNameLst>
                                      </p:cBhvr>
                                      <p:to>
                                        <p:strVal val="visible"/>
                                      </p:to>
                                    </p:set>
                                    <p:animEffect transition="in" filter="box(in)">
                                      <p:cBhvr>
                                        <p:cTn id="25" dur="500"/>
                                        <p:tgtEl>
                                          <p:spTgt spid="13">
                                            <p:txEl>
                                              <p:pRg st="8" end="8"/>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nodeType="clickEffect">
                                  <p:stCondLst>
                                    <p:cond delay="0"/>
                                  </p:stCondLst>
                                  <p:childTnLst>
                                    <p:set>
                                      <p:cBhvr>
                                        <p:cTn id="29" dur="1" fill="hold">
                                          <p:stCondLst>
                                            <p:cond delay="0"/>
                                          </p:stCondLst>
                                        </p:cTn>
                                        <p:tgtEl>
                                          <p:spTgt spid="13">
                                            <p:txEl>
                                              <p:pRg st="10" end="10"/>
                                            </p:txEl>
                                          </p:spTgt>
                                        </p:tgtEl>
                                        <p:attrNameLst>
                                          <p:attrName>style.visibility</p:attrName>
                                        </p:attrNameLst>
                                      </p:cBhvr>
                                      <p:to>
                                        <p:strVal val="visible"/>
                                      </p:to>
                                    </p:set>
                                    <p:animEffect transition="in" filter="box(in)">
                                      <p:cBhvr>
                                        <p:cTn id="30" dur="500"/>
                                        <p:tgtEl>
                                          <p:spTgt spid="1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2" cstate="print"/>
          <a:srcRect l="56223" t="5468" r="18422" b="23450"/>
          <a:stretch>
            <a:fillRect/>
          </a:stretch>
        </p:blipFill>
        <p:spPr bwMode="auto">
          <a:xfrm>
            <a:off x="8124760" y="6324600"/>
            <a:ext cx="693889" cy="392198"/>
          </a:xfrm>
          <a:prstGeom prst="rect">
            <a:avLst/>
          </a:prstGeom>
          <a:ln>
            <a:solidFill>
              <a:srgbClr val="C49F00"/>
            </a:solidFill>
          </a:ln>
          <a:effectLst/>
        </p:spPr>
      </p:pic>
      <p:cxnSp>
        <p:nvCxnSpPr>
          <p:cNvPr id="8" name="Straight Connector 7"/>
          <p:cNvCxnSpPr/>
          <p:nvPr/>
        </p:nvCxnSpPr>
        <p:spPr>
          <a:xfrm flipV="1">
            <a:off x="1142977" y="6324599"/>
            <a:ext cx="6781823" cy="1"/>
          </a:xfrm>
          <a:prstGeom prst="line">
            <a:avLst/>
          </a:prstGeom>
          <a:ln w="12700">
            <a:solidFill>
              <a:srgbClr val="C49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142977" y="6748299"/>
            <a:ext cx="6781823" cy="0"/>
          </a:xfrm>
          <a:prstGeom prst="line">
            <a:avLst/>
          </a:prstGeom>
          <a:ln w="12700">
            <a:solidFill>
              <a:srgbClr val="C49F00"/>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3" cstate="print"/>
          <a:srcRect/>
          <a:stretch>
            <a:fillRect/>
          </a:stretch>
        </p:blipFill>
        <p:spPr bwMode="auto">
          <a:xfrm>
            <a:off x="285721" y="6324600"/>
            <a:ext cx="857256" cy="423699"/>
          </a:xfrm>
          <a:prstGeom prst="rect">
            <a:avLst/>
          </a:prstGeom>
          <a:noFill/>
          <a:ln w="9525">
            <a:noFill/>
            <a:miter lim="800000"/>
            <a:headEnd/>
            <a:tailEnd/>
          </a:ln>
          <a:effectLst/>
        </p:spPr>
      </p:pic>
      <p:cxnSp>
        <p:nvCxnSpPr>
          <p:cNvPr id="16" name="Straight Connector 15"/>
          <p:cNvCxnSpPr/>
          <p:nvPr/>
        </p:nvCxnSpPr>
        <p:spPr>
          <a:xfrm>
            <a:off x="0" y="1066800"/>
            <a:ext cx="8929718" cy="1588"/>
          </a:xfrm>
          <a:prstGeom prst="line">
            <a:avLst/>
          </a:prstGeom>
          <a:ln>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18" name="Title 3"/>
          <p:cNvSpPr txBox="1">
            <a:spLocks/>
          </p:cNvSpPr>
          <p:nvPr/>
        </p:nvSpPr>
        <p:spPr>
          <a:xfrm>
            <a:off x="71438" y="-24"/>
            <a:ext cx="9001156" cy="571504"/>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endParaRPr kumimoji="0" lang="en-ZA" sz="2400" b="1" i="0" u="none" strike="noStrike" kern="1200" cap="none" spc="0" normalizeH="0" baseline="0" noProof="0" dirty="0">
              <a:ln>
                <a:noFill/>
              </a:ln>
              <a:solidFill>
                <a:srgbClr val="C49F00"/>
              </a:solidFill>
              <a:effectLst/>
              <a:uLnTx/>
              <a:uFillTx/>
              <a:latin typeface="Arial" pitchFamily="34" charset="0"/>
              <a:ea typeface="+mj-ea"/>
              <a:cs typeface="Arial" pitchFamily="34" charset="0"/>
            </a:endParaRPr>
          </a:p>
        </p:txBody>
      </p:sp>
      <p:sp>
        <p:nvSpPr>
          <p:cNvPr id="11" name="Title 3"/>
          <p:cNvSpPr txBox="1">
            <a:spLocks/>
          </p:cNvSpPr>
          <p:nvPr/>
        </p:nvSpPr>
        <p:spPr>
          <a:xfrm>
            <a:off x="84788" y="381000"/>
            <a:ext cx="9001156" cy="571504"/>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ZA" sz="3200" b="1" dirty="0" smtClean="0">
                <a:latin typeface="Arial" pitchFamily="34" charset="0"/>
                <a:ea typeface="+mj-ea"/>
                <a:cs typeface="Arial" pitchFamily="34" charset="0"/>
              </a:rPr>
              <a:t>T</a:t>
            </a:r>
            <a:r>
              <a:rPr kumimoji="0" lang="en-ZA" sz="3200" b="1" i="0" u="none" strike="noStrike" kern="1200" cap="none" spc="0" normalizeH="0" baseline="0" noProof="0" dirty="0" smtClean="0">
                <a:ln>
                  <a:noFill/>
                </a:ln>
                <a:effectLst/>
                <a:uLnTx/>
                <a:uFillTx/>
                <a:latin typeface="Arial" pitchFamily="34" charset="0"/>
                <a:ea typeface="+mj-ea"/>
                <a:cs typeface="Arial" pitchFamily="34" charset="0"/>
              </a:rPr>
              <a:t>he Direction of the Solution</a:t>
            </a:r>
            <a:endParaRPr kumimoji="0" lang="en-ZA" sz="3200" b="1" i="0" u="none" strike="noStrike" kern="1200" cap="none" spc="0" normalizeH="0" baseline="0" noProof="0" dirty="0">
              <a:ln>
                <a:noFill/>
              </a:ln>
              <a:effectLst/>
              <a:uLnTx/>
              <a:uFillTx/>
              <a:latin typeface="Arial" pitchFamily="34" charset="0"/>
              <a:ea typeface="+mj-ea"/>
              <a:cs typeface="Arial" pitchFamily="34" charset="0"/>
            </a:endParaRPr>
          </a:p>
        </p:txBody>
      </p:sp>
      <p:sp>
        <p:nvSpPr>
          <p:cNvPr id="10" name="Rectangle 9"/>
          <p:cNvSpPr/>
          <p:nvPr/>
        </p:nvSpPr>
        <p:spPr>
          <a:xfrm>
            <a:off x="2590800" y="6324600"/>
            <a:ext cx="3801041" cy="369332"/>
          </a:xfrm>
          <a:prstGeom prst="rect">
            <a:avLst/>
          </a:prstGeom>
        </p:spPr>
        <p:txBody>
          <a:bodyPr wrap="none">
            <a:spAutoFit/>
          </a:bodyPr>
          <a:lstStyle/>
          <a:p>
            <a:pPr marL="342900" lvl="0" indent="-342900" algn="ctr" fontAlgn="auto">
              <a:spcBef>
                <a:spcPct val="20000"/>
              </a:spcBef>
              <a:spcAft>
                <a:spcPts val="0"/>
              </a:spcAft>
              <a:defRPr/>
            </a:pPr>
            <a:r>
              <a:rPr lang="en-ZA" b="1" dirty="0" smtClean="0">
                <a:solidFill>
                  <a:schemeClr val="tx1">
                    <a:lumMod val="75000"/>
                    <a:lumOff val="25000"/>
                  </a:schemeClr>
                </a:solidFill>
                <a:latin typeface="Arial" pitchFamily="34" charset="0"/>
                <a:cs typeface="Arial" pitchFamily="34" charset="0"/>
              </a:rPr>
              <a:t>Leading the change to zero harm</a:t>
            </a:r>
            <a:endParaRPr lang="en-ZA" b="1" dirty="0">
              <a:solidFill>
                <a:schemeClr val="tx1">
                  <a:lumMod val="75000"/>
                  <a:lumOff val="25000"/>
                </a:schemeClr>
              </a:solidFill>
              <a:latin typeface="Arial" pitchFamily="34" charset="0"/>
              <a:cs typeface="Arial" pitchFamily="34" charset="0"/>
            </a:endParaRPr>
          </a:p>
        </p:txBody>
      </p:sp>
      <p:sp>
        <p:nvSpPr>
          <p:cNvPr id="889" name="Rectangle 3"/>
          <p:cNvSpPr txBox="1">
            <a:spLocks noChangeArrowheads="1"/>
          </p:cNvSpPr>
          <p:nvPr/>
        </p:nvSpPr>
        <p:spPr>
          <a:xfrm>
            <a:off x="381000" y="1295400"/>
            <a:ext cx="8424936" cy="4800600"/>
          </a:xfrm>
          <a:prstGeom prst="rect">
            <a:avLst/>
          </a:prstGeom>
        </p:spPr>
        <p:txBody>
          <a:bodyPr vert="horz" lIns="91440" tIns="45720" rIns="91440" bIns="45720" rtlCol="0">
            <a:normAutofit/>
          </a:bodyPr>
          <a:lstStyle/>
          <a:p>
            <a:pPr marL="609600" marR="0" lvl="0" indent="-609600" algn="ctr" defTabSz="914400" rtl="0" eaLnBrk="1" fontAlgn="auto" latinLnBrk="0" hangingPunct="1">
              <a:lnSpc>
                <a:spcPct val="9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800" b="1"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12" name="Chart 11"/>
          <p:cNvGraphicFramePr>
            <a:graphicFrameLocks noGrp="1"/>
          </p:cNvGraphicFramePr>
          <p:nvPr/>
        </p:nvGraphicFramePr>
        <p:xfrm>
          <a:off x="457200" y="1143000"/>
          <a:ext cx="6781800" cy="2895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Table 12"/>
          <p:cNvGraphicFramePr>
            <a:graphicFrameLocks noGrp="1"/>
          </p:cNvGraphicFramePr>
          <p:nvPr/>
        </p:nvGraphicFramePr>
        <p:xfrm>
          <a:off x="990600" y="4114800"/>
          <a:ext cx="6934200" cy="1955800"/>
        </p:xfrm>
        <a:graphic>
          <a:graphicData uri="http://schemas.openxmlformats.org/drawingml/2006/table">
            <a:tbl>
              <a:tblPr firstRow="1" bandRow="1">
                <a:effectLst>
                  <a:outerShdw blurRad="50800" dist="50800" dir="5400000" algn="ctr" rotWithShape="0">
                    <a:srgbClr val="C49F00"/>
                  </a:outerShdw>
                </a:effectLst>
                <a:tableStyleId>{5C22544A-7EE6-4342-B048-85BDC9FD1C3A}</a:tableStyleId>
              </a:tblPr>
              <a:tblGrid>
                <a:gridCol w="3756025"/>
                <a:gridCol w="1501775"/>
                <a:gridCol w="1676400"/>
              </a:tblGrid>
              <a:tr h="370840">
                <a:tc>
                  <a:txBody>
                    <a:bodyPr/>
                    <a:lstStyle/>
                    <a:p>
                      <a:r>
                        <a:rPr lang="en-US" dirty="0" smtClean="0"/>
                        <a:t>HCP</a:t>
                      </a:r>
                      <a:endParaRPr lang="en-US" dirty="0"/>
                    </a:p>
                  </a:txBody>
                  <a:tcPr>
                    <a:solidFill>
                      <a:srgbClr val="C49F00"/>
                    </a:solidFill>
                  </a:tcPr>
                </a:tc>
                <a:tc>
                  <a:txBody>
                    <a:bodyPr/>
                    <a:lstStyle/>
                    <a:p>
                      <a:r>
                        <a:rPr lang="en-US" dirty="0" smtClean="0"/>
                        <a:t>Current</a:t>
                      </a:r>
                      <a:endParaRPr lang="en-US" dirty="0"/>
                    </a:p>
                  </a:txBody>
                  <a:tcPr>
                    <a:solidFill>
                      <a:srgbClr val="C49F00"/>
                    </a:solidFill>
                  </a:tcPr>
                </a:tc>
                <a:tc>
                  <a:txBody>
                    <a:bodyPr/>
                    <a:lstStyle/>
                    <a:p>
                      <a:r>
                        <a:rPr lang="en-US" dirty="0" smtClean="0"/>
                        <a:t>Future</a:t>
                      </a:r>
                      <a:endParaRPr lang="en-US" dirty="0"/>
                    </a:p>
                  </a:txBody>
                  <a:tcPr>
                    <a:solidFill>
                      <a:srgbClr val="C49F00"/>
                    </a:solidFill>
                  </a:tcPr>
                </a:tc>
              </a:tr>
              <a:tr h="370840">
                <a:tc>
                  <a:txBody>
                    <a:bodyPr/>
                    <a:lstStyle/>
                    <a:p>
                      <a:r>
                        <a:rPr lang="en-US" dirty="0" smtClean="0"/>
                        <a:t>Elimination ,Isolation etc</a:t>
                      </a:r>
                      <a:endParaRPr lang="en-US" dirty="0"/>
                    </a:p>
                  </a:txBody>
                  <a:tcPr>
                    <a:solidFill>
                      <a:srgbClr val="C49F00"/>
                    </a:solidFill>
                  </a:tcPr>
                </a:tc>
                <a:tc>
                  <a:txBody>
                    <a:bodyPr/>
                    <a:lstStyle/>
                    <a:p>
                      <a:r>
                        <a:rPr lang="en-US" dirty="0" smtClean="0"/>
                        <a:t>10%?</a:t>
                      </a:r>
                      <a:endParaRPr lang="en-US" dirty="0"/>
                    </a:p>
                  </a:txBody>
                  <a:tcPr>
                    <a:solidFill>
                      <a:srgbClr val="C49F00"/>
                    </a:solidFill>
                  </a:tcPr>
                </a:tc>
                <a:tc>
                  <a:txBody>
                    <a:bodyPr/>
                    <a:lstStyle/>
                    <a:p>
                      <a:r>
                        <a:rPr lang="en-US" sz="2000" b="1" dirty="0" smtClean="0">
                          <a:solidFill>
                            <a:srgbClr val="FF0000"/>
                          </a:solidFill>
                        </a:rPr>
                        <a:t>60%</a:t>
                      </a:r>
                      <a:endParaRPr lang="en-US" sz="2000" b="1" dirty="0">
                        <a:solidFill>
                          <a:srgbClr val="FF0000"/>
                        </a:solidFill>
                      </a:endParaRPr>
                    </a:p>
                  </a:txBody>
                  <a:tcPr>
                    <a:solidFill>
                      <a:srgbClr val="C49F00"/>
                    </a:solidFill>
                  </a:tcPr>
                </a:tc>
              </a:tr>
              <a:tr h="370840">
                <a:tc>
                  <a:txBody>
                    <a:bodyPr/>
                    <a:lstStyle/>
                    <a:p>
                      <a:r>
                        <a:rPr lang="en-US" dirty="0" smtClean="0"/>
                        <a:t>Engineering Controls</a:t>
                      </a:r>
                      <a:endParaRPr lang="en-US" dirty="0"/>
                    </a:p>
                  </a:txBody>
                  <a:tcPr>
                    <a:solidFill>
                      <a:srgbClr val="C49F00"/>
                    </a:solidFill>
                  </a:tcPr>
                </a:tc>
                <a:tc>
                  <a:txBody>
                    <a:bodyPr/>
                    <a:lstStyle/>
                    <a:p>
                      <a:r>
                        <a:rPr lang="en-US" dirty="0" smtClean="0"/>
                        <a:t>10%?</a:t>
                      </a:r>
                      <a:endParaRPr lang="en-US" dirty="0"/>
                    </a:p>
                  </a:txBody>
                  <a:tcPr>
                    <a:solidFill>
                      <a:srgbClr val="C49F00"/>
                    </a:solidFill>
                  </a:tcPr>
                </a:tc>
                <a:tc>
                  <a:txBody>
                    <a:bodyPr/>
                    <a:lstStyle/>
                    <a:p>
                      <a:r>
                        <a:rPr lang="en-US" sz="2000" b="1" dirty="0" smtClean="0">
                          <a:solidFill>
                            <a:srgbClr val="FF0000"/>
                          </a:solidFill>
                        </a:rPr>
                        <a:t>20 %</a:t>
                      </a:r>
                      <a:endParaRPr lang="en-US" sz="2000" b="1" dirty="0">
                        <a:solidFill>
                          <a:srgbClr val="FF0000"/>
                        </a:solidFill>
                      </a:endParaRPr>
                    </a:p>
                  </a:txBody>
                  <a:tcPr>
                    <a:solidFill>
                      <a:srgbClr val="C49F00"/>
                    </a:solidFill>
                  </a:tcPr>
                </a:tc>
              </a:tr>
              <a:tr h="370840">
                <a:tc>
                  <a:txBody>
                    <a:bodyPr/>
                    <a:lstStyle/>
                    <a:p>
                      <a:r>
                        <a:rPr lang="en-US" dirty="0" smtClean="0"/>
                        <a:t>Administrative Controls</a:t>
                      </a:r>
                      <a:endParaRPr lang="en-US" dirty="0"/>
                    </a:p>
                  </a:txBody>
                  <a:tcPr>
                    <a:solidFill>
                      <a:srgbClr val="C49F00"/>
                    </a:solidFill>
                  </a:tcPr>
                </a:tc>
                <a:tc>
                  <a:txBody>
                    <a:bodyPr/>
                    <a:lstStyle/>
                    <a:p>
                      <a:r>
                        <a:rPr lang="en-US" dirty="0" smtClean="0"/>
                        <a:t>10%?</a:t>
                      </a:r>
                      <a:endParaRPr lang="en-US" dirty="0"/>
                    </a:p>
                  </a:txBody>
                  <a:tcPr>
                    <a:solidFill>
                      <a:srgbClr val="C49F00"/>
                    </a:solidFill>
                  </a:tcPr>
                </a:tc>
                <a:tc>
                  <a:txBody>
                    <a:bodyPr/>
                    <a:lstStyle/>
                    <a:p>
                      <a:r>
                        <a:rPr lang="en-US" sz="2000" b="1" dirty="0" smtClean="0">
                          <a:solidFill>
                            <a:srgbClr val="FF0000"/>
                          </a:solidFill>
                        </a:rPr>
                        <a:t>10%</a:t>
                      </a:r>
                      <a:endParaRPr lang="en-US" sz="2000" b="1" dirty="0">
                        <a:solidFill>
                          <a:srgbClr val="FF0000"/>
                        </a:solidFill>
                      </a:endParaRPr>
                    </a:p>
                  </a:txBody>
                  <a:tcPr>
                    <a:solidFill>
                      <a:srgbClr val="C49F00"/>
                    </a:solidFill>
                  </a:tcPr>
                </a:tc>
              </a:tr>
              <a:tr h="370840">
                <a:tc>
                  <a:txBody>
                    <a:bodyPr/>
                    <a:lstStyle/>
                    <a:p>
                      <a:r>
                        <a:rPr lang="en-US" dirty="0" smtClean="0"/>
                        <a:t>Personal</a:t>
                      </a:r>
                      <a:r>
                        <a:rPr lang="en-US" baseline="0" dirty="0" smtClean="0"/>
                        <a:t> Protective Equip. (PPE)</a:t>
                      </a:r>
                      <a:endParaRPr lang="en-US" dirty="0"/>
                    </a:p>
                  </a:txBody>
                  <a:tcPr>
                    <a:solidFill>
                      <a:srgbClr val="C49F00"/>
                    </a:solidFill>
                  </a:tcPr>
                </a:tc>
                <a:tc>
                  <a:txBody>
                    <a:bodyPr/>
                    <a:lstStyle/>
                    <a:p>
                      <a:r>
                        <a:rPr lang="en-US" dirty="0" smtClean="0"/>
                        <a:t>70%?</a:t>
                      </a:r>
                      <a:endParaRPr lang="en-US" dirty="0"/>
                    </a:p>
                  </a:txBody>
                  <a:tcPr>
                    <a:solidFill>
                      <a:srgbClr val="C49F00"/>
                    </a:solidFill>
                  </a:tcPr>
                </a:tc>
                <a:tc>
                  <a:txBody>
                    <a:bodyPr/>
                    <a:lstStyle/>
                    <a:p>
                      <a:r>
                        <a:rPr lang="en-US" sz="2000" b="1" dirty="0" smtClean="0">
                          <a:solidFill>
                            <a:srgbClr val="FF0000"/>
                          </a:solidFill>
                        </a:rPr>
                        <a:t>10%</a:t>
                      </a:r>
                      <a:endParaRPr lang="en-US" sz="2000" b="1" dirty="0">
                        <a:solidFill>
                          <a:srgbClr val="FF0000"/>
                        </a:solidFill>
                      </a:endParaRPr>
                    </a:p>
                  </a:txBody>
                  <a:tcPr>
                    <a:solidFill>
                      <a:srgbClr val="C49F00"/>
                    </a:solidFill>
                  </a:tcPr>
                </a:tc>
              </a:tr>
            </a:tbl>
          </a:graphicData>
        </a:graphic>
      </p:graphicFrame>
      <p:sp>
        <p:nvSpPr>
          <p:cNvPr id="19" name="Right Brace 18"/>
          <p:cNvSpPr/>
          <p:nvPr/>
        </p:nvSpPr>
        <p:spPr>
          <a:xfrm>
            <a:off x="6477000" y="3429000"/>
            <a:ext cx="381000" cy="381000"/>
          </a:xfrm>
          <a:prstGeom prst="rightBrace">
            <a:avLst/>
          </a:prstGeom>
          <a:ln w="25400">
            <a:solidFill>
              <a:srgbClr val="C49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TextBox 19"/>
          <p:cNvSpPr txBox="1"/>
          <p:nvPr/>
        </p:nvSpPr>
        <p:spPr>
          <a:xfrm>
            <a:off x="6781800" y="3276600"/>
            <a:ext cx="2362200" cy="646331"/>
          </a:xfrm>
          <a:prstGeom prst="rect">
            <a:avLst/>
          </a:prstGeom>
          <a:noFill/>
        </p:spPr>
        <p:txBody>
          <a:bodyPr wrap="square" rtlCol="0">
            <a:spAutoFit/>
          </a:bodyPr>
          <a:lstStyle/>
          <a:p>
            <a:r>
              <a:rPr lang="en-US" b="1" dirty="0" smtClean="0">
                <a:solidFill>
                  <a:srgbClr val="FF0000"/>
                </a:solidFill>
              </a:rPr>
              <a:t>Duty of Care &amp; ALARP Zone</a:t>
            </a:r>
            <a:endParaRPr lang="en-US" b="1" dirty="0">
              <a:solidFill>
                <a:srgbClr val="FF0000"/>
              </a:solidFill>
            </a:endParaRPr>
          </a:p>
        </p:txBody>
      </p:sp>
      <p:sp>
        <p:nvSpPr>
          <p:cNvPr id="21" name="Arc 20"/>
          <p:cNvSpPr/>
          <p:nvPr/>
        </p:nvSpPr>
        <p:spPr>
          <a:xfrm rot="10800000">
            <a:off x="6019800" y="2971800"/>
            <a:ext cx="685800" cy="762000"/>
          </a:xfrm>
          <a:prstGeom prst="arc">
            <a:avLst>
              <a:gd name="adj1" fmla="val 15571252"/>
              <a:gd name="adj2" fmla="val 20690128"/>
            </a:avLst>
          </a:prstGeom>
          <a:ln w="44450">
            <a:solidFill>
              <a:srgbClr val="FF0000"/>
            </a:solidFill>
            <a:prstDash val="solid"/>
            <a:beve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2" name="Straight Arrow Connector 21"/>
          <p:cNvCxnSpPr/>
          <p:nvPr/>
        </p:nvCxnSpPr>
        <p:spPr>
          <a:xfrm flipV="1">
            <a:off x="5410200" y="4572000"/>
            <a:ext cx="762000" cy="1295400"/>
          </a:xfrm>
          <a:prstGeom prst="straightConnector1">
            <a:avLst/>
          </a:prstGeom>
          <a:ln w="412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pli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2" cstate="print"/>
          <a:srcRect l="56223" t="5468" r="18422" b="23450"/>
          <a:stretch>
            <a:fillRect/>
          </a:stretch>
        </p:blipFill>
        <p:spPr bwMode="auto">
          <a:xfrm>
            <a:off x="8124760" y="6324600"/>
            <a:ext cx="693889" cy="392198"/>
          </a:xfrm>
          <a:prstGeom prst="rect">
            <a:avLst/>
          </a:prstGeom>
          <a:ln>
            <a:solidFill>
              <a:srgbClr val="C49F00"/>
            </a:solidFill>
          </a:ln>
          <a:effectLst/>
        </p:spPr>
      </p:pic>
      <p:cxnSp>
        <p:nvCxnSpPr>
          <p:cNvPr id="8" name="Straight Connector 7"/>
          <p:cNvCxnSpPr/>
          <p:nvPr/>
        </p:nvCxnSpPr>
        <p:spPr>
          <a:xfrm flipV="1">
            <a:off x="1142977" y="6324599"/>
            <a:ext cx="6781823" cy="1"/>
          </a:xfrm>
          <a:prstGeom prst="line">
            <a:avLst/>
          </a:prstGeom>
          <a:ln w="12700">
            <a:solidFill>
              <a:srgbClr val="C49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142977" y="6748299"/>
            <a:ext cx="6781823" cy="0"/>
          </a:xfrm>
          <a:prstGeom prst="line">
            <a:avLst/>
          </a:prstGeom>
          <a:ln w="12700">
            <a:solidFill>
              <a:srgbClr val="C49F00"/>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3" cstate="print"/>
          <a:srcRect/>
          <a:stretch>
            <a:fillRect/>
          </a:stretch>
        </p:blipFill>
        <p:spPr bwMode="auto">
          <a:xfrm>
            <a:off x="285721" y="6324600"/>
            <a:ext cx="857256" cy="423699"/>
          </a:xfrm>
          <a:prstGeom prst="rect">
            <a:avLst/>
          </a:prstGeom>
          <a:noFill/>
          <a:ln w="9525">
            <a:noFill/>
            <a:miter lim="800000"/>
            <a:headEnd/>
            <a:tailEnd/>
          </a:ln>
          <a:effectLst/>
        </p:spPr>
      </p:pic>
      <p:cxnSp>
        <p:nvCxnSpPr>
          <p:cNvPr id="16" name="Straight Connector 15"/>
          <p:cNvCxnSpPr/>
          <p:nvPr/>
        </p:nvCxnSpPr>
        <p:spPr>
          <a:xfrm>
            <a:off x="0" y="1066800"/>
            <a:ext cx="8929718" cy="1588"/>
          </a:xfrm>
          <a:prstGeom prst="line">
            <a:avLst/>
          </a:prstGeom>
          <a:ln>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18" name="Title 3"/>
          <p:cNvSpPr txBox="1">
            <a:spLocks/>
          </p:cNvSpPr>
          <p:nvPr/>
        </p:nvSpPr>
        <p:spPr>
          <a:xfrm>
            <a:off x="71438" y="-24"/>
            <a:ext cx="9001156" cy="571504"/>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endParaRPr kumimoji="0" lang="en-ZA" sz="2400" b="1" i="0" u="none" strike="noStrike" kern="1200" cap="none" spc="0" normalizeH="0" baseline="0" noProof="0" dirty="0">
              <a:ln>
                <a:noFill/>
              </a:ln>
              <a:solidFill>
                <a:srgbClr val="C49F00"/>
              </a:solidFill>
              <a:effectLst/>
              <a:uLnTx/>
              <a:uFillTx/>
              <a:latin typeface="Arial" pitchFamily="34" charset="0"/>
              <a:ea typeface="+mj-ea"/>
              <a:cs typeface="Arial" pitchFamily="34" charset="0"/>
            </a:endParaRPr>
          </a:p>
        </p:txBody>
      </p:sp>
      <p:sp>
        <p:nvSpPr>
          <p:cNvPr id="11" name="Title 3"/>
          <p:cNvSpPr txBox="1">
            <a:spLocks/>
          </p:cNvSpPr>
          <p:nvPr/>
        </p:nvSpPr>
        <p:spPr>
          <a:xfrm>
            <a:off x="84788" y="381000"/>
            <a:ext cx="9001156" cy="571504"/>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ZA" sz="3200" b="1" noProof="0" dirty="0" smtClean="0">
                <a:latin typeface="Arial" pitchFamily="34" charset="0"/>
                <a:ea typeface="+mj-ea"/>
                <a:cs typeface="Arial" pitchFamily="34" charset="0"/>
              </a:rPr>
              <a:t>The Direction of the Solution</a:t>
            </a:r>
            <a:endParaRPr kumimoji="0" lang="en-ZA" sz="3200" b="1" i="0" u="none" strike="noStrike" kern="1200" cap="none" spc="0" normalizeH="0" baseline="0" noProof="0" dirty="0">
              <a:ln>
                <a:noFill/>
              </a:ln>
              <a:effectLst/>
              <a:uLnTx/>
              <a:uFillTx/>
              <a:latin typeface="Arial" pitchFamily="34" charset="0"/>
              <a:ea typeface="+mj-ea"/>
              <a:cs typeface="Arial" pitchFamily="34" charset="0"/>
            </a:endParaRPr>
          </a:p>
        </p:txBody>
      </p:sp>
      <p:sp>
        <p:nvSpPr>
          <p:cNvPr id="10" name="Rectangle 9"/>
          <p:cNvSpPr/>
          <p:nvPr/>
        </p:nvSpPr>
        <p:spPr>
          <a:xfrm>
            <a:off x="2590800" y="6324600"/>
            <a:ext cx="3801041" cy="369332"/>
          </a:xfrm>
          <a:prstGeom prst="rect">
            <a:avLst/>
          </a:prstGeom>
        </p:spPr>
        <p:txBody>
          <a:bodyPr wrap="none">
            <a:spAutoFit/>
          </a:bodyPr>
          <a:lstStyle/>
          <a:p>
            <a:pPr marL="342900" lvl="0" indent="-342900" algn="ctr" fontAlgn="auto">
              <a:spcBef>
                <a:spcPct val="20000"/>
              </a:spcBef>
              <a:spcAft>
                <a:spcPts val="0"/>
              </a:spcAft>
              <a:defRPr/>
            </a:pPr>
            <a:r>
              <a:rPr lang="en-ZA" b="1" dirty="0" smtClean="0">
                <a:solidFill>
                  <a:schemeClr val="tx1">
                    <a:lumMod val="75000"/>
                    <a:lumOff val="25000"/>
                  </a:schemeClr>
                </a:solidFill>
                <a:latin typeface="Arial" pitchFamily="34" charset="0"/>
                <a:cs typeface="Arial" pitchFamily="34" charset="0"/>
              </a:rPr>
              <a:t>Leading the change to zero harm</a:t>
            </a:r>
            <a:endParaRPr lang="en-ZA" b="1" dirty="0">
              <a:solidFill>
                <a:schemeClr val="tx1">
                  <a:lumMod val="75000"/>
                  <a:lumOff val="25000"/>
                </a:schemeClr>
              </a:solidFill>
              <a:latin typeface="Arial" pitchFamily="34" charset="0"/>
              <a:cs typeface="Arial" pitchFamily="34" charset="0"/>
            </a:endParaRPr>
          </a:p>
        </p:txBody>
      </p:sp>
      <p:sp>
        <p:nvSpPr>
          <p:cNvPr id="889" name="Rectangle 3"/>
          <p:cNvSpPr txBox="1">
            <a:spLocks noChangeArrowheads="1"/>
          </p:cNvSpPr>
          <p:nvPr/>
        </p:nvSpPr>
        <p:spPr>
          <a:xfrm>
            <a:off x="381000" y="1295400"/>
            <a:ext cx="8424936" cy="4800600"/>
          </a:xfrm>
          <a:prstGeom prst="rect">
            <a:avLst/>
          </a:prstGeom>
        </p:spPr>
        <p:txBody>
          <a:bodyPr vert="horz" lIns="91440" tIns="45720" rIns="91440" bIns="45720" rtlCol="0">
            <a:normAutofit/>
          </a:bodyPr>
          <a:lstStyle/>
          <a:p>
            <a:pPr marL="609600" marR="0" lvl="0" indent="-609600" algn="ctr" defTabSz="914400" rtl="0" eaLnBrk="1" fontAlgn="auto" latinLnBrk="0" hangingPunct="1">
              <a:lnSpc>
                <a:spcPct val="9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800" b="1"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3" name="Rectangle 8"/>
          <p:cNvSpPr>
            <a:spLocks noChangeArrowheads="1"/>
          </p:cNvSpPr>
          <p:nvPr/>
        </p:nvSpPr>
        <p:spPr bwMode="auto">
          <a:xfrm>
            <a:off x="152400" y="990600"/>
            <a:ext cx="8686800" cy="5029200"/>
          </a:xfrm>
          <a:prstGeom prst="rect">
            <a:avLst/>
          </a:prstGeom>
          <a:noFill/>
          <a:ln w="9525">
            <a:noFill/>
            <a:miter lim="800000"/>
            <a:headEnd/>
            <a:tailEnd/>
          </a:ln>
        </p:spPr>
        <p:txBody>
          <a:bodyPr/>
          <a:lstStyle/>
          <a:p>
            <a:pPr marL="342900" indent="-342900">
              <a:buFontTx/>
              <a:buChar char="•"/>
              <a:defRPr/>
            </a:pPr>
            <a:r>
              <a:rPr lang="en-US" sz="2800" dirty="0" smtClean="0">
                <a:latin typeface="+mn-lt"/>
                <a:cs typeface="+mn-cs"/>
              </a:rPr>
              <a:t>Consensus with the Industry on the need for paradigm shift</a:t>
            </a:r>
          </a:p>
          <a:p>
            <a:pPr marL="800100" lvl="1" indent="-342900">
              <a:buFont typeface="Courier New" pitchFamily="49" charset="0"/>
              <a:buChar char="o"/>
              <a:defRPr/>
            </a:pPr>
            <a:r>
              <a:rPr lang="en-US" sz="2400" dirty="0" smtClean="0">
                <a:latin typeface="+mn-lt"/>
                <a:cs typeface="+mn-cs"/>
              </a:rPr>
              <a:t>Consensus on future management of the Noise Problem i.e. need a Paradigm shift (Strategy, ALARP - buy Quiet Policy)</a:t>
            </a:r>
          </a:p>
          <a:p>
            <a:pPr marL="1257300" lvl="2" indent="-342900">
              <a:buFont typeface="Wingdings" pitchFamily="2" charset="2"/>
              <a:buChar char="§"/>
              <a:defRPr/>
            </a:pPr>
            <a:r>
              <a:rPr lang="en-US" sz="2000" dirty="0" smtClean="0">
                <a:latin typeface="+mn-lt"/>
                <a:cs typeface="+mn-cs"/>
              </a:rPr>
              <a:t>Aligning HCPs and Noise Improvement programs to the suggested approach</a:t>
            </a:r>
          </a:p>
          <a:p>
            <a:pPr marL="1257300" lvl="2" indent="-342900">
              <a:buFont typeface="Wingdings" pitchFamily="2" charset="2"/>
              <a:buChar char="§"/>
              <a:defRPr/>
            </a:pPr>
            <a:r>
              <a:rPr lang="en-US" sz="2000" dirty="0" smtClean="0">
                <a:latin typeface="+mn-lt"/>
                <a:cs typeface="+mn-cs"/>
              </a:rPr>
              <a:t>Challenges of an employee profile of a Developed Country viz Developing Country – </a:t>
            </a:r>
            <a:r>
              <a:rPr lang="en-US" sz="2000" i="1" dirty="0" smtClean="0">
                <a:latin typeface="+mn-lt"/>
                <a:cs typeface="+mn-cs"/>
              </a:rPr>
              <a:t>Understanding of quality of life</a:t>
            </a:r>
          </a:p>
          <a:p>
            <a:pPr marL="1257300" lvl="2" indent="-342900">
              <a:defRPr/>
            </a:pPr>
            <a:endParaRPr lang="en-US" sz="2000" dirty="0" smtClean="0">
              <a:latin typeface="+mn-lt"/>
              <a:cs typeface="+mn-cs"/>
            </a:endParaRPr>
          </a:p>
          <a:p>
            <a:pPr marL="800100" lvl="2" indent="-342900">
              <a:buFont typeface="Courier New" pitchFamily="49" charset="0"/>
              <a:buChar char="o"/>
              <a:defRPr/>
            </a:pPr>
            <a:r>
              <a:rPr lang="en-US" sz="2400" dirty="0" smtClean="0">
                <a:latin typeface="+mn-lt"/>
                <a:cs typeface="+mn-cs"/>
              </a:rPr>
              <a:t>Do we </a:t>
            </a:r>
            <a:r>
              <a:rPr lang="en-US" sz="2400" b="1" dirty="0" smtClean="0">
                <a:solidFill>
                  <a:srgbClr val="FF0000"/>
                </a:solidFill>
                <a:latin typeface="+mn-lt"/>
                <a:cs typeface="+mn-cs"/>
              </a:rPr>
              <a:t>REALLY NEED </a:t>
            </a:r>
            <a:r>
              <a:rPr lang="en-US" sz="2400" dirty="0" smtClean="0">
                <a:latin typeface="+mn-lt"/>
                <a:cs typeface="+mn-cs"/>
              </a:rPr>
              <a:t>a MOSH Noise Team? Viz other pressing OHS Challenges</a:t>
            </a:r>
          </a:p>
          <a:p>
            <a:pPr marL="1257300" lvl="2" indent="-342900">
              <a:buFont typeface="Wingdings" pitchFamily="2" charset="2"/>
              <a:buChar char="§"/>
              <a:defRPr/>
            </a:pPr>
            <a:r>
              <a:rPr lang="en-US" sz="2000" dirty="0" smtClean="0">
                <a:latin typeface="+mn-lt"/>
                <a:cs typeface="+mn-cs"/>
              </a:rPr>
              <a:t>Implications ??</a:t>
            </a:r>
          </a:p>
          <a:p>
            <a:pPr marL="1257300" lvl="2" indent="-342900">
              <a:buFont typeface="Wingdings" pitchFamily="2" charset="2"/>
              <a:buChar char="§"/>
              <a:defRPr/>
            </a:pPr>
            <a:r>
              <a:rPr lang="en-US" sz="2000" dirty="0" smtClean="0">
                <a:latin typeface="+mn-lt"/>
                <a:cs typeface="+mn-cs"/>
              </a:rPr>
              <a:t>Manage variation viz IMPACT of variation? – employee profile</a:t>
            </a:r>
          </a:p>
          <a:p>
            <a:pPr marL="1257300" lvl="2" indent="-342900">
              <a:buFont typeface="Wingdings" pitchFamily="2" charset="2"/>
              <a:buChar char="§"/>
              <a:defRPr/>
            </a:pPr>
            <a:r>
              <a:rPr lang="en-US" sz="2000" dirty="0" smtClean="0">
                <a:latin typeface="+mn-lt"/>
                <a:cs typeface="+mn-cs"/>
              </a:rPr>
              <a:t>Leading Practice Approach?</a:t>
            </a:r>
          </a:p>
          <a:p>
            <a:pPr marL="800100" lvl="2" indent="-342900">
              <a:buFont typeface="Courier New" pitchFamily="49" charset="0"/>
              <a:buChar char="o"/>
              <a:defRPr/>
            </a:pPr>
            <a:endParaRPr lang="en-US" sz="2400" dirty="0" smtClean="0">
              <a:latin typeface="+mn-lt"/>
              <a:cs typeface="+mn-cs"/>
            </a:endParaRPr>
          </a:p>
          <a:p>
            <a:pPr marL="1257300" lvl="2" indent="-342900">
              <a:buFont typeface="Wingdings" pitchFamily="2" charset="2"/>
              <a:buChar char="q"/>
              <a:defRPr/>
            </a:pPr>
            <a:endParaRPr lang="en-US" sz="2400" dirty="0" smtClean="0">
              <a:latin typeface="+mn-lt"/>
              <a:cs typeface="+mn-cs"/>
            </a:endParaRPr>
          </a:p>
          <a:p>
            <a:pPr marL="1714500" lvl="3" indent="-342900">
              <a:buFont typeface="Wingdings" pitchFamily="2" charset="2"/>
              <a:buChar char="q"/>
              <a:defRPr/>
            </a:pPr>
            <a:endParaRPr lang="en-US" sz="2400" dirty="0" smtClean="0">
              <a:latin typeface="+mn-lt"/>
              <a:cs typeface="+mn-cs"/>
            </a:endParaRPr>
          </a:p>
          <a:p>
            <a:pPr marL="1714500" lvl="3" indent="-342900">
              <a:buFont typeface="Wingdings" pitchFamily="2" charset="2"/>
              <a:buChar char="q"/>
              <a:defRPr/>
            </a:pPr>
            <a:endParaRPr lang="en-US" sz="2400" dirty="0" smtClean="0">
              <a:latin typeface="+mn-lt"/>
              <a:cs typeface="+mn-cs"/>
            </a:endParaRPr>
          </a:p>
          <a:p>
            <a:pPr marL="1714500" lvl="3" indent="-342900">
              <a:buFont typeface="Wingdings" pitchFamily="2" charset="2"/>
              <a:buChar char="q"/>
              <a:defRPr/>
            </a:pPr>
            <a:endParaRPr lang="en-US" sz="2400" dirty="0" smtClean="0">
              <a:latin typeface="+mn-lt"/>
              <a:cs typeface="+mn-cs"/>
            </a:endParaRPr>
          </a:p>
          <a:p>
            <a:pPr marL="1257300" lvl="2" indent="-342900">
              <a:buFont typeface="Wingdings" pitchFamily="2" charset="2"/>
              <a:buChar char="q"/>
              <a:defRPr/>
            </a:pPr>
            <a:endParaRPr lang="en-US" sz="2400" dirty="0" smtClean="0">
              <a:latin typeface="+mn-lt"/>
              <a:cs typeface="+mn-cs"/>
            </a:endParaRPr>
          </a:p>
          <a:p>
            <a:pPr marL="342900" indent="-342900">
              <a:buFontTx/>
              <a:buChar char="•"/>
              <a:defRPr/>
            </a:pPr>
            <a:endParaRPr lang="en-US" sz="3200" dirty="0" smtClean="0">
              <a:latin typeface="+mn-lt"/>
              <a:cs typeface="+mn-cs"/>
            </a:endParaRPr>
          </a:p>
          <a:p>
            <a:pPr marL="1714500" lvl="3" indent="-342900">
              <a:buFontTx/>
              <a:buChar char="•"/>
              <a:defRPr/>
            </a:pPr>
            <a:endParaRPr lang="en-US" sz="3200" dirty="0" smtClean="0">
              <a:latin typeface="+mn-lt"/>
              <a:cs typeface="+mn-cs"/>
            </a:endParaRP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box(in)">
                                      <p:cBhvr>
                                        <p:cTn id="7" dur="5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3">
                                            <p:txEl>
                                              <p:pRg st="1" end="1"/>
                                            </p:txEl>
                                          </p:spTgt>
                                        </p:tgtEl>
                                        <p:attrNameLst>
                                          <p:attrName>style.visibility</p:attrName>
                                        </p:attrNameLst>
                                      </p:cBhvr>
                                      <p:to>
                                        <p:strVal val="visible"/>
                                      </p:to>
                                    </p:set>
                                    <p:animEffect transition="in" filter="box(in)">
                                      <p:cBhvr>
                                        <p:cTn id="12" dur="500"/>
                                        <p:tgtEl>
                                          <p:spTgt spid="1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3">
                                            <p:txEl>
                                              <p:pRg st="2" end="2"/>
                                            </p:txEl>
                                          </p:spTgt>
                                        </p:tgtEl>
                                        <p:attrNameLst>
                                          <p:attrName>style.visibility</p:attrName>
                                        </p:attrNameLst>
                                      </p:cBhvr>
                                      <p:to>
                                        <p:strVal val="visible"/>
                                      </p:to>
                                    </p:set>
                                    <p:animEffect transition="in" filter="box(in)">
                                      <p:cBhvr>
                                        <p:cTn id="17" dur="500"/>
                                        <p:tgtEl>
                                          <p:spTgt spid="1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3">
                                            <p:txEl>
                                              <p:pRg st="3" end="3"/>
                                            </p:txEl>
                                          </p:spTgt>
                                        </p:tgtEl>
                                        <p:attrNameLst>
                                          <p:attrName>style.visibility</p:attrName>
                                        </p:attrNameLst>
                                      </p:cBhvr>
                                      <p:to>
                                        <p:strVal val="visible"/>
                                      </p:to>
                                    </p:set>
                                    <p:animEffect transition="in" filter="box(in)">
                                      <p:cBhvr>
                                        <p:cTn id="22" dur="500"/>
                                        <p:tgtEl>
                                          <p:spTgt spid="1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3">
                                            <p:txEl>
                                              <p:pRg st="5" end="5"/>
                                            </p:txEl>
                                          </p:spTgt>
                                        </p:tgtEl>
                                        <p:attrNameLst>
                                          <p:attrName>style.visibility</p:attrName>
                                        </p:attrNameLst>
                                      </p:cBhvr>
                                      <p:to>
                                        <p:strVal val="visible"/>
                                      </p:to>
                                    </p:set>
                                    <p:animEffect transition="in" filter="box(in)">
                                      <p:cBhvr>
                                        <p:cTn id="27" dur="500"/>
                                        <p:tgtEl>
                                          <p:spTgt spid="1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13">
                                            <p:txEl>
                                              <p:pRg st="6" end="6"/>
                                            </p:txEl>
                                          </p:spTgt>
                                        </p:tgtEl>
                                        <p:attrNameLst>
                                          <p:attrName>style.visibility</p:attrName>
                                        </p:attrNameLst>
                                      </p:cBhvr>
                                      <p:to>
                                        <p:strVal val="visible"/>
                                      </p:to>
                                    </p:set>
                                    <p:animEffect transition="in" filter="box(in)">
                                      <p:cBhvr>
                                        <p:cTn id="32" dur="500"/>
                                        <p:tgtEl>
                                          <p:spTgt spid="13">
                                            <p:txEl>
                                              <p:pRg st="6" end="6"/>
                                            </p:txEl>
                                          </p:spTgt>
                                        </p:tgtEl>
                                      </p:cBhvr>
                                    </p:animEffect>
                                  </p:childTnLst>
                                </p:cTn>
                              </p:par>
                              <p:par>
                                <p:cTn id="33" presetID="4" presetClass="entr" presetSubtype="16" fill="hold" nodeType="withEffect">
                                  <p:stCondLst>
                                    <p:cond delay="0"/>
                                  </p:stCondLst>
                                  <p:childTnLst>
                                    <p:set>
                                      <p:cBhvr>
                                        <p:cTn id="34" dur="1" fill="hold">
                                          <p:stCondLst>
                                            <p:cond delay="0"/>
                                          </p:stCondLst>
                                        </p:cTn>
                                        <p:tgtEl>
                                          <p:spTgt spid="13">
                                            <p:txEl>
                                              <p:pRg st="7" end="7"/>
                                            </p:txEl>
                                          </p:spTgt>
                                        </p:tgtEl>
                                        <p:attrNameLst>
                                          <p:attrName>style.visibility</p:attrName>
                                        </p:attrNameLst>
                                      </p:cBhvr>
                                      <p:to>
                                        <p:strVal val="visible"/>
                                      </p:to>
                                    </p:set>
                                    <p:animEffect transition="in" filter="box(in)">
                                      <p:cBhvr>
                                        <p:cTn id="35" dur="500"/>
                                        <p:tgtEl>
                                          <p:spTgt spid="13">
                                            <p:txEl>
                                              <p:pRg st="7" end="7"/>
                                            </p:txEl>
                                          </p:spTgt>
                                        </p:tgtEl>
                                      </p:cBhvr>
                                    </p:animEffect>
                                  </p:childTnLst>
                                </p:cTn>
                              </p:par>
                              <p:par>
                                <p:cTn id="36" presetID="4" presetClass="entr" presetSubtype="16" fill="hold" nodeType="withEffect">
                                  <p:stCondLst>
                                    <p:cond delay="0"/>
                                  </p:stCondLst>
                                  <p:childTnLst>
                                    <p:set>
                                      <p:cBhvr>
                                        <p:cTn id="37" dur="1" fill="hold">
                                          <p:stCondLst>
                                            <p:cond delay="0"/>
                                          </p:stCondLst>
                                        </p:cTn>
                                        <p:tgtEl>
                                          <p:spTgt spid="13">
                                            <p:txEl>
                                              <p:pRg st="8" end="8"/>
                                            </p:txEl>
                                          </p:spTgt>
                                        </p:tgtEl>
                                        <p:attrNameLst>
                                          <p:attrName>style.visibility</p:attrName>
                                        </p:attrNameLst>
                                      </p:cBhvr>
                                      <p:to>
                                        <p:strVal val="visible"/>
                                      </p:to>
                                    </p:set>
                                    <p:animEffect transition="in" filter="box(in)">
                                      <p:cBhvr>
                                        <p:cTn id="38" dur="500"/>
                                        <p:tgtEl>
                                          <p:spTgt spid="1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2" cstate="print"/>
          <a:srcRect l="56223" t="5468" r="18422" b="23450"/>
          <a:stretch>
            <a:fillRect/>
          </a:stretch>
        </p:blipFill>
        <p:spPr bwMode="auto">
          <a:xfrm>
            <a:off x="8124760" y="6324600"/>
            <a:ext cx="693889" cy="392198"/>
          </a:xfrm>
          <a:prstGeom prst="rect">
            <a:avLst/>
          </a:prstGeom>
          <a:ln>
            <a:solidFill>
              <a:srgbClr val="C49F00"/>
            </a:solidFill>
          </a:ln>
          <a:effectLst/>
        </p:spPr>
      </p:pic>
      <p:cxnSp>
        <p:nvCxnSpPr>
          <p:cNvPr id="8" name="Straight Connector 7"/>
          <p:cNvCxnSpPr/>
          <p:nvPr/>
        </p:nvCxnSpPr>
        <p:spPr>
          <a:xfrm flipV="1">
            <a:off x="1142977" y="6324599"/>
            <a:ext cx="6781823" cy="1"/>
          </a:xfrm>
          <a:prstGeom prst="line">
            <a:avLst/>
          </a:prstGeom>
          <a:ln w="12700">
            <a:solidFill>
              <a:srgbClr val="C49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142977" y="6748299"/>
            <a:ext cx="6781823" cy="0"/>
          </a:xfrm>
          <a:prstGeom prst="line">
            <a:avLst/>
          </a:prstGeom>
          <a:ln w="12700">
            <a:solidFill>
              <a:srgbClr val="C49F00"/>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3" cstate="print"/>
          <a:srcRect/>
          <a:stretch>
            <a:fillRect/>
          </a:stretch>
        </p:blipFill>
        <p:spPr bwMode="auto">
          <a:xfrm>
            <a:off x="285721" y="6324600"/>
            <a:ext cx="857256" cy="423699"/>
          </a:xfrm>
          <a:prstGeom prst="rect">
            <a:avLst/>
          </a:prstGeom>
          <a:noFill/>
          <a:ln w="9525">
            <a:noFill/>
            <a:miter lim="800000"/>
            <a:headEnd/>
            <a:tailEnd/>
          </a:ln>
          <a:effectLst/>
        </p:spPr>
      </p:pic>
      <p:cxnSp>
        <p:nvCxnSpPr>
          <p:cNvPr id="16" name="Straight Connector 15"/>
          <p:cNvCxnSpPr/>
          <p:nvPr/>
        </p:nvCxnSpPr>
        <p:spPr>
          <a:xfrm>
            <a:off x="0" y="1066800"/>
            <a:ext cx="8929718" cy="1588"/>
          </a:xfrm>
          <a:prstGeom prst="line">
            <a:avLst/>
          </a:prstGeom>
          <a:ln>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18" name="Title 3"/>
          <p:cNvSpPr txBox="1">
            <a:spLocks/>
          </p:cNvSpPr>
          <p:nvPr/>
        </p:nvSpPr>
        <p:spPr>
          <a:xfrm>
            <a:off x="71438" y="-24"/>
            <a:ext cx="9001156" cy="571504"/>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endParaRPr kumimoji="0" lang="en-ZA" sz="2400" b="1" i="0" u="none" strike="noStrike" kern="1200" cap="none" spc="0" normalizeH="0" baseline="0" noProof="0" dirty="0">
              <a:ln>
                <a:noFill/>
              </a:ln>
              <a:solidFill>
                <a:srgbClr val="C49F00"/>
              </a:solidFill>
              <a:effectLst/>
              <a:uLnTx/>
              <a:uFillTx/>
              <a:latin typeface="Arial" pitchFamily="34" charset="0"/>
              <a:ea typeface="+mj-ea"/>
              <a:cs typeface="Arial" pitchFamily="34" charset="0"/>
            </a:endParaRPr>
          </a:p>
        </p:txBody>
      </p:sp>
      <p:sp>
        <p:nvSpPr>
          <p:cNvPr id="11" name="Title 3"/>
          <p:cNvSpPr txBox="1">
            <a:spLocks/>
          </p:cNvSpPr>
          <p:nvPr/>
        </p:nvSpPr>
        <p:spPr>
          <a:xfrm>
            <a:off x="84788" y="381000"/>
            <a:ext cx="9001156" cy="571504"/>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ZA" sz="3200" b="1" noProof="0" dirty="0" smtClean="0">
                <a:latin typeface="Arial" pitchFamily="34" charset="0"/>
                <a:ea typeface="+mj-ea"/>
                <a:cs typeface="Arial" pitchFamily="34" charset="0"/>
              </a:rPr>
              <a:t>Conclusion</a:t>
            </a:r>
            <a:endParaRPr kumimoji="0" lang="en-ZA" sz="3200" b="1" i="0" u="none" strike="noStrike" kern="1200" cap="none" spc="0" normalizeH="0" baseline="0" noProof="0" dirty="0">
              <a:ln>
                <a:noFill/>
              </a:ln>
              <a:effectLst/>
              <a:uLnTx/>
              <a:uFillTx/>
              <a:latin typeface="Arial" pitchFamily="34" charset="0"/>
              <a:ea typeface="+mj-ea"/>
              <a:cs typeface="Arial" pitchFamily="34" charset="0"/>
            </a:endParaRPr>
          </a:p>
        </p:txBody>
      </p:sp>
      <p:sp>
        <p:nvSpPr>
          <p:cNvPr id="10" name="Rectangle 9"/>
          <p:cNvSpPr/>
          <p:nvPr/>
        </p:nvSpPr>
        <p:spPr>
          <a:xfrm>
            <a:off x="2590800" y="6324600"/>
            <a:ext cx="3801041" cy="369332"/>
          </a:xfrm>
          <a:prstGeom prst="rect">
            <a:avLst/>
          </a:prstGeom>
        </p:spPr>
        <p:txBody>
          <a:bodyPr wrap="none">
            <a:spAutoFit/>
          </a:bodyPr>
          <a:lstStyle/>
          <a:p>
            <a:pPr marL="342900" lvl="0" indent="-342900" algn="ctr" fontAlgn="auto">
              <a:spcBef>
                <a:spcPct val="20000"/>
              </a:spcBef>
              <a:spcAft>
                <a:spcPts val="0"/>
              </a:spcAft>
              <a:defRPr/>
            </a:pPr>
            <a:r>
              <a:rPr lang="en-ZA" b="1" dirty="0" smtClean="0">
                <a:solidFill>
                  <a:schemeClr val="tx1">
                    <a:lumMod val="75000"/>
                    <a:lumOff val="25000"/>
                  </a:schemeClr>
                </a:solidFill>
                <a:latin typeface="Arial" pitchFamily="34" charset="0"/>
                <a:cs typeface="Arial" pitchFamily="34" charset="0"/>
              </a:rPr>
              <a:t>Leading the change to zero harm</a:t>
            </a:r>
            <a:endParaRPr lang="en-ZA" b="1" dirty="0">
              <a:solidFill>
                <a:schemeClr val="tx1">
                  <a:lumMod val="75000"/>
                  <a:lumOff val="25000"/>
                </a:schemeClr>
              </a:solidFill>
              <a:latin typeface="Arial" pitchFamily="34" charset="0"/>
              <a:cs typeface="Arial" pitchFamily="34" charset="0"/>
            </a:endParaRPr>
          </a:p>
        </p:txBody>
      </p:sp>
      <p:sp>
        <p:nvSpPr>
          <p:cNvPr id="889" name="Rectangle 3"/>
          <p:cNvSpPr txBox="1">
            <a:spLocks noChangeArrowheads="1"/>
          </p:cNvSpPr>
          <p:nvPr/>
        </p:nvSpPr>
        <p:spPr>
          <a:xfrm>
            <a:off x="381000" y="1295400"/>
            <a:ext cx="8424936" cy="4800600"/>
          </a:xfrm>
          <a:prstGeom prst="rect">
            <a:avLst/>
          </a:prstGeom>
        </p:spPr>
        <p:txBody>
          <a:bodyPr vert="horz" lIns="91440" tIns="45720" rIns="91440" bIns="45720" rtlCol="0">
            <a:normAutofit/>
          </a:bodyPr>
          <a:lstStyle/>
          <a:p>
            <a:pPr marL="609600" marR="0" lvl="0" indent="-609600" algn="ctr" defTabSz="914400" rtl="0" eaLnBrk="1" fontAlgn="auto" latinLnBrk="0" hangingPunct="1">
              <a:lnSpc>
                <a:spcPct val="9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800" b="1"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3" name="Rectangle 8"/>
          <p:cNvSpPr>
            <a:spLocks noChangeArrowheads="1"/>
          </p:cNvSpPr>
          <p:nvPr/>
        </p:nvSpPr>
        <p:spPr bwMode="auto">
          <a:xfrm>
            <a:off x="152400" y="990600"/>
            <a:ext cx="8686800" cy="5029200"/>
          </a:xfrm>
          <a:prstGeom prst="rect">
            <a:avLst/>
          </a:prstGeom>
          <a:noFill/>
          <a:ln w="9525">
            <a:noFill/>
            <a:miter lim="800000"/>
            <a:headEnd/>
            <a:tailEnd/>
          </a:ln>
        </p:spPr>
        <p:txBody>
          <a:bodyPr/>
          <a:lstStyle/>
          <a:p>
            <a:pPr marL="342900" indent="-342900">
              <a:buFontTx/>
              <a:buChar char="•"/>
              <a:defRPr/>
            </a:pPr>
            <a:r>
              <a:rPr lang="en-US" sz="2400" dirty="0" smtClean="0">
                <a:latin typeface="+mn-lt"/>
                <a:cs typeface="+mn-cs"/>
              </a:rPr>
              <a:t>Noise challenge is at a different phase </a:t>
            </a:r>
            <a:r>
              <a:rPr lang="en-US" sz="1600" dirty="0" smtClean="0">
                <a:latin typeface="+mn-lt"/>
                <a:cs typeface="+mn-cs"/>
              </a:rPr>
              <a:t>(</a:t>
            </a:r>
            <a:r>
              <a:rPr lang="en-US" sz="1600" i="1" dirty="0" smtClean="0">
                <a:solidFill>
                  <a:srgbClr val="FF0000"/>
                </a:solidFill>
                <a:latin typeface="+mn-lt"/>
                <a:cs typeface="+mn-cs"/>
              </a:rPr>
              <a:t>importance, maturity, tipping point, development, etc</a:t>
            </a:r>
            <a:r>
              <a:rPr lang="en-US" dirty="0" smtClean="0">
                <a:latin typeface="+mn-lt"/>
                <a:cs typeface="+mn-cs"/>
              </a:rPr>
              <a:t>) </a:t>
            </a:r>
            <a:r>
              <a:rPr lang="en-US" sz="2400" dirty="0" smtClean="0">
                <a:latin typeface="+mn-lt"/>
                <a:cs typeface="+mn-cs"/>
              </a:rPr>
              <a:t>than other MOSH </a:t>
            </a:r>
            <a:r>
              <a:rPr lang="en-US" sz="2400" dirty="0" smtClean="0">
                <a:latin typeface="+mn-lt"/>
                <a:cs typeface="+mn-cs"/>
              </a:rPr>
              <a:t>teams and other OH challenges </a:t>
            </a:r>
            <a:r>
              <a:rPr lang="en-US" sz="1600" dirty="0" smtClean="0">
                <a:latin typeface="+mn-lt"/>
                <a:cs typeface="+mn-cs"/>
              </a:rPr>
              <a:t>(e.g. MMPA conference) </a:t>
            </a:r>
            <a:endParaRPr lang="en-US" sz="2400" dirty="0" smtClean="0">
              <a:latin typeface="+mn-lt"/>
              <a:cs typeface="+mn-cs"/>
            </a:endParaRPr>
          </a:p>
          <a:p>
            <a:pPr marL="800100" lvl="1" indent="-342900">
              <a:buFont typeface="Courier New" pitchFamily="49" charset="0"/>
              <a:buChar char="o"/>
              <a:defRPr/>
            </a:pPr>
            <a:r>
              <a:rPr lang="en-US" sz="2000" dirty="0" smtClean="0">
                <a:latin typeface="+mn-lt"/>
                <a:cs typeface="+mn-cs"/>
              </a:rPr>
              <a:t>Need for a different approach </a:t>
            </a:r>
          </a:p>
          <a:p>
            <a:pPr marL="800100" lvl="1" indent="-342900">
              <a:buFont typeface="Courier New" pitchFamily="49" charset="0"/>
              <a:buChar char="o"/>
              <a:defRPr/>
            </a:pPr>
            <a:r>
              <a:rPr lang="en-US" sz="2000" dirty="0" smtClean="0">
                <a:latin typeface="+mn-lt"/>
                <a:cs typeface="+mn-cs"/>
              </a:rPr>
              <a:t>Maybe leading </a:t>
            </a:r>
            <a:r>
              <a:rPr lang="en-US" sz="2000" dirty="0" smtClean="0">
                <a:latin typeface="+mn-lt"/>
                <a:cs typeface="+mn-cs"/>
              </a:rPr>
              <a:t>practices need conducive </a:t>
            </a:r>
            <a:r>
              <a:rPr lang="en-US" sz="2000" dirty="0" smtClean="0">
                <a:latin typeface="+mn-lt"/>
                <a:cs typeface="+mn-cs"/>
              </a:rPr>
              <a:t>paradigm</a:t>
            </a:r>
          </a:p>
          <a:p>
            <a:pPr marL="800100" lvl="1" indent="-342900">
              <a:buFont typeface="Courier New" pitchFamily="49" charset="0"/>
              <a:buChar char="o"/>
              <a:defRPr/>
            </a:pPr>
            <a:endParaRPr lang="en-US" sz="2000" dirty="0" smtClean="0">
              <a:latin typeface="+mn-lt"/>
              <a:cs typeface="+mn-cs"/>
            </a:endParaRPr>
          </a:p>
          <a:p>
            <a:pPr marL="342900" indent="-342900">
              <a:buFontTx/>
              <a:buChar char="•"/>
              <a:defRPr/>
            </a:pPr>
            <a:r>
              <a:rPr lang="en-US" sz="2400" dirty="0" smtClean="0">
                <a:latin typeface="+mn-lt"/>
                <a:cs typeface="+mn-cs"/>
              </a:rPr>
              <a:t>Focus on Source Elimination - revisit the electric drilling machine concept </a:t>
            </a:r>
          </a:p>
          <a:p>
            <a:pPr marL="800100" lvl="1" indent="-342900">
              <a:buFont typeface="Courier New" pitchFamily="49" charset="0"/>
              <a:buChar char="o"/>
              <a:defRPr/>
            </a:pPr>
            <a:r>
              <a:rPr lang="en-US" sz="2000" dirty="0" smtClean="0">
                <a:latin typeface="+mn-lt"/>
                <a:cs typeface="+mn-cs"/>
              </a:rPr>
              <a:t>In-depth review</a:t>
            </a:r>
          </a:p>
          <a:p>
            <a:pPr marL="800100" lvl="1" indent="-342900">
              <a:buFont typeface="Courier New" pitchFamily="49" charset="0"/>
              <a:buChar char="o"/>
              <a:defRPr/>
            </a:pPr>
            <a:r>
              <a:rPr lang="en-US" sz="2000" dirty="0" smtClean="0">
                <a:latin typeface="+mn-lt"/>
                <a:cs typeface="+mn-cs"/>
              </a:rPr>
              <a:t>Not as a leading practice but part of Mining System</a:t>
            </a:r>
          </a:p>
          <a:p>
            <a:pPr marL="1257300" lvl="2" indent="-342900">
              <a:buFont typeface="Wingdings" pitchFamily="2" charset="2"/>
              <a:buChar char="§"/>
              <a:defRPr/>
            </a:pPr>
            <a:r>
              <a:rPr lang="en-US" dirty="0" smtClean="0">
                <a:latin typeface="+mn-lt"/>
                <a:cs typeface="+mn-cs"/>
              </a:rPr>
              <a:t>Longer timelines (&gt;10 yrs)</a:t>
            </a:r>
          </a:p>
          <a:p>
            <a:pPr marL="1257300" lvl="2" indent="-342900">
              <a:buFont typeface="Wingdings" pitchFamily="2" charset="2"/>
              <a:buChar char="§"/>
              <a:defRPr/>
            </a:pPr>
            <a:r>
              <a:rPr lang="en-US" dirty="0" smtClean="0">
                <a:latin typeface="+mn-lt"/>
                <a:cs typeface="+mn-cs"/>
              </a:rPr>
              <a:t>Report on the new mines, expansion projects etc that are now designed for electric drills </a:t>
            </a:r>
          </a:p>
          <a:p>
            <a:pPr marL="800100" lvl="1" indent="-342900">
              <a:buFont typeface="Courier New" pitchFamily="49" charset="0"/>
              <a:buChar char="o"/>
              <a:defRPr/>
            </a:pPr>
            <a:r>
              <a:rPr lang="en-US" sz="2000" dirty="0" smtClean="0">
                <a:latin typeface="+mn-lt"/>
                <a:cs typeface="+mn-cs"/>
              </a:rPr>
              <a:t>Not as compliance to the Mining </a:t>
            </a:r>
            <a:r>
              <a:rPr lang="en-US" sz="2000" dirty="0" smtClean="0">
                <a:latin typeface="+mn-lt"/>
                <a:cs typeface="+mn-cs"/>
              </a:rPr>
              <a:t>Charter</a:t>
            </a:r>
          </a:p>
          <a:p>
            <a:pPr marL="800100" lvl="1" indent="-342900">
              <a:buFont typeface="Courier New" pitchFamily="49" charset="0"/>
              <a:buChar char="o"/>
              <a:defRPr/>
            </a:pPr>
            <a:endParaRPr lang="en-US" sz="2000" dirty="0" smtClean="0">
              <a:latin typeface="+mn-lt"/>
              <a:cs typeface="+mn-cs"/>
            </a:endParaRPr>
          </a:p>
          <a:p>
            <a:pPr marL="342900" indent="-342900">
              <a:buFontTx/>
              <a:buChar char="•"/>
              <a:defRPr/>
            </a:pPr>
            <a:r>
              <a:rPr lang="en-US" sz="2400" dirty="0" smtClean="0">
                <a:latin typeface="+mn-lt"/>
                <a:cs typeface="+mn-cs"/>
              </a:rPr>
              <a:t>Continue with Engineering controls but not as a primary focus for the MOSH Noise Team</a:t>
            </a: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box(in)">
                                      <p:cBhvr>
                                        <p:cTn id="7" dur="5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3">
                                            <p:txEl>
                                              <p:pRg st="1" end="1"/>
                                            </p:txEl>
                                          </p:spTgt>
                                        </p:tgtEl>
                                        <p:attrNameLst>
                                          <p:attrName>style.visibility</p:attrName>
                                        </p:attrNameLst>
                                      </p:cBhvr>
                                      <p:to>
                                        <p:strVal val="visible"/>
                                      </p:to>
                                    </p:set>
                                    <p:animEffect transition="in" filter="box(in)">
                                      <p:cBhvr>
                                        <p:cTn id="12" dur="500"/>
                                        <p:tgtEl>
                                          <p:spTgt spid="13">
                                            <p:txEl>
                                              <p:pRg st="1" end="1"/>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animEffect transition="in" filter="box(in)">
                                      <p:cBhvr>
                                        <p:cTn id="15" dur="500"/>
                                        <p:tgtEl>
                                          <p:spTgt spid="1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nodeType="clickEffect">
                                  <p:stCondLst>
                                    <p:cond delay="0"/>
                                  </p:stCondLst>
                                  <p:childTnLst>
                                    <p:set>
                                      <p:cBhvr>
                                        <p:cTn id="19" dur="1" fill="hold">
                                          <p:stCondLst>
                                            <p:cond delay="0"/>
                                          </p:stCondLst>
                                        </p:cTn>
                                        <p:tgtEl>
                                          <p:spTgt spid="13">
                                            <p:txEl>
                                              <p:pRg st="4" end="4"/>
                                            </p:txEl>
                                          </p:spTgt>
                                        </p:tgtEl>
                                        <p:attrNameLst>
                                          <p:attrName>style.visibility</p:attrName>
                                        </p:attrNameLst>
                                      </p:cBhvr>
                                      <p:to>
                                        <p:strVal val="visible"/>
                                      </p:to>
                                    </p:set>
                                    <p:animEffect transition="in" filter="box(in)">
                                      <p:cBhvr>
                                        <p:cTn id="20" dur="500"/>
                                        <p:tgtEl>
                                          <p:spTgt spid="1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nodeType="clickEffect">
                                  <p:stCondLst>
                                    <p:cond delay="0"/>
                                  </p:stCondLst>
                                  <p:childTnLst>
                                    <p:set>
                                      <p:cBhvr>
                                        <p:cTn id="24" dur="1" fill="hold">
                                          <p:stCondLst>
                                            <p:cond delay="0"/>
                                          </p:stCondLst>
                                        </p:cTn>
                                        <p:tgtEl>
                                          <p:spTgt spid="13">
                                            <p:txEl>
                                              <p:pRg st="5" end="5"/>
                                            </p:txEl>
                                          </p:spTgt>
                                        </p:tgtEl>
                                        <p:attrNameLst>
                                          <p:attrName>style.visibility</p:attrName>
                                        </p:attrNameLst>
                                      </p:cBhvr>
                                      <p:to>
                                        <p:strVal val="visible"/>
                                      </p:to>
                                    </p:set>
                                    <p:animEffect transition="in" filter="box(in)">
                                      <p:cBhvr>
                                        <p:cTn id="25" dur="500"/>
                                        <p:tgtEl>
                                          <p:spTgt spid="13">
                                            <p:txEl>
                                              <p:pRg st="5" end="5"/>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13">
                                            <p:txEl>
                                              <p:pRg st="6" end="6"/>
                                            </p:txEl>
                                          </p:spTgt>
                                        </p:tgtEl>
                                        <p:attrNameLst>
                                          <p:attrName>style.visibility</p:attrName>
                                        </p:attrNameLst>
                                      </p:cBhvr>
                                      <p:to>
                                        <p:strVal val="visible"/>
                                      </p:to>
                                    </p:set>
                                    <p:animEffect transition="in" filter="box(in)">
                                      <p:cBhvr>
                                        <p:cTn id="28" dur="500"/>
                                        <p:tgtEl>
                                          <p:spTgt spid="13">
                                            <p:txEl>
                                              <p:pRg st="6" end="6"/>
                                            </p:txEl>
                                          </p:spTgt>
                                        </p:tgtEl>
                                      </p:cBhvr>
                                    </p:animEffect>
                                  </p:childTnLst>
                                </p:cTn>
                              </p:par>
                              <p:par>
                                <p:cTn id="29" presetID="4" presetClass="entr" presetSubtype="16" fill="hold" nodeType="withEffect">
                                  <p:stCondLst>
                                    <p:cond delay="0"/>
                                  </p:stCondLst>
                                  <p:childTnLst>
                                    <p:set>
                                      <p:cBhvr>
                                        <p:cTn id="30" dur="1" fill="hold">
                                          <p:stCondLst>
                                            <p:cond delay="0"/>
                                          </p:stCondLst>
                                        </p:cTn>
                                        <p:tgtEl>
                                          <p:spTgt spid="13">
                                            <p:txEl>
                                              <p:pRg st="7" end="7"/>
                                            </p:txEl>
                                          </p:spTgt>
                                        </p:tgtEl>
                                        <p:attrNameLst>
                                          <p:attrName>style.visibility</p:attrName>
                                        </p:attrNameLst>
                                      </p:cBhvr>
                                      <p:to>
                                        <p:strVal val="visible"/>
                                      </p:to>
                                    </p:set>
                                    <p:animEffect transition="in" filter="box(in)">
                                      <p:cBhvr>
                                        <p:cTn id="31" dur="500"/>
                                        <p:tgtEl>
                                          <p:spTgt spid="13">
                                            <p:txEl>
                                              <p:pRg st="7" end="7"/>
                                            </p:txEl>
                                          </p:spTgt>
                                        </p:tgtEl>
                                      </p:cBhvr>
                                    </p:animEffect>
                                  </p:childTnLst>
                                </p:cTn>
                              </p:par>
                              <p:par>
                                <p:cTn id="32" presetID="4" presetClass="entr" presetSubtype="16" fill="hold" nodeType="withEffect">
                                  <p:stCondLst>
                                    <p:cond delay="0"/>
                                  </p:stCondLst>
                                  <p:childTnLst>
                                    <p:set>
                                      <p:cBhvr>
                                        <p:cTn id="33" dur="1" fill="hold">
                                          <p:stCondLst>
                                            <p:cond delay="0"/>
                                          </p:stCondLst>
                                        </p:cTn>
                                        <p:tgtEl>
                                          <p:spTgt spid="13">
                                            <p:txEl>
                                              <p:pRg st="8" end="8"/>
                                            </p:txEl>
                                          </p:spTgt>
                                        </p:tgtEl>
                                        <p:attrNameLst>
                                          <p:attrName>style.visibility</p:attrName>
                                        </p:attrNameLst>
                                      </p:cBhvr>
                                      <p:to>
                                        <p:strVal val="visible"/>
                                      </p:to>
                                    </p:set>
                                    <p:animEffect transition="in" filter="box(in)">
                                      <p:cBhvr>
                                        <p:cTn id="34" dur="500"/>
                                        <p:tgtEl>
                                          <p:spTgt spid="13">
                                            <p:txEl>
                                              <p:pRg st="8" end="8"/>
                                            </p:txEl>
                                          </p:spTgt>
                                        </p:tgtEl>
                                      </p:cBhvr>
                                    </p:animEffect>
                                  </p:childTnLst>
                                </p:cTn>
                              </p:par>
                              <p:par>
                                <p:cTn id="35" presetID="4" presetClass="entr" presetSubtype="16" fill="hold" nodeType="withEffect">
                                  <p:stCondLst>
                                    <p:cond delay="0"/>
                                  </p:stCondLst>
                                  <p:childTnLst>
                                    <p:set>
                                      <p:cBhvr>
                                        <p:cTn id="36" dur="1" fill="hold">
                                          <p:stCondLst>
                                            <p:cond delay="0"/>
                                          </p:stCondLst>
                                        </p:cTn>
                                        <p:tgtEl>
                                          <p:spTgt spid="13">
                                            <p:txEl>
                                              <p:pRg st="9" end="9"/>
                                            </p:txEl>
                                          </p:spTgt>
                                        </p:tgtEl>
                                        <p:attrNameLst>
                                          <p:attrName>style.visibility</p:attrName>
                                        </p:attrNameLst>
                                      </p:cBhvr>
                                      <p:to>
                                        <p:strVal val="visible"/>
                                      </p:to>
                                    </p:set>
                                    <p:animEffect transition="in" filter="box(in)">
                                      <p:cBhvr>
                                        <p:cTn id="37" dur="500"/>
                                        <p:tgtEl>
                                          <p:spTgt spid="13">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13">
                                            <p:txEl>
                                              <p:pRg st="11" end="11"/>
                                            </p:txEl>
                                          </p:spTgt>
                                        </p:tgtEl>
                                        <p:attrNameLst>
                                          <p:attrName>style.visibility</p:attrName>
                                        </p:attrNameLst>
                                      </p:cBhvr>
                                      <p:to>
                                        <p:strVal val="visible"/>
                                      </p:to>
                                    </p:set>
                                    <p:animEffect transition="in" filter="box(in)">
                                      <p:cBhvr>
                                        <p:cTn id="42" dur="500"/>
                                        <p:tgtEl>
                                          <p:spTgt spid="1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2" cstate="print"/>
          <a:srcRect l="56223" t="5468" r="18422" b="23450"/>
          <a:stretch>
            <a:fillRect/>
          </a:stretch>
        </p:blipFill>
        <p:spPr bwMode="auto">
          <a:xfrm>
            <a:off x="8124760" y="6324600"/>
            <a:ext cx="693889" cy="392198"/>
          </a:xfrm>
          <a:prstGeom prst="rect">
            <a:avLst/>
          </a:prstGeom>
          <a:ln>
            <a:solidFill>
              <a:srgbClr val="C49F00"/>
            </a:solidFill>
          </a:ln>
          <a:effectLst/>
        </p:spPr>
      </p:pic>
      <p:cxnSp>
        <p:nvCxnSpPr>
          <p:cNvPr id="8" name="Straight Connector 7"/>
          <p:cNvCxnSpPr/>
          <p:nvPr/>
        </p:nvCxnSpPr>
        <p:spPr>
          <a:xfrm flipV="1">
            <a:off x="1142977" y="6324599"/>
            <a:ext cx="6781823" cy="1"/>
          </a:xfrm>
          <a:prstGeom prst="line">
            <a:avLst/>
          </a:prstGeom>
          <a:ln w="12700">
            <a:solidFill>
              <a:srgbClr val="C49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142977" y="6748299"/>
            <a:ext cx="6781823" cy="0"/>
          </a:xfrm>
          <a:prstGeom prst="line">
            <a:avLst/>
          </a:prstGeom>
          <a:ln w="12700">
            <a:solidFill>
              <a:srgbClr val="C49F00"/>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3" cstate="print"/>
          <a:srcRect/>
          <a:stretch>
            <a:fillRect/>
          </a:stretch>
        </p:blipFill>
        <p:spPr bwMode="auto">
          <a:xfrm>
            <a:off x="285721" y="6324600"/>
            <a:ext cx="857256" cy="423699"/>
          </a:xfrm>
          <a:prstGeom prst="rect">
            <a:avLst/>
          </a:prstGeom>
          <a:noFill/>
          <a:ln w="9525">
            <a:noFill/>
            <a:miter lim="800000"/>
            <a:headEnd/>
            <a:tailEnd/>
          </a:ln>
          <a:effectLst/>
        </p:spPr>
      </p:pic>
      <p:cxnSp>
        <p:nvCxnSpPr>
          <p:cNvPr id="16" name="Straight Connector 15"/>
          <p:cNvCxnSpPr/>
          <p:nvPr/>
        </p:nvCxnSpPr>
        <p:spPr>
          <a:xfrm>
            <a:off x="0" y="1066800"/>
            <a:ext cx="8929718" cy="1588"/>
          </a:xfrm>
          <a:prstGeom prst="line">
            <a:avLst/>
          </a:prstGeom>
          <a:ln>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18" name="Title 3"/>
          <p:cNvSpPr txBox="1">
            <a:spLocks/>
          </p:cNvSpPr>
          <p:nvPr/>
        </p:nvSpPr>
        <p:spPr>
          <a:xfrm>
            <a:off x="71438" y="-24"/>
            <a:ext cx="9001156" cy="571504"/>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endParaRPr kumimoji="0" lang="en-ZA" sz="2400" b="1" i="0" u="none" strike="noStrike" kern="1200" cap="none" spc="0" normalizeH="0" baseline="0" noProof="0" dirty="0">
              <a:ln>
                <a:noFill/>
              </a:ln>
              <a:solidFill>
                <a:srgbClr val="C49F00"/>
              </a:solidFill>
              <a:effectLst/>
              <a:uLnTx/>
              <a:uFillTx/>
              <a:latin typeface="Arial" pitchFamily="34" charset="0"/>
              <a:ea typeface="+mj-ea"/>
              <a:cs typeface="Arial" pitchFamily="34" charset="0"/>
            </a:endParaRPr>
          </a:p>
        </p:txBody>
      </p:sp>
      <p:sp>
        <p:nvSpPr>
          <p:cNvPr id="11" name="Title 3"/>
          <p:cNvSpPr txBox="1">
            <a:spLocks/>
          </p:cNvSpPr>
          <p:nvPr/>
        </p:nvSpPr>
        <p:spPr>
          <a:xfrm>
            <a:off x="84788" y="381000"/>
            <a:ext cx="9001156" cy="571504"/>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ZA" sz="3200" b="1" i="0" u="none" strike="noStrike" kern="1200" cap="none" spc="0" normalizeH="0" baseline="0" noProof="0" dirty="0" smtClean="0">
                <a:ln>
                  <a:noFill/>
                </a:ln>
                <a:effectLst/>
                <a:uLnTx/>
                <a:uFillTx/>
                <a:latin typeface="Arial" pitchFamily="34" charset="0"/>
                <a:ea typeface="+mj-ea"/>
                <a:cs typeface="Arial" pitchFamily="34" charset="0"/>
              </a:rPr>
              <a:t>Questions</a:t>
            </a:r>
            <a:endParaRPr kumimoji="0" lang="en-ZA" sz="3200" b="1" i="0" u="none" strike="noStrike" kern="1200" cap="none" spc="0" normalizeH="0" baseline="0" noProof="0" dirty="0">
              <a:ln>
                <a:noFill/>
              </a:ln>
              <a:effectLst/>
              <a:uLnTx/>
              <a:uFillTx/>
              <a:latin typeface="Arial" pitchFamily="34" charset="0"/>
              <a:ea typeface="+mj-ea"/>
              <a:cs typeface="Arial" pitchFamily="34" charset="0"/>
            </a:endParaRPr>
          </a:p>
        </p:txBody>
      </p:sp>
      <p:sp>
        <p:nvSpPr>
          <p:cNvPr id="10" name="Rectangle 9"/>
          <p:cNvSpPr/>
          <p:nvPr/>
        </p:nvSpPr>
        <p:spPr>
          <a:xfrm>
            <a:off x="2590800" y="6324600"/>
            <a:ext cx="3801041" cy="369332"/>
          </a:xfrm>
          <a:prstGeom prst="rect">
            <a:avLst/>
          </a:prstGeom>
        </p:spPr>
        <p:txBody>
          <a:bodyPr wrap="none">
            <a:spAutoFit/>
          </a:bodyPr>
          <a:lstStyle/>
          <a:p>
            <a:pPr marL="342900" lvl="0" indent="-342900" algn="ctr" fontAlgn="auto">
              <a:spcBef>
                <a:spcPct val="20000"/>
              </a:spcBef>
              <a:spcAft>
                <a:spcPts val="0"/>
              </a:spcAft>
              <a:defRPr/>
            </a:pPr>
            <a:r>
              <a:rPr lang="en-ZA" b="1" dirty="0" smtClean="0">
                <a:solidFill>
                  <a:schemeClr val="tx1">
                    <a:lumMod val="75000"/>
                    <a:lumOff val="25000"/>
                  </a:schemeClr>
                </a:solidFill>
                <a:latin typeface="Arial" pitchFamily="34" charset="0"/>
                <a:cs typeface="Arial" pitchFamily="34" charset="0"/>
              </a:rPr>
              <a:t>Leading the change to zero harm</a:t>
            </a:r>
            <a:endParaRPr lang="en-ZA" b="1" dirty="0">
              <a:solidFill>
                <a:schemeClr val="tx1">
                  <a:lumMod val="75000"/>
                  <a:lumOff val="25000"/>
                </a:schemeClr>
              </a:solidFill>
              <a:latin typeface="Arial" pitchFamily="34" charset="0"/>
              <a:cs typeface="Arial" pitchFamily="34" charset="0"/>
            </a:endParaRPr>
          </a:p>
        </p:txBody>
      </p:sp>
      <p:sp>
        <p:nvSpPr>
          <p:cNvPr id="889" name="Rectangle 3"/>
          <p:cNvSpPr txBox="1">
            <a:spLocks noChangeArrowheads="1"/>
          </p:cNvSpPr>
          <p:nvPr/>
        </p:nvSpPr>
        <p:spPr>
          <a:xfrm>
            <a:off x="381000" y="1295400"/>
            <a:ext cx="8424936" cy="4800600"/>
          </a:xfrm>
          <a:prstGeom prst="rect">
            <a:avLst/>
          </a:prstGeom>
        </p:spPr>
        <p:txBody>
          <a:bodyPr vert="horz" lIns="91440" tIns="45720" rIns="91440" bIns="45720" rtlCol="0">
            <a:normAutofit/>
          </a:bodyPr>
          <a:lstStyle/>
          <a:p>
            <a:pPr marL="609600" marR="0" lvl="0" indent="-609600" algn="ctr" defTabSz="914400" rtl="0" eaLnBrk="1" fontAlgn="auto" latinLnBrk="0" hangingPunct="1">
              <a:lnSpc>
                <a:spcPct val="9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800" b="1"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3" name="Rectangle 8"/>
          <p:cNvSpPr>
            <a:spLocks noChangeArrowheads="1"/>
          </p:cNvSpPr>
          <p:nvPr/>
        </p:nvSpPr>
        <p:spPr bwMode="auto">
          <a:xfrm>
            <a:off x="228600" y="1219200"/>
            <a:ext cx="8686800" cy="5029200"/>
          </a:xfrm>
          <a:prstGeom prst="rect">
            <a:avLst/>
          </a:prstGeom>
          <a:noFill/>
          <a:ln w="9525">
            <a:noFill/>
            <a:miter lim="800000"/>
            <a:headEnd/>
            <a:tailEnd/>
          </a:ln>
        </p:spPr>
        <p:txBody>
          <a:bodyPr/>
          <a:lstStyle/>
          <a:p>
            <a:pPr marL="342900" indent="-342900" algn="ctr">
              <a:buFontTx/>
              <a:buChar char="•"/>
              <a:defRPr/>
            </a:pPr>
            <a:endParaRPr lang="en-US" sz="3200" dirty="0" smtClean="0">
              <a:latin typeface="+mn-lt"/>
              <a:cs typeface="+mn-cs"/>
            </a:endParaRPr>
          </a:p>
          <a:p>
            <a:pPr marL="342900" indent="-342900" algn="ctr">
              <a:buFontTx/>
              <a:buChar char="•"/>
              <a:defRPr/>
            </a:pPr>
            <a:endParaRPr lang="en-US" sz="3200" dirty="0" smtClean="0">
              <a:latin typeface="+mn-lt"/>
              <a:cs typeface="+mn-cs"/>
            </a:endParaRPr>
          </a:p>
          <a:p>
            <a:pPr marL="342900" indent="-342900" algn="ctr">
              <a:buFontTx/>
              <a:buChar char="•"/>
              <a:defRPr/>
            </a:pPr>
            <a:endParaRPr lang="en-US" sz="3200" dirty="0" smtClean="0">
              <a:latin typeface="+mn-lt"/>
              <a:cs typeface="+mn-cs"/>
            </a:endParaRPr>
          </a:p>
          <a:p>
            <a:pPr marL="342900" indent="-342900" algn="ctr">
              <a:buFontTx/>
              <a:buChar char="•"/>
              <a:defRPr/>
            </a:pPr>
            <a:endParaRPr lang="en-US" sz="3200" dirty="0" smtClean="0">
              <a:latin typeface="+mn-lt"/>
              <a:cs typeface="+mn-cs"/>
            </a:endParaRPr>
          </a:p>
          <a:p>
            <a:pPr marL="342900" indent="-342900" algn="ctr">
              <a:buFontTx/>
              <a:buChar char="•"/>
              <a:defRPr/>
            </a:pPr>
            <a:r>
              <a:rPr lang="en-US" sz="3200" dirty="0" smtClean="0">
                <a:latin typeface="+mn-lt"/>
                <a:cs typeface="+mn-cs"/>
              </a:rPr>
              <a:t>Questions</a:t>
            </a:r>
          </a:p>
          <a:p>
            <a:pPr marL="800100" lvl="1" indent="-342900">
              <a:buFontTx/>
              <a:buChar char="•"/>
              <a:defRPr/>
            </a:pPr>
            <a:endParaRPr lang="en-US" sz="3200" dirty="0" smtClean="0">
              <a:latin typeface="+mn-lt"/>
              <a:cs typeface="+mn-cs"/>
            </a:endParaRPr>
          </a:p>
        </p:txBody>
      </p:sp>
    </p:spTree>
  </p:cSld>
  <p:clrMapOvr>
    <a:masterClrMapping/>
  </p:clrMapOvr>
  <p:transition>
    <p:spli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2" cstate="print"/>
          <a:srcRect l="56223" t="5468" r="18422" b="23450"/>
          <a:stretch>
            <a:fillRect/>
          </a:stretch>
        </p:blipFill>
        <p:spPr bwMode="auto">
          <a:xfrm>
            <a:off x="8124760" y="6324600"/>
            <a:ext cx="693889" cy="392198"/>
          </a:xfrm>
          <a:prstGeom prst="rect">
            <a:avLst/>
          </a:prstGeom>
          <a:ln>
            <a:solidFill>
              <a:srgbClr val="C49F00"/>
            </a:solidFill>
          </a:ln>
          <a:effectLst/>
        </p:spPr>
      </p:pic>
      <p:cxnSp>
        <p:nvCxnSpPr>
          <p:cNvPr id="8" name="Straight Connector 7"/>
          <p:cNvCxnSpPr/>
          <p:nvPr/>
        </p:nvCxnSpPr>
        <p:spPr>
          <a:xfrm flipV="1">
            <a:off x="1142977" y="6324599"/>
            <a:ext cx="6781823" cy="1"/>
          </a:xfrm>
          <a:prstGeom prst="line">
            <a:avLst/>
          </a:prstGeom>
          <a:ln w="12700">
            <a:solidFill>
              <a:srgbClr val="C49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142977" y="6748299"/>
            <a:ext cx="6781823" cy="0"/>
          </a:xfrm>
          <a:prstGeom prst="line">
            <a:avLst/>
          </a:prstGeom>
          <a:ln w="12700">
            <a:solidFill>
              <a:srgbClr val="C49F00"/>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3" cstate="print"/>
          <a:srcRect/>
          <a:stretch>
            <a:fillRect/>
          </a:stretch>
        </p:blipFill>
        <p:spPr bwMode="auto">
          <a:xfrm>
            <a:off x="285721" y="6324600"/>
            <a:ext cx="857256" cy="423699"/>
          </a:xfrm>
          <a:prstGeom prst="rect">
            <a:avLst/>
          </a:prstGeom>
          <a:noFill/>
          <a:ln w="9525">
            <a:noFill/>
            <a:miter lim="800000"/>
            <a:headEnd/>
            <a:tailEnd/>
          </a:ln>
          <a:effectLst/>
        </p:spPr>
      </p:pic>
      <p:cxnSp>
        <p:nvCxnSpPr>
          <p:cNvPr id="16" name="Straight Connector 15"/>
          <p:cNvCxnSpPr/>
          <p:nvPr/>
        </p:nvCxnSpPr>
        <p:spPr>
          <a:xfrm>
            <a:off x="0" y="1066800"/>
            <a:ext cx="8929718" cy="1588"/>
          </a:xfrm>
          <a:prstGeom prst="line">
            <a:avLst/>
          </a:prstGeom>
          <a:ln>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18" name="Title 3"/>
          <p:cNvSpPr txBox="1">
            <a:spLocks/>
          </p:cNvSpPr>
          <p:nvPr/>
        </p:nvSpPr>
        <p:spPr>
          <a:xfrm>
            <a:off x="71438" y="-24"/>
            <a:ext cx="9001156" cy="571504"/>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endParaRPr kumimoji="0" lang="en-ZA" sz="2400" b="1" i="0" u="none" strike="noStrike" kern="1200" cap="none" spc="0" normalizeH="0" baseline="0" noProof="0" dirty="0">
              <a:ln>
                <a:noFill/>
              </a:ln>
              <a:solidFill>
                <a:srgbClr val="C49F00"/>
              </a:solidFill>
              <a:effectLst/>
              <a:uLnTx/>
              <a:uFillTx/>
              <a:latin typeface="Arial" pitchFamily="34" charset="0"/>
              <a:ea typeface="+mj-ea"/>
              <a:cs typeface="Arial" pitchFamily="34" charset="0"/>
            </a:endParaRPr>
          </a:p>
        </p:txBody>
      </p:sp>
      <p:sp>
        <p:nvSpPr>
          <p:cNvPr id="11" name="Title 3"/>
          <p:cNvSpPr txBox="1">
            <a:spLocks/>
          </p:cNvSpPr>
          <p:nvPr/>
        </p:nvSpPr>
        <p:spPr>
          <a:xfrm>
            <a:off x="84788" y="381000"/>
            <a:ext cx="9001156" cy="571504"/>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ZA" sz="3200" b="1" dirty="0" smtClean="0">
                <a:latin typeface="Arial" pitchFamily="34" charset="0"/>
                <a:ea typeface="+mj-ea"/>
                <a:cs typeface="Arial" pitchFamily="34" charset="0"/>
              </a:rPr>
              <a:t>The Problem</a:t>
            </a:r>
            <a:endParaRPr kumimoji="0" lang="en-ZA" sz="3200" b="1" i="0" u="none" strike="noStrike" kern="1200" cap="none" spc="0" normalizeH="0" baseline="0" noProof="0" dirty="0">
              <a:ln>
                <a:noFill/>
              </a:ln>
              <a:effectLst/>
              <a:uLnTx/>
              <a:uFillTx/>
              <a:latin typeface="Arial" pitchFamily="34" charset="0"/>
              <a:ea typeface="+mj-ea"/>
              <a:cs typeface="Arial" pitchFamily="34" charset="0"/>
            </a:endParaRPr>
          </a:p>
        </p:txBody>
      </p:sp>
      <p:sp>
        <p:nvSpPr>
          <p:cNvPr id="10" name="Rectangle 9"/>
          <p:cNvSpPr/>
          <p:nvPr/>
        </p:nvSpPr>
        <p:spPr>
          <a:xfrm>
            <a:off x="2590800" y="6324600"/>
            <a:ext cx="3801041" cy="369332"/>
          </a:xfrm>
          <a:prstGeom prst="rect">
            <a:avLst/>
          </a:prstGeom>
        </p:spPr>
        <p:txBody>
          <a:bodyPr wrap="none">
            <a:spAutoFit/>
          </a:bodyPr>
          <a:lstStyle/>
          <a:p>
            <a:pPr marL="342900" lvl="0" indent="-342900" algn="ctr" fontAlgn="auto">
              <a:spcBef>
                <a:spcPct val="20000"/>
              </a:spcBef>
              <a:spcAft>
                <a:spcPts val="0"/>
              </a:spcAft>
              <a:defRPr/>
            </a:pPr>
            <a:r>
              <a:rPr lang="en-ZA" b="1" dirty="0" smtClean="0">
                <a:solidFill>
                  <a:schemeClr val="tx1">
                    <a:lumMod val="75000"/>
                    <a:lumOff val="25000"/>
                  </a:schemeClr>
                </a:solidFill>
                <a:latin typeface="Arial" pitchFamily="34" charset="0"/>
                <a:cs typeface="Arial" pitchFamily="34" charset="0"/>
              </a:rPr>
              <a:t>Leading the change to zero harm</a:t>
            </a:r>
            <a:endParaRPr lang="en-ZA" b="1" dirty="0">
              <a:solidFill>
                <a:schemeClr val="tx1">
                  <a:lumMod val="75000"/>
                  <a:lumOff val="25000"/>
                </a:schemeClr>
              </a:solidFill>
              <a:latin typeface="Arial" pitchFamily="34" charset="0"/>
              <a:cs typeface="Arial" pitchFamily="34" charset="0"/>
            </a:endParaRPr>
          </a:p>
        </p:txBody>
      </p:sp>
      <p:sp>
        <p:nvSpPr>
          <p:cNvPr id="889" name="Rectangle 3"/>
          <p:cNvSpPr txBox="1">
            <a:spLocks noChangeArrowheads="1"/>
          </p:cNvSpPr>
          <p:nvPr/>
        </p:nvSpPr>
        <p:spPr>
          <a:xfrm>
            <a:off x="381000" y="1295400"/>
            <a:ext cx="8424936" cy="4800600"/>
          </a:xfrm>
          <a:prstGeom prst="rect">
            <a:avLst/>
          </a:prstGeom>
        </p:spPr>
        <p:txBody>
          <a:bodyPr vert="horz" lIns="91440" tIns="45720" rIns="91440" bIns="45720" rtlCol="0">
            <a:normAutofit/>
          </a:bodyPr>
          <a:lstStyle/>
          <a:p>
            <a:pPr marL="609600" marR="0" lvl="0" indent="-609600" algn="ctr" defTabSz="914400" rtl="0" eaLnBrk="1" fontAlgn="auto" latinLnBrk="0" hangingPunct="1">
              <a:lnSpc>
                <a:spcPct val="9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800" b="1"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3" name="Rectangle 8"/>
          <p:cNvSpPr>
            <a:spLocks noChangeArrowheads="1"/>
          </p:cNvSpPr>
          <p:nvPr/>
        </p:nvSpPr>
        <p:spPr bwMode="auto">
          <a:xfrm>
            <a:off x="228600" y="1219200"/>
            <a:ext cx="8686800" cy="5029200"/>
          </a:xfrm>
          <a:prstGeom prst="rect">
            <a:avLst/>
          </a:prstGeom>
          <a:noFill/>
          <a:ln w="9525">
            <a:noFill/>
            <a:miter lim="800000"/>
            <a:headEnd/>
            <a:tailEnd/>
          </a:ln>
        </p:spPr>
        <p:txBody>
          <a:bodyPr/>
          <a:lstStyle/>
          <a:p>
            <a:pPr marL="342900" indent="-342900">
              <a:buFontTx/>
              <a:buChar char="•"/>
              <a:defRPr/>
            </a:pPr>
            <a:r>
              <a:rPr lang="en-US" sz="2800" dirty="0" smtClean="0">
                <a:latin typeface="+mn-lt"/>
                <a:cs typeface="+mn-cs"/>
              </a:rPr>
              <a:t>Nature of the Hazard</a:t>
            </a:r>
          </a:p>
          <a:p>
            <a:pPr marL="800100" lvl="1" indent="-342900">
              <a:buFont typeface="Courier New" pitchFamily="49" charset="0"/>
              <a:buChar char="o"/>
              <a:defRPr/>
            </a:pPr>
            <a:r>
              <a:rPr lang="en-US" sz="2400" dirty="0" smtClean="0">
                <a:latin typeface="+mn-lt"/>
                <a:cs typeface="+mn-cs"/>
              </a:rPr>
              <a:t>Prolonged exposure to high levels of noise can result in permanent &amp; irreversible damage to hearing</a:t>
            </a:r>
          </a:p>
          <a:p>
            <a:pPr marL="800100" lvl="1" indent="-342900">
              <a:buFont typeface="Courier New" pitchFamily="49" charset="0"/>
              <a:buChar char="o"/>
              <a:defRPr/>
            </a:pPr>
            <a:endParaRPr lang="en-US" sz="2400" dirty="0" smtClean="0">
              <a:latin typeface="+mn-lt"/>
              <a:cs typeface="+mn-cs"/>
            </a:endParaRPr>
          </a:p>
        </p:txBody>
      </p:sp>
      <p:graphicFrame>
        <p:nvGraphicFramePr>
          <p:cNvPr id="12" name="Diagram 11"/>
          <p:cNvGraphicFramePr/>
          <p:nvPr/>
        </p:nvGraphicFramePr>
        <p:xfrm>
          <a:off x="838200" y="2667000"/>
          <a:ext cx="6705600" cy="3505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2"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2" cstate="print"/>
          <a:srcRect l="56223" t="5468" r="18422" b="23450"/>
          <a:stretch>
            <a:fillRect/>
          </a:stretch>
        </p:blipFill>
        <p:spPr bwMode="auto">
          <a:xfrm>
            <a:off x="8124760" y="6324600"/>
            <a:ext cx="693889" cy="392198"/>
          </a:xfrm>
          <a:prstGeom prst="rect">
            <a:avLst/>
          </a:prstGeom>
          <a:ln>
            <a:solidFill>
              <a:srgbClr val="C49F00"/>
            </a:solidFill>
          </a:ln>
          <a:effectLst/>
        </p:spPr>
      </p:pic>
      <p:cxnSp>
        <p:nvCxnSpPr>
          <p:cNvPr id="8" name="Straight Connector 7"/>
          <p:cNvCxnSpPr/>
          <p:nvPr/>
        </p:nvCxnSpPr>
        <p:spPr>
          <a:xfrm flipV="1">
            <a:off x="1142977" y="6324599"/>
            <a:ext cx="6781823" cy="1"/>
          </a:xfrm>
          <a:prstGeom prst="line">
            <a:avLst/>
          </a:prstGeom>
          <a:ln w="12700">
            <a:solidFill>
              <a:srgbClr val="C49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142977" y="6748299"/>
            <a:ext cx="6781823" cy="0"/>
          </a:xfrm>
          <a:prstGeom prst="line">
            <a:avLst/>
          </a:prstGeom>
          <a:ln w="12700">
            <a:solidFill>
              <a:srgbClr val="C49F00"/>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3" cstate="print"/>
          <a:srcRect/>
          <a:stretch>
            <a:fillRect/>
          </a:stretch>
        </p:blipFill>
        <p:spPr bwMode="auto">
          <a:xfrm>
            <a:off x="285721" y="6324600"/>
            <a:ext cx="857256" cy="423699"/>
          </a:xfrm>
          <a:prstGeom prst="rect">
            <a:avLst/>
          </a:prstGeom>
          <a:noFill/>
          <a:ln w="9525">
            <a:noFill/>
            <a:miter lim="800000"/>
            <a:headEnd/>
            <a:tailEnd/>
          </a:ln>
          <a:effectLst/>
        </p:spPr>
      </p:pic>
      <p:cxnSp>
        <p:nvCxnSpPr>
          <p:cNvPr id="16" name="Straight Connector 15"/>
          <p:cNvCxnSpPr/>
          <p:nvPr/>
        </p:nvCxnSpPr>
        <p:spPr>
          <a:xfrm>
            <a:off x="0" y="1066800"/>
            <a:ext cx="8929718" cy="1588"/>
          </a:xfrm>
          <a:prstGeom prst="line">
            <a:avLst/>
          </a:prstGeom>
          <a:ln>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18" name="Title 3"/>
          <p:cNvSpPr txBox="1">
            <a:spLocks/>
          </p:cNvSpPr>
          <p:nvPr/>
        </p:nvSpPr>
        <p:spPr>
          <a:xfrm>
            <a:off x="71438" y="-24"/>
            <a:ext cx="9001156" cy="571504"/>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endParaRPr kumimoji="0" lang="en-ZA" sz="2400" b="1" i="0" u="none" strike="noStrike" kern="1200" cap="none" spc="0" normalizeH="0" baseline="0" noProof="0" dirty="0">
              <a:ln>
                <a:noFill/>
              </a:ln>
              <a:solidFill>
                <a:srgbClr val="C49F00"/>
              </a:solidFill>
              <a:effectLst/>
              <a:uLnTx/>
              <a:uFillTx/>
              <a:latin typeface="Arial" pitchFamily="34" charset="0"/>
              <a:ea typeface="+mj-ea"/>
              <a:cs typeface="Arial" pitchFamily="34" charset="0"/>
            </a:endParaRPr>
          </a:p>
        </p:txBody>
      </p:sp>
      <p:sp>
        <p:nvSpPr>
          <p:cNvPr id="11" name="Title 3"/>
          <p:cNvSpPr txBox="1">
            <a:spLocks/>
          </p:cNvSpPr>
          <p:nvPr/>
        </p:nvSpPr>
        <p:spPr>
          <a:xfrm>
            <a:off x="84788" y="381000"/>
            <a:ext cx="9001156" cy="571504"/>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ZA" sz="3200" b="1" dirty="0" smtClean="0">
                <a:latin typeface="Arial" pitchFamily="34" charset="0"/>
                <a:ea typeface="+mj-ea"/>
                <a:cs typeface="Arial" pitchFamily="34" charset="0"/>
              </a:rPr>
              <a:t>T</a:t>
            </a:r>
            <a:r>
              <a:rPr kumimoji="0" lang="en-ZA" sz="3200" b="1" i="0" u="none" strike="noStrike" kern="1200" cap="none" spc="0" normalizeH="0" baseline="0" noProof="0" dirty="0" smtClean="0">
                <a:ln>
                  <a:noFill/>
                </a:ln>
                <a:effectLst/>
                <a:uLnTx/>
                <a:uFillTx/>
                <a:latin typeface="Arial" pitchFamily="34" charset="0"/>
                <a:ea typeface="+mj-ea"/>
                <a:cs typeface="Arial" pitchFamily="34" charset="0"/>
              </a:rPr>
              <a:t>he Problem</a:t>
            </a:r>
            <a:endParaRPr kumimoji="0" lang="en-ZA" sz="3200" b="1" i="0" u="none" strike="noStrike" kern="1200" cap="none" spc="0" normalizeH="0" baseline="0" noProof="0" dirty="0">
              <a:ln>
                <a:noFill/>
              </a:ln>
              <a:effectLst/>
              <a:uLnTx/>
              <a:uFillTx/>
              <a:latin typeface="Arial" pitchFamily="34" charset="0"/>
              <a:ea typeface="+mj-ea"/>
              <a:cs typeface="Arial" pitchFamily="34" charset="0"/>
            </a:endParaRPr>
          </a:p>
        </p:txBody>
      </p:sp>
      <p:sp>
        <p:nvSpPr>
          <p:cNvPr id="10" name="Rectangle 9"/>
          <p:cNvSpPr/>
          <p:nvPr/>
        </p:nvSpPr>
        <p:spPr>
          <a:xfrm>
            <a:off x="2590800" y="6324600"/>
            <a:ext cx="3801041" cy="369332"/>
          </a:xfrm>
          <a:prstGeom prst="rect">
            <a:avLst/>
          </a:prstGeom>
        </p:spPr>
        <p:txBody>
          <a:bodyPr wrap="none">
            <a:spAutoFit/>
          </a:bodyPr>
          <a:lstStyle/>
          <a:p>
            <a:pPr marL="342900" lvl="0" indent="-342900" algn="ctr" fontAlgn="auto">
              <a:spcBef>
                <a:spcPct val="20000"/>
              </a:spcBef>
              <a:spcAft>
                <a:spcPts val="0"/>
              </a:spcAft>
              <a:defRPr/>
            </a:pPr>
            <a:r>
              <a:rPr lang="en-ZA" b="1" dirty="0" smtClean="0">
                <a:solidFill>
                  <a:schemeClr val="tx1">
                    <a:lumMod val="75000"/>
                    <a:lumOff val="25000"/>
                  </a:schemeClr>
                </a:solidFill>
                <a:latin typeface="Arial" pitchFamily="34" charset="0"/>
                <a:cs typeface="Arial" pitchFamily="34" charset="0"/>
              </a:rPr>
              <a:t>Leading the change to zero harm</a:t>
            </a:r>
            <a:endParaRPr lang="en-ZA" b="1" dirty="0">
              <a:solidFill>
                <a:schemeClr val="tx1">
                  <a:lumMod val="75000"/>
                  <a:lumOff val="25000"/>
                </a:schemeClr>
              </a:solidFill>
              <a:latin typeface="Arial" pitchFamily="34" charset="0"/>
              <a:cs typeface="Arial" pitchFamily="34" charset="0"/>
            </a:endParaRPr>
          </a:p>
        </p:txBody>
      </p:sp>
      <p:sp>
        <p:nvSpPr>
          <p:cNvPr id="889" name="Rectangle 3"/>
          <p:cNvSpPr txBox="1">
            <a:spLocks noChangeArrowheads="1"/>
          </p:cNvSpPr>
          <p:nvPr/>
        </p:nvSpPr>
        <p:spPr>
          <a:xfrm>
            <a:off x="381000" y="1295400"/>
            <a:ext cx="8424936" cy="4800600"/>
          </a:xfrm>
          <a:prstGeom prst="rect">
            <a:avLst/>
          </a:prstGeom>
        </p:spPr>
        <p:txBody>
          <a:bodyPr vert="horz" lIns="91440" tIns="45720" rIns="91440" bIns="45720" rtlCol="0">
            <a:normAutofit/>
          </a:bodyPr>
          <a:lstStyle/>
          <a:p>
            <a:pPr marL="609600" marR="0" lvl="0" indent="-609600" algn="ctr" defTabSz="914400" rtl="0" eaLnBrk="1" fontAlgn="auto" latinLnBrk="0" hangingPunct="1">
              <a:lnSpc>
                <a:spcPct val="9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800" b="1"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3" name="Rectangle 8"/>
          <p:cNvSpPr>
            <a:spLocks noChangeArrowheads="1"/>
          </p:cNvSpPr>
          <p:nvPr/>
        </p:nvSpPr>
        <p:spPr bwMode="auto">
          <a:xfrm>
            <a:off x="228600" y="1219200"/>
            <a:ext cx="8686800" cy="5029200"/>
          </a:xfrm>
          <a:prstGeom prst="rect">
            <a:avLst/>
          </a:prstGeom>
          <a:noFill/>
          <a:ln w="9525">
            <a:noFill/>
            <a:miter lim="800000"/>
            <a:headEnd/>
            <a:tailEnd/>
          </a:ln>
        </p:spPr>
        <p:txBody>
          <a:bodyPr/>
          <a:lstStyle/>
          <a:p>
            <a:pPr marL="342900" indent="-342900">
              <a:buFontTx/>
              <a:buChar char="•"/>
              <a:defRPr/>
            </a:pPr>
            <a:r>
              <a:rPr lang="en-US" sz="2800" dirty="0" smtClean="0">
                <a:latin typeface="+mn-lt"/>
                <a:cs typeface="+mn-cs"/>
              </a:rPr>
              <a:t>Global profile of NIHL</a:t>
            </a:r>
          </a:p>
          <a:p>
            <a:pPr marL="800100" lvl="1" indent="-342900">
              <a:buFont typeface="Courier New" pitchFamily="49" charset="0"/>
              <a:buChar char="o"/>
              <a:defRPr/>
            </a:pPr>
            <a:r>
              <a:rPr lang="en-US" sz="2400" dirty="0" smtClean="0">
                <a:latin typeface="+mn-lt"/>
                <a:cs typeface="+mn-cs"/>
              </a:rPr>
              <a:t>NIHL has been recognized by World Health Organisation (WHO)</a:t>
            </a:r>
          </a:p>
          <a:p>
            <a:pPr marL="1257300" lvl="2" indent="-342900">
              <a:buFont typeface="Wingdings" pitchFamily="2" charset="2"/>
              <a:buChar char="q"/>
              <a:defRPr/>
            </a:pPr>
            <a:r>
              <a:rPr lang="en-US" sz="2400" dirty="0" smtClean="0">
                <a:latin typeface="+mn-lt"/>
                <a:cs typeface="+mn-cs"/>
              </a:rPr>
              <a:t>Program for Prevention of Deafness and Hearing  Impairment (PDH)</a:t>
            </a:r>
          </a:p>
          <a:p>
            <a:pPr marL="800100" lvl="1" indent="-342900">
              <a:buFont typeface="Courier New" pitchFamily="49" charset="0"/>
              <a:buChar char="o"/>
              <a:defRPr/>
            </a:pPr>
            <a:r>
              <a:rPr lang="en-US" sz="2400" dirty="0" smtClean="0">
                <a:latin typeface="+mn-lt"/>
                <a:cs typeface="+mn-cs"/>
              </a:rPr>
              <a:t>NIHL prevalence of 120 Million</a:t>
            </a:r>
          </a:p>
          <a:p>
            <a:pPr marL="1257300" lvl="2" indent="-342900">
              <a:buFont typeface="Wingdings" pitchFamily="2" charset="2"/>
              <a:buChar char="q"/>
              <a:defRPr/>
            </a:pPr>
            <a:r>
              <a:rPr lang="en-US" sz="2400" dirty="0" smtClean="0">
                <a:latin typeface="+mn-lt"/>
                <a:cs typeface="+mn-cs"/>
              </a:rPr>
              <a:t>Member states to setup National Programs on Noise</a:t>
            </a:r>
          </a:p>
          <a:p>
            <a:pPr marL="800100" lvl="1" indent="-342900">
              <a:buFont typeface="Courier New" pitchFamily="49" charset="0"/>
              <a:buChar char="o"/>
              <a:defRPr/>
            </a:pPr>
            <a:r>
              <a:rPr lang="en-US" sz="2400" dirty="0" smtClean="0">
                <a:latin typeface="+mn-lt"/>
                <a:cs typeface="+mn-cs"/>
              </a:rPr>
              <a:t>WHO-PDH rates NIHL as the most prevalent irreversible industrial disease and most compensable occupational disease</a:t>
            </a:r>
          </a:p>
          <a:p>
            <a:pPr marL="342900" indent="-342900">
              <a:buFontTx/>
              <a:buChar char="•"/>
              <a:defRPr/>
            </a:pPr>
            <a:endParaRPr lang="en-US" sz="2400" dirty="0" smtClean="0">
              <a:latin typeface="+mn-lt"/>
              <a:cs typeface="+mn-cs"/>
            </a:endParaRPr>
          </a:p>
          <a:p>
            <a:pPr marL="342900" indent="-342900">
              <a:buFontTx/>
              <a:buChar char="•"/>
              <a:defRPr/>
            </a:pPr>
            <a:endParaRPr lang="en-US" sz="3200" dirty="0" smtClean="0">
              <a:latin typeface="+mn-lt"/>
              <a:cs typeface="+mn-cs"/>
            </a:endParaRPr>
          </a:p>
          <a:p>
            <a:pPr marL="1714500" lvl="3" indent="-342900">
              <a:buFontTx/>
              <a:buChar char="•"/>
              <a:defRPr/>
            </a:pPr>
            <a:endParaRPr lang="en-US" sz="3200" dirty="0" smtClean="0">
              <a:latin typeface="+mn-lt"/>
              <a:cs typeface="+mn-cs"/>
            </a:endParaRPr>
          </a:p>
        </p:txBody>
      </p:sp>
    </p:spTree>
  </p:cSld>
  <p:clrMapOvr>
    <a:masterClrMapping/>
  </p:clrMapOvr>
  <p:transition>
    <p:spli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2" cstate="print"/>
          <a:srcRect l="56223" t="5468" r="18422" b="23450"/>
          <a:stretch>
            <a:fillRect/>
          </a:stretch>
        </p:blipFill>
        <p:spPr bwMode="auto">
          <a:xfrm>
            <a:off x="8124760" y="6324600"/>
            <a:ext cx="693889" cy="392198"/>
          </a:xfrm>
          <a:prstGeom prst="rect">
            <a:avLst/>
          </a:prstGeom>
          <a:ln>
            <a:solidFill>
              <a:srgbClr val="C49F00"/>
            </a:solidFill>
          </a:ln>
          <a:effectLst/>
        </p:spPr>
      </p:pic>
      <p:cxnSp>
        <p:nvCxnSpPr>
          <p:cNvPr id="8" name="Straight Connector 7"/>
          <p:cNvCxnSpPr/>
          <p:nvPr/>
        </p:nvCxnSpPr>
        <p:spPr>
          <a:xfrm flipV="1">
            <a:off x="1142977" y="6324599"/>
            <a:ext cx="6781823" cy="1"/>
          </a:xfrm>
          <a:prstGeom prst="line">
            <a:avLst/>
          </a:prstGeom>
          <a:ln w="12700">
            <a:solidFill>
              <a:srgbClr val="C49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142977" y="6748299"/>
            <a:ext cx="6781823" cy="0"/>
          </a:xfrm>
          <a:prstGeom prst="line">
            <a:avLst/>
          </a:prstGeom>
          <a:ln w="12700">
            <a:solidFill>
              <a:srgbClr val="C49F00"/>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3" cstate="print"/>
          <a:srcRect/>
          <a:stretch>
            <a:fillRect/>
          </a:stretch>
        </p:blipFill>
        <p:spPr bwMode="auto">
          <a:xfrm>
            <a:off x="285721" y="6324600"/>
            <a:ext cx="857256" cy="423699"/>
          </a:xfrm>
          <a:prstGeom prst="rect">
            <a:avLst/>
          </a:prstGeom>
          <a:noFill/>
          <a:ln w="9525">
            <a:noFill/>
            <a:miter lim="800000"/>
            <a:headEnd/>
            <a:tailEnd/>
          </a:ln>
          <a:effectLst/>
        </p:spPr>
      </p:pic>
      <p:cxnSp>
        <p:nvCxnSpPr>
          <p:cNvPr id="16" name="Straight Connector 15"/>
          <p:cNvCxnSpPr/>
          <p:nvPr/>
        </p:nvCxnSpPr>
        <p:spPr>
          <a:xfrm>
            <a:off x="0" y="1066800"/>
            <a:ext cx="8929718" cy="1588"/>
          </a:xfrm>
          <a:prstGeom prst="line">
            <a:avLst/>
          </a:prstGeom>
          <a:ln>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18" name="Title 3"/>
          <p:cNvSpPr txBox="1">
            <a:spLocks/>
          </p:cNvSpPr>
          <p:nvPr/>
        </p:nvSpPr>
        <p:spPr>
          <a:xfrm>
            <a:off x="71438" y="-24"/>
            <a:ext cx="9001156" cy="571504"/>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endParaRPr kumimoji="0" lang="en-ZA" sz="2400" b="1" i="0" u="none" strike="noStrike" kern="1200" cap="none" spc="0" normalizeH="0" baseline="0" noProof="0" dirty="0">
              <a:ln>
                <a:noFill/>
              </a:ln>
              <a:solidFill>
                <a:srgbClr val="C49F00"/>
              </a:solidFill>
              <a:effectLst/>
              <a:uLnTx/>
              <a:uFillTx/>
              <a:latin typeface="Arial" pitchFamily="34" charset="0"/>
              <a:ea typeface="+mj-ea"/>
              <a:cs typeface="Arial" pitchFamily="34" charset="0"/>
            </a:endParaRPr>
          </a:p>
        </p:txBody>
      </p:sp>
      <p:sp>
        <p:nvSpPr>
          <p:cNvPr id="11" name="Title 3"/>
          <p:cNvSpPr txBox="1">
            <a:spLocks/>
          </p:cNvSpPr>
          <p:nvPr/>
        </p:nvSpPr>
        <p:spPr>
          <a:xfrm>
            <a:off x="84788" y="381000"/>
            <a:ext cx="9001156" cy="571504"/>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ZA" sz="3200" b="1" dirty="0" smtClean="0">
                <a:latin typeface="Arial" pitchFamily="34" charset="0"/>
                <a:ea typeface="+mj-ea"/>
                <a:cs typeface="Arial" pitchFamily="34" charset="0"/>
              </a:rPr>
              <a:t>T</a:t>
            </a:r>
            <a:r>
              <a:rPr kumimoji="0" lang="en-ZA" sz="3200" b="1" i="0" u="none" strike="noStrike" kern="1200" cap="none" spc="0" normalizeH="0" baseline="0" noProof="0" dirty="0" smtClean="0">
                <a:ln>
                  <a:noFill/>
                </a:ln>
                <a:effectLst/>
                <a:uLnTx/>
                <a:uFillTx/>
                <a:latin typeface="Arial" pitchFamily="34" charset="0"/>
                <a:ea typeface="+mj-ea"/>
                <a:cs typeface="Arial" pitchFamily="34" charset="0"/>
              </a:rPr>
              <a:t>he Problem</a:t>
            </a:r>
            <a:endParaRPr kumimoji="0" lang="en-ZA" sz="3200" b="1" i="0" u="none" strike="noStrike" kern="1200" cap="none" spc="0" normalizeH="0" baseline="0" noProof="0" dirty="0">
              <a:ln>
                <a:noFill/>
              </a:ln>
              <a:effectLst/>
              <a:uLnTx/>
              <a:uFillTx/>
              <a:latin typeface="Arial" pitchFamily="34" charset="0"/>
              <a:ea typeface="+mj-ea"/>
              <a:cs typeface="Arial" pitchFamily="34" charset="0"/>
            </a:endParaRPr>
          </a:p>
        </p:txBody>
      </p:sp>
      <p:sp>
        <p:nvSpPr>
          <p:cNvPr id="10" name="Rectangle 9"/>
          <p:cNvSpPr/>
          <p:nvPr/>
        </p:nvSpPr>
        <p:spPr>
          <a:xfrm>
            <a:off x="2590800" y="6324600"/>
            <a:ext cx="3801041" cy="369332"/>
          </a:xfrm>
          <a:prstGeom prst="rect">
            <a:avLst/>
          </a:prstGeom>
        </p:spPr>
        <p:txBody>
          <a:bodyPr wrap="none">
            <a:spAutoFit/>
          </a:bodyPr>
          <a:lstStyle/>
          <a:p>
            <a:pPr marL="342900" lvl="0" indent="-342900" algn="ctr" fontAlgn="auto">
              <a:spcBef>
                <a:spcPct val="20000"/>
              </a:spcBef>
              <a:spcAft>
                <a:spcPts val="0"/>
              </a:spcAft>
              <a:defRPr/>
            </a:pPr>
            <a:r>
              <a:rPr lang="en-ZA" b="1" dirty="0" smtClean="0">
                <a:solidFill>
                  <a:schemeClr val="tx1">
                    <a:lumMod val="75000"/>
                    <a:lumOff val="25000"/>
                  </a:schemeClr>
                </a:solidFill>
                <a:latin typeface="Arial" pitchFamily="34" charset="0"/>
                <a:cs typeface="Arial" pitchFamily="34" charset="0"/>
              </a:rPr>
              <a:t>Leading the change to zero harm</a:t>
            </a:r>
            <a:endParaRPr lang="en-ZA" b="1" dirty="0">
              <a:solidFill>
                <a:schemeClr val="tx1">
                  <a:lumMod val="75000"/>
                  <a:lumOff val="25000"/>
                </a:schemeClr>
              </a:solidFill>
              <a:latin typeface="Arial" pitchFamily="34" charset="0"/>
              <a:cs typeface="Arial" pitchFamily="34" charset="0"/>
            </a:endParaRPr>
          </a:p>
        </p:txBody>
      </p:sp>
      <p:sp>
        <p:nvSpPr>
          <p:cNvPr id="889" name="Rectangle 3"/>
          <p:cNvSpPr txBox="1">
            <a:spLocks noChangeArrowheads="1"/>
          </p:cNvSpPr>
          <p:nvPr/>
        </p:nvSpPr>
        <p:spPr>
          <a:xfrm>
            <a:off x="381000" y="1295400"/>
            <a:ext cx="8424936" cy="4800600"/>
          </a:xfrm>
          <a:prstGeom prst="rect">
            <a:avLst/>
          </a:prstGeom>
        </p:spPr>
        <p:txBody>
          <a:bodyPr vert="horz" lIns="91440" tIns="45720" rIns="91440" bIns="45720" rtlCol="0">
            <a:normAutofit/>
          </a:bodyPr>
          <a:lstStyle/>
          <a:p>
            <a:pPr marL="609600" marR="0" lvl="0" indent="-609600" algn="ctr" defTabSz="914400" rtl="0" eaLnBrk="1" fontAlgn="auto" latinLnBrk="0" hangingPunct="1">
              <a:lnSpc>
                <a:spcPct val="9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800" b="1"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3" name="Rectangle 8"/>
          <p:cNvSpPr>
            <a:spLocks noChangeArrowheads="1"/>
          </p:cNvSpPr>
          <p:nvPr/>
        </p:nvSpPr>
        <p:spPr bwMode="auto">
          <a:xfrm>
            <a:off x="228600" y="1219200"/>
            <a:ext cx="8686800" cy="5029200"/>
          </a:xfrm>
          <a:prstGeom prst="rect">
            <a:avLst/>
          </a:prstGeom>
          <a:noFill/>
          <a:ln w="9525">
            <a:noFill/>
            <a:miter lim="800000"/>
            <a:headEnd/>
            <a:tailEnd/>
          </a:ln>
        </p:spPr>
        <p:txBody>
          <a:bodyPr/>
          <a:lstStyle/>
          <a:p>
            <a:pPr marL="342900" indent="-342900">
              <a:buFontTx/>
              <a:buChar char="•"/>
              <a:defRPr/>
            </a:pPr>
            <a:r>
              <a:rPr lang="en-US" sz="2800" dirty="0" smtClean="0">
                <a:latin typeface="+mn-lt"/>
                <a:cs typeface="+mn-cs"/>
              </a:rPr>
              <a:t>State Intervention</a:t>
            </a:r>
          </a:p>
          <a:p>
            <a:pPr marL="800100" lvl="1" indent="-342900">
              <a:buFont typeface="Courier New" pitchFamily="49" charset="0"/>
              <a:buChar char="o"/>
              <a:defRPr/>
            </a:pPr>
            <a:r>
              <a:rPr lang="en-US" sz="2400" dirty="0" smtClean="0">
                <a:latin typeface="+mn-lt"/>
                <a:cs typeface="+mn-cs"/>
              </a:rPr>
              <a:t>Compensation for Occupational  Injuries and Diseases Act 130/1993 (COID Act)</a:t>
            </a:r>
          </a:p>
          <a:p>
            <a:pPr marL="1257300" lvl="2" indent="-342900">
              <a:buFont typeface="Wingdings" pitchFamily="2" charset="2"/>
              <a:buChar char="q"/>
              <a:defRPr/>
            </a:pPr>
            <a:r>
              <a:rPr lang="en-US" sz="2400" dirty="0" smtClean="0">
                <a:latin typeface="+mn-lt"/>
                <a:cs typeface="+mn-cs"/>
              </a:rPr>
              <a:t>Instruction  - 168, 171 </a:t>
            </a:r>
          </a:p>
          <a:p>
            <a:pPr marL="1257300" lvl="2" indent="-342900">
              <a:buFont typeface="Wingdings" pitchFamily="2" charset="2"/>
              <a:buChar char="q"/>
              <a:defRPr/>
            </a:pPr>
            <a:r>
              <a:rPr lang="en-US" sz="2400" dirty="0" smtClean="0">
                <a:latin typeface="+mn-lt"/>
                <a:cs typeface="+mn-cs"/>
              </a:rPr>
              <a:t>Simplification &amp; fairness the compensation mechanism</a:t>
            </a:r>
          </a:p>
          <a:p>
            <a:pPr marL="1257300" lvl="2" indent="-342900">
              <a:buFont typeface="Wingdings" pitchFamily="2" charset="2"/>
              <a:buChar char="q"/>
              <a:defRPr/>
            </a:pPr>
            <a:r>
              <a:rPr lang="en-US" sz="2400" dirty="0" smtClean="0">
                <a:latin typeface="+mn-lt"/>
                <a:cs typeface="+mn-cs"/>
              </a:rPr>
              <a:t>Punishes employers who allow the hearing ability of employees to deteriorate due to noise exposure at work places – Part of the National Program</a:t>
            </a:r>
          </a:p>
          <a:p>
            <a:pPr marL="1257300" lvl="2" indent="-342900">
              <a:buFont typeface="Wingdings" pitchFamily="2" charset="2"/>
              <a:buChar char="q"/>
              <a:defRPr/>
            </a:pPr>
            <a:r>
              <a:rPr lang="en-US" sz="2400" dirty="0" smtClean="0">
                <a:latin typeface="+mn-lt"/>
                <a:cs typeface="+mn-cs"/>
              </a:rPr>
              <a:t>Baseline Audiogram test</a:t>
            </a:r>
          </a:p>
          <a:p>
            <a:pPr marL="1257300" lvl="2" indent="-342900">
              <a:buFont typeface="Wingdings" pitchFamily="2" charset="2"/>
              <a:buChar char="q"/>
              <a:defRPr/>
            </a:pPr>
            <a:endParaRPr lang="en-US" sz="2400" dirty="0" smtClean="0">
              <a:latin typeface="+mn-lt"/>
              <a:cs typeface="+mn-cs"/>
            </a:endParaRPr>
          </a:p>
          <a:p>
            <a:pPr marL="800100" lvl="1" indent="-342900">
              <a:buFont typeface="Courier New" pitchFamily="49" charset="0"/>
              <a:buChar char="o"/>
              <a:defRPr/>
            </a:pPr>
            <a:r>
              <a:rPr lang="en-US" sz="2400" dirty="0" smtClean="0">
                <a:latin typeface="+mn-lt"/>
                <a:cs typeface="+mn-cs"/>
              </a:rPr>
              <a:t>DMR’s Hearing Conservation Guidelines</a:t>
            </a:r>
          </a:p>
          <a:p>
            <a:pPr marL="1257300" lvl="2" indent="-342900">
              <a:buFont typeface="Courier New" pitchFamily="49" charset="0"/>
              <a:buChar char="o"/>
              <a:defRPr/>
            </a:pPr>
            <a:r>
              <a:rPr lang="en-US" sz="2400" dirty="0" smtClean="0">
                <a:latin typeface="+mn-lt"/>
                <a:cs typeface="+mn-cs"/>
              </a:rPr>
              <a:t>Hearing Conservation Programs in Mines</a:t>
            </a:r>
          </a:p>
          <a:p>
            <a:pPr marL="1257300" lvl="2" indent="-342900">
              <a:buFont typeface="Courier New" pitchFamily="49" charset="0"/>
              <a:buChar char="o"/>
              <a:defRPr/>
            </a:pPr>
            <a:r>
              <a:rPr lang="en-US" sz="2400" dirty="0" smtClean="0">
                <a:latin typeface="+mn-lt"/>
                <a:cs typeface="+mn-cs"/>
              </a:rPr>
              <a:t>Medical surveillance Programs</a:t>
            </a:r>
          </a:p>
          <a:p>
            <a:pPr marL="342900" indent="-342900">
              <a:buFontTx/>
              <a:buChar char="•"/>
              <a:defRPr/>
            </a:pPr>
            <a:endParaRPr lang="en-US" sz="3200" dirty="0" smtClean="0">
              <a:latin typeface="+mn-lt"/>
              <a:cs typeface="+mn-cs"/>
            </a:endParaRPr>
          </a:p>
          <a:p>
            <a:pPr marL="1714500" lvl="3" indent="-342900">
              <a:buFontTx/>
              <a:buChar char="•"/>
              <a:defRPr/>
            </a:pPr>
            <a:endParaRPr lang="en-US" sz="3200" dirty="0" smtClean="0">
              <a:latin typeface="+mn-lt"/>
              <a:cs typeface="+mn-cs"/>
            </a:endParaRPr>
          </a:p>
        </p:txBody>
      </p:sp>
    </p:spTree>
  </p:cSld>
  <p:clrMapOvr>
    <a:masterClrMapping/>
  </p:clrMapOvr>
  <p:transition>
    <p:spli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2" cstate="print"/>
          <a:srcRect l="56223" t="5468" r="18422" b="23450"/>
          <a:stretch>
            <a:fillRect/>
          </a:stretch>
        </p:blipFill>
        <p:spPr bwMode="auto">
          <a:xfrm>
            <a:off x="8124760" y="6324600"/>
            <a:ext cx="693889" cy="392198"/>
          </a:xfrm>
          <a:prstGeom prst="rect">
            <a:avLst/>
          </a:prstGeom>
          <a:ln>
            <a:solidFill>
              <a:srgbClr val="C49F00"/>
            </a:solidFill>
          </a:ln>
          <a:effectLst/>
        </p:spPr>
      </p:pic>
      <p:cxnSp>
        <p:nvCxnSpPr>
          <p:cNvPr id="8" name="Straight Connector 7"/>
          <p:cNvCxnSpPr/>
          <p:nvPr/>
        </p:nvCxnSpPr>
        <p:spPr>
          <a:xfrm flipV="1">
            <a:off x="1142977" y="6324599"/>
            <a:ext cx="6781823" cy="1"/>
          </a:xfrm>
          <a:prstGeom prst="line">
            <a:avLst/>
          </a:prstGeom>
          <a:ln w="12700">
            <a:solidFill>
              <a:srgbClr val="C49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142977" y="6748299"/>
            <a:ext cx="6781823" cy="0"/>
          </a:xfrm>
          <a:prstGeom prst="line">
            <a:avLst/>
          </a:prstGeom>
          <a:ln w="12700">
            <a:solidFill>
              <a:srgbClr val="C49F00"/>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3" cstate="print"/>
          <a:srcRect/>
          <a:stretch>
            <a:fillRect/>
          </a:stretch>
        </p:blipFill>
        <p:spPr bwMode="auto">
          <a:xfrm>
            <a:off x="285721" y="6324600"/>
            <a:ext cx="857256" cy="423699"/>
          </a:xfrm>
          <a:prstGeom prst="rect">
            <a:avLst/>
          </a:prstGeom>
          <a:noFill/>
          <a:ln w="9525">
            <a:noFill/>
            <a:miter lim="800000"/>
            <a:headEnd/>
            <a:tailEnd/>
          </a:ln>
          <a:effectLst/>
        </p:spPr>
      </p:pic>
      <p:cxnSp>
        <p:nvCxnSpPr>
          <p:cNvPr id="16" name="Straight Connector 15"/>
          <p:cNvCxnSpPr/>
          <p:nvPr/>
        </p:nvCxnSpPr>
        <p:spPr>
          <a:xfrm>
            <a:off x="0" y="1066800"/>
            <a:ext cx="8929718" cy="1588"/>
          </a:xfrm>
          <a:prstGeom prst="line">
            <a:avLst/>
          </a:prstGeom>
          <a:ln>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18" name="Title 3"/>
          <p:cNvSpPr txBox="1">
            <a:spLocks/>
          </p:cNvSpPr>
          <p:nvPr/>
        </p:nvSpPr>
        <p:spPr>
          <a:xfrm>
            <a:off x="71438" y="-24"/>
            <a:ext cx="9001156" cy="571504"/>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endParaRPr kumimoji="0" lang="en-ZA" sz="2400" b="1" i="0" u="none" strike="noStrike" kern="1200" cap="none" spc="0" normalizeH="0" baseline="0" noProof="0" dirty="0">
              <a:ln>
                <a:noFill/>
              </a:ln>
              <a:solidFill>
                <a:srgbClr val="C49F00"/>
              </a:solidFill>
              <a:effectLst/>
              <a:uLnTx/>
              <a:uFillTx/>
              <a:latin typeface="Arial" pitchFamily="34" charset="0"/>
              <a:ea typeface="+mj-ea"/>
              <a:cs typeface="Arial" pitchFamily="34" charset="0"/>
            </a:endParaRPr>
          </a:p>
        </p:txBody>
      </p:sp>
      <p:sp>
        <p:nvSpPr>
          <p:cNvPr id="11" name="Title 3"/>
          <p:cNvSpPr txBox="1">
            <a:spLocks/>
          </p:cNvSpPr>
          <p:nvPr/>
        </p:nvSpPr>
        <p:spPr>
          <a:xfrm>
            <a:off x="84788" y="381000"/>
            <a:ext cx="9001156" cy="571504"/>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ZA" sz="3200" b="1" dirty="0" smtClean="0">
                <a:latin typeface="Arial" pitchFamily="34" charset="0"/>
                <a:ea typeface="+mj-ea"/>
                <a:cs typeface="Arial" pitchFamily="34" charset="0"/>
              </a:rPr>
              <a:t>T</a:t>
            </a:r>
            <a:r>
              <a:rPr kumimoji="0" lang="en-ZA" sz="3200" b="1" i="0" u="none" strike="noStrike" kern="1200" cap="none" spc="0" normalizeH="0" baseline="0" noProof="0" dirty="0" smtClean="0">
                <a:ln>
                  <a:noFill/>
                </a:ln>
                <a:effectLst/>
                <a:uLnTx/>
                <a:uFillTx/>
                <a:latin typeface="Arial" pitchFamily="34" charset="0"/>
                <a:ea typeface="+mj-ea"/>
                <a:cs typeface="Arial" pitchFamily="34" charset="0"/>
              </a:rPr>
              <a:t>he Problem</a:t>
            </a:r>
            <a:endParaRPr kumimoji="0" lang="en-ZA" sz="3200" b="1" i="0" u="none" strike="noStrike" kern="1200" cap="none" spc="0" normalizeH="0" baseline="0" noProof="0" dirty="0">
              <a:ln>
                <a:noFill/>
              </a:ln>
              <a:effectLst/>
              <a:uLnTx/>
              <a:uFillTx/>
              <a:latin typeface="Arial" pitchFamily="34" charset="0"/>
              <a:ea typeface="+mj-ea"/>
              <a:cs typeface="Arial" pitchFamily="34" charset="0"/>
            </a:endParaRPr>
          </a:p>
        </p:txBody>
      </p:sp>
      <p:sp>
        <p:nvSpPr>
          <p:cNvPr id="10" name="Rectangle 9"/>
          <p:cNvSpPr/>
          <p:nvPr/>
        </p:nvSpPr>
        <p:spPr>
          <a:xfrm>
            <a:off x="2590800" y="6324600"/>
            <a:ext cx="3801041" cy="369332"/>
          </a:xfrm>
          <a:prstGeom prst="rect">
            <a:avLst/>
          </a:prstGeom>
        </p:spPr>
        <p:txBody>
          <a:bodyPr wrap="none">
            <a:spAutoFit/>
          </a:bodyPr>
          <a:lstStyle/>
          <a:p>
            <a:pPr marL="342900" lvl="0" indent="-342900" algn="ctr" fontAlgn="auto">
              <a:spcBef>
                <a:spcPct val="20000"/>
              </a:spcBef>
              <a:spcAft>
                <a:spcPts val="0"/>
              </a:spcAft>
              <a:defRPr/>
            </a:pPr>
            <a:r>
              <a:rPr lang="en-ZA" b="1" dirty="0" smtClean="0">
                <a:solidFill>
                  <a:schemeClr val="tx1">
                    <a:lumMod val="75000"/>
                    <a:lumOff val="25000"/>
                  </a:schemeClr>
                </a:solidFill>
                <a:latin typeface="Arial" pitchFamily="34" charset="0"/>
                <a:cs typeface="Arial" pitchFamily="34" charset="0"/>
              </a:rPr>
              <a:t>Leading the change to zero harm</a:t>
            </a:r>
            <a:endParaRPr lang="en-ZA" b="1" dirty="0">
              <a:solidFill>
                <a:schemeClr val="tx1">
                  <a:lumMod val="75000"/>
                  <a:lumOff val="25000"/>
                </a:schemeClr>
              </a:solidFill>
              <a:latin typeface="Arial" pitchFamily="34" charset="0"/>
              <a:cs typeface="Arial" pitchFamily="34" charset="0"/>
            </a:endParaRPr>
          </a:p>
        </p:txBody>
      </p:sp>
      <p:sp>
        <p:nvSpPr>
          <p:cNvPr id="889" name="Rectangle 3"/>
          <p:cNvSpPr txBox="1">
            <a:spLocks noChangeArrowheads="1"/>
          </p:cNvSpPr>
          <p:nvPr/>
        </p:nvSpPr>
        <p:spPr>
          <a:xfrm>
            <a:off x="381000" y="1295400"/>
            <a:ext cx="8424936" cy="4800600"/>
          </a:xfrm>
          <a:prstGeom prst="rect">
            <a:avLst/>
          </a:prstGeom>
        </p:spPr>
        <p:txBody>
          <a:bodyPr vert="horz" lIns="91440" tIns="45720" rIns="91440" bIns="45720" rtlCol="0">
            <a:normAutofit/>
          </a:bodyPr>
          <a:lstStyle/>
          <a:p>
            <a:pPr marL="609600" marR="0" lvl="0" indent="-609600" algn="ctr" defTabSz="914400" rtl="0" eaLnBrk="1" fontAlgn="auto" latinLnBrk="0" hangingPunct="1">
              <a:lnSpc>
                <a:spcPct val="9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800" b="1"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3" name="Rectangle 8"/>
          <p:cNvSpPr>
            <a:spLocks noChangeArrowheads="1"/>
          </p:cNvSpPr>
          <p:nvPr/>
        </p:nvSpPr>
        <p:spPr bwMode="auto">
          <a:xfrm>
            <a:off x="228600" y="1219200"/>
            <a:ext cx="8686800" cy="5029200"/>
          </a:xfrm>
          <a:prstGeom prst="rect">
            <a:avLst/>
          </a:prstGeom>
          <a:noFill/>
          <a:ln w="9525">
            <a:noFill/>
            <a:miter lim="800000"/>
            <a:headEnd/>
            <a:tailEnd/>
          </a:ln>
        </p:spPr>
        <p:txBody>
          <a:bodyPr/>
          <a:lstStyle/>
          <a:p>
            <a:pPr marL="342900" indent="-342900">
              <a:buFontTx/>
              <a:buChar char="•"/>
              <a:defRPr/>
            </a:pPr>
            <a:r>
              <a:rPr lang="en-US" sz="2800" dirty="0" smtClean="0">
                <a:latin typeface="+mn-lt"/>
                <a:cs typeface="+mn-cs"/>
              </a:rPr>
              <a:t>Industry Response</a:t>
            </a:r>
          </a:p>
          <a:p>
            <a:pPr marL="800100" lvl="1" indent="-342900">
              <a:buFont typeface="Courier New" pitchFamily="49" charset="0"/>
              <a:buChar char="o"/>
              <a:defRPr/>
            </a:pPr>
            <a:r>
              <a:rPr lang="en-US" sz="2400" dirty="0" smtClean="0">
                <a:latin typeface="+mn-lt"/>
                <a:cs typeface="+mn-cs"/>
              </a:rPr>
              <a:t>1988 - Concern through the establishment of HCP User Guide No. 11</a:t>
            </a:r>
          </a:p>
          <a:p>
            <a:pPr marL="1257300" lvl="2" indent="-342900">
              <a:buFont typeface="Wingdings" pitchFamily="2" charset="2"/>
              <a:buChar char="q"/>
              <a:defRPr/>
            </a:pPr>
            <a:r>
              <a:rPr lang="en-US" sz="2400" dirty="0" smtClean="0">
                <a:latin typeface="+mn-lt"/>
                <a:cs typeface="+mn-cs"/>
              </a:rPr>
              <a:t>Voluntary</a:t>
            </a:r>
          </a:p>
          <a:p>
            <a:pPr marL="800100" lvl="1" indent="-342900">
              <a:buFont typeface="Courier New" pitchFamily="49" charset="0"/>
              <a:buChar char="o"/>
              <a:defRPr/>
            </a:pPr>
            <a:r>
              <a:rPr lang="en-US" sz="2400" dirty="0" smtClean="0">
                <a:latin typeface="+mn-lt"/>
                <a:cs typeface="+mn-cs"/>
              </a:rPr>
              <a:t>Mining Occupational Health Advisory Committee  (MOHAC) - Tripartite advisory body</a:t>
            </a:r>
          </a:p>
          <a:p>
            <a:pPr marL="1257300" lvl="2" indent="-342900">
              <a:buFont typeface="Wingdings" pitchFamily="2" charset="2"/>
              <a:buChar char="q"/>
              <a:defRPr/>
            </a:pPr>
            <a:r>
              <a:rPr lang="en-US" sz="2400" dirty="0" smtClean="0">
                <a:latin typeface="+mn-lt"/>
                <a:cs typeface="+mn-cs"/>
              </a:rPr>
              <a:t>Adopted the 2003 Industry milestones</a:t>
            </a:r>
          </a:p>
          <a:p>
            <a:pPr marL="1257300" lvl="2" indent="-342900">
              <a:buFont typeface="Wingdings" pitchFamily="2" charset="2"/>
              <a:buChar char="q"/>
              <a:defRPr/>
            </a:pPr>
            <a:r>
              <a:rPr lang="en-US" sz="2400" dirty="0" smtClean="0">
                <a:latin typeface="+mn-lt"/>
                <a:cs typeface="+mn-cs"/>
              </a:rPr>
              <a:t>Implemented the DMR/DME ‘s HCP Guidelines</a:t>
            </a:r>
          </a:p>
          <a:p>
            <a:pPr marL="1714500" lvl="3" indent="-342900">
              <a:buFont typeface="Wingdings" pitchFamily="2" charset="2"/>
              <a:buChar char="§"/>
              <a:defRPr/>
            </a:pPr>
            <a:r>
              <a:rPr lang="en-US" sz="2000" dirty="0" smtClean="0">
                <a:latin typeface="+mn-lt"/>
                <a:cs typeface="+mn-cs"/>
              </a:rPr>
              <a:t>Elimination,</a:t>
            </a:r>
          </a:p>
          <a:p>
            <a:pPr marL="1714500" lvl="3" indent="-342900">
              <a:buFont typeface="Wingdings" pitchFamily="2" charset="2"/>
              <a:buChar char="§"/>
              <a:defRPr/>
            </a:pPr>
            <a:r>
              <a:rPr lang="en-US" sz="2000" dirty="0" smtClean="0">
                <a:latin typeface="+mn-lt"/>
                <a:cs typeface="+mn-cs"/>
              </a:rPr>
              <a:t>Engineering Noise Control</a:t>
            </a:r>
          </a:p>
          <a:p>
            <a:pPr marL="1714500" lvl="3" indent="-342900">
              <a:buFont typeface="Wingdings" pitchFamily="2" charset="2"/>
              <a:buChar char="§"/>
              <a:defRPr/>
            </a:pPr>
            <a:r>
              <a:rPr lang="en-US" sz="2000" dirty="0" smtClean="0">
                <a:latin typeface="+mn-lt"/>
                <a:cs typeface="+mn-cs"/>
              </a:rPr>
              <a:t>Administrative Control measures</a:t>
            </a:r>
          </a:p>
          <a:p>
            <a:pPr marL="1714500" lvl="3" indent="-342900">
              <a:buFont typeface="Wingdings" pitchFamily="2" charset="2"/>
              <a:buChar char="§"/>
              <a:defRPr/>
            </a:pPr>
            <a:r>
              <a:rPr lang="en-US" sz="2000" dirty="0" smtClean="0">
                <a:latin typeface="+mn-lt"/>
                <a:cs typeface="+mn-cs"/>
              </a:rPr>
              <a:t>Personal Protection</a:t>
            </a:r>
            <a:endParaRPr lang="en-US" sz="2000" dirty="0" smtClean="0">
              <a:solidFill>
                <a:srgbClr val="FF0000"/>
              </a:solidFill>
              <a:latin typeface="+mn-lt"/>
              <a:cs typeface="+mn-cs"/>
            </a:endParaRPr>
          </a:p>
          <a:p>
            <a:pPr marL="1714500" lvl="3" indent="-342900">
              <a:buFont typeface="Wingdings" pitchFamily="2" charset="2"/>
              <a:buChar char="§"/>
              <a:defRPr/>
            </a:pPr>
            <a:r>
              <a:rPr lang="en-US" sz="2000" dirty="0" smtClean="0">
                <a:latin typeface="+mn-lt"/>
                <a:cs typeface="+mn-cs"/>
              </a:rPr>
              <a:t>Medical surveillance</a:t>
            </a:r>
            <a:endParaRPr lang="en-US" sz="2400" dirty="0" smtClean="0">
              <a:latin typeface="+mn-lt"/>
              <a:cs typeface="+mn-cs"/>
            </a:endParaRPr>
          </a:p>
          <a:p>
            <a:pPr marL="1714500" lvl="3" indent="-342900">
              <a:buFont typeface="Wingdings" pitchFamily="2" charset="2"/>
              <a:buChar char="q"/>
              <a:defRPr/>
            </a:pPr>
            <a:endParaRPr lang="en-US" sz="2400" dirty="0" smtClean="0">
              <a:latin typeface="+mn-lt"/>
              <a:cs typeface="+mn-cs"/>
            </a:endParaRPr>
          </a:p>
          <a:p>
            <a:pPr marL="1714500" lvl="3" indent="-342900">
              <a:buFont typeface="Wingdings" pitchFamily="2" charset="2"/>
              <a:buChar char="q"/>
              <a:defRPr/>
            </a:pPr>
            <a:endParaRPr lang="en-US" sz="2400" dirty="0" smtClean="0">
              <a:latin typeface="+mn-lt"/>
              <a:cs typeface="+mn-cs"/>
            </a:endParaRPr>
          </a:p>
          <a:p>
            <a:pPr marL="1714500" lvl="3" indent="-342900">
              <a:buFont typeface="Wingdings" pitchFamily="2" charset="2"/>
              <a:buChar char="q"/>
              <a:defRPr/>
            </a:pPr>
            <a:endParaRPr lang="en-US" sz="2400" dirty="0" smtClean="0">
              <a:latin typeface="+mn-lt"/>
              <a:cs typeface="+mn-cs"/>
            </a:endParaRPr>
          </a:p>
          <a:p>
            <a:pPr marL="1257300" lvl="2" indent="-342900">
              <a:buFont typeface="Wingdings" pitchFamily="2" charset="2"/>
              <a:buChar char="q"/>
              <a:defRPr/>
            </a:pPr>
            <a:endParaRPr lang="en-US" sz="2400" dirty="0" smtClean="0">
              <a:latin typeface="+mn-lt"/>
              <a:cs typeface="+mn-cs"/>
            </a:endParaRPr>
          </a:p>
          <a:p>
            <a:pPr marL="342900" indent="-342900">
              <a:buFontTx/>
              <a:buChar char="•"/>
              <a:defRPr/>
            </a:pPr>
            <a:endParaRPr lang="en-US" sz="3200" dirty="0" smtClean="0">
              <a:latin typeface="+mn-lt"/>
              <a:cs typeface="+mn-cs"/>
            </a:endParaRPr>
          </a:p>
          <a:p>
            <a:pPr marL="1714500" lvl="3" indent="-342900">
              <a:buFontTx/>
              <a:buChar char="•"/>
              <a:defRPr/>
            </a:pPr>
            <a:endParaRPr lang="en-US" sz="3200" dirty="0" smtClean="0">
              <a:latin typeface="+mn-lt"/>
              <a:cs typeface="+mn-cs"/>
            </a:endParaRPr>
          </a:p>
        </p:txBody>
      </p:sp>
    </p:spTree>
  </p:cSld>
  <p:clrMapOvr>
    <a:masterClrMapping/>
  </p:clrMapOvr>
  <p:transition>
    <p:spli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2" cstate="print"/>
          <a:srcRect l="56223" t="5468" r="18422" b="23450"/>
          <a:stretch>
            <a:fillRect/>
          </a:stretch>
        </p:blipFill>
        <p:spPr bwMode="auto">
          <a:xfrm>
            <a:off x="8124760" y="6324600"/>
            <a:ext cx="693889" cy="392198"/>
          </a:xfrm>
          <a:prstGeom prst="rect">
            <a:avLst/>
          </a:prstGeom>
          <a:ln>
            <a:solidFill>
              <a:srgbClr val="C49F00"/>
            </a:solidFill>
          </a:ln>
          <a:effectLst/>
        </p:spPr>
      </p:pic>
      <p:cxnSp>
        <p:nvCxnSpPr>
          <p:cNvPr id="8" name="Straight Connector 7"/>
          <p:cNvCxnSpPr/>
          <p:nvPr/>
        </p:nvCxnSpPr>
        <p:spPr>
          <a:xfrm flipV="1">
            <a:off x="1142977" y="6324599"/>
            <a:ext cx="6781823" cy="1"/>
          </a:xfrm>
          <a:prstGeom prst="line">
            <a:avLst/>
          </a:prstGeom>
          <a:ln w="12700">
            <a:solidFill>
              <a:srgbClr val="C49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142977" y="6748299"/>
            <a:ext cx="6781823" cy="0"/>
          </a:xfrm>
          <a:prstGeom prst="line">
            <a:avLst/>
          </a:prstGeom>
          <a:ln w="12700">
            <a:solidFill>
              <a:srgbClr val="C49F00"/>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3" cstate="print"/>
          <a:srcRect/>
          <a:stretch>
            <a:fillRect/>
          </a:stretch>
        </p:blipFill>
        <p:spPr bwMode="auto">
          <a:xfrm>
            <a:off x="285721" y="6324600"/>
            <a:ext cx="857256" cy="423699"/>
          </a:xfrm>
          <a:prstGeom prst="rect">
            <a:avLst/>
          </a:prstGeom>
          <a:noFill/>
          <a:ln w="9525">
            <a:noFill/>
            <a:miter lim="800000"/>
            <a:headEnd/>
            <a:tailEnd/>
          </a:ln>
          <a:effectLst/>
        </p:spPr>
      </p:pic>
      <p:cxnSp>
        <p:nvCxnSpPr>
          <p:cNvPr id="16" name="Straight Connector 15"/>
          <p:cNvCxnSpPr/>
          <p:nvPr/>
        </p:nvCxnSpPr>
        <p:spPr>
          <a:xfrm>
            <a:off x="0" y="1066800"/>
            <a:ext cx="8929718" cy="1588"/>
          </a:xfrm>
          <a:prstGeom prst="line">
            <a:avLst/>
          </a:prstGeom>
          <a:ln>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18" name="Title 3"/>
          <p:cNvSpPr txBox="1">
            <a:spLocks/>
          </p:cNvSpPr>
          <p:nvPr/>
        </p:nvSpPr>
        <p:spPr>
          <a:xfrm>
            <a:off x="71438" y="-24"/>
            <a:ext cx="9001156" cy="571504"/>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endParaRPr kumimoji="0" lang="en-ZA" sz="2400" b="1" i="0" u="none" strike="noStrike" kern="1200" cap="none" spc="0" normalizeH="0" baseline="0" noProof="0" dirty="0">
              <a:ln>
                <a:noFill/>
              </a:ln>
              <a:solidFill>
                <a:srgbClr val="C49F00"/>
              </a:solidFill>
              <a:effectLst/>
              <a:uLnTx/>
              <a:uFillTx/>
              <a:latin typeface="Arial" pitchFamily="34" charset="0"/>
              <a:ea typeface="+mj-ea"/>
              <a:cs typeface="Arial" pitchFamily="34" charset="0"/>
            </a:endParaRPr>
          </a:p>
        </p:txBody>
      </p:sp>
      <p:sp>
        <p:nvSpPr>
          <p:cNvPr id="11" name="Title 3"/>
          <p:cNvSpPr txBox="1">
            <a:spLocks/>
          </p:cNvSpPr>
          <p:nvPr/>
        </p:nvSpPr>
        <p:spPr>
          <a:xfrm>
            <a:off x="84788" y="381000"/>
            <a:ext cx="9001156" cy="571504"/>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ZA" sz="3200" b="1" dirty="0" smtClean="0">
                <a:latin typeface="Arial" pitchFamily="34" charset="0"/>
                <a:ea typeface="+mj-ea"/>
                <a:cs typeface="Arial" pitchFamily="34" charset="0"/>
              </a:rPr>
              <a:t>T</a:t>
            </a:r>
            <a:r>
              <a:rPr kumimoji="0" lang="en-ZA" sz="3200" b="1" i="0" u="none" strike="noStrike" kern="1200" cap="none" spc="0" normalizeH="0" baseline="0" noProof="0" dirty="0" smtClean="0">
                <a:ln>
                  <a:noFill/>
                </a:ln>
                <a:effectLst/>
                <a:uLnTx/>
                <a:uFillTx/>
                <a:latin typeface="Arial" pitchFamily="34" charset="0"/>
                <a:ea typeface="+mj-ea"/>
                <a:cs typeface="Arial" pitchFamily="34" charset="0"/>
              </a:rPr>
              <a:t>he Problem</a:t>
            </a:r>
            <a:endParaRPr kumimoji="0" lang="en-ZA" sz="3200" b="1" i="0" u="none" strike="noStrike" kern="1200" cap="none" spc="0" normalizeH="0" baseline="0" noProof="0" dirty="0">
              <a:ln>
                <a:noFill/>
              </a:ln>
              <a:effectLst/>
              <a:uLnTx/>
              <a:uFillTx/>
              <a:latin typeface="Arial" pitchFamily="34" charset="0"/>
              <a:ea typeface="+mj-ea"/>
              <a:cs typeface="Arial" pitchFamily="34" charset="0"/>
            </a:endParaRPr>
          </a:p>
        </p:txBody>
      </p:sp>
      <p:sp>
        <p:nvSpPr>
          <p:cNvPr id="10" name="Rectangle 9"/>
          <p:cNvSpPr/>
          <p:nvPr/>
        </p:nvSpPr>
        <p:spPr>
          <a:xfrm>
            <a:off x="2590800" y="6324600"/>
            <a:ext cx="3801041" cy="369332"/>
          </a:xfrm>
          <a:prstGeom prst="rect">
            <a:avLst/>
          </a:prstGeom>
        </p:spPr>
        <p:txBody>
          <a:bodyPr wrap="none">
            <a:spAutoFit/>
          </a:bodyPr>
          <a:lstStyle/>
          <a:p>
            <a:pPr marL="342900" lvl="0" indent="-342900" algn="ctr" fontAlgn="auto">
              <a:spcBef>
                <a:spcPct val="20000"/>
              </a:spcBef>
              <a:spcAft>
                <a:spcPts val="0"/>
              </a:spcAft>
              <a:defRPr/>
            </a:pPr>
            <a:r>
              <a:rPr lang="en-ZA" b="1" dirty="0" smtClean="0">
                <a:solidFill>
                  <a:schemeClr val="tx1">
                    <a:lumMod val="75000"/>
                    <a:lumOff val="25000"/>
                  </a:schemeClr>
                </a:solidFill>
                <a:latin typeface="Arial" pitchFamily="34" charset="0"/>
                <a:cs typeface="Arial" pitchFamily="34" charset="0"/>
              </a:rPr>
              <a:t>Leading the change to zero harm</a:t>
            </a:r>
            <a:endParaRPr lang="en-ZA" b="1" dirty="0">
              <a:solidFill>
                <a:schemeClr val="tx1">
                  <a:lumMod val="75000"/>
                  <a:lumOff val="25000"/>
                </a:schemeClr>
              </a:solidFill>
              <a:latin typeface="Arial" pitchFamily="34" charset="0"/>
              <a:cs typeface="Arial" pitchFamily="34" charset="0"/>
            </a:endParaRPr>
          </a:p>
        </p:txBody>
      </p:sp>
      <p:sp>
        <p:nvSpPr>
          <p:cNvPr id="889" name="Rectangle 3"/>
          <p:cNvSpPr txBox="1">
            <a:spLocks noChangeArrowheads="1"/>
          </p:cNvSpPr>
          <p:nvPr/>
        </p:nvSpPr>
        <p:spPr>
          <a:xfrm>
            <a:off x="381000" y="1295400"/>
            <a:ext cx="8424936" cy="4800600"/>
          </a:xfrm>
          <a:prstGeom prst="rect">
            <a:avLst/>
          </a:prstGeom>
        </p:spPr>
        <p:txBody>
          <a:bodyPr vert="horz" lIns="91440" tIns="45720" rIns="91440" bIns="45720" rtlCol="0">
            <a:normAutofit/>
          </a:bodyPr>
          <a:lstStyle/>
          <a:p>
            <a:pPr marL="609600" marR="0" lvl="0" indent="-609600" algn="ctr" defTabSz="914400" rtl="0" eaLnBrk="1" fontAlgn="auto" latinLnBrk="0" hangingPunct="1">
              <a:lnSpc>
                <a:spcPct val="9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800" b="1"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3" name="Rectangle 8"/>
          <p:cNvSpPr>
            <a:spLocks noChangeArrowheads="1"/>
          </p:cNvSpPr>
          <p:nvPr/>
        </p:nvSpPr>
        <p:spPr bwMode="auto">
          <a:xfrm>
            <a:off x="228600" y="1219200"/>
            <a:ext cx="8686800" cy="5029200"/>
          </a:xfrm>
          <a:prstGeom prst="rect">
            <a:avLst/>
          </a:prstGeom>
          <a:noFill/>
          <a:ln w="9525">
            <a:noFill/>
            <a:miter lim="800000"/>
            <a:headEnd/>
            <a:tailEnd/>
          </a:ln>
        </p:spPr>
        <p:txBody>
          <a:bodyPr/>
          <a:lstStyle/>
          <a:p>
            <a:pPr marL="342900" indent="-342900">
              <a:buFontTx/>
              <a:buChar char="•"/>
              <a:defRPr/>
            </a:pPr>
            <a:r>
              <a:rPr lang="en-US" sz="2800" dirty="0" smtClean="0">
                <a:latin typeface="+mn-lt"/>
                <a:cs typeface="+mn-cs"/>
              </a:rPr>
              <a:t>Industry Response (cont.)</a:t>
            </a:r>
          </a:p>
          <a:p>
            <a:pPr marL="342900" indent="-342900">
              <a:buFontTx/>
              <a:buChar char="•"/>
              <a:defRPr/>
            </a:pPr>
            <a:endParaRPr lang="en-US" sz="2800" dirty="0" smtClean="0">
              <a:latin typeface="+mn-lt"/>
              <a:cs typeface="+mn-cs"/>
            </a:endParaRPr>
          </a:p>
          <a:p>
            <a:pPr marL="1257300" lvl="2" indent="-342900">
              <a:buFont typeface="Wingdings" pitchFamily="2" charset="2"/>
              <a:buChar char="q"/>
              <a:defRPr/>
            </a:pPr>
            <a:r>
              <a:rPr lang="en-US" sz="2400" dirty="0" smtClean="0">
                <a:solidFill>
                  <a:srgbClr val="FF0000"/>
                </a:solidFill>
                <a:latin typeface="+mn-lt"/>
                <a:cs typeface="+mn-cs"/>
              </a:rPr>
              <a:t>HPD to be used as an interim protective measure while permanent engineering solutions are being investigated and developed </a:t>
            </a:r>
            <a:r>
              <a:rPr lang="en-US" sz="2400" dirty="0" smtClean="0">
                <a:latin typeface="+mn-lt"/>
                <a:cs typeface="+mn-cs"/>
              </a:rPr>
              <a:t>– </a:t>
            </a:r>
            <a:r>
              <a:rPr lang="en-US" sz="2400" i="1" dirty="0" smtClean="0">
                <a:latin typeface="+mn-lt"/>
                <a:cs typeface="+mn-cs"/>
              </a:rPr>
              <a:t>world wide applicable standard</a:t>
            </a:r>
          </a:p>
          <a:p>
            <a:pPr marL="1714500" lvl="3" indent="-342900">
              <a:buFont typeface="Wingdings" pitchFamily="2" charset="2"/>
              <a:buChar char="§"/>
              <a:defRPr/>
            </a:pPr>
            <a:r>
              <a:rPr lang="en-US" sz="2800" smtClean="0">
                <a:latin typeface="+mn-lt"/>
                <a:cs typeface="+mn-cs"/>
              </a:rPr>
              <a:t>DMR </a:t>
            </a:r>
            <a:r>
              <a:rPr lang="en-US" sz="2800" dirty="0" smtClean="0">
                <a:latin typeface="+mn-lt"/>
                <a:cs typeface="+mn-cs"/>
              </a:rPr>
              <a:t>approach</a:t>
            </a:r>
          </a:p>
          <a:p>
            <a:pPr marL="1714500" lvl="3" indent="-342900">
              <a:buFont typeface="Wingdings" pitchFamily="2" charset="2"/>
              <a:buChar char="§"/>
              <a:defRPr/>
            </a:pPr>
            <a:r>
              <a:rPr lang="en-US" sz="2800" dirty="0" smtClean="0">
                <a:latin typeface="+mn-lt"/>
                <a:cs typeface="+mn-cs"/>
              </a:rPr>
              <a:t>World wide applicable standard/approach</a:t>
            </a:r>
          </a:p>
          <a:p>
            <a:pPr marL="1714500" lvl="3" indent="-342900">
              <a:buFont typeface="Wingdings" pitchFamily="2" charset="2"/>
              <a:buChar char="q"/>
              <a:defRPr/>
            </a:pPr>
            <a:endParaRPr lang="en-US" sz="2400" dirty="0" smtClean="0">
              <a:latin typeface="+mn-lt"/>
              <a:cs typeface="+mn-cs"/>
            </a:endParaRPr>
          </a:p>
          <a:p>
            <a:pPr marL="1714500" lvl="3" indent="-342900">
              <a:buFont typeface="Wingdings" pitchFamily="2" charset="2"/>
              <a:buChar char="q"/>
              <a:defRPr/>
            </a:pPr>
            <a:endParaRPr lang="en-US" sz="2400" dirty="0" smtClean="0">
              <a:latin typeface="+mn-lt"/>
              <a:cs typeface="+mn-cs"/>
            </a:endParaRPr>
          </a:p>
          <a:p>
            <a:pPr marL="1714500" lvl="3" indent="-342900">
              <a:buFont typeface="Wingdings" pitchFamily="2" charset="2"/>
              <a:buChar char="q"/>
              <a:defRPr/>
            </a:pPr>
            <a:endParaRPr lang="en-US" sz="2400" dirty="0" smtClean="0">
              <a:latin typeface="+mn-lt"/>
              <a:cs typeface="+mn-cs"/>
            </a:endParaRPr>
          </a:p>
          <a:p>
            <a:pPr marL="1257300" lvl="2" indent="-342900">
              <a:buFont typeface="Wingdings" pitchFamily="2" charset="2"/>
              <a:buChar char="q"/>
              <a:defRPr/>
            </a:pPr>
            <a:endParaRPr lang="en-US" sz="2400" dirty="0" smtClean="0">
              <a:latin typeface="+mn-lt"/>
              <a:cs typeface="+mn-cs"/>
            </a:endParaRPr>
          </a:p>
          <a:p>
            <a:pPr marL="342900" indent="-342900">
              <a:buFontTx/>
              <a:buChar char="•"/>
              <a:defRPr/>
            </a:pPr>
            <a:endParaRPr lang="en-US" sz="3200" dirty="0" smtClean="0">
              <a:latin typeface="+mn-lt"/>
              <a:cs typeface="+mn-cs"/>
            </a:endParaRPr>
          </a:p>
          <a:p>
            <a:pPr marL="1714500" lvl="3" indent="-342900">
              <a:buFontTx/>
              <a:buChar char="•"/>
              <a:defRPr/>
            </a:pPr>
            <a:endParaRPr lang="en-US" sz="3200" dirty="0" smtClean="0">
              <a:latin typeface="+mn-lt"/>
              <a:cs typeface="+mn-cs"/>
            </a:endParaRPr>
          </a:p>
        </p:txBody>
      </p:sp>
    </p:spTree>
  </p:cSld>
  <p:clrMapOvr>
    <a:masterClrMapping/>
  </p:clrMapOvr>
  <p:transition>
    <p:spli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2" cstate="print"/>
          <a:srcRect l="56223" t="5468" r="18422" b="23450"/>
          <a:stretch>
            <a:fillRect/>
          </a:stretch>
        </p:blipFill>
        <p:spPr bwMode="auto">
          <a:xfrm>
            <a:off x="8124760" y="6324600"/>
            <a:ext cx="693889" cy="392198"/>
          </a:xfrm>
          <a:prstGeom prst="rect">
            <a:avLst/>
          </a:prstGeom>
          <a:ln>
            <a:solidFill>
              <a:srgbClr val="C49F00"/>
            </a:solidFill>
          </a:ln>
          <a:effectLst/>
        </p:spPr>
      </p:pic>
      <p:cxnSp>
        <p:nvCxnSpPr>
          <p:cNvPr id="8" name="Straight Connector 7"/>
          <p:cNvCxnSpPr/>
          <p:nvPr/>
        </p:nvCxnSpPr>
        <p:spPr>
          <a:xfrm flipV="1">
            <a:off x="1142977" y="6324599"/>
            <a:ext cx="6781823" cy="1"/>
          </a:xfrm>
          <a:prstGeom prst="line">
            <a:avLst/>
          </a:prstGeom>
          <a:ln w="12700">
            <a:solidFill>
              <a:srgbClr val="C49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142977" y="6748299"/>
            <a:ext cx="6781823" cy="0"/>
          </a:xfrm>
          <a:prstGeom prst="line">
            <a:avLst/>
          </a:prstGeom>
          <a:ln w="12700">
            <a:solidFill>
              <a:srgbClr val="C49F00"/>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3" cstate="print"/>
          <a:srcRect/>
          <a:stretch>
            <a:fillRect/>
          </a:stretch>
        </p:blipFill>
        <p:spPr bwMode="auto">
          <a:xfrm>
            <a:off x="285721" y="6324600"/>
            <a:ext cx="857256" cy="423699"/>
          </a:xfrm>
          <a:prstGeom prst="rect">
            <a:avLst/>
          </a:prstGeom>
          <a:noFill/>
          <a:ln w="9525">
            <a:noFill/>
            <a:miter lim="800000"/>
            <a:headEnd/>
            <a:tailEnd/>
          </a:ln>
          <a:effectLst/>
        </p:spPr>
      </p:pic>
      <p:cxnSp>
        <p:nvCxnSpPr>
          <p:cNvPr id="16" name="Straight Connector 15"/>
          <p:cNvCxnSpPr/>
          <p:nvPr/>
        </p:nvCxnSpPr>
        <p:spPr>
          <a:xfrm>
            <a:off x="0" y="1066800"/>
            <a:ext cx="8929718" cy="1588"/>
          </a:xfrm>
          <a:prstGeom prst="line">
            <a:avLst/>
          </a:prstGeom>
          <a:ln>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18" name="Title 3"/>
          <p:cNvSpPr txBox="1">
            <a:spLocks/>
          </p:cNvSpPr>
          <p:nvPr/>
        </p:nvSpPr>
        <p:spPr>
          <a:xfrm>
            <a:off x="71438" y="-24"/>
            <a:ext cx="9001156" cy="571504"/>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endParaRPr kumimoji="0" lang="en-ZA" sz="2400" b="1" i="0" u="none" strike="noStrike" kern="1200" cap="none" spc="0" normalizeH="0" baseline="0" noProof="0" dirty="0">
              <a:ln>
                <a:noFill/>
              </a:ln>
              <a:solidFill>
                <a:srgbClr val="C49F00"/>
              </a:solidFill>
              <a:effectLst/>
              <a:uLnTx/>
              <a:uFillTx/>
              <a:latin typeface="Arial" pitchFamily="34" charset="0"/>
              <a:ea typeface="+mj-ea"/>
              <a:cs typeface="Arial" pitchFamily="34" charset="0"/>
            </a:endParaRPr>
          </a:p>
        </p:txBody>
      </p:sp>
      <p:sp>
        <p:nvSpPr>
          <p:cNvPr id="11" name="Title 3"/>
          <p:cNvSpPr txBox="1">
            <a:spLocks/>
          </p:cNvSpPr>
          <p:nvPr/>
        </p:nvSpPr>
        <p:spPr>
          <a:xfrm>
            <a:off x="84788" y="381000"/>
            <a:ext cx="9001156" cy="571504"/>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ZA" sz="3200" b="1" dirty="0" smtClean="0">
                <a:latin typeface="Arial" pitchFamily="34" charset="0"/>
                <a:ea typeface="+mj-ea"/>
                <a:cs typeface="Arial" pitchFamily="34" charset="0"/>
              </a:rPr>
              <a:t>The Problem</a:t>
            </a:r>
            <a:endParaRPr kumimoji="0" lang="en-ZA" sz="3200" b="1" i="0" u="none" strike="noStrike" kern="1200" cap="none" spc="0" normalizeH="0" baseline="0" noProof="0" dirty="0">
              <a:ln>
                <a:noFill/>
              </a:ln>
              <a:effectLst/>
              <a:uLnTx/>
              <a:uFillTx/>
              <a:latin typeface="Arial" pitchFamily="34" charset="0"/>
              <a:ea typeface="+mj-ea"/>
              <a:cs typeface="Arial" pitchFamily="34" charset="0"/>
            </a:endParaRPr>
          </a:p>
        </p:txBody>
      </p:sp>
      <p:sp>
        <p:nvSpPr>
          <p:cNvPr id="10" name="Rectangle 9"/>
          <p:cNvSpPr/>
          <p:nvPr/>
        </p:nvSpPr>
        <p:spPr>
          <a:xfrm>
            <a:off x="2590800" y="6324600"/>
            <a:ext cx="3801041" cy="369332"/>
          </a:xfrm>
          <a:prstGeom prst="rect">
            <a:avLst/>
          </a:prstGeom>
        </p:spPr>
        <p:txBody>
          <a:bodyPr wrap="none">
            <a:spAutoFit/>
          </a:bodyPr>
          <a:lstStyle/>
          <a:p>
            <a:pPr marL="342900" lvl="0" indent="-342900" algn="ctr" fontAlgn="auto">
              <a:spcBef>
                <a:spcPct val="20000"/>
              </a:spcBef>
              <a:spcAft>
                <a:spcPts val="0"/>
              </a:spcAft>
              <a:defRPr/>
            </a:pPr>
            <a:r>
              <a:rPr lang="en-ZA" b="1" dirty="0" smtClean="0">
                <a:solidFill>
                  <a:schemeClr val="tx1">
                    <a:lumMod val="75000"/>
                    <a:lumOff val="25000"/>
                  </a:schemeClr>
                </a:solidFill>
                <a:latin typeface="Arial" pitchFamily="34" charset="0"/>
                <a:cs typeface="Arial" pitchFamily="34" charset="0"/>
              </a:rPr>
              <a:t>Leading the change to zero harm</a:t>
            </a:r>
            <a:endParaRPr lang="en-ZA" b="1" dirty="0">
              <a:solidFill>
                <a:schemeClr val="tx1">
                  <a:lumMod val="75000"/>
                  <a:lumOff val="25000"/>
                </a:schemeClr>
              </a:solidFill>
              <a:latin typeface="Arial" pitchFamily="34" charset="0"/>
              <a:cs typeface="Arial" pitchFamily="34" charset="0"/>
            </a:endParaRPr>
          </a:p>
        </p:txBody>
      </p:sp>
      <p:sp>
        <p:nvSpPr>
          <p:cNvPr id="889" name="Rectangle 3"/>
          <p:cNvSpPr txBox="1">
            <a:spLocks noChangeArrowheads="1"/>
          </p:cNvSpPr>
          <p:nvPr/>
        </p:nvSpPr>
        <p:spPr>
          <a:xfrm>
            <a:off x="381000" y="1295400"/>
            <a:ext cx="8424936" cy="4800600"/>
          </a:xfrm>
          <a:prstGeom prst="rect">
            <a:avLst/>
          </a:prstGeom>
        </p:spPr>
        <p:txBody>
          <a:bodyPr vert="horz" lIns="91440" tIns="45720" rIns="91440" bIns="45720" rtlCol="0">
            <a:normAutofit/>
          </a:bodyPr>
          <a:lstStyle/>
          <a:p>
            <a:pPr marL="609600" marR="0" lvl="0" indent="-609600" algn="ctr" defTabSz="914400" rtl="0" eaLnBrk="1" fontAlgn="auto" latinLnBrk="0" hangingPunct="1">
              <a:lnSpc>
                <a:spcPct val="9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800" b="1"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3" name="Rectangle 8"/>
          <p:cNvSpPr>
            <a:spLocks noChangeArrowheads="1"/>
          </p:cNvSpPr>
          <p:nvPr/>
        </p:nvSpPr>
        <p:spPr bwMode="auto">
          <a:xfrm>
            <a:off x="228600" y="1219200"/>
            <a:ext cx="8686800" cy="5029200"/>
          </a:xfrm>
          <a:prstGeom prst="rect">
            <a:avLst/>
          </a:prstGeom>
          <a:noFill/>
          <a:ln w="9525">
            <a:noFill/>
            <a:miter lim="800000"/>
            <a:headEnd/>
            <a:tailEnd/>
          </a:ln>
        </p:spPr>
        <p:txBody>
          <a:bodyPr/>
          <a:lstStyle/>
          <a:p>
            <a:pPr marL="342900" indent="-342900">
              <a:buFontTx/>
              <a:buChar char="•"/>
              <a:defRPr/>
            </a:pPr>
            <a:r>
              <a:rPr lang="en-US" sz="2800" dirty="0" smtClean="0">
                <a:latin typeface="+mn-lt"/>
                <a:cs typeface="+mn-cs"/>
              </a:rPr>
              <a:t>Prevalence of NIHL are derived primarily from compensation data</a:t>
            </a:r>
          </a:p>
          <a:p>
            <a:pPr marL="800100" lvl="1" indent="-342900">
              <a:buFont typeface="Courier New" pitchFamily="49" charset="0"/>
              <a:buChar char="o"/>
              <a:defRPr/>
            </a:pPr>
            <a:r>
              <a:rPr lang="en-US" sz="2000" dirty="0" smtClean="0">
                <a:latin typeface="+mn-lt"/>
                <a:cs typeface="+mn-cs"/>
              </a:rPr>
              <a:t>Only once workers are compensable (10% PLH shift from the baseline assessment) are they documented as having NIHL</a:t>
            </a:r>
          </a:p>
          <a:p>
            <a:pPr marL="800100" lvl="1" indent="-342900">
              <a:buFont typeface="Courier New" pitchFamily="49" charset="0"/>
              <a:buChar char="o"/>
              <a:defRPr/>
            </a:pPr>
            <a:r>
              <a:rPr lang="en-US" sz="2000" dirty="0" smtClean="0">
                <a:latin typeface="+mn-lt"/>
                <a:cs typeface="+mn-cs"/>
              </a:rPr>
              <a:t>Any degree of hearing loss that is not compensable is not reported in public data</a:t>
            </a:r>
          </a:p>
          <a:p>
            <a:pPr marL="800100" lvl="1" indent="-342900">
              <a:buFont typeface="Courier New" pitchFamily="49" charset="0"/>
              <a:buChar char="o"/>
              <a:defRPr/>
            </a:pPr>
            <a:endParaRPr lang="en-US" sz="2400" dirty="0" smtClean="0">
              <a:latin typeface="+mn-lt"/>
              <a:cs typeface="+mn-cs"/>
            </a:endParaRPr>
          </a:p>
          <a:p>
            <a:pPr marL="342900" lvl="1" indent="-342900">
              <a:buFontTx/>
              <a:buChar char="•"/>
              <a:defRPr/>
            </a:pPr>
            <a:r>
              <a:rPr lang="en-US" sz="2400" dirty="0" smtClean="0">
                <a:latin typeface="+mn-lt"/>
                <a:cs typeface="+mn-cs"/>
              </a:rPr>
              <a:t>70% of South African miners are exposed to noise levels exceeding the legislated Occupational Exposure Level (OEL) of 85 dBA</a:t>
            </a:r>
          </a:p>
          <a:p>
            <a:pPr marL="342900" lvl="1" indent="-342900">
              <a:buFontTx/>
              <a:buChar char="•"/>
              <a:defRPr/>
            </a:pPr>
            <a:endParaRPr lang="en-US" sz="2400" dirty="0" smtClean="0">
              <a:latin typeface="+mn-lt"/>
              <a:cs typeface="+mn-cs"/>
            </a:endParaRPr>
          </a:p>
          <a:p>
            <a:pPr marL="342900" lvl="1" indent="-342900">
              <a:buFontTx/>
              <a:buChar char="•"/>
              <a:defRPr/>
            </a:pPr>
            <a:endParaRPr lang="en-US" sz="2400" dirty="0" smtClean="0">
              <a:latin typeface="+mn-lt"/>
              <a:cs typeface="+mn-cs"/>
            </a:endParaRPr>
          </a:p>
          <a:p>
            <a:pPr marL="342900" indent="-342900">
              <a:buFontTx/>
              <a:buChar char="•"/>
              <a:defRPr/>
            </a:pPr>
            <a:endParaRPr lang="en-US" sz="2400" dirty="0" smtClean="0">
              <a:latin typeface="+mn-lt"/>
              <a:cs typeface="+mn-cs"/>
            </a:endParaRPr>
          </a:p>
          <a:p>
            <a:pPr marL="800100" lvl="1" indent="-342900">
              <a:buFont typeface="Courier New" pitchFamily="49" charset="0"/>
              <a:buChar char="o"/>
              <a:defRPr/>
            </a:pPr>
            <a:endParaRPr lang="en-US" sz="2400" dirty="0" smtClean="0">
              <a:latin typeface="+mn-lt"/>
              <a:cs typeface="+mn-cs"/>
            </a:endParaRPr>
          </a:p>
        </p:txBody>
      </p:sp>
    </p:spTree>
  </p:cSld>
  <p:clrMapOvr>
    <a:masterClrMapping/>
  </p:clrMapOvr>
  <p:transition>
    <p:spli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2" cstate="print"/>
          <a:srcRect l="56223" t="5468" r="18422" b="23450"/>
          <a:stretch>
            <a:fillRect/>
          </a:stretch>
        </p:blipFill>
        <p:spPr bwMode="auto">
          <a:xfrm>
            <a:off x="8124760" y="6324600"/>
            <a:ext cx="693889" cy="392198"/>
          </a:xfrm>
          <a:prstGeom prst="rect">
            <a:avLst/>
          </a:prstGeom>
          <a:ln>
            <a:solidFill>
              <a:srgbClr val="C49F00"/>
            </a:solidFill>
          </a:ln>
          <a:effectLst/>
        </p:spPr>
      </p:pic>
      <p:cxnSp>
        <p:nvCxnSpPr>
          <p:cNvPr id="8" name="Straight Connector 7"/>
          <p:cNvCxnSpPr/>
          <p:nvPr/>
        </p:nvCxnSpPr>
        <p:spPr>
          <a:xfrm flipV="1">
            <a:off x="1142977" y="6324599"/>
            <a:ext cx="6781823" cy="1"/>
          </a:xfrm>
          <a:prstGeom prst="line">
            <a:avLst/>
          </a:prstGeom>
          <a:ln w="12700">
            <a:solidFill>
              <a:srgbClr val="C49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142977" y="6748299"/>
            <a:ext cx="6781823" cy="0"/>
          </a:xfrm>
          <a:prstGeom prst="line">
            <a:avLst/>
          </a:prstGeom>
          <a:ln w="12700">
            <a:solidFill>
              <a:srgbClr val="C49F00"/>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3" cstate="print"/>
          <a:srcRect/>
          <a:stretch>
            <a:fillRect/>
          </a:stretch>
        </p:blipFill>
        <p:spPr bwMode="auto">
          <a:xfrm>
            <a:off x="285721" y="6324600"/>
            <a:ext cx="857256" cy="423699"/>
          </a:xfrm>
          <a:prstGeom prst="rect">
            <a:avLst/>
          </a:prstGeom>
          <a:noFill/>
          <a:ln w="9525">
            <a:noFill/>
            <a:miter lim="800000"/>
            <a:headEnd/>
            <a:tailEnd/>
          </a:ln>
          <a:effectLst/>
        </p:spPr>
      </p:pic>
      <p:cxnSp>
        <p:nvCxnSpPr>
          <p:cNvPr id="16" name="Straight Connector 15"/>
          <p:cNvCxnSpPr/>
          <p:nvPr/>
        </p:nvCxnSpPr>
        <p:spPr>
          <a:xfrm>
            <a:off x="0" y="1066800"/>
            <a:ext cx="8929718" cy="1588"/>
          </a:xfrm>
          <a:prstGeom prst="line">
            <a:avLst/>
          </a:prstGeom>
          <a:ln>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18" name="Title 3"/>
          <p:cNvSpPr txBox="1">
            <a:spLocks/>
          </p:cNvSpPr>
          <p:nvPr/>
        </p:nvSpPr>
        <p:spPr>
          <a:xfrm>
            <a:off x="71438" y="-24"/>
            <a:ext cx="9001156" cy="571504"/>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endParaRPr kumimoji="0" lang="en-ZA" sz="2400" b="1" i="0" u="none" strike="noStrike" kern="1200" cap="none" spc="0" normalizeH="0" baseline="0" noProof="0" dirty="0">
              <a:ln>
                <a:noFill/>
              </a:ln>
              <a:solidFill>
                <a:srgbClr val="C49F00"/>
              </a:solidFill>
              <a:effectLst/>
              <a:uLnTx/>
              <a:uFillTx/>
              <a:latin typeface="Arial" pitchFamily="34" charset="0"/>
              <a:ea typeface="+mj-ea"/>
              <a:cs typeface="Arial" pitchFamily="34" charset="0"/>
            </a:endParaRPr>
          </a:p>
        </p:txBody>
      </p:sp>
      <p:sp>
        <p:nvSpPr>
          <p:cNvPr id="11" name="Title 3"/>
          <p:cNvSpPr txBox="1">
            <a:spLocks/>
          </p:cNvSpPr>
          <p:nvPr/>
        </p:nvSpPr>
        <p:spPr>
          <a:xfrm>
            <a:off x="84788" y="381000"/>
            <a:ext cx="9001156" cy="571504"/>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ZA" sz="3200" b="1" dirty="0" smtClean="0">
                <a:latin typeface="Arial" pitchFamily="34" charset="0"/>
                <a:ea typeface="+mj-ea"/>
                <a:cs typeface="Arial" pitchFamily="34" charset="0"/>
              </a:rPr>
              <a:t>The Problem</a:t>
            </a:r>
            <a:endParaRPr kumimoji="0" lang="en-ZA" sz="3200" b="1" i="0" u="none" strike="noStrike" kern="1200" cap="none" spc="0" normalizeH="0" baseline="0" noProof="0" dirty="0">
              <a:ln>
                <a:noFill/>
              </a:ln>
              <a:effectLst/>
              <a:uLnTx/>
              <a:uFillTx/>
              <a:latin typeface="Arial" pitchFamily="34" charset="0"/>
              <a:ea typeface="+mj-ea"/>
              <a:cs typeface="Arial" pitchFamily="34" charset="0"/>
            </a:endParaRPr>
          </a:p>
        </p:txBody>
      </p:sp>
      <p:sp>
        <p:nvSpPr>
          <p:cNvPr id="10" name="Rectangle 9"/>
          <p:cNvSpPr/>
          <p:nvPr/>
        </p:nvSpPr>
        <p:spPr>
          <a:xfrm>
            <a:off x="2590800" y="6324600"/>
            <a:ext cx="3801041" cy="369332"/>
          </a:xfrm>
          <a:prstGeom prst="rect">
            <a:avLst/>
          </a:prstGeom>
        </p:spPr>
        <p:txBody>
          <a:bodyPr wrap="none">
            <a:spAutoFit/>
          </a:bodyPr>
          <a:lstStyle/>
          <a:p>
            <a:pPr marL="342900" lvl="0" indent="-342900" algn="ctr" fontAlgn="auto">
              <a:spcBef>
                <a:spcPct val="20000"/>
              </a:spcBef>
              <a:spcAft>
                <a:spcPts val="0"/>
              </a:spcAft>
              <a:defRPr/>
            </a:pPr>
            <a:r>
              <a:rPr lang="en-ZA" b="1" dirty="0" smtClean="0">
                <a:solidFill>
                  <a:schemeClr val="tx1">
                    <a:lumMod val="75000"/>
                    <a:lumOff val="25000"/>
                  </a:schemeClr>
                </a:solidFill>
                <a:latin typeface="Arial" pitchFamily="34" charset="0"/>
                <a:cs typeface="Arial" pitchFamily="34" charset="0"/>
              </a:rPr>
              <a:t>Leading the change to zero harm</a:t>
            </a:r>
            <a:endParaRPr lang="en-ZA" b="1" dirty="0">
              <a:solidFill>
                <a:schemeClr val="tx1">
                  <a:lumMod val="75000"/>
                  <a:lumOff val="25000"/>
                </a:schemeClr>
              </a:solidFill>
              <a:latin typeface="Arial" pitchFamily="34" charset="0"/>
              <a:cs typeface="Arial" pitchFamily="34" charset="0"/>
            </a:endParaRPr>
          </a:p>
        </p:txBody>
      </p:sp>
      <p:sp>
        <p:nvSpPr>
          <p:cNvPr id="889" name="Rectangle 3"/>
          <p:cNvSpPr txBox="1">
            <a:spLocks noChangeArrowheads="1"/>
          </p:cNvSpPr>
          <p:nvPr/>
        </p:nvSpPr>
        <p:spPr>
          <a:xfrm>
            <a:off x="381000" y="1295400"/>
            <a:ext cx="8424936" cy="4800600"/>
          </a:xfrm>
          <a:prstGeom prst="rect">
            <a:avLst/>
          </a:prstGeom>
        </p:spPr>
        <p:txBody>
          <a:bodyPr vert="horz" lIns="91440" tIns="45720" rIns="91440" bIns="45720" rtlCol="0">
            <a:normAutofit/>
          </a:bodyPr>
          <a:lstStyle/>
          <a:p>
            <a:pPr marL="609600" marR="0" lvl="0" indent="-609600" algn="ctr" defTabSz="914400" rtl="0" eaLnBrk="1" fontAlgn="auto" latinLnBrk="0" hangingPunct="1">
              <a:lnSpc>
                <a:spcPct val="9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800" b="1"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3" name="Rectangle 8"/>
          <p:cNvSpPr>
            <a:spLocks noChangeArrowheads="1"/>
          </p:cNvSpPr>
          <p:nvPr/>
        </p:nvSpPr>
        <p:spPr bwMode="auto">
          <a:xfrm>
            <a:off x="228600" y="1219200"/>
            <a:ext cx="8686800" cy="5029200"/>
          </a:xfrm>
          <a:prstGeom prst="rect">
            <a:avLst/>
          </a:prstGeom>
          <a:noFill/>
          <a:ln w="9525">
            <a:noFill/>
            <a:miter lim="800000"/>
            <a:headEnd/>
            <a:tailEnd/>
          </a:ln>
        </p:spPr>
        <p:txBody>
          <a:bodyPr/>
          <a:lstStyle/>
          <a:p>
            <a:pPr marL="342900" indent="-342900">
              <a:buFontTx/>
              <a:buChar char="•"/>
              <a:defRPr/>
            </a:pPr>
            <a:r>
              <a:rPr lang="en-US" sz="2800" dirty="0" smtClean="0">
                <a:latin typeface="+mn-lt"/>
                <a:cs typeface="+mn-cs"/>
              </a:rPr>
              <a:t>Impact of the Hazard </a:t>
            </a:r>
          </a:p>
          <a:p>
            <a:pPr marL="800100" lvl="1" indent="-342900">
              <a:buFont typeface="Courier New" pitchFamily="49" charset="0"/>
              <a:buChar char="o"/>
              <a:defRPr/>
            </a:pPr>
            <a:r>
              <a:rPr lang="en-US" sz="2400" dirty="0" smtClean="0">
                <a:latin typeface="+mn-lt"/>
                <a:cs typeface="+mn-cs"/>
              </a:rPr>
              <a:t>NIHL has cost the Industry R890 M – 1997 to 2007</a:t>
            </a:r>
          </a:p>
          <a:p>
            <a:pPr marL="1257300" lvl="2" indent="-342900">
              <a:buFont typeface="Wingdings" pitchFamily="2" charset="2"/>
              <a:buChar char="§"/>
              <a:defRPr/>
            </a:pPr>
            <a:r>
              <a:rPr lang="en-US" sz="2400" dirty="0" smtClean="0">
                <a:latin typeface="+mn-lt"/>
                <a:cs typeface="+mn-cs"/>
              </a:rPr>
              <a:t>R370 M – 2005 to 2009</a:t>
            </a:r>
          </a:p>
          <a:p>
            <a:pPr marL="800100" lvl="1" indent="-342900">
              <a:buFont typeface="Courier New" pitchFamily="49" charset="0"/>
              <a:buChar char="o"/>
              <a:defRPr/>
            </a:pPr>
            <a:r>
              <a:rPr lang="en-US" sz="2400" dirty="0" smtClean="0">
                <a:latin typeface="+mn-lt"/>
                <a:cs typeface="+mn-cs"/>
              </a:rPr>
              <a:t>Single biggest occupational disease in workforce</a:t>
            </a:r>
          </a:p>
          <a:p>
            <a:pPr marL="800100" lvl="1" indent="-342900">
              <a:buFont typeface="Courier New" pitchFamily="49" charset="0"/>
              <a:buChar char="o"/>
              <a:defRPr/>
            </a:pPr>
            <a:r>
              <a:rPr lang="en-US" sz="2400" dirty="0" smtClean="0">
                <a:latin typeface="+mn-lt"/>
                <a:cs typeface="+mn-cs"/>
              </a:rPr>
              <a:t>Total NIHL claims in 2011 – R 44M</a:t>
            </a:r>
          </a:p>
          <a:p>
            <a:pPr marL="1257300" lvl="2" indent="-342900">
              <a:buFont typeface="Wingdings" pitchFamily="2" charset="2"/>
              <a:buChar char="§"/>
              <a:defRPr/>
            </a:pPr>
            <a:r>
              <a:rPr lang="en-US" sz="2400" dirty="0" smtClean="0">
                <a:latin typeface="+mn-lt"/>
                <a:cs typeface="+mn-cs"/>
              </a:rPr>
              <a:t>Direct Cost – R37M</a:t>
            </a:r>
          </a:p>
          <a:p>
            <a:pPr marL="1257300" lvl="2" indent="-342900">
              <a:buFont typeface="Wingdings" pitchFamily="2" charset="2"/>
              <a:buChar char="§"/>
              <a:defRPr/>
            </a:pPr>
            <a:r>
              <a:rPr lang="en-US" sz="2400" dirty="0" smtClean="0">
                <a:latin typeface="+mn-lt"/>
                <a:cs typeface="+mn-cs"/>
              </a:rPr>
              <a:t>Subsequent cost – R5M</a:t>
            </a:r>
          </a:p>
          <a:p>
            <a:pPr marL="1257300" lvl="2" indent="-342900">
              <a:buFont typeface="Wingdings" pitchFamily="2" charset="2"/>
              <a:buChar char="§"/>
              <a:defRPr/>
            </a:pPr>
            <a:r>
              <a:rPr lang="en-US" sz="2400" dirty="0" smtClean="0">
                <a:latin typeface="+mn-lt"/>
                <a:cs typeface="+mn-cs"/>
              </a:rPr>
              <a:t>Days off - R 175K</a:t>
            </a:r>
          </a:p>
          <a:p>
            <a:pPr marL="800100" lvl="1" indent="-342900">
              <a:buFont typeface="Courier New" pitchFamily="49" charset="0"/>
              <a:buChar char="o"/>
              <a:defRPr/>
            </a:pPr>
            <a:r>
              <a:rPr lang="en-US" sz="2400" dirty="0" smtClean="0">
                <a:latin typeface="+mn-lt"/>
                <a:cs typeface="+mn-cs"/>
              </a:rPr>
              <a:t>Very good progress</a:t>
            </a:r>
          </a:p>
          <a:p>
            <a:pPr marL="800100" lvl="1" indent="-342900">
              <a:buFont typeface="Courier New" pitchFamily="49" charset="0"/>
              <a:buChar char="o"/>
              <a:defRPr/>
            </a:pPr>
            <a:r>
              <a:rPr lang="en-US" sz="2400" dirty="0" smtClean="0">
                <a:latin typeface="+mn-lt"/>
                <a:cs typeface="+mn-cs"/>
              </a:rPr>
              <a:t>Overwhelming Literature </a:t>
            </a:r>
          </a:p>
          <a:p>
            <a:pPr marL="1257300" lvl="2" indent="-342900">
              <a:buFont typeface="Wingdings" pitchFamily="2" charset="2"/>
              <a:buChar char="§"/>
              <a:defRPr/>
            </a:pPr>
            <a:r>
              <a:rPr lang="en-US" sz="2400" dirty="0" smtClean="0">
                <a:latin typeface="+mn-lt"/>
                <a:cs typeface="+mn-cs"/>
              </a:rPr>
              <a:t>Data : Scarce , unreliable not  standardized </a:t>
            </a:r>
            <a:r>
              <a:rPr lang="en-US" sz="2400" i="1" dirty="0" smtClean="0">
                <a:latin typeface="+mn-lt"/>
                <a:cs typeface="+mn-cs"/>
              </a:rPr>
              <a:t>(different criteria for different countries etc) </a:t>
            </a:r>
          </a:p>
          <a:p>
            <a:pPr marL="1257300" lvl="2" indent="-342900">
              <a:buFont typeface="Wingdings" pitchFamily="2" charset="2"/>
              <a:buChar char="§"/>
              <a:defRPr/>
            </a:pPr>
            <a:r>
              <a:rPr lang="en-US" sz="2400" dirty="0" smtClean="0">
                <a:latin typeface="+mn-lt"/>
                <a:cs typeface="+mn-cs"/>
              </a:rPr>
              <a:t>General absence of a ‘ </a:t>
            </a:r>
            <a:r>
              <a:rPr lang="en-US" sz="2400" b="1" i="1" dirty="0" smtClean="0">
                <a:latin typeface="+mn-lt"/>
                <a:cs typeface="+mn-cs"/>
              </a:rPr>
              <a:t>helicopter view</a:t>
            </a:r>
            <a:r>
              <a:rPr lang="en-US" sz="2400" dirty="0" smtClean="0">
                <a:latin typeface="+mn-lt"/>
                <a:cs typeface="+mn-cs"/>
              </a:rPr>
              <a:t>’</a:t>
            </a:r>
          </a:p>
        </p:txBody>
      </p:sp>
    </p:spTree>
  </p:cSld>
  <p:clrMapOvr>
    <a:masterClrMapping/>
  </p:clrMapOvr>
  <p:transition>
    <p:spli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21866</TotalTime>
  <Words>1618</Words>
  <Application>Microsoft Office PowerPoint</Application>
  <PresentationFormat>On-screen Show (4:3)</PresentationFormat>
  <Paragraphs>284</Paragraphs>
  <Slides>23</Slides>
  <Notes>3</Notes>
  <HiddenSlides>4</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Office Theme</vt:lpstr>
      <vt:lpstr>Worksheet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Company>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dlabuschagne</dc:creator>
  <cp:lastModifiedBy>Hgumede</cp:lastModifiedBy>
  <cp:revision>633</cp:revision>
  <cp:lastPrinted>2011-11-14T14:29:43Z</cp:lastPrinted>
  <dcterms:created xsi:type="dcterms:W3CDTF">2007-02-09T08:16:42Z</dcterms:created>
  <dcterms:modified xsi:type="dcterms:W3CDTF">2012-06-01T06:41:32Z</dcterms:modified>
</cp:coreProperties>
</file>