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ls" ContentType="application/vnd.ms-exce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diagrams/layout1.xml" ContentType="application/vnd.openxmlformats-officedocument.drawingml.diagramLayout+xml"/>
  <Override PartName="/ppt/charts/chart3.xml" ContentType="application/vnd.openxmlformats-officedocument.drawingml.chart+xml"/>
  <Override PartName="/ppt/charts/chart4.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5"/>
  </p:notesMasterIdLst>
  <p:handoutMasterIdLst>
    <p:handoutMasterId r:id="rId26"/>
  </p:handoutMasterIdLst>
  <p:sldIdLst>
    <p:sldId id="304" r:id="rId2"/>
    <p:sldId id="497" r:id="rId3"/>
    <p:sldId id="546" r:id="rId4"/>
    <p:sldId id="548" r:id="rId5"/>
    <p:sldId id="549" r:id="rId6"/>
    <p:sldId id="550" r:id="rId7"/>
    <p:sldId id="551" r:id="rId8"/>
    <p:sldId id="560" r:id="rId9"/>
    <p:sldId id="513" r:id="rId10"/>
    <p:sldId id="563" r:id="rId11"/>
    <p:sldId id="543" r:id="rId12"/>
    <p:sldId id="565" r:id="rId13"/>
    <p:sldId id="566" r:id="rId14"/>
    <p:sldId id="567" r:id="rId15"/>
    <p:sldId id="544" r:id="rId16"/>
    <p:sldId id="555" r:id="rId17"/>
    <p:sldId id="554" r:id="rId18"/>
    <p:sldId id="562" r:id="rId19"/>
    <p:sldId id="558" r:id="rId20"/>
    <p:sldId id="547" r:id="rId21"/>
    <p:sldId id="504" r:id="rId22"/>
    <p:sldId id="564" r:id="rId23"/>
    <p:sldId id="557" r:id="rId24"/>
  </p:sldIdLst>
  <p:sldSz cx="9144000" cy="6858000" type="screen4x3"/>
  <p:notesSz cx="6858000" cy="9945688"/>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E6BA00"/>
    <a:srgbClr val="C49F00"/>
    <a:srgbClr val="000000"/>
    <a:srgbClr val="5D5635"/>
    <a:srgbClr val="5B5433"/>
    <a:srgbClr val="786F44"/>
    <a:srgbClr val="A2965C"/>
    <a:srgbClr val="FFCC66"/>
    <a:srgbClr val="FCA11C"/>
    <a:srgbClr val="F55F23"/>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000" autoAdjust="0"/>
    <p:restoredTop sz="93190" autoAdjust="0"/>
  </p:normalViewPr>
  <p:slideViewPr>
    <p:cSldViewPr>
      <p:cViewPr>
        <p:scale>
          <a:sx n="66" d="100"/>
          <a:sy n="66" d="100"/>
        </p:scale>
        <p:origin x="-612" y="-1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2" d="100"/>
        <a:sy n="52" d="100"/>
      </p:scale>
      <p:origin x="0" y="0"/>
    </p:cViewPr>
  </p:sorterViewPr>
  <p:notesViewPr>
    <p:cSldViewPr>
      <p:cViewPr varScale="1">
        <p:scale>
          <a:sx n="48" d="100"/>
          <a:sy n="48" d="100"/>
        </p:scale>
        <p:origin x="-2922" y="-108"/>
      </p:cViewPr>
      <p:guideLst>
        <p:guide orient="horz" pos="3132"/>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Hgumede\AppData\Roaming\Microsoft\Excel\Expert%20Model%20(version%201).xlsb"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Hgumede\Desktop\NHIL%20Per%20Occupation.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Hgumede\AppData\Roaming\Microsoft\Excel\Expert%20Model%20(version%201).xlsb"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Hgumede\AppData\Roaming\Microsoft\Excel\Expert%20Model%20(version%201).xlsb"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9.0076130639804214E-2"/>
          <c:y val="2.1268462494819812E-2"/>
          <c:w val="0.78887386502769741"/>
          <c:h val="0.92388595109821803"/>
        </c:manualLayout>
      </c:layout>
      <c:lineChart>
        <c:grouping val="standard"/>
        <c:ser>
          <c:idx val="1"/>
          <c:order val="0"/>
          <c:tx>
            <c:strRef>
              <c:f>Sheet2!$F$4</c:f>
              <c:strCache>
                <c:ptCount val="1"/>
                <c:pt idx="0">
                  <c:v>Number of claims</c:v>
                </c:pt>
              </c:strCache>
            </c:strRef>
          </c:tx>
          <c:spPr>
            <a:ln w="44450"/>
          </c:spPr>
          <c:marker>
            <c:symbol val="none"/>
          </c:marker>
          <c:dLbls>
            <c:showVal val="1"/>
          </c:dLbls>
          <c:cat>
            <c:numRef>
              <c:f>Sheet2!$E$6:$E$11</c:f>
              <c:numCache>
                <c:formatCode>General</c:formatCode>
                <c:ptCount val="6"/>
                <c:pt idx="0">
                  <c:v>2005</c:v>
                </c:pt>
                <c:pt idx="1">
                  <c:v>2006</c:v>
                </c:pt>
                <c:pt idx="2">
                  <c:v>2007</c:v>
                </c:pt>
                <c:pt idx="3">
                  <c:v>2008</c:v>
                </c:pt>
                <c:pt idx="4">
                  <c:v>2009</c:v>
                </c:pt>
                <c:pt idx="5">
                  <c:v>2011</c:v>
                </c:pt>
              </c:numCache>
            </c:numRef>
          </c:cat>
          <c:val>
            <c:numRef>
              <c:f>(Sheet2!$F$5,Sheet2!$F$6:$F$11)</c:f>
              <c:numCache>
                <c:formatCode>General</c:formatCode>
                <c:ptCount val="7"/>
                <c:pt idx="1">
                  <c:v>6288</c:v>
                </c:pt>
                <c:pt idx="2">
                  <c:v>3566</c:v>
                </c:pt>
                <c:pt idx="3">
                  <c:v>2611</c:v>
                </c:pt>
                <c:pt idx="4">
                  <c:v>1899</c:v>
                </c:pt>
                <c:pt idx="5">
                  <c:v>1730</c:v>
                </c:pt>
                <c:pt idx="6">
                  <c:v>1523</c:v>
                </c:pt>
              </c:numCache>
            </c:numRef>
          </c:val>
        </c:ser>
        <c:ser>
          <c:idx val="2"/>
          <c:order val="1"/>
          <c:tx>
            <c:strRef>
              <c:f>Sheet2!$G$4</c:f>
              <c:strCache>
                <c:ptCount val="1"/>
                <c:pt idx="0">
                  <c:v>Compensated</c:v>
                </c:pt>
              </c:strCache>
            </c:strRef>
          </c:tx>
          <c:spPr>
            <a:ln w="44450">
              <a:solidFill>
                <a:srgbClr val="00B050"/>
              </a:solidFill>
            </a:ln>
          </c:spPr>
          <c:marker>
            <c:symbol val="none"/>
          </c:marker>
          <c:dLbls>
            <c:showVal val="1"/>
          </c:dLbls>
          <c:cat>
            <c:numRef>
              <c:f>Sheet2!$E$6:$E$11</c:f>
              <c:numCache>
                <c:formatCode>General</c:formatCode>
                <c:ptCount val="6"/>
                <c:pt idx="0">
                  <c:v>2005</c:v>
                </c:pt>
                <c:pt idx="1">
                  <c:v>2006</c:v>
                </c:pt>
                <c:pt idx="2">
                  <c:v>2007</c:v>
                </c:pt>
                <c:pt idx="3">
                  <c:v>2008</c:v>
                </c:pt>
                <c:pt idx="4">
                  <c:v>2009</c:v>
                </c:pt>
                <c:pt idx="5">
                  <c:v>2011</c:v>
                </c:pt>
              </c:numCache>
            </c:numRef>
          </c:cat>
          <c:val>
            <c:numRef>
              <c:f>(Sheet2!$G$5,Sheet2!$G$6:$G$11)</c:f>
              <c:numCache>
                <c:formatCode>General</c:formatCode>
                <c:ptCount val="7"/>
                <c:pt idx="1">
                  <c:v>4790</c:v>
                </c:pt>
                <c:pt idx="2">
                  <c:v>2623</c:v>
                </c:pt>
                <c:pt idx="3">
                  <c:v>1854</c:v>
                </c:pt>
                <c:pt idx="4">
                  <c:v>1291</c:v>
                </c:pt>
                <c:pt idx="5">
                  <c:v>1049</c:v>
                </c:pt>
                <c:pt idx="6">
                  <c:v>915</c:v>
                </c:pt>
              </c:numCache>
            </c:numRef>
          </c:val>
        </c:ser>
        <c:marker val="1"/>
        <c:axId val="76016256"/>
        <c:axId val="80217984"/>
      </c:lineChart>
      <c:catAx>
        <c:axId val="76016256"/>
        <c:scaling>
          <c:orientation val="minMax"/>
        </c:scaling>
        <c:axPos val="b"/>
        <c:numFmt formatCode="General" sourceLinked="1"/>
        <c:tickLblPos val="nextTo"/>
        <c:crossAx val="80217984"/>
        <c:crosses val="autoZero"/>
        <c:auto val="1"/>
        <c:lblAlgn val="ctr"/>
        <c:lblOffset val="100"/>
      </c:catAx>
      <c:valAx>
        <c:axId val="80217984"/>
        <c:scaling>
          <c:orientation val="minMax"/>
        </c:scaling>
        <c:axPos val="l"/>
        <c:majorGridlines/>
        <c:numFmt formatCode="General" sourceLinked="1"/>
        <c:tickLblPos val="nextTo"/>
        <c:crossAx val="76016256"/>
        <c:crosses val="autoZero"/>
        <c:crossBetween val="between"/>
      </c:valAx>
      <c:spPr>
        <a:ln w="12700">
          <a:solidFill>
            <a:schemeClr val="accent1"/>
          </a:solidFill>
        </a:ln>
      </c:spPr>
    </c:plotArea>
    <c:legend>
      <c:legendPos val="r"/>
      <c:layout>
        <c:manualLayout>
          <c:xMode val="edge"/>
          <c:yMode val="edge"/>
          <c:x val="0.84147613492757845"/>
          <c:y val="0.61246268656716407"/>
          <c:w val="0.15545316928758354"/>
          <c:h val="8.6624734782404247E-2"/>
        </c:manualLayout>
      </c:layout>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plotArea>
      <c:layout/>
      <c:lineChart>
        <c:grouping val="standard"/>
        <c:ser>
          <c:idx val="0"/>
          <c:order val="0"/>
          <c:tx>
            <c:strRef>
              <c:f>Sheet1!$C$8</c:f>
              <c:strCache>
                <c:ptCount val="1"/>
                <c:pt idx="0">
                  <c:v>Driller</c:v>
                </c:pt>
              </c:strCache>
            </c:strRef>
          </c:tx>
          <c:spPr>
            <a:ln w="38100">
              <a:solidFill>
                <a:srgbClr val="C00000"/>
              </a:solidFill>
            </a:ln>
          </c:spPr>
          <c:marker>
            <c:symbol val="none"/>
          </c:marker>
          <c:cat>
            <c:numRef>
              <c:f>Sheet1!$D$7:$E$7</c:f>
              <c:numCache>
                <c:formatCode>General</c:formatCode>
                <c:ptCount val="2"/>
                <c:pt idx="0">
                  <c:v>1997</c:v>
                </c:pt>
                <c:pt idx="1">
                  <c:v>2007</c:v>
                </c:pt>
              </c:numCache>
            </c:numRef>
          </c:cat>
          <c:val>
            <c:numRef>
              <c:f>Sheet1!$D$8:$E$8</c:f>
              <c:numCache>
                <c:formatCode>General</c:formatCode>
                <c:ptCount val="2"/>
                <c:pt idx="0">
                  <c:v>111.4</c:v>
                </c:pt>
                <c:pt idx="1">
                  <c:v>105.5</c:v>
                </c:pt>
              </c:numCache>
            </c:numRef>
          </c:val>
        </c:ser>
        <c:ser>
          <c:idx val="1"/>
          <c:order val="1"/>
          <c:tx>
            <c:strRef>
              <c:f>Sheet1!$C$9</c:f>
              <c:strCache>
                <c:ptCount val="1"/>
                <c:pt idx="0">
                  <c:v>Winch Operator</c:v>
                </c:pt>
              </c:strCache>
            </c:strRef>
          </c:tx>
          <c:spPr>
            <a:ln w="34925"/>
          </c:spPr>
          <c:marker>
            <c:symbol val="none"/>
          </c:marker>
          <c:cat>
            <c:numRef>
              <c:f>Sheet1!$D$7:$E$7</c:f>
              <c:numCache>
                <c:formatCode>General</c:formatCode>
                <c:ptCount val="2"/>
                <c:pt idx="0">
                  <c:v>1997</c:v>
                </c:pt>
                <c:pt idx="1">
                  <c:v>2007</c:v>
                </c:pt>
              </c:numCache>
            </c:numRef>
          </c:cat>
          <c:val>
            <c:numRef>
              <c:f>Sheet1!$D$9:$E$9</c:f>
              <c:numCache>
                <c:formatCode>General</c:formatCode>
                <c:ptCount val="2"/>
                <c:pt idx="0">
                  <c:v>98.3</c:v>
                </c:pt>
                <c:pt idx="1">
                  <c:v>92.1</c:v>
                </c:pt>
              </c:numCache>
            </c:numRef>
          </c:val>
        </c:ser>
        <c:ser>
          <c:idx val="2"/>
          <c:order val="2"/>
          <c:tx>
            <c:strRef>
              <c:f>Sheet1!$C$10</c:f>
              <c:strCache>
                <c:ptCount val="1"/>
              </c:strCache>
            </c:strRef>
          </c:tx>
          <c:marker>
            <c:symbol val="none"/>
          </c:marker>
          <c:cat>
            <c:numRef>
              <c:f>Sheet1!$D$7:$E$7</c:f>
              <c:numCache>
                <c:formatCode>General</c:formatCode>
                <c:ptCount val="2"/>
                <c:pt idx="0">
                  <c:v>1997</c:v>
                </c:pt>
                <c:pt idx="1">
                  <c:v>2007</c:v>
                </c:pt>
              </c:numCache>
            </c:numRef>
          </c:cat>
          <c:val>
            <c:numRef>
              <c:f>Sheet1!$D$10:$E$10</c:f>
              <c:numCache>
                <c:formatCode>General</c:formatCode>
                <c:ptCount val="2"/>
              </c:numCache>
            </c:numRef>
          </c:val>
        </c:ser>
        <c:ser>
          <c:idx val="3"/>
          <c:order val="3"/>
          <c:tx>
            <c:strRef>
              <c:f>Sheet1!$C$11</c:f>
              <c:strCache>
                <c:ptCount val="1"/>
                <c:pt idx="0">
                  <c:v>Shiftboss </c:v>
                </c:pt>
              </c:strCache>
            </c:strRef>
          </c:tx>
          <c:marker>
            <c:symbol val="none"/>
          </c:marker>
          <c:cat>
            <c:numRef>
              <c:f>Sheet1!$D$7:$E$7</c:f>
              <c:numCache>
                <c:formatCode>General</c:formatCode>
                <c:ptCount val="2"/>
                <c:pt idx="0">
                  <c:v>1997</c:v>
                </c:pt>
                <c:pt idx="1">
                  <c:v>2007</c:v>
                </c:pt>
              </c:numCache>
            </c:numRef>
          </c:cat>
          <c:val>
            <c:numRef>
              <c:f>Sheet1!$D$11:$E$11</c:f>
              <c:numCache>
                <c:formatCode>General</c:formatCode>
                <c:ptCount val="2"/>
                <c:pt idx="0">
                  <c:v>104.9</c:v>
                </c:pt>
                <c:pt idx="1">
                  <c:v>89.7</c:v>
                </c:pt>
              </c:numCache>
            </c:numRef>
          </c:val>
        </c:ser>
        <c:ser>
          <c:idx val="4"/>
          <c:order val="4"/>
          <c:tx>
            <c:strRef>
              <c:f>Sheet1!$C$12</c:f>
              <c:strCache>
                <c:ptCount val="1"/>
                <c:pt idx="0">
                  <c:v>Miner </c:v>
                </c:pt>
              </c:strCache>
            </c:strRef>
          </c:tx>
          <c:marker>
            <c:symbol val="none"/>
          </c:marker>
          <c:cat>
            <c:numRef>
              <c:f>Sheet1!$D$7:$E$7</c:f>
              <c:numCache>
                <c:formatCode>General</c:formatCode>
                <c:ptCount val="2"/>
                <c:pt idx="0">
                  <c:v>1997</c:v>
                </c:pt>
                <c:pt idx="1">
                  <c:v>2007</c:v>
                </c:pt>
              </c:numCache>
            </c:numRef>
          </c:cat>
          <c:val>
            <c:numRef>
              <c:f>Sheet1!$D$12:$E$12</c:f>
              <c:numCache>
                <c:formatCode>General</c:formatCode>
                <c:ptCount val="2"/>
                <c:pt idx="0">
                  <c:v>103.2</c:v>
                </c:pt>
                <c:pt idx="1">
                  <c:v>90.4</c:v>
                </c:pt>
              </c:numCache>
            </c:numRef>
          </c:val>
        </c:ser>
        <c:ser>
          <c:idx val="5"/>
          <c:order val="5"/>
          <c:tx>
            <c:strRef>
              <c:f>Sheet1!$C$13</c:f>
              <c:strCache>
                <c:ptCount val="1"/>
                <c:pt idx="0">
                  <c:v>Stoper </c:v>
                </c:pt>
              </c:strCache>
            </c:strRef>
          </c:tx>
          <c:marker>
            <c:symbol val="none"/>
          </c:marker>
          <c:cat>
            <c:numRef>
              <c:f>Sheet1!$D$7:$E$7</c:f>
              <c:numCache>
                <c:formatCode>General</c:formatCode>
                <c:ptCount val="2"/>
                <c:pt idx="0">
                  <c:v>1997</c:v>
                </c:pt>
                <c:pt idx="1">
                  <c:v>2007</c:v>
                </c:pt>
              </c:numCache>
            </c:numRef>
          </c:cat>
          <c:val>
            <c:numRef>
              <c:f>Sheet1!$D$13:$E$13</c:f>
              <c:numCache>
                <c:formatCode>General</c:formatCode>
                <c:ptCount val="2"/>
                <c:pt idx="0">
                  <c:v>102.3</c:v>
                </c:pt>
                <c:pt idx="1">
                  <c:v>91.2</c:v>
                </c:pt>
              </c:numCache>
            </c:numRef>
          </c:val>
        </c:ser>
        <c:ser>
          <c:idx val="6"/>
          <c:order val="6"/>
          <c:tx>
            <c:strRef>
              <c:f>Sheet1!$C$14</c:f>
              <c:strCache>
                <c:ptCount val="1"/>
                <c:pt idx="0">
                  <c:v>Team Leader </c:v>
                </c:pt>
              </c:strCache>
            </c:strRef>
          </c:tx>
          <c:spPr>
            <a:ln w="38100"/>
          </c:spPr>
          <c:marker>
            <c:symbol val="none"/>
          </c:marker>
          <c:cat>
            <c:numRef>
              <c:f>Sheet1!$D$7:$E$7</c:f>
              <c:numCache>
                <c:formatCode>General</c:formatCode>
                <c:ptCount val="2"/>
                <c:pt idx="0">
                  <c:v>1997</c:v>
                </c:pt>
                <c:pt idx="1">
                  <c:v>2007</c:v>
                </c:pt>
              </c:numCache>
            </c:numRef>
          </c:cat>
          <c:val>
            <c:numRef>
              <c:f>Sheet1!$D$14:$E$14</c:f>
              <c:numCache>
                <c:formatCode>General</c:formatCode>
                <c:ptCount val="2"/>
                <c:pt idx="0">
                  <c:v>104.9</c:v>
                </c:pt>
                <c:pt idx="1">
                  <c:v>93.2</c:v>
                </c:pt>
              </c:numCache>
            </c:numRef>
          </c:val>
        </c:ser>
        <c:marker val="1"/>
        <c:axId val="111417984"/>
        <c:axId val="111470848"/>
      </c:lineChart>
      <c:catAx>
        <c:axId val="111417984"/>
        <c:scaling>
          <c:orientation val="minMax"/>
        </c:scaling>
        <c:axPos val="b"/>
        <c:numFmt formatCode="General" sourceLinked="1"/>
        <c:tickLblPos val="nextTo"/>
        <c:spPr>
          <a:ln w="38100">
            <a:solidFill>
              <a:schemeClr val="tx1"/>
            </a:solidFill>
          </a:ln>
        </c:spPr>
        <c:crossAx val="111470848"/>
        <c:crosses val="autoZero"/>
        <c:auto val="1"/>
        <c:lblAlgn val="ctr"/>
        <c:lblOffset val="100"/>
      </c:catAx>
      <c:valAx>
        <c:axId val="111470848"/>
        <c:scaling>
          <c:orientation val="minMax"/>
        </c:scaling>
        <c:axPos val="l"/>
        <c:majorGridlines/>
        <c:numFmt formatCode="General" sourceLinked="1"/>
        <c:tickLblPos val="nextTo"/>
        <c:spPr>
          <a:ln w="38100">
            <a:solidFill>
              <a:schemeClr val="tx1"/>
            </a:solidFill>
          </a:ln>
        </c:spPr>
        <c:crossAx val="111417984"/>
        <c:crosses val="autoZero"/>
        <c:crossBetween val="between"/>
      </c:valAx>
    </c:plotArea>
    <c:legend>
      <c:legendPos val="r"/>
      <c:layout/>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9.0076130639804214E-2"/>
          <c:y val="2.1268462494819756E-2"/>
          <c:w val="0.78887386502769741"/>
          <c:h val="0.92388595109821803"/>
        </c:manualLayout>
      </c:layout>
      <c:lineChart>
        <c:grouping val="standard"/>
        <c:ser>
          <c:idx val="1"/>
          <c:order val="0"/>
          <c:tx>
            <c:strRef>
              <c:f>Sheet2!$F$4</c:f>
              <c:strCache>
                <c:ptCount val="1"/>
                <c:pt idx="0">
                  <c:v>Number of claims</c:v>
                </c:pt>
              </c:strCache>
            </c:strRef>
          </c:tx>
          <c:spPr>
            <a:ln w="44450"/>
          </c:spPr>
          <c:marker>
            <c:symbol val="none"/>
          </c:marker>
          <c:cat>
            <c:numRef>
              <c:f>Sheet2!$E$6:$E$11</c:f>
              <c:numCache>
                <c:formatCode>General</c:formatCode>
                <c:ptCount val="6"/>
                <c:pt idx="0">
                  <c:v>2005</c:v>
                </c:pt>
                <c:pt idx="1">
                  <c:v>2006</c:v>
                </c:pt>
                <c:pt idx="2">
                  <c:v>2007</c:v>
                </c:pt>
                <c:pt idx="3">
                  <c:v>2008</c:v>
                </c:pt>
                <c:pt idx="4">
                  <c:v>2009</c:v>
                </c:pt>
                <c:pt idx="5">
                  <c:v>2011</c:v>
                </c:pt>
              </c:numCache>
            </c:numRef>
          </c:cat>
          <c:val>
            <c:numRef>
              <c:f>(Sheet2!$F$5,Sheet2!$F$6:$F$11)</c:f>
              <c:numCache>
                <c:formatCode>General</c:formatCode>
                <c:ptCount val="7"/>
                <c:pt idx="1">
                  <c:v>6288</c:v>
                </c:pt>
                <c:pt idx="2">
                  <c:v>3566</c:v>
                </c:pt>
                <c:pt idx="3">
                  <c:v>2611</c:v>
                </c:pt>
                <c:pt idx="4">
                  <c:v>1899</c:v>
                </c:pt>
                <c:pt idx="5">
                  <c:v>1730</c:v>
                </c:pt>
                <c:pt idx="6">
                  <c:v>1523</c:v>
                </c:pt>
              </c:numCache>
            </c:numRef>
          </c:val>
        </c:ser>
        <c:ser>
          <c:idx val="2"/>
          <c:order val="1"/>
          <c:tx>
            <c:strRef>
              <c:f>Sheet2!$G$4</c:f>
              <c:strCache>
                <c:ptCount val="1"/>
                <c:pt idx="0">
                  <c:v>Compensated</c:v>
                </c:pt>
              </c:strCache>
            </c:strRef>
          </c:tx>
          <c:spPr>
            <a:ln w="44450">
              <a:solidFill>
                <a:srgbClr val="92D050"/>
              </a:solidFill>
            </a:ln>
          </c:spPr>
          <c:marker>
            <c:symbol val="none"/>
          </c:marker>
          <c:cat>
            <c:numRef>
              <c:f>Sheet2!$E$6:$E$11</c:f>
              <c:numCache>
                <c:formatCode>General</c:formatCode>
                <c:ptCount val="6"/>
                <c:pt idx="0">
                  <c:v>2005</c:v>
                </c:pt>
                <c:pt idx="1">
                  <c:v>2006</c:v>
                </c:pt>
                <c:pt idx="2">
                  <c:v>2007</c:v>
                </c:pt>
                <c:pt idx="3">
                  <c:v>2008</c:v>
                </c:pt>
                <c:pt idx="4">
                  <c:v>2009</c:v>
                </c:pt>
                <c:pt idx="5">
                  <c:v>2011</c:v>
                </c:pt>
              </c:numCache>
            </c:numRef>
          </c:cat>
          <c:val>
            <c:numRef>
              <c:f>(Sheet2!$G$5,Sheet2!$G$6:$G$11)</c:f>
              <c:numCache>
                <c:formatCode>General</c:formatCode>
                <c:ptCount val="7"/>
                <c:pt idx="1">
                  <c:v>4790</c:v>
                </c:pt>
                <c:pt idx="2">
                  <c:v>2623</c:v>
                </c:pt>
                <c:pt idx="3">
                  <c:v>1854</c:v>
                </c:pt>
                <c:pt idx="4">
                  <c:v>1291</c:v>
                </c:pt>
                <c:pt idx="5">
                  <c:v>1049</c:v>
                </c:pt>
                <c:pt idx="6">
                  <c:v>915</c:v>
                </c:pt>
              </c:numCache>
            </c:numRef>
          </c:val>
        </c:ser>
        <c:marker val="1"/>
        <c:axId val="150774144"/>
        <c:axId val="159715328"/>
      </c:lineChart>
      <c:catAx>
        <c:axId val="150774144"/>
        <c:scaling>
          <c:orientation val="minMax"/>
        </c:scaling>
        <c:axPos val="b"/>
        <c:numFmt formatCode="General" sourceLinked="1"/>
        <c:tickLblPos val="nextTo"/>
        <c:crossAx val="159715328"/>
        <c:crosses val="autoZero"/>
        <c:auto val="1"/>
        <c:lblAlgn val="ctr"/>
        <c:lblOffset val="100"/>
      </c:catAx>
      <c:valAx>
        <c:axId val="159715328"/>
        <c:scaling>
          <c:orientation val="minMax"/>
        </c:scaling>
        <c:axPos val="l"/>
        <c:majorGridlines/>
        <c:numFmt formatCode="General" sourceLinked="1"/>
        <c:tickLblPos val="nextTo"/>
        <c:crossAx val="150774144"/>
        <c:crosses val="autoZero"/>
        <c:crossBetween val="between"/>
      </c:valAx>
      <c:spPr>
        <a:ln w="12700">
          <a:solidFill>
            <a:schemeClr val="accent1"/>
          </a:solidFill>
        </a:ln>
      </c:spPr>
    </c:plotArea>
    <c:legend>
      <c:legendPos val="r"/>
      <c:layout>
        <c:manualLayout>
          <c:xMode val="edge"/>
          <c:yMode val="edge"/>
          <c:x val="0.10982172088311937"/>
          <c:y val="0.8327355368004189"/>
          <c:w val="0.15545316928758354"/>
          <c:h val="8.6624734782403706E-2"/>
        </c:manualLayout>
      </c:layout>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9.0076130639804214E-2"/>
          <c:y val="2.1268462494819756E-2"/>
          <c:w val="0.78887386502769741"/>
          <c:h val="0.92388595109821803"/>
        </c:manualLayout>
      </c:layout>
      <c:lineChart>
        <c:grouping val="standard"/>
        <c:ser>
          <c:idx val="1"/>
          <c:order val="0"/>
          <c:tx>
            <c:strRef>
              <c:f>Sheet2!$F$4</c:f>
              <c:strCache>
                <c:ptCount val="1"/>
                <c:pt idx="0">
                  <c:v>Number of claims</c:v>
                </c:pt>
              </c:strCache>
            </c:strRef>
          </c:tx>
          <c:spPr>
            <a:ln w="44450"/>
          </c:spPr>
          <c:marker>
            <c:symbol val="none"/>
          </c:marker>
          <c:cat>
            <c:numRef>
              <c:f>Sheet2!$E$6:$E$11</c:f>
              <c:numCache>
                <c:formatCode>General</c:formatCode>
                <c:ptCount val="6"/>
                <c:pt idx="0">
                  <c:v>2005</c:v>
                </c:pt>
                <c:pt idx="1">
                  <c:v>2006</c:v>
                </c:pt>
                <c:pt idx="2">
                  <c:v>2007</c:v>
                </c:pt>
                <c:pt idx="3">
                  <c:v>2008</c:v>
                </c:pt>
                <c:pt idx="4">
                  <c:v>2009</c:v>
                </c:pt>
                <c:pt idx="5">
                  <c:v>2011</c:v>
                </c:pt>
              </c:numCache>
            </c:numRef>
          </c:cat>
          <c:val>
            <c:numRef>
              <c:f>(Sheet2!$F$5,Sheet2!$F$6:$F$11)</c:f>
              <c:numCache>
                <c:formatCode>General</c:formatCode>
                <c:ptCount val="7"/>
                <c:pt idx="1">
                  <c:v>6288</c:v>
                </c:pt>
                <c:pt idx="2">
                  <c:v>3566</c:v>
                </c:pt>
                <c:pt idx="3">
                  <c:v>2611</c:v>
                </c:pt>
                <c:pt idx="4">
                  <c:v>1899</c:v>
                </c:pt>
                <c:pt idx="5">
                  <c:v>1730</c:v>
                </c:pt>
                <c:pt idx="6">
                  <c:v>1523</c:v>
                </c:pt>
              </c:numCache>
            </c:numRef>
          </c:val>
        </c:ser>
        <c:ser>
          <c:idx val="2"/>
          <c:order val="1"/>
          <c:tx>
            <c:strRef>
              <c:f>Sheet2!$G$4</c:f>
              <c:strCache>
                <c:ptCount val="1"/>
                <c:pt idx="0">
                  <c:v>Compensated</c:v>
                </c:pt>
              </c:strCache>
            </c:strRef>
          </c:tx>
          <c:spPr>
            <a:ln w="44450">
              <a:solidFill>
                <a:srgbClr val="92D050"/>
              </a:solidFill>
            </a:ln>
          </c:spPr>
          <c:marker>
            <c:symbol val="none"/>
          </c:marker>
          <c:cat>
            <c:numRef>
              <c:f>Sheet2!$E$6:$E$11</c:f>
              <c:numCache>
                <c:formatCode>General</c:formatCode>
                <c:ptCount val="6"/>
                <c:pt idx="0">
                  <c:v>2005</c:v>
                </c:pt>
                <c:pt idx="1">
                  <c:v>2006</c:v>
                </c:pt>
                <c:pt idx="2">
                  <c:v>2007</c:v>
                </c:pt>
                <c:pt idx="3">
                  <c:v>2008</c:v>
                </c:pt>
                <c:pt idx="4">
                  <c:v>2009</c:v>
                </c:pt>
                <c:pt idx="5">
                  <c:v>2011</c:v>
                </c:pt>
              </c:numCache>
            </c:numRef>
          </c:cat>
          <c:val>
            <c:numRef>
              <c:f>(Sheet2!$G$5,Sheet2!$G$6:$G$11)</c:f>
              <c:numCache>
                <c:formatCode>General</c:formatCode>
                <c:ptCount val="7"/>
                <c:pt idx="1">
                  <c:v>4790</c:v>
                </c:pt>
                <c:pt idx="2">
                  <c:v>2623</c:v>
                </c:pt>
                <c:pt idx="3">
                  <c:v>1854</c:v>
                </c:pt>
                <c:pt idx="4">
                  <c:v>1291</c:v>
                </c:pt>
                <c:pt idx="5">
                  <c:v>1049</c:v>
                </c:pt>
                <c:pt idx="6">
                  <c:v>915</c:v>
                </c:pt>
              </c:numCache>
            </c:numRef>
          </c:val>
        </c:ser>
        <c:marker val="1"/>
        <c:axId val="176913408"/>
        <c:axId val="176946560"/>
      </c:lineChart>
      <c:catAx>
        <c:axId val="176913408"/>
        <c:scaling>
          <c:orientation val="minMax"/>
        </c:scaling>
        <c:axPos val="b"/>
        <c:numFmt formatCode="General" sourceLinked="1"/>
        <c:tickLblPos val="nextTo"/>
        <c:crossAx val="176946560"/>
        <c:crosses val="autoZero"/>
        <c:auto val="1"/>
        <c:lblAlgn val="ctr"/>
        <c:lblOffset val="100"/>
      </c:catAx>
      <c:valAx>
        <c:axId val="176946560"/>
        <c:scaling>
          <c:orientation val="minMax"/>
        </c:scaling>
        <c:axPos val="l"/>
        <c:majorGridlines/>
        <c:numFmt formatCode="General" sourceLinked="1"/>
        <c:tickLblPos val="nextTo"/>
        <c:crossAx val="176913408"/>
        <c:crosses val="autoZero"/>
        <c:crossBetween val="between"/>
      </c:valAx>
      <c:spPr>
        <a:ln w="12700">
          <a:solidFill>
            <a:schemeClr val="accent1"/>
          </a:solidFill>
        </a:ln>
      </c:spPr>
    </c:plotArea>
    <c:legend>
      <c:legendPos val="r"/>
      <c:layout>
        <c:manualLayout>
          <c:xMode val="edge"/>
          <c:yMode val="edge"/>
          <c:x val="0.10982172088311927"/>
          <c:y val="0.83273553680041856"/>
          <c:w val="0.15545316928758354"/>
          <c:h val="8.6624734782403706E-2"/>
        </c:manualLayout>
      </c:layout>
    </c:legend>
    <c:plotVisOnly val="1"/>
  </c:chart>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3D800DE-8927-42CA-9BE2-0492CCF5F170}"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68AA99F5-BD45-4A64-82ED-BF2F092AA6FB}">
      <dgm:prSet phldrT="[Text]" custT="1"/>
      <dgm:spPr>
        <a:solidFill>
          <a:srgbClr val="C49F00"/>
        </a:solidFill>
      </dgm:spPr>
      <dgm:t>
        <a:bodyPr/>
        <a:lstStyle/>
        <a:p>
          <a:pPr algn="ctr"/>
          <a:r>
            <a:rPr lang="en-US" sz="1600" b="1" dirty="0" smtClean="0">
              <a:solidFill>
                <a:schemeClr val="tx1"/>
              </a:solidFill>
            </a:rPr>
            <a:t>Elimination</a:t>
          </a:r>
        </a:p>
        <a:p>
          <a:pPr algn="ctr"/>
          <a:r>
            <a:rPr lang="en-US" sz="1600" b="1" dirty="0" smtClean="0">
              <a:solidFill>
                <a:schemeClr val="tx1"/>
              </a:solidFill>
            </a:rPr>
            <a:t> – </a:t>
          </a:r>
          <a:r>
            <a:rPr lang="en-US" sz="1400" dirty="0" smtClean="0">
              <a:solidFill>
                <a:schemeClr val="tx1"/>
              </a:solidFill>
            </a:rPr>
            <a:t>Substitution -</a:t>
          </a:r>
        </a:p>
        <a:p>
          <a:pPr algn="ctr"/>
          <a:r>
            <a:rPr lang="en-US" sz="1400" dirty="0" smtClean="0">
              <a:solidFill>
                <a:schemeClr val="tx1"/>
              </a:solidFill>
            </a:rPr>
            <a:t>-Isolation- </a:t>
          </a:r>
          <a:endParaRPr lang="en-US" sz="1100" dirty="0"/>
        </a:p>
      </dgm:t>
    </dgm:pt>
    <dgm:pt modelId="{AEFF93DA-8983-4BE3-B118-16536B26E39B}" type="parTrans" cxnId="{DCB9364A-22C9-49EB-A15C-DB01912386FE}">
      <dgm:prSet/>
      <dgm:spPr/>
      <dgm:t>
        <a:bodyPr/>
        <a:lstStyle/>
        <a:p>
          <a:endParaRPr lang="en-US" sz="1600"/>
        </a:p>
      </dgm:t>
    </dgm:pt>
    <dgm:pt modelId="{E70EBB20-C551-44B1-A579-1DE8DC98129D}" type="sibTrans" cxnId="{DCB9364A-22C9-49EB-A15C-DB01912386FE}">
      <dgm:prSet custT="1"/>
      <dgm:spPr>
        <a:solidFill>
          <a:srgbClr val="C49F00"/>
        </a:solidFill>
      </dgm:spPr>
      <dgm:t>
        <a:bodyPr/>
        <a:lstStyle/>
        <a:p>
          <a:endParaRPr lang="en-US" sz="2400" dirty="0"/>
        </a:p>
      </dgm:t>
    </dgm:pt>
    <dgm:pt modelId="{B2C4C9F9-7C31-420C-AEFA-A3F967EA644B}">
      <dgm:prSet phldrT="[Text]" custT="1"/>
      <dgm:spPr>
        <a:solidFill>
          <a:srgbClr val="C49F00"/>
        </a:solidFill>
      </dgm:spPr>
      <dgm:t>
        <a:bodyPr/>
        <a:lstStyle/>
        <a:p>
          <a:pPr algn="ctr"/>
          <a:r>
            <a:rPr lang="en-US" sz="1600" b="1" dirty="0" smtClean="0">
              <a:solidFill>
                <a:schemeClr val="tx1"/>
              </a:solidFill>
            </a:rPr>
            <a:t>Engineering Controls</a:t>
          </a:r>
        </a:p>
        <a:p>
          <a:pPr algn="ctr"/>
          <a:r>
            <a:rPr lang="en-US" sz="1400" b="1" dirty="0" smtClean="0">
              <a:solidFill>
                <a:schemeClr val="tx1"/>
              </a:solidFill>
            </a:rPr>
            <a:t> </a:t>
          </a:r>
          <a:r>
            <a:rPr lang="en-US" sz="1400" dirty="0" smtClean="0">
              <a:solidFill>
                <a:schemeClr val="tx1"/>
              </a:solidFill>
            </a:rPr>
            <a:t>– Silencers- </a:t>
          </a:r>
        </a:p>
        <a:p>
          <a:pPr algn="ctr"/>
          <a:r>
            <a:rPr lang="en-US" sz="1400" dirty="0" smtClean="0">
              <a:solidFill>
                <a:schemeClr val="tx1"/>
              </a:solidFill>
            </a:rPr>
            <a:t>- Noise filters- </a:t>
          </a:r>
        </a:p>
      </dgm:t>
    </dgm:pt>
    <dgm:pt modelId="{2A6818B4-C767-43CA-89D3-B33E3C5E9687}" type="parTrans" cxnId="{E7D1FBD8-A81E-4C29-AC34-9CDACF788B39}">
      <dgm:prSet/>
      <dgm:spPr/>
      <dgm:t>
        <a:bodyPr/>
        <a:lstStyle/>
        <a:p>
          <a:endParaRPr lang="en-US" sz="1600"/>
        </a:p>
      </dgm:t>
    </dgm:pt>
    <dgm:pt modelId="{A6168B8B-795E-407F-991B-C4BA10FA8B0D}" type="sibTrans" cxnId="{E7D1FBD8-A81E-4C29-AC34-9CDACF788B39}">
      <dgm:prSet custT="1"/>
      <dgm:spPr>
        <a:solidFill>
          <a:srgbClr val="C49F00"/>
        </a:solidFill>
      </dgm:spPr>
      <dgm:t>
        <a:bodyPr/>
        <a:lstStyle/>
        <a:p>
          <a:endParaRPr lang="en-US" sz="2400" dirty="0"/>
        </a:p>
      </dgm:t>
    </dgm:pt>
    <dgm:pt modelId="{7687BADB-5921-463F-9F68-1B987B60D5DC}">
      <dgm:prSet phldrT="[Text]" custT="1"/>
      <dgm:spPr>
        <a:solidFill>
          <a:srgbClr val="C49F00"/>
        </a:solidFill>
      </dgm:spPr>
      <dgm:t>
        <a:bodyPr/>
        <a:lstStyle/>
        <a:p>
          <a:pPr algn="ctr"/>
          <a:r>
            <a:rPr lang="en-US" sz="1600" b="1" dirty="0" smtClean="0">
              <a:solidFill>
                <a:schemeClr val="tx1"/>
              </a:solidFill>
            </a:rPr>
            <a:t>Administrative Controls </a:t>
          </a:r>
        </a:p>
        <a:p>
          <a:pPr algn="ctr"/>
          <a:r>
            <a:rPr lang="en-US" sz="1600" b="0" dirty="0" smtClean="0">
              <a:solidFill>
                <a:schemeClr val="tx1"/>
              </a:solidFill>
            </a:rPr>
            <a:t>– </a:t>
          </a:r>
          <a:r>
            <a:rPr lang="en-US" sz="1400" b="0" dirty="0" smtClean="0">
              <a:solidFill>
                <a:schemeClr val="tx1"/>
              </a:solidFill>
            </a:rPr>
            <a:t>Removal of persons from the hazard –</a:t>
          </a:r>
        </a:p>
        <a:p>
          <a:pPr algn="ctr"/>
          <a:r>
            <a:rPr lang="en-US" sz="1400" b="0" dirty="0" smtClean="0">
              <a:solidFill>
                <a:schemeClr val="tx1"/>
              </a:solidFill>
            </a:rPr>
            <a:t>- Reducing exposure times – </a:t>
          </a:r>
        </a:p>
      </dgm:t>
    </dgm:pt>
    <dgm:pt modelId="{3D99DECF-73D5-4D60-B693-7A70B5DAE8C9}" type="parTrans" cxnId="{396EBFF3-CBF9-47E2-849B-AF8F0EDD9059}">
      <dgm:prSet/>
      <dgm:spPr/>
      <dgm:t>
        <a:bodyPr/>
        <a:lstStyle/>
        <a:p>
          <a:endParaRPr lang="en-US" sz="1600"/>
        </a:p>
      </dgm:t>
    </dgm:pt>
    <dgm:pt modelId="{3056C7B5-4231-4591-B5DC-DDC25D992CAF}" type="sibTrans" cxnId="{396EBFF3-CBF9-47E2-849B-AF8F0EDD9059}">
      <dgm:prSet custT="1"/>
      <dgm:spPr>
        <a:solidFill>
          <a:srgbClr val="C49F00"/>
        </a:solidFill>
      </dgm:spPr>
      <dgm:t>
        <a:bodyPr/>
        <a:lstStyle/>
        <a:p>
          <a:endParaRPr lang="en-US" sz="2400" dirty="0"/>
        </a:p>
      </dgm:t>
    </dgm:pt>
    <dgm:pt modelId="{551F3B4C-EDD5-41F3-811D-9E84E84FD634}">
      <dgm:prSet phldrT="[Text]" custT="1"/>
      <dgm:spPr>
        <a:solidFill>
          <a:srgbClr val="C49F00"/>
        </a:solidFill>
      </dgm:spPr>
      <dgm:t>
        <a:bodyPr/>
        <a:lstStyle/>
        <a:p>
          <a:r>
            <a:rPr lang="en-US" sz="1400" b="1" dirty="0" smtClean="0">
              <a:solidFill>
                <a:schemeClr val="tx1"/>
              </a:solidFill>
            </a:rPr>
            <a:t>Personal Protective Equipment</a:t>
          </a:r>
        </a:p>
        <a:p>
          <a:r>
            <a:rPr lang="en-US" sz="1600" dirty="0" smtClean="0">
              <a:solidFill>
                <a:schemeClr val="tx1"/>
              </a:solidFill>
            </a:rPr>
            <a:t>– PPE -  </a:t>
          </a:r>
          <a:r>
            <a:rPr lang="en-US" sz="1600" dirty="0" smtClean="0">
              <a:solidFill>
                <a:srgbClr val="FF0000"/>
              </a:solidFill>
            </a:rPr>
            <a:t>Last resort</a:t>
          </a:r>
          <a:endParaRPr lang="en-US" sz="1600" dirty="0">
            <a:solidFill>
              <a:srgbClr val="FF0000"/>
            </a:solidFill>
          </a:endParaRPr>
        </a:p>
      </dgm:t>
    </dgm:pt>
    <dgm:pt modelId="{D6A212BF-ECA7-4228-A12D-B1CD0C7560D4}" type="parTrans" cxnId="{BB5311BC-D8FC-488D-9F2B-9270393587CC}">
      <dgm:prSet/>
      <dgm:spPr/>
      <dgm:t>
        <a:bodyPr/>
        <a:lstStyle/>
        <a:p>
          <a:endParaRPr lang="en-US" sz="1600"/>
        </a:p>
      </dgm:t>
    </dgm:pt>
    <dgm:pt modelId="{7E300EA6-3398-472D-A345-AFC5BBF4CB7E}" type="sibTrans" cxnId="{BB5311BC-D8FC-488D-9F2B-9270393587CC}">
      <dgm:prSet/>
      <dgm:spPr/>
      <dgm:t>
        <a:bodyPr/>
        <a:lstStyle/>
        <a:p>
          <a:endParaRPr lang="en-US" sz="1600"/>
        </a:p>
      </dgm:t>
    </dgm:pt>
    <dgm:pt modelId="{E01280F3-A9FA-4D25-B9B2-223CC3FFD7FD}" type="pres">
      <dgm:prSet presAssocID="{A3D800DE-8927-42CA-9BE2-0492CCF5F170}" presName="outerComposite" presStyleCnt="0">
        <dgm:presLayoutVars>
          <dgm:chMax val="5"/>
          <dgm:dir/>
          <dgm:resizeHandles val="exact"/>
        </dgm:presLayoutVars>
      </dgm:prSet>
      <dgm:spPr/>
      <dgm:t>
        <a:bodyPr/>
        <a:lstStyle/>
        <a:p>
          <a:endParaRPr lang="en-US"/>
        </a:p>
      </dgm:t>
    </dgm:pt>
    <dgm:pt modelId="{C7CAE22D-A280-4D76-A11F-46780C702329}" type="pres">
      <dgm:prSet presAssocID="{A3D800DE-8927-42CA-9BE2-0492CCF5F170}" presName="dummyMaxCanvas" presStyleCnt="0">
        <dgm:presLayoutVars/>
      </dgm:prSet>
      <dgm:spPr/>
    </dgm:pt>
    <dgm:pt modelId="{C709E011-59E3-423A-9E22-3A0540DB9189}" type="pres">
      <dgm:prSet presAssocID="{A3D800DE-8927-42CA-9BE2-0492CCF5F170}" presName="FourNodes_1" presStyleLbl="node1" presStyleIdx="0" presStyleCnt="4" custScaleX="109375" custLinFactNeighborX="-781">
        <dgm:presLayoutVars>
          <dgm:bulletEnabled val="1"/>
        </dgm:presLayoutVars>
      </dgm:prSet>
      <dgm:spPr/>
      <dgm:t>
        <a:bodyPr/>
        <a:lstStyle/>
        <a:p>
          <a:endParaRPr lang="en-US"/>
        </a:p>
      </dgm:t>
    </dgm:pt>
    <dgm:pt modelId="{C8CA180F-8FDD-4870-85FA-C6EEC6EA822E}" type="pres">
      <dgm:prSet presAssocID="{A3D800DE-8927-42CA-9BE2-0492CCF5F170}" presName="FourNodes_2" presStyleLbl="node1" presStyleIdx="1" presStyleCnt="4">
        <dgm:presLayoutVars>
          <dgm:bulletEnabled val="1"/>
        </dgm:presLayoutVars>
      </dgm:prSet>
      <dgm:spPr/>
      <dgm:t>
        <a:bodyPr/>
        <a:lstStyle/>
        <a:p>
          <a:endParaRPr lang="en-US"/>
        </a:p>
      </dgm:t>
    </dgm:pt>
    <dgm:pt modelId="{A9D697E9-71C2-4A5D-BF19-3CDE5620D52D}" type="pres">
      <dgm:prSet presAssocID="{A3D800DE-8927-42CA-9BE2-0492CCF5F170}" presName="FourNodes_3" presStyleLbl="node1" presStyleIdx="2" presStyleCnt="4" custLinFactNeighborX="-1000" custLinFactNeighborY="-6250">
        <dgm:presLayoutVars>
          <dgm:bulletEnabled val="1"/>
        </dgm:presLayoutVars>
      </dgm:prSet>
      <dgm:spPr/>
      <dgm:t>
        <a:bodyPr/>
        <a:lstStyle/>
        <a:p>
          <a:endParaRPr lang="en-US"/>
        </a:p>
      </dgm:t>
    </dgm:pt>
    <dgm:pt modelId="{A7FB5761-3EF6-4A61-9249-F655127A5773}" type="pres">
      <dgm:prSet presAssocID="{A3D800DE-8927-42CA-9BE2-0492CCF5F170}" presName="FourNodes_4" presStyleLbl="node1" presStyleIdx="3" presStyleCnt="4" custLinFactNeighborX="-10452" custLinFactNeighborY="-16279">
        <dgm:presLayoutVars>
          <dgm:bulletEnabled val="1"/>
        </dgm:presLayoutVars>
      </dgm:prSet>
      <dgm:spPr/>
      <dgm:t>
        <a:bodyPr/>
        <a:lstStyle/>
        <a:p>
          <a:endParaRPr lang="en-US"/>
        </a:p>
      </dgm:t>
    </dgm:pt>
    <dgm:pt modelId="{2335B33B-ADAD-4FF1-B69A-96E91C32C0FD}" type="pres">
      <dgm:prSet presAssocID="{A3D800DE-8927-42CA-9BE2-0492CCF5F170}" presName="FourConn_1-2" presStyleLbl="fgAccFollowNode1" presStyleIdx="0" presStyleCnt="3">
        <dgm:presLayoutVars>
          <dgm:bulletEnabled val="1"/>
        </dgm:presLayoutVars>
      </dgm:prSet>
      <dgm:spPr/>
      <dgm:t>
        <a:bodyPr/>
        <a:lstStyle/>
        <a:p>
          <a:endParaRPr lang="en-US"/>
        </a:p>
      </dgm:t>
    </dgm:pt>
    <dgm:pt modelId="{60A8DE0A-B367-490C-A74A-5051B7C9DD75}" type="pres">
      <dgm:prSet presAssocID="{A3D800DE-8927-42CA-9BE2-0492CCF5F170}" presName="FourConn_2-3" presStyleLbl="fgAccFollowNode1" presStyleIdx="1" presStyleCnt="3">
        <dgm:presLayoutVars>
          <dgm:bulletEnabled val="1"/>
        </dgm:presLayoutVars>
      </dgm:prSet>
      <dgm:spPr/>
      <dgm:t>
        <a:bodyPr/>
        <a:lstStyle/>
        <a:p>
          <a:endParaRPr lang="en-US"/>
        </a:p>
      </dgm:t>
    </dgm:pt>
    <dgm:pt modelId="{57D428E0-10BD-4B15-8041-0AC5C952AE10}" type="pres">
      <dgm:prSet presAssocID="{A3D800DE-8927-42CA-9BE2-0492CCF5F170}" presName="FourConn_3-4" presStyleLbl="fgAccFollowNode1" presStyleIdx="2" presStyleCnt="3">
        <dgm:presLayoutVars>
          <dgm:bulletEnabled val="1"/>
        </dgm:presLayoutVars>
      </dgm:prSet>
      <dgm:spPr/>
      <dgm:t>
        <a:bodyPr/>
        <a:lstStyle/>
        <a:p>
          <a:endParaRPr lang="en-US"/>
        </a:p>
      </dgm:t>
    </dgm:pt>
    <dgm:pt modelId="{120C167F-F315-4C3E-9B91-0ACD3CA4D4B5}" type="pres">
      <dgm:prSet presAssocID="{A3D800DE-8927-42CA-9BE2-0492CCF5F170}" presName="FourNodes_1_text" presStyleLbl="node1" presStyleIdx="3" presStyleCnt="4">
        <dgm:presLayoutVars>
          <dgm:bulletEnabled val="1"/>
        </dgm:presLayoutVars>
      </dgm:prSet>
      <dgm:spPr/>
      <dgm:t>
        <a:bodyPr/>
        <a:lstStyle/>
        <a:p>
          <a:endParaRPr lang="en-US"/>
        </a:p>
      </dgm:t>
    </dgm:pt>
    <dgm:pt modelId="{00AD207D-E940-4922-99F0-F8FE697CA366}" type="pres">
      <dgm:prSet presAssocID="{A3D800DE-8927-42CA-9BE2-0492CCF5F170}" presName="FourNodes_2_text" presStyleLbl="node1" presStyleIdx="3" presStyleCnt="4">
        <dgm:presLayoutVars>
          <dgm:bulletEnabled val="1"/>
        </dgm:presLayoutVars>
      </dgm:prSet>
      <dgm:spPr/>
      <dgm:t>
        <a:bodyPr/>
        <a:lstStyle/>
        <a:p>
          <a:endParaRPr lang="en-US"/>
        </a:p>
      </dgm:t>
    </dgm:pt>
    <dgm:pt modelId="{40A6755C-2732-4C14-8306-E59D067B0666}" type="pres">
      <dgm:prSet presAssocID="{A3D800DE-8927-42CA-9BE2-0492CCF5F170}" presName="FourNodes_3_text" presStyleLbl="node1" presStyleIdx="3" presStyleCnt="4">
        <dgm:presLayoutVars>
          <dgm:bulletEnabled val="1"/>
        </dgm:presLayoutVars>
      </dgm:prSet>
      <dgm:spPr/>
      <dgm:t>
        <a:bodyPr/>
        <a:lstStyle/>
        <a:p>
          <a:endParaRPr lang="en-US"/>
        </a:p>
      </dgm:t>
    </dgm:pt>
    <dgm:pt modelId="{213921BB-CBA5-4068-92E3-02B9A4778C01}" type="pres">
      <dgm:prSet presAssocID="{A3D800DE-8927-42CA-9BE2-0492CCF5F170}" presName="FourNodes_4_text" presStyleLbl="node1" presStyleIdx="3" presStyleCnt="4">
        <dgm:presLayoutVars>
          <dgm:bulletEnabled val="1"/>
        </dgm:presLayoutVars>
      </dgm:prSet>
      <dgm:spPr/>
      <dgm:t>
        <a:bodyPr/>
        <a:lstStyle/>
        <a:p>
          <a:endParaRPr lang="en-US"/>
        </a:p>
      </dgm:t>
    </dgm:pt>
  </dgm:ptLst>
  <dgm:cxnLst>
    <dgm:cxn modelId="{BB683096-BDF9-48A4-8E64-B943E33B87C6}" type="presOf" srcId="{68AA99F5-BD45-4A64-82ED-BF2F092AA6FB}" destId="{C709E011-59E3-423A-9E22-3A0540DB9189}" srcOrd="0" destOrd="0" presId="urn:microsoft.com/office/officeart/2005/8/layout/vProcess5"/>
    <dgm:cxn modelId="{35DD3F50-30CC-47FD-9C03-A0B1E5A35217}" type="presOf" srcId="{3056C7B5-4231-4591-B5DC-DDC25D992CAF}" destId="{57D428E0-10BD-4B15-8041-0AC5C952AE10}" srcOrd="0" destOrd="0" presId="urn:microsoft.com/office/officeart/2005/8/layout/vProcess5"/>
    <dgm:cxn modelId="{396EBFF3-CBF9-47E2-849B-AF8F0EDD9059}" srcId="{A3D800DE-8927-42CA-9BE2-0492CCF5F170}" destId="{7687BADB-5921-463F-9F68-1B987B60D5DC}" srcOrd="2" destOrd="0" parTransId="{3D99DECF-73D5-4D60-B693-7A70B5DAE8C9}" sibTransId="{3056C7B5-4231-4591-B5DC-DDC25D992CAF}"/>
    <dgm:cxn modelId="{DCB9364A-22C9-49EB-A15C-DB01912386FE}" srcId="{A3D800DE-8927-42CA-9BE2-0492CCF5F170}" destId="{68AA99F5-BD45-4A64-82ED-BF2F092AA6FB}" srcOrd="0" destOrd="0" parTransId="{AEFF93DA-8983-4BE3-B118-16536B26E39B}" sibTransId="{E70EBB20-C551-44B1-A579-1DE8DC98129D}"/>
    <dgm:cxn modelId="{BB5311BC-D8FC-488D-9F2B-9270393587CC}" srcId="{A3D800DE-8927-42CA-9BE2-0492CCF5F170}" destId="{551F3B4C-EDD5-41F3-811D-9E84E84FD634}" srcOrd="3" destOrd="0" parTransId="{D6A212BF-ECA7-4228-A12D-B1CD0C7560D4}" sibTransId="{7E300EA6-3398-472D-A345-AFC5BBF4CB7E}"/>
    <dgm:cxn modelId="{D38895EC-AADB-4E8E-93CE-ECB077BEF699}" type="presOf" srcId="{B2C4C9F9-7C31-420C-AEFA-A3F967EA644B}" destId="{C8CA180F-8FDD-4870-85FA-C6EEC6EA822E}" srcOrd="0" destOrd="0" presId="urn:microsoft.com/office/officeart/2005/8/layout/vProcess5"/>
    <dgm:cxn modelId="{3E1118EC-1E09-4A6B-8750-2B4D534FC33E}" type="presOf" srcId="{A6168B8B-795E-407F-991B-C4BA10FA8B0D}" destId="{60A8DE0A-B367-490C-A74A-5051B7C9DD75}" srcOrd="0" destOrd="0" presId="urn:microsoft.com/office/officeart/2005/8/layout/vProcess5"/>
    <dgm:cxn modelId="{0D6C92AC-6D9E-4285-89C5-AD3F934FF122}" type="presOf" srcId="{68AA99F5-BD45-4A64-82ED-BF2F092AA6FB}" destId="{120C167F-F315-4C3E-9B91-0ACD3CA4D4B5}" srcOrd="1" destOrd="0" presId="urn:microsoft.com/office/officeart/2005/8/layout/vProcess5"/>
    <dgm:cxn modelId="{D0C13BCF-3882-4806-9460-27A4767807CD}" type="presOf" srcId="{551F3B4C-EDD5-41F3-811D-9E84E84FD634}" destId="{213921BB-CBA5-4068-92E3-02B9A4778C01}" srcOrd="1" destOrd="0" presId="urn:microsoft.com/office/officeart/2005/8/layout/vProcess5"/>
    <dgm:cxn modelId="{C8DDCC3F-A535-49C6-9BFE-138090C4FDA0}" type="presOf" srcId="{A3D800DE-8927-42CA-9BE2-0492CCF5F170}" destId="{E01280F3-A9FA-4D25-B9B2-223CC3FFD7FD}" srcOrd="0" destOrd="0" presId="urn:microsoft.com/office/officeart/2005/8/layout/vProcess5"/>
    <dgm:cxn modelId="{E7D1FBD8-A81E-4C29-AC34-9CDACF788B39}" srcId="{A3D800DE-8927-42CA-9BE2-0492CCF5F170}" destId="{B2C4C9F9-7C31-420C-AEFA-A3F967EA644B}" srcOrd="1" destOrd="0" parTransId="{2A6818B4-C767-43CA-89D3-B33E3C5E9687}" sibTransId="{A6168B8B-795E-407F-991B-C4BA10FA8B0D}"/>
    <dgm:cxn modelId="{D891E9E9-878D-481C-8224-45FCC61BB883}" type="presOf" srcId="{7687BADB-5921-463F-9F68-1B987B60D5DC}" destId="{40A6755C-2732-4C14-8306-E59D067B0666}" srcOrd="1" destOrd="0" presId="urn:microsoft.com/office/officeart/2005/8/layout/vProcess5"/>
    <dgm:cxn modelId="{3FE7E6DD-A84B-4AAD-A5B1-FB8A86C056EA}" type="presOf" srcId="{7687BADB-5921-463F-9F68-1B987B60D5DC}" destId="{A9D697E9-71C2-4A5D-BF19-3CDE5620D52D}" srcOrd="0" destOrd="0" presId="urn:microsoft.com/office/officeart/2005/8/layout/vProcess5"/>
    <dgm:cxn modelId="{061F803E-446F-475A-9CF1-489784A6DAC1}" type="presOf" srcId="{551F3B4C-EDD5-41F3-811D-9E84E84FD634}" destId="{A7FB5761-3EF6-4A61-9249-F655127A5773}" srcOrd="0" destOrd="0" presId="urn:microsoft.com/office/officeart/2005/8/layout/vProcess5"/>
    <dgm:cxn modelId="{E083445A-4C81-444D-8D60-5D453A1CDC78}" type="presOf" srcId="{E70EBB20-C551-44B1-A579-1DE8DC98129D}" destId="{2335B33B-ADAD-4FF1-B69A-96E91C32C0FD}" srcOrd="0" destOrd="0" presId="urn:microsoft.com/office/officeart/2005/8/layout/vProcess5"/>
    <dgm:cxn modelId="{0DF6B7AB-CB83-414E-B43F-B800167C8C6F}" type="presOf" srcId="{B2C4C9F9-7C31-420C-AEFA-A3F967EA644B}" destId="{00AD207D-E940-4922-99F0-F8FE697CA366}" srcOrd="1" destOrd="0" presId="urn:microsoft.com/office/officeart/2005/8/layout/vProcess5"/>
    <dgm:cxn modelId="{C5C9501C-05A2-4F89-BC10-89DBE0AA37E5}" type="presParOf" srcId="{E01280F3-A9FA-4D25-B9B2-223CC3FFD7FD}" destId="{C7CAE22D-A280-4D76-A11F-46780C702329}" srcOrd="0" destOrd="0" presId="urn:microsoft.com/office/officeart/2005/8/layout/vProcess5"/>
    <dgm:cxn modelId="{7D9A90E1-2A6A-440B-A1EA-10A72C461030}" type="presParOf" srcId="{E01280F3-A9FA-4D25-B9B2-223CC3FFD7FD}" destId="{C709E011-59E3-423A-9E22-3A0540DB9189}" srcOrd="1" destOrd="0" presId="urn:microsoft.com/office/officeart/2005/8/layout/vProcess5"/>
    <dgm:cxn modelId="{B6DB725E-4CB0-4EF4-9E62-85AEDF824ADA}" type="presParOf" srcId="{E01280F3-A9FA-4D25-B9B2-223CC3FFD7FD}" destId="{C8CA180F-8FDD-4870-85FA-C6EEC6EA822E}" srcOrd="2" destOrd="0" presId="urn:microsoft.com/office/officeart/2005/8/layout/vProcess5"/>
    <dgm:cxn modelId="{6EEFA118-50BD-4EDB-9BCF-37831837D2BC}" type="presParOf" srcId="{E01280F3-A9FA-4D25-B9B2-223CC3FFD7FD}" destId="{A9D697E9-71C2-4A5D-BF19-3CDE5620D52D}" srcOrd="3" destOrd="0" presId="urn:microsoft.com/office/officeart/2005/8/layout/vProcess5"/>
    <dgm:cxn modelId="{EAFA5F5C-A576-468A-B554-0BDA8DEA1366}" type="presParOf" srcId="{E01280F3-A9FA-4D25-B9B2-223CC3FFD7FD}" destId="{A7FB5761-3EF6-4A61-9249-F655127A5773}" srcOrd="4" destOrd="0" presId="urn:microsoft.com/office/officeart/2005/8/layout/vProcess5"/>
    <dgm:cxn modelId="{E1FF7E7A-BFF4-4045-9B11-443280034E3E}" type="presParOf" srcId="{E01280F3-A9FA-4D25-B9B2-223CC3FFD7FD}" destId="{2335B33B-ADAD-4FF1-B69A-96E91C32C0FD}" srcOrd="5" destOrd="0" presId="urn:microsoft.com/office/officeart/2005/8/layout/vProcess5"/>
    <dgm:cxn modelId="{ED66CAF6-506D-4976-915E-B64356AA3065}" type="presParOf" srcId="{E01280F3-A9FA-4D25-B9B2-223CC3FFD7FD}" destId="{60A8DE0A-B367-490C-A74A-5051B7C9DD75}" srcOrd="6" destOrd="0" presId="urn:microsoft.com/office/officeart/2005/8/layout/vProcess5"/>
    <dgm:cxn modelId="{3F3F8B51-48DF-47C4-BD52-16DB38BCBC87}" type="presParOf" srcId="{E01280F3-A9FA-4D25-B9B2-223CC3FFD7FD}" destId="{57D428E0-10BD-4B15-8041-0AC5C952AE10}" srcOrd="7" destOrd="0" presId="urn:microsoft.com/office/officeart/2005/8/layout/vProcess5"/>
    <dgm:cxn modelId="{CF29C744-7015-4A69-8202-E7FD425B81EE}" type="presParOf" srcId="{E01280F3-A9FA-4D25-B9B2-223CC3FFD7FD}" destId="{120C167F-F315-4C3E-9B91-0ACD3CA4D4B5}" srcOrd="8" destOrd="0" presId="urn:microsoft.com/office/officeart/2005/8/layout/vProcess5"/>
    <dgm:cxn modelId="{DC9CC3B8-080A-4D00-8276-AFF6BBD0A0E1}" type="presParOf" srcId="{E01280F3-A9FA-4D25-B9B2-223CC3FFD7FD}" destId="{00AD207D-E940-4922-99F0-F8FE697CA366}" srcOrd="9" destOrd="0" presId="urn:microsoft.com/office/officeart/2005/8/layout/vProcess5"/>
    <dgm:cxn modelId="{1935D9CE-EFCF-4032-BE22-29A711FDE122}" type="presParOf" srcId="{E01280F3-A9FA-4D25-B9B2-223CC3FFD7FD}" destId="{40A6755C-2732-4C14-8306-E59D067B0666}" srcOrd="10" destOrd="0" presId="urn:microsoft.com/office/officeart/2005/8/layout/vProcess5"/>
    <dgm:cxn modelId="{35F0C073-98FF-4FFB-B997-8892F7EE07A8}" type="presParOf" srcId="{E01280F3-A9FA-4D25-B9B2-223CC3FFD7FD}" destId="{213921BB-CBA5-4068-92E3-02B9A4778C01}" srcOrd="11" destOrd="0" presId="urn:microsoft.com/office/officeart/2005/8/layout/vProcess5"/>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709E011-59E3-423A-9E22-3A0540DB9189}">
      <dsp:nvSpPr>
        <dsp:cNvPr id="0" name=""/>
        <dsp:cNvSpPr/>
      </dsp:nvSpPr>
      <dsp:spPr>
        <a:xfrm>
          <a:off x="-125729" y="0"/>
          <a:ext cx="5867400" cy="771143"/>
        </a:xfrm>
        <a:prstGeom prst="roundRect">
          <a:avLst>
            <a:gd name="adj" fmla="val 10000"/>
          </a:avLst>
        </a:prstGeom>
        <a:solidFill>
          <a:srgbClr val="C49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smtClean="0">
              <a:solidFill>
                <a:schemeClr val="tx1"/>
              </a:solidFill>
            </a:rPr>
            <a:t>Elimination</a:t>
          </a:r>
        </a:p>
        <a:p>
          <a:pPr lvl="0" algn="ctr" defTabSz="711200">
            <a:lnSpc>
              <a:spcPct val="90000"/>
            </a:lnSpc>
            <a:spcBef>
              <a:spcPct val="0"/>
            </a:spcBef>
            <a:spcAft>
              <a:spcPct val="35000"/>
            </a:spcAft>
          </a:pPr>
          <a:r>
            <a:rPr lang="en-US" sz="1600" b="1" kern="1200" dirty="0" smtClean="0">
              <a:solidFill>
                <a:schemeClr val="tx1"/>
              </a:solidFill>
            </a:rPr>
            <a:t> – </a:t>
          </a:r>
          <a:r>
            <a:rPr lang="en-US" sz="1400" kern="1200" dirty="0" smtClean="0">
              <a:solidFill>
                <a:schemeClr val="tx1"/>
              </a:solidFill>
            </a:rPr>
            <a:t>Substitution -</a:t>
          </a:r>
        </a:p>
        <a:p>
          <a:pPr lvl="0" algn="ctr" defTabSz="711200">
            <a:lnSpc>
              <a:spcPct val="90000"/>
            </a:lnSpc>
            <a:spcBef>
              <a:spcPct val="0"/>
            </a:spcBef>
            <a:spcAft>
              <a:spcPct val="35000"/>
            </a:spcAft>
          </a:pPr>
          <a:r>
            <a:rPr lang="en-US" sz="1400" kern="1200" dirty="0" smtClean="0">
              <a:solidFill>
                <a:schemeClr val="tx1"/>
              </a:solidFill>
            </a:rPr>
            <a:t>-Isolation- </a:t>
          </a:r>
          <a:endParaRPr lang="en-US" sz="1100" kern="1200" dirty="0"/>
        </a:p>
      </dsp:txBody>
      <dsp:txXfrm>
        <a:off x="-125729" y="0"/>
        <a:ext cx="4935400" cy="771143"/>
      </dsp:txXfrm>
    </dsp:sp>
    <dsp:sp modelId="{C8CA180F-8FDD-4870-85FA-C6EEC6EA822E}">
      <dsp:nvSpPr>
        <dsp:cNvPr id="0" name=""/>
        <dsp:cNvSpPr/>
      </dsp:nvSpPr>
      <dsp:spPr>
        <a:xfrm>
          <a:off x="575005" y="911352"/>
          <a:ext cx="5364480" cy="771143"/>
        </a:xfrm>
        <a:prstGeom prst="roundRect">
          <a:avLst>
            <a:gd name="adj" fmla="val 10000"/>
          </a:avLst>
        </a:prstGeom>
        <a:solidFill>
          <a:srgbClr val="C49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smtClean="0">
              <a:solidFill>
                <a:schemeClr val="tx1"/>
              </a:solidFill>
            </a:rPr>
            <a:t>Engineering Controls</a:t>
          </a:r>
        </a:p>
        <a:p>
          <a:pPr lvl="0" algn="ctr" defTabSz="711200">
            <a:lnSpc>
              <a:spcPct val="90000"/>
            </a:lnSpc>
            <a:spcBef>
              <a:spcPct val="0"/>
            </a:spcBef>
            <a:spcAft>
              <a:spcPct val="35000"/>
            </a:spcAft>
          </a:pPr>
          <a:r>
            <a:rPr lang="en-US" sz="1400" b="1" kern="1200" dirty="0" smtClean="0">
              <a:solidFill>
                <a:schemeClr val="tx1"/>
              </a:solidFill>
            </a:rPr>
            <a:t> </a:t>
          </a:r>
          <a:r>
            <a:rPr lang="en-US" sz="1400" kern="1200" dirty="0" smtClean="0">
              <a:solidFill>
                <a:schemeClr val="tx1"/>
              </a:solidFill>
            </a:rPr>
            <a:t>– Silencers- </a:t>
          </a:r>
        </a:p>
        <a:p>
          <a:pPr lvl="0" algn="ctr" defTabSz="711200">
            <a:lnSpc>
              <a:spcPct val="90000"/>
            </a:lnSpc>
            <a:spcBef>
              <a:spcPct val="0"/>
            </a:spcBef>
            <a:spcAft>
              <a:spcPct val="35000"/>
            </a:spcAft>
          </a:pPr>
          <a:r>
            <a:rPr lang="en-US" sz="1400" kern="1200" dirty="0" smtClean="0">
              <a:solidFill>
                <a:schemeClr val="tx1"/>
              </a:solidFill>
            </a:rPr>
            <a:t>- Noise filters- </a:t>
          </a:r>
        </a:p>
      </dsp:txBody>
      <dsp:txXfrm>
        <a:off x="575005" y="911352"/>
        <a:ext cx="4413961" cy="771143"/>
      </dsp:txXfrm>
    </dsp:sp>
    <dsp:sp modelId="{A9D697E9-71C2-4A5D-BF19-3CDE5620D52D}">
      <dsp:nvSpPr>
        <dsp:cNvPr id="0" name=""/>
        <dsp:cNvSpPr/>
      </dsp:nvSpPr>
      <dsp:spPr>
        <a:xfrm>
          <a:off x="963930" y="1774507"/>
          <a:ext cx="5364480" cy="771143"/>
        </a:xfrm>
        <a:prstGeom prst="roundRect">
          <a:avLst>
            <a:gd name="adj" fmla="val 10000"/>
          </a:avLst>
        </a:prstGeom>
        <a:solidFill>
          <a:srgbClr val="C49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smtClean="0">
              <a:solidFill>
                <a:schemeClr val="tx1"/>
              </a:solidFill>
            </a:rPr>
            <a:t>Administrative Controls </a:t>
          </a:r>
        </a:p>
        <a:p>
          <a:pPr lvl="0" algn="ctr" defTabSz="711200">
            <a:lnSpc>
              <a:spcPct val="90000"/>
            </a:lnSpc>
            <a:spcBef>
              <a:spcPct val="0"/>
            </a:spcBef>
            <a:spcAft>
              <a:spcPct val="35000"/>
            </a:spcAft>
          </a:pPr>
          <a:r>
            <a:rPr lang="en-US" sz="1600" b="0" kern="1200" dirty="0" smtClean="0">
              <a:solidFill>
                <a:schemeClr val="tx1"/>
              </a:solidFill>
            </a:rPr>
            <a:t>– </a:t>
          </a:r>
          <a:r>
            <a:rPr lang="en-US" sz="1400" b="0" kern="1200" dirty="0" smtClean="0">
              <a:solidFill>
                <a:schemeClr val="tx1"/>
              </a:solidFill>
            </a:rPr>
            <a:t>Removal of persons from the hazard –</a:t>
          </a:r>
        </a:p>
        <a:p>
          <a:pPr lvl="0" algn="ctr" defTabSz="711200">
            <a:lnSpc>
              <a:spcPct val="90000"/>
            </a:lnSpc>
            <a:spcBef>
              <a:spcPct val="0"/>
            </a:spcBef>
            <a:spcAft>
              <a:spcPct val="35000"/>
            </a:spcAft>
          </a:pPr>
          <a:r>
            <a:rPr lang="en-US" sz="1400" b="0" kern="1200" dirty="0" smtClean="0">
              <a:solidFill>
                <a:schemeClr val="tx1"/>
              </a:solidFill>
            </a:rPr>
            <a:t>- Reducing exposure times – </a:t>
          </a:r>
        </a:p>
      </dsp:txBody>
      <dsp:txXfrm>
        <a:off x="963930" y="1774507"/>
        <a:ext cx="4420666" cy="771144"/>
      </dsp:txXfrm>
    </dsp:sp>
    <dsp:sp modelId="{A7FB5761-3EF6-4A61-9249-F655127A5773}">
      <dsp:nvSpPr>
        <dsp:cNvPr id="0" name=""/>
        <dsp:cNvSpPr/>
      </dsp:nvSpPr>
      <dsp:spPr>
        <a:xfrm>
          <a:off x="906154" y="2608521"/>
          <a:ext cx="5364480" cy="771143"/>
        </a:xfrm>
        <a:prstGeom prst="roundRect">
          <a:avLst>
            <a:gd name="adj" fmla="val 10000"/>
          </a:avLst>
        </a:prstGeom>
        <a:solidFill>
          <a:srgbClr val="C49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en-US" sz="1400" b="1" kern="1200" dirty="0" smtClean="0">
              <a:solidFill>
                <a:schemeClr val="tx1"/>
              </a:solidFill>
            </a:rPr>
            <a:t>Personal Protective Equipment</a:t>
          </a:r>
        </a:p>
        <a:p>
          <a:pPr lvl="0" algn="l" defTabSz="622300">
            <a:lnSpc>
              <a:spcPct val="90000"/>
            </a:lnSpc>
            <a:spcBef>
              <a:spcPct val="0"/>
            </a:spcBef>
            <a:spcAft>
              <a:spcPct val="35000"/>
            </a:spcAft>
          </a:pPr>
          <a:r>
            <a:rPr lang="en-US" sz="1600" kern="1200" dirty="0" smtClean="0">
              <a:solidFill>
                <a:schemeClr val="tx1"/>
              </a:solidFill>
            </a:rPr>
            <a:t>– PPE -  </a:t>
          </a:r>
          <a:r>
            <a:rPr lang="en-US" sz="1600" kern="1200" dirty="0" smtClean="0">
              <a:solidFill>
                <a:srgbClr val="FF0000"/>
              </a:solidFill>
            </a:rPr>
            <a:t>Last resort</a:t>
          </a:r>
          <a:endParaRPr lang="en-US" sz="1600" kern="1200" dirty="0">
            <a:solidFill>
              <a:srgbClr val="FF0000"/>
            </a:solidFill>
          </a:endParaRPr>
        </a:p>
      </dsp:txBody>
      <dsp:txXfrm>
        <a:off x="906154" y="2608521"/>
        <a:ext cx="4413961" cy="771143"/>
      </dsp:txXfrm>
    </dsp:sp>
    <dsp:sp modelId="{2335B33B-ADAD-4FF1-B69A-96E91C32C0FD}">
      <dsp:nvSpPr>
        <dsp:cNvPr id="0" name=""/>
        <dsp:cNvSpPr/>
      </dsp:nvSpPr>
      <dsp:spPr>
        <a:xfrm>
          <a:off x="4988966" y="590626"/>
          <a:ext cx="501243" cy="501243"/>
        </a:xfrm>
        <a:prstGeom prst="downArrow">
          <a:avLst>
            <a:gd name="adj1" fmla="val 55000"/>
            <a:gd name="adj2" fmla="val 45000"/>
          </a:avLst>
        </a:prstGeom>
        <a:solidFill>
          <a:srgbClr val="C49F00"/>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en-US" sz="2400" kern="1200" dirty="0"/>
        </a:p>
      </dsp:txBody>
      <dsp:txXfrm>
        <a:off x="4988966" y="590626"/>
        <a:ext cx="501243" cy="501243"/>
      </dsp:txXfrm>
    </dsp:sp>
    <dsp:sp modelId="{60A8DE0A-B367-490C-A74A-5051B7C9DD75}">
      <dsp:nvSpPr>
        <dsp:cNvPr id="0" name=""/>
        <dsp:cNvSpPr/>
      </dsp:nvSpPr>
      <dsp:spPr>
        <a:xfrm>
          <a:off x="5438241" y="1501978"/>
          <a:ext cx="501243" cy="501243"/>
        </a:xfrm>
        <a:prstGeom prst="downArrow">
          <a:avLst>
            <a:gd name="adj1" fmla="val 55000"/>
            <a:gd name="adj2" fmla="val 45000"/>
          </a:avLst>
        </a:prstGeom>
        <a:solidFill>
          <a:srgbClr val="C49F00"/>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en-US" sz="2400" kern="1200" dirty="0"/>
        </a:p>
      </dsp:txBody>
      <dsp:txXfrm>
        <a:off x="5438241" y="1501978"/>
        <a:ext cx="501243" cy="501243"/>
      </dsp:txXfrm>
    </dsp:sp>
    <dsp:sp modelId="{57D428E0-10BD-4B15-8041-0AC5C952AE10}">
      <dsp:nvSpPr>
        <dsp:cNvPr id="0" name=""/>
        <dsp:cNvSpPr/>
      </dsp:nvSpPr>
      <dsp:spPr>
        <a:xfrm>
          <a:off x="5880811" y="2413330"/>
          <a:ext cx="501243" cy="501243"/>
        </a:xfrm>
        <a:prstGeom prst="downArrow">
          <a:avLst>
            <a:gd name="adj1" fmla="val 55000"/>
            <a:gd name="adj2" fmla="val 45000"/>
          </a:avLst>
        </a:prstGeom>
        <a:solidFill>
          <a:srgbClr val="C49F00"/>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en-US" sz="2400" kern="1200" dirty="0"/>
        </a:p>
      </dsp:txBody>
      <dsp:txXfrm>
        <a:off x="5880811" y="2413330"/>
        <a:ext cx="501243" cy="501243"/>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r>
              <a:rPr lang="en-ZA" dirty="0" smtClean="0"/>
              <a:t>MOSH Entry Examination and Making Safe </a:t>
            </a:r>
            <a:endParaRPr lang="en-US" dirty="0"/>
          </a:p>
        </p:txBody>
      </p:sp>
      <p:sp>
        <p:nvSpPr>
          <p:cNvPr id="3" name="Date Placeholder 2"/>
          <p:cNvSpPr>
            <a:spLocks noGrp="1"/>
          </p:cNvSpPr>
          <p:nvPr>
            <p:ph type="dt" sz="quarter" idx="1"/>
          </p:nvPr>
        </p:nvSpPr>
        <p:spPr>
          <a:xfrm>
            <a:off x="3884613" y="0"/>
            <a:ext cx="2971800" cy="496888"/>
          </a:xfrm>
          <a:prstGeom prst="rect">
            <a:avLst/>
          </a:prstGeom>
        </p:spPr>
        <p:txBody>
          <a:bodyPr vert="horz" lIns="91440" tIns="45720" rIns="91440" bIns="45720" rtlCol="0"/>
          <a:lstStyle>
            <a:lvl1pPr algn="r">
              <a:defRPr sz="1200"/>
            </a:lvl1pPr>
          </a:lstStyle>
          <a:p>
            <a:endParaRPr lang="en-US" dirty="0"/>
          </a:p>
        </p:txBody>
      </p:sp>
      <p:sp>
        <p:nvSpPr>
          <p:cNvPr id="4" name="Footer Placeholder 3"/>
          <p:cNvSpPr>
            <a:spLocks noGrp="1"/>
          </p:cNvSpPr>
          <p:nvPr>
            <p:ph type="ftr" sz="quarter" idx="2"/>
          </p:nvPr>
        </p:nvSpPr>
        <p:spPr>
          <a:xfrm>
            <a:off x="0" y="9447213"/>
            <a:ext cx="2971800" cy="496887"/>
          </a:xfrm>
          <a:prstGeom prst="rect">
            <a:avLst/>
          </a:prstGeom>
        </p:spPr>
        <p:txBody>
          <a:bodyPr vert="horz" lIns="91440" tIns="45720" rIns="91440" bIns="45720" rtlCol="0" anchor="b"/>
          <a:lstStyle>
            <a:lvl1pPr algn="l">
              <a:defRPr sz="1200"/>
            </a:lvl1pPr>
          </a:lstStyle>
          <a:p>
            <a:r>
              <a:rPr lang="pt-BR" smtClean="0"/>
              <a:t>SACEPA Conference - Secunda - 25 January 2012</a:t>
            </a:r>
            <a:endParaRPr lang="en-US" dirty="0"/>
          </a:p>
        </p:txBody>
      </p:sp>
      <p:sp>
        <p:nvSpPr>
          <p:cNvPr id="5" name="Slide Number Placeholder 4"/>
          <p:cNvSpPr>
            <a:spLocks noGrp="1"/>
          </p:cNvSpPr>
          <p:nvPr>
            <p:ph type="sldNum" sz="quarter" idx="3"/>
          </p:nvPr>
        </p:nvSpPr>
        <p:spPr>
          <a:xfrm>
            <a:off x="3884613" y="9447213"/>
            <a:ext cx="2971800" cy="496887"/>
          </a:xfrm>
          <a:prstGeom prst="rect">
            <a:avLst/>
          </a:prstGeom>
        </p:spPr>
        <p:txBody>
          <a:bodyPr vert="horz" lIns="91440" tIns="45720" rIns="91440" bIns="45720" rtlCol="0" anchor="b"/>
          <a:lstStyle>
            <a:lvl1pPr algn="r">
              <a:defRPr sz="1200"/>
            </a:lvl1pPr>
          </a:lstStyle>
          <a:p>
            <a:fld id="{E7B326C3-F569-435F-8705-C1001C3232B6}" type="slidenum">
              <a:rPr lang="en-US" smtClean="0"/>
              <a:pPr/>
              <a:t>‹#›</a:t>
            </a:fld>
            <a:endParaRPr lang="en-US" dirty="0"/>
          </a:p>
        </p:txBody>
      </p:sp>
    </p:spTree>
    <p:extLst>
      <p:ext uri="{BB962C8B-B14F-4D97-AF65-F5344CB8AC3E}">
        <p14:creationId xmlns="" xmlns:p14="http://schemas.microsoft.com/office/powerpoint/2010/main" val="126348778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r>
              <a:rPr lang="en-ZA" dirty="0" smtClean="0"/>
              <a:t>MOSH Entry Examination and Making Safe </a:t>
            </a:r>
            <a:endParaRPr lang="en-US" dirty="0"/>
          </a:p>
        </p:txBody>
      </p:sp>
      <p:sp>
        <p:nvSpPr>
          <p:cNvPr id="3" name="Date Placeholder 2"/>
          <p:cNvSpPr>
            <a:spLocks noGrp="1"/>
          </p:cNvSpPr>
          <p:nvPr>
            <p:ph type="dt" idx="1"/>
          </p:nvPr>
        </p:nvSpPr>
        <p:spPr>
          <a:xfrm>
            <a:off x="3884613" y="0"/>
            <a:ext cx="2971800" cy="496888"/>
          </a:xfrm>
          <a:prstGeom prst="rect">
            <a:avLst/>
          </a:prstGeom>
        </p:spPr>
        <p:txBody>
          <a:bodyPr vert="horz" lIns="91440" tIns="45720" rIns="91440" bIns="45720" rtlCol="0"/>
          <a:lstStyle>
            <a:lvl1pPr algn="r">
              <a:defRPr sz="1200"/>
            </a:lvl1pPr>
          </a:lstStyle>
          <a:p>
            <a:endParaRPr lang="en-US" dirty="0"/>
          </a:p>
        </p:txBody>
      </p:sp>
      <p:sp>
        <p:nvSpPr>
          <p:cNvPr id="4" name="Slide Image Placeholder 3"/>
          <p:cNvSpPr>
            <a:spLocks noGrp="1" noRot="1" noChangeAspect="1"/>
          </p:cNvSpPr>
          <p:nvPr>
            <p:ph type="sldImg" idx="2"/>
          </p:nvPr>
        </p:nvSpPr>
        <p:spPr>
          <a:xfrm>
            <a:off x="942975" y="746125"/>
            <a:ext cx="4972050" cy="3729038"/>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724400"/>
            <a:ext cx="5486400" cy="44751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47213"/>
            <a:ext cx="2971800" cy="496887"/>
          </a:xfrm>
          <a:prstGeom prst="rect">
            <a:avLst/>
          </a:prstGeom>
        </p:spPr>
        <p:txBody>
          <a:bodyPr vert="horz" lIns="91440" tIns="45720" rIns="91440" bIns="45720" rtlCol="0" anchor="b"/>
          <a:lstStyle>
            <a:lvl1pPr algn="l">
              <a:defRPr sz="1200"/>
            </a:lvl1pPr>
          </a:lstStyle>
          <a:p>
            <a:r>
              <a:rPr lang="pt-BR" smtClean="0"/>
              <a:t>SACEPA Conference - Secunda - 25 January 2012</a:t>
            </a:r>
            <a:endParaRPr lang="en-US" dirty="0"/>
          </a:p>
        </p:txBody>
      </p:sp>
      <p:sp>
        <p:nvSpPr>
          <p:cNvPr id="7" name="Slide Number Placeholder 6"/>
          <p:cNvSpPr>
            <a:spLocks noGrp="1"/>
          </p:cNvSpPr>
          <p:nvPr>
            <p:ph type="sldNum" sz="quarter" idx="5"/>
          </p:nvPr>
        </p:nvSpPr>
        <p:spPr>
          <a:xfrm>
            <a:off x="3884613" y="9447213"/>
            <a:ext cx="2971800" cy="496887"/>
          </a:xfrm>
          <a:prstGeom prst="rect">
            <a:avLst/>
          </a:prstGeom>
        </p:spPr>
        <p:txBody>
          <a:bodyPr vert="horz" lIns="91440" tIns="45720" rIns="91440" bIns="45720" rtlCol="0" anchor="b"/>
          <a:lstStyle>
            <a:lvl1pPr algn="r">
              <a:defRPr sz="1200"/>
            </a:lvl1pPr>
          </a:lstStyle>
          <a:p>
            <a:fld id="{BCD56AF9-12C6-4521-8B69-8AF7315278A6}" type="slidenum">
              <a:rPr lang="en-US" smtClean="0"/>
              <a:pPr/>
              <a:t>‹#›</a:t>
            </a:fld>
            <a:endParaRPr lang="en-US" dirty="0"/>
          </a:p>
        </p:txBody>
      </p:sp>
    </p:spTree>
    <p:extLst>
      <p:ext uri="{BB962C8B-B14F-4D97-AF65-F5344CB8AC3E}">
        <p14:creationId xmlns="" xmlns:p14="http://schemas.microsoft.com/office/powerpoint/2010/main" val="1067679831"/>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CD56AF9-12C6-4521-8B69-8AF7315278A6}" type="slidenum">
              <a:rPr lang="en-US" smtClean="0"/>
              <a:pPr/>
              <a:t>1</a:t>
            </a:fld>
            <a:endParaRPr lang="en-US" dirty="0"/>
          </a:p>
        </p:txBody>
      </p:sp>
      <p:sp>
        <p:nvSpPr>
          <p:cNvPr id="5" name="Footer Placeholder 4"/>
          <p:cNvSpPr>
            <a:spLocks noGrp="1"/>
          </p:cNvSpPr>
          <p:nvPr>
            <p:ph type="ftr" sz="quarter" idx="11"/>
          </p:nvPr>
        </p:nvSpPr>
        <p:spPr/>
        <p:txBody>
          <a:bodyPr/>
          <a:lstStyle/>
          <a:p>
            <a:r>
              <a:rPr lang="pt-BR" smtClean="0"/>
              <a:t>SACEPA Conference - Secunda - 25 January 2012</a:t>
            </a:r>
            <a:endParaRPr lang="en-US" dirty="0"/>
          </a:p>
        </p:txBody>
      </p:sp>
      <p:sp>
        <p:nvSpPr>
          <p:cNvPr id="6" name="Header Placeholder 5"/>
          <p:cNvSpPr>
            <a:spLocks noGrp="1"/>
          </p:cNvSpPr>
          <p:nvPr>
            <p:ph type="hdr" sz="quarter" idx="12"/>
          </p:nvPr>
        </p:nvSpPr>
        <p:spPr/>
        <p:txBody>
          <a:bodyPr/>
          <a:lstStyle/>
          <a:p>
            <a:r>
              <a:rPr lang="en-ZA" dirty="0" smtClean="0"/>
              <a:t>MOSH Entry Examination and Making Safe </a:t>
            </a:r>
            <a:endParaRPr lang="en-US" dirty="0"/>
          </a:p>
        </p:txBody>
      </p:sp>
      <p:sp>
        <p:nvSpPr>
          <p:cNvPr id="7" name="Date Placeholder 6"/>
          <p:cNvSpPr>
            <a:spLocks noGrp="1"/>
          </p:cNvSpPr>
          <p:nvPr>
            <p:ph type="dt" idx="13"/>
          </p:nvPr>
        </p:nvSpPr>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AB9746CB-121E-4621-8A26-E3495F5506F4}" type="slidenum">
              <a:rPr lang="en-GB" smtClean="0"/>
              <a:pPr/>
              <a:t>12</a:t>
            </a:fld>
            <a:endParaRPr lang="en-GB" smtClean="0"/>
          </a:p>
        </p:txBody>
      </p:sp>
      <p:sp>
        <p:nvSpPr>
          <p:cNvPr id="28675" name="Slide Image Placeholder 1"/>
          <p:cNvSpPr>
            <a:spLocks noGrp="1" noRot="1" noChangeAspect="1" noTextEdit="1"/>
          </p:cNvSpPr>
          <p:nvPr>
            <p:ph type="sldImg"/>
          </p:nvPr>
        </p:nvSpPr>
        <p:spPr>
          <a:xfrm>
            <a:off x="908174" y="746363"/>
            <a:ext cx="5043262" cy="3730229"/>
          </a:xfrm>
          <a:ln/>
        </p:spPr>
      </p:sp>
      <p:sp>
        <p:nvSpPr>
          <p:cNvPr id="28676" name="Notes Placeholder 2"/>
          <p:cNvSpPr>
            <a:spLocks noGrp="1"/>
          </p:cNvSpPr>
          <p:nvPr>
            <p:ph type="body" idx="1"/>
          </p:nvPr>
        </p:nvSpPr>
        <p:spPr>
          <a:xfrm>
            <a:off x="685480" y="4723924"/>
            <a:ext cx="5487041" cy="4475798"/>
          </a:xfrm>
          <a:noFill/>
          <a:ln/>
        </p:spPr>
        <p:txBody>
          <a:bodyPr lIns="91979" tIns="45990" rIns="91979" bIns="45990"/>
          <a:lstStyle/>
          <a:p>
            <a:pPr eaLnBrk="1" hangingPunct="1">
              <a:spcBef>
                <a:spcPct val="0"/>
              </a:spcBef>
            </a:pPr>
            <a:endParaRPr lang="en-US" smtClean="0"/>
          </a:p>
        </p:txBody>
      </p:sp>
      <p:sp>
        <p:nvSpPr>
          <p:cNvPr id="28677" name="Slide Number Placeholder 3"/>
          <p:cNvSpPr txBox="1">
            <a:spLocks noGrp="1"/>
          </p:cNvSpPr>
          <p:nvPr/>
        </p:nvSpPr>
        <p:spPr bwMode="auto">
          <a:xfrm>
            <a:off x="3885453" y="9446257"/>
            <a:ext cx="2970947" cy="497841"/>
          </a:xfrm>
          <a:prstGeom prst="rect">
            <a:avLst/>
          </a:prstGeom>
          <a:noFill/>
          <a:ln w="9525">
            <a:noFill/>
            <a:miter lim="800000"/>
            <a:headEnd/>
            <a:tailEnd/>
          </a:ln>
        </p:spPr>
        <p:txBody>
          <a:bodyPr lIns="91979" tIns="45990" rIns="91979" bIns="45990" anchor="b"/>
          <a:lstStyle/>
          <a:p>
            <a:pPr algn="r">
              <a:spcBef>
                <a:spcPct val="0"/>
              </a:spcBef>
            </a:pPr>
            <a:fld id="{3C2A9634-8E4D-459E-96AB-DC7D7C908622}" type="slidenum">
              <a:rPr lang="en-US" sz="1200"/>
              <a:pPr algn="r">
                <a:spcBef>
                  <a:spcPct val="0"/>
                </a:spcBef>
              </a:pPr>
              <a:t>12</a:t>
            </a:fld>
            <a:endParaRPr lang="en-US" sz="12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r>
              <a:rPr lang="en-ZA" smtClean="0"/>
              <a:t>The prevalence of pathology in the sample group is skewed, mainly due the fact that most assessments are performed  for placement purposes of new recruits according to their physical and functional work capacity. New recruits mostly present without pathology. This may possibly be attributed to the fact that underlying pathology has not been diagnosed during their initial assessment.</a:t>
            </a:r>
          </a:p>
          <a:p>
            <a:endParaRPr lang="en-ZA" smtClean="0"/>
          </a:p>
          <a:p>
            <a:r>
              <a:rPr lang="en-ZA" smtClean="0"/>
              <a:t>Diagnoses are captured by means of the ICD 10 coding system and grouped according to ICD10 groups. In case of using ICD 10 groups for viewing of the distribution of pathology;</a:t>
            </a:r>
          </a:p>
          <a:p>
            <a:r>
              <a:rPr lang="en-ZA" smtClean="0"/>
              <a:t>identification of pathology linked to lifestyle (e.g. hypertension, diabetes etc.) is not possible. Primary and secondary diagnoses captured on the database combined were used to report on the prevalence of pathology. </a:t>
            </a:r>
          </a:p>
          <a:p>
            <a:endParaRPr lang="en-ZA" smtClean="0"/>
          </a:p>
          <a:p>
            <a:r>
              <a:rPr lang="en-ZA" smtClean="0"/>
              <a:t>It is however important to note that the presence of medical conditions and injuries cannot be disregarded when performing assessment of work fitness; the risk assessment tool must be sensitive enough to quantify the impact of pathology on actual work capacity. </a:t>
            </a:r>
            <a:endParaRPr lang="en-US" smtClean="0"/>
          </a:p>
        </p:txBody>
      </p:sp>
      <p:sp>
        <p:nvSpPr>
          <p:cNvPr id="553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350AAE7-CE5B-4F60-82BE-50DF44028BD7}" type="slidenum">
              <a:rPr lang="en-GB" smtClean="0">
                <a:latin typeface="Arial" pitchFamily="34" charset="0"/>
              </a:rPr>
              <a:pPr/>
              <a:t>14</a:t>
            </a:fld>
            <a:endParaRPr lang="en-GB"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E32BD087-DD67-432F-AE7C-561AACD1A7E9}" type="slidenum">
              <a:rPr lang="en-US" smtClean="0"/>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52A3F88E-C514-4938-B79C-5704FC577AD7}"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E1548DFF-F035-47BA-B54E-0D81A1E74C18}"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2B3A9194-7A10-4ACA-8AA2-7A4CD7D0AF08}"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9EB59EC4-DEAD-418A-94A6-5503B55D8C8F}"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D87FA9C3-E540-4529-831D-E2C969502C06}"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23E85050-BCE0-4668-AEF2-9AF4E0DB2481}"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6B2E7215-4DDC-4300-99A0-91656B231EBF}"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497E73B3-922C-465C-B1F8-422172F5CA56}"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F79FBCC5-C038-497B-951B-4C2D85BC67FB}" type="slidenum">
              <a:rPr lang="en-US" smtClean="0"/>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F71B5941-94C9-44B3-B907-9EA4BA0E3ECB}"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D7E8AEDB-4DD6-49D5-AD12-FACFAC196513}"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emf"/><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emf"/><Relationship Id="rId1" Type="http://schemas.openxmlformats.org/officeDocument/2006/relationships/slideLayout" Target="../slideLayouts/slideLayout1.xml"/><Relationship Id="rId4" Type="http://schemas.openxmlformats.org/officeDocument/2006/relationships/chart" Target="../charts/chart1.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openxmlformats.org/officeDocument/2006/relationships/oleObject" Target="../embeddings/Microsoft_Office_Excel_97-2003_Worksheet1.xls"/><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oleObject" Target="../embeddings/oleObject1.bin"/><Relationship Id="rId4" Type="http://schemas.openxmlformats.org/officeDocument/2006/relationships/image" Target="../media/image11.emf"/></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emf"/><Relationship Id="rId1" Type="http://schemas.openxmlformats.org/officeDocument/2006/relationships/slideLayout" Target="../slideLayouts/slideLayout1.xml"/><Relationship Id="rId4" Type="http://schemas.openxmlformats.org/officeDocument/2006/relationships/chart" Target="../charts/chart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emf"/><Relationship Id="rId1" Type="http://schemas.openxmlformats.org/officeDocument/2006/relationships/slideLayout" Target="../slideLayouts/slideLayout1.xml"/><Relationship Id="rId4" Type="http://schemas.openxmlformats.org/officeDocument/2006/relationships/chart" Target="../charts/chart3.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emf"/><Relationship Id="rId1" Type="http://schemas.openxmlformats.org/officeDocument/2006/relationships/slideLayout" Target="../slideLayouts/slideLayout1.xml"/><Relationship Id="rId4" Type="http://schemas.openxmlformats.org/officeDocument/2006/relationships/chart" Target="../charts/chart4.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6.png"/><Relationship Id="rId7" Type="http://schemas.openxmlformats.org/officeDocument/2006/relationships/diagramColors" Target="../diagrams/colors1.xml"/><Relationship Id="rId2" Type="http://schemas.openxmlformats.org/officeDocument/2006/relationships/image" Target="../media/image3.emf"/><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A88800"/>
          </a:solidFill>
          <a:ln>
            <a:solidFill>
              <a:srgbClr val="C49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304800" y="0"/>
            <a:ext cx="4000496" cy="6858000"/>
          </a:xfrm>
          <a:prstGeom prst="rect">
            <a:avLst/>
          </a:prstGeom>
          <a:solidFill>
            <a:srgbClr val="E6BA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051" name="Group 20"/>
          <p:cNvGrpSpPr>
            <a:grpSpLocks/>
          </p:cNvGrpSpPr>
          <p:nvPr/>
        </p:nvGrpSpPr>
        <p:grpSpPr bwMode="auto">
          <a:xfrm>
            <a:off x="0" y="0"/>
            <a:ext cx="9143999" cy="1428736"/>
            <a:chOff x="118" y="119"/>
            <a:chExt cx="5467" cy="823"/>
          </a:xfrm>
        </p:grpSpPr>
        <p:pic>
          <p:nvPicPr>
            <p:cNvPr id="2052" name="Picture 17"/>
            <p:cNvPicPr>
              <a:picLocks noChangeAspect="1" noChangeArrowheads="1"/>
            </p:cNvPicPr>
            <p:nvPr/>
          </p:nvPicPr>
          <p:blipFill>
            <a:blip r:embed="rId3" cstate="print"/>
            <a:srcRect/>
            <a:stretch>
              <a:fillRect/>
            </a:stretch>
          </p:blipFill>
          <p:spPr bwMode="auto">
            <a:xfrm>
              <a:off x="118" y="119"/>
              <a:ext cx="766" cy="816"/>
            </a:xfrm>
            <a:prstGeom prst="rect">
              <a:avLst/>
            </a:prstGeom>
            <a:ln>
              <a:noFill/>
            </a:ln>
            <a:effectLst>
              <a:outerShdw blurRad="292100" dist="139700" dir="2700000" algn="tl" rotWithShape="0">
                <a:srgbClr val="333333">
                  <a:alpha val="65000"/>
                </a:srgbClr>
              </a:outerShdw>
            </a:effectLst>
          </p:spPr>
        </p:pic>
        <p:pic>
          <p:nvPicPr>
            <p:cNvPr id="2053" name="Picture 16"/>
            <p:cNvPicPr>
              <a:picLocks noChangeAspect="1" noChangeArrowheads="1"/>
            </p:cNvPicPr>
            <p:nvPr/>
          </p:nvPicPr>
          <p:blipFill>
            <a:blip r:embed="rId4" cstate="print"/>
            <a:srcRect/>
            <a:stretch>
              <a:fillRect/>
            </a:stretch>
          </p:blipFill>
          <p:spPr bwMode="auto">
            <a:xfrm>
              <a:off x="4967" y="119"/>
              <a:ext cx="618" cy="816"/>
            </a:xfrm>
            <a:prstGeom prst="rect">
              <a:avLst/>
            </a:prstGeom>
            <a:ln>
              <a:noFill/>
            </a:ln>
            <a:effectLst>
              <a:outerShdw blurRad="292100" dist="139700" dir="2700000" algn="tl" rotWithShape="0">
                <a:srgbClr val="333333">
                  <a:alpha val="65000"/>
                </a:srgbClr>
              </a:outerShdw>
            </a:effectLst>
          </p:spPr>
        </p:pic>
        <p:pic>
          <p:nvPicPr>
            <p:cNvPr id="2054" name="Picture 3"/>
            <p:cNvPicPr>
              <a:picLocks noChangeAspect="1" noChangeArrowheads="1"/>
            </p:cNvPicPr>
            <p:nvPr/>
          </p:nvPicPr>
          <p:blipFill>
            <a:blip r:embed="rId5" cstate="print"/>
            <a:srcRect/>
            <a:stretch>
              <a:fillRect/>
            </a:stretch>
          </p:blipFill>
          <p:spPr bwMode="auto">
            <a:xfrm>
              <a:off x="885" y="119"/>
              <a:ext cx="4082" cy="823"/>
            </a:xfrm>
            <a:prstGeom prst="rect">
              <a:avLst/>
            </a:prstGeom>
            <a:ln>
              <a:noFill/>
            </a:ln>
            <a:effectLst>
              <a:outerShdw blurRad="292100" dist="139700" dir="2700000" algn="tl" rotWithShape="0">
                <a:srgbClr val="333333">
                  <a:alpha val="65000"/>
                </a:srgbClr>
              </a:outerShdw>
            </a:effectLst>
          </p:spPr>
        </p:pic>
      </p:grpSp>
      <p:pic>
        <p:nvPicPr>
          <p:cNvPr id="9" name="Picture 7" descr="cmlogoDE copy"/>
          <p:cNvPicPr>
            <a:picLocks noChangeAspect="1" noChangeArrowheads="1"/>
          </p:cNvPicPr>
          <p:nvPr/>
        </p:nvPicPr>
        <p:blipFill>
          <a:blip r:embed="rId6" cstate="screen">
            <a:biLevel thresh="50000"/>
          </a:blip>
          <a:srcRect/>
          <a:stretch>
            <a:fillRect/>
          </a:stretch>
        </p:blipFill>
        <p:spPr bwMode="auto">
          <a:xfrm>
            <a:off x="8072462" y="6143644"/>
            <a:ext cx="903287" cy="558800"/>
          </a:xfrm>
          <a:prstGeom prst="rect">
            <a:avLst/>
          </a:prstGeom>
          <a:noFill/>
          <a:ln w="9525">
            <a:noFill/>
            <a:miter lim="800000"/>
            <a:headEnd/>
            <a:tailEnd/>
          </a:ln>
          <a:effectLst/>
        </p:spPr>
      </p:pic>
      <p:cxnSp>
        <p:nvCxnSpPr>
          <p:cNvPr id="12" name="Straight Connector 11"/>
          <p:cNvCxnSpPr/>
          <p:nvPr/>
        </p:nvCxnSpPr>
        <p:spPr>
          <a:xfrm>
            <a:off x="142844" y="6500834"/>
            <a:ext cx="7786742" cy="1588"/>
          </a:xfrm>
          <a:prstGeom prst="line">
            <a:avLst/>
          </a:prstGeom>
          <a:ln w="19050">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13" name="Title 4"/>
          <p:cNvSpPr txBox="1">
            <a:spLocks/>
          </p:cNvSpPr>
          <p:nvPr/>
        </p:nvSpPr>
        <p:spPr bwMode="auto">
          <a:xfrm>
            <a:off x="0" y="1600200"/>
            <a:ext cx="8153400" cy="997527"/>
          </a:xfrm>
          <a:prstGeom prst="rect">
            <a:avLst/>
          </a:prstGeom>
          <a:solidFill>
            <a:srgbClr val="000000">
              <a:alpha val="60000"/>
            </a:srgbClr>
          </a:solidFill>
          <a:ln w="9525">
            <a:noFill/>
            <a:miter lim="800000"/>
            <a:headEnd/>
            <a:tailEnd/>
          </a:ln>
        </p:spPr>
        <p:txBody>
          <a:bodyPr vert="horz" wrap="square" lIns="91440" tIns="45720" rIns="91440" bIns="45720" numCol="1" anchor="ctr" anchorCtr="0" compatLnSpc="1">
            <a:prstTxWarp prst="textNoShape">
              <a:avLst/>
            </a:prstTxWarp>
          </a:bodyPr>
          <a:lstStyle/>
          <a:p>
            <a:pPr lvl="0" eaLnBrk="0" hangingPunct="0">
              <a:defRPr/>
            </a:pPr>
            <a:r>
              <a:rPr lang="en-GB" sz="2800" b="1" dirty="0" smtClean="0">
                <a:solidFill>
                  <a:schemeClr val="bg1"/>
                </a:solidFill>
              </a:rPr>
              <a:t>MOSH Leading Practice Adoption System -  NOISE Team Initiatives</a:t>
            </a:r>
            <a:endParaRPr kumimoji="0" lang="en-ZA" sz="2800" b="1" i="0" u="none" strike="noStrike" kern="0" cap="none" spc="0" normalizeH="0" baseline="0" noProof="0" dirty="0">
              <a:ln>
                <a:noFill/>
              </a:ln>
              <a:solidFill>
                <a:schemeClr val="bg1"/>
              </a:solidFill>
              <a:effectLst/>
              <a:uLnTx/>
              <a:uFillTx/>
              <a:latin typeface="Arial" pitchFamily="34" charset="0"/>
              <a:ea typeface="+mj-ea"/>
              <a:cs typeface="Arial" pitchFamily="34" charset="0"/>
            </a:endParaRPr>
          </a:p>
        </p:txBody>
      </p:sp>
      <p:pic>
        <p:nvPicPr>
          <p:cNvPr id="2" name="Picture 3"/>
          <p:cNvPicPr>
            <a:picLocks noChangeAspect="1" noChangeArrowheads="1"/>
          </p:cNvPicPr>
          <p:nvPr/>
        </p:nvPicPr>
        <p:blipFill>
          <a:blip r:embed="rId7" cstate="print">
            <a:duotone>
              <a:prstClr val="black"/>
              <a:srgbClr val="C49F00">
                <a:tint val="45000"/>
                <a:satMod val="400000"/>
              </a:srgbClr>
            </a:duotone>
          </a:blip>
          <a:srcRect/>
          <a:stretch>
            <a:fillRect/>
          </a:stretch>
        </p:blipFill>
        <p:spPr bwMode="auto">
          <a:xfrm>
            <a:off x="4214810" y="3143248"/>
            <a:ext cx="4622017" cy="2571756"/>
          </a:xfrm>
          <a:prstGeom prst="rect">
            <a:avLst/>
          </a:prstGeom>
          <a:ln>
            <a:noFill/>
          </a:ln>
          <a:effectLst>
            <a:outerShdw blurRad="292100" dist="139700" dir="2700000" algn="tl" rotWithShape="0">
              <a:srgbClr val="333333">
                <a:alpha val="65000"/>
              </a:srgbClr>
            </a:outerShdw>
          </a:effectLst>
        </p:spPr>
      </p:pic>
      <p:sp>
        <p:nvSpPr>
          <p:cNvPr id="15" name="TextBox 14"/>
          <p:cNvSpPr txBox="1"/>
          <p:nvPr/>
        </p:nvSpPr>
        <p:spPr>
          <a:xfrm>
            <a:off x="4286248" y="6514426"/>
            <a:ext cx="3714776" cy="261610"/>
          </a:xfrm>
          <a:prstGeom prst="rect">
            <a:avLst/>
          </a:prstGeom>
          <a:noFill/>
        </p:spPr>
        <p:txBody>
          <a:bodyPr wrap="square" rtlCol="0">
            <a:spAutoFit/>
          </a:bodyPr>
          <a:lstStyle/>
          <a:p>
            <a:pPr algn="r"/>
            <a:r>
              <a:rPr lang="en-US" sz="1100" i="1" dirty="0" smtClean="0">
                <a:latin typeface="Tahoma" pitchFamily="34" charset="0"/>
                <a:cs typeface="Tahoma" pitchFamily="34" charset="0"/>
              </a:rPr>
              <a:t>Working together for a sustainable future since 1889</a:t>
            </a:r>
            <a:endParaRPr lang="en-US" sz="1100" i="1" dirty="0">
              <a:latin typeface="Tahoma" pitchFamily="34" charset="0"/>
              <a:cs typeface="Tahoma" pitchFamily="34" charset="0"/>
            </a:endParaRPr>
          </a:p>
        </p:txBody>
      </p:sp>
      <p:sp>
        <p:nvSpPr>
          <p:cNvPr id="14" name="TextBox 13"/>
          <p:cNvSpPr txBox="1"/>
          <p:nvPr/>
        </p:nvSpPr>
        <p:spPr>
          <a:xfrm>
            <a:off x="5072066" y="6215082"/>
            <a:ext cx="2970685" cy="261610"/>
          </a:xfrm>
          <a:prstGeom prst="rect">
            <a:avLst/>
          </a:prstGeom>
          <a:noFill/>
        </p:spPr>
        <p:txBody>
          <a:bodyPr wrap="none" rtlCol="0">
            <a:spAutoFit/>
          </a:bodyPr>
          <a:lstStyle/>
          <a:p>
            <a:pPr algn="ctr"/>
            <a:r>
              <a:rPr lang="en-US" sz="1100" b="1" dirty="0" smtClean="0"/>
              <a:t>CHAMBER OF MINES OF SOUTH AFRICA</a:t>
            </a:r>
            <a:endParaRPr lang="en-US" sz="600" b="1" dirty="0"/>
          </a:p>
        </p:txBody>
      </p:sp>
      <p:sp>
        <p:nvSpPr>
          <p:cNvPr id="16" name="Subtitle 15"/>
          <p:cNvSpPr>
            <a:spLocks noGrp="1"/>
          </p:cNvSpPr>
          <p:nvPr>
            <p:ph type="subTitle" idx="1"/>
          </p:nvPr>
        </p:nvSpPr>
        <p:spPr>
          <a:xfrm>
            <a:off x="0" y="4038600"/>
            <a:ext cx="3657600" cy="1295400"/>
          </a:xfrm>
        </p:spPr>
        <p:txBody>
          <a:bodyPr>
            <a:normAutofit/>
          </a:bodyPr>
          <a:lstStyle/>
          <a:p>
            <a:pPr algn="l"/>
            <a:r>
              <a:rPr lang="en-ZA" sz="2600" b="1" dirty="0" smtClean="0">
                <a:solidFill>
                  <a:srgbClr val="5D5635"/>
                </a:solidFill>
              </a:rPr>
              <a:t>Noise Team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p:cNvPicPr>
            <a:picLocks noChangeAspect="1" noChangeArrowheads="1"/>
          </p:cNvPicPr>
          <p:nvPr/>
        </p:nvPicPr>
        <p:blipFill>
          <a:blip r:embed="rId2" cstate="print"/>
          <a:srcRect l="56223" t="5468" r="18422" b="23450"/>
          <a:stretch>
            <a:fillRect/>
          </a:stretch>
        </p:blipFill>
        <p:spPr bwMode="auto">
          <a:xfrm>
            <a:off x="8124760" y="6324600"/>
            <a:ext cx="693889" cy="392198"/>
          </a:xfrm>
          <a:prstGeom prst="rect">
            <a:avLst/>
          </a:prstGeom>
          <a:ln>
            <a:solidFill>
              <a:srgbClr val="C49F00"/>
            </a:solidFill>
          </a:ln>
          <a:effectLst/>
        </p:spPr>
      </p:pic>
      <p:cxnSp>
        <p:nvCxnSpPr>
          <p:cNvPr id="8" name="Straight Connector 7"/>
          <p:cNvCxnSpPr/>
          <p:nvPr/>
        </p:nvCxnSpPr>
        <p:spPr>
          <a:xfrm flipV="1">
            <a:off x="1142977" y="6324599"/>
            <a:ext cx="6781823" cy="1"/>
          </a:xfrm>
          <a:prstGeom prst="line">
            <a:avLst/>
          </a:prstGeom>
          <a:ln w="12700">
            <a:solidFill>
              <a:srgbClr val="C49F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142977" y="6748299"/>
            <a:ext cx="6781823" cy="0"/>
          </a:xfrm>
          <a:prstGeom prst="line">
            <a:avLst/>
          </a:prstGeom>
          <a:ln w="12700">
            <a:solidFill>
              <a:srgbClr val="C49F00"/>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3" cstate="print"/>
          <a:srcRect/>
          <a:stretch>
            <a:fillRect/>
          </a:stretch>
        </p:blipFill>
        <p:spPr bwMode="auto">
          <a:xfrm>
            <a:off x="285721" y="6324600"/>
            <a:ext cx="857256" cy="423699"/>
          </a:xfrm>
          <a:prstGeom prst="rect">
            <a:avLst/>
          </a:prstGeom>
          <a:noFill/>
          <a:ln w="9525">
            <a:noFill/>
            <a:miter lim="800000"/>
            <a:headEnd/>
            <a:tailEnd/>
          </a:ln>
          <a:effectLst/>
        </p:spPr>
      </p:pic>
      <p:cxnSp>
        <p:nvCxnSpPr>
          <p:cNvPr id="16" name="Straight Connector 15"/>
          <p:cNvCxnSpPr/>
          <p:nvPr/>
        </p:nvCxnSpPr>
        <p:spPr>
          <a:xfrm>
            <a:off x="0" y="1066800"/>
            <a:ext cx="8929718" cy="1588"/>
          </a:xfrm>
          <a:prstGeom prst="line">
            <a:avLst/>
          </a:prstGeom>
          <a:ln>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18" name="Title 3"/>
          <p:cNvSpPr txBox="1">
            <a:spLocks/>
          </p:cNvSpPr>
          <p:nvPr/>
        </p:nvSpPr>
        <p:spPr>
          <a:xfrm>
            <a:off x="71438" y="-24"/>
            <a:ext cx="9001156" cy="571504"/>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endParaRPr kumimoji="0" lang="en-ZA" sz="2400" b="1" i="0" u="none" strike="noStrike" kern="1200" cap="none" spc="0" normalizeH="0" baseline="0" noProof="0" dirty="0">
              <a:ln>
                <a:noFill/>
              </a:ln>
              <a:solidFill>
                <a:srgbClr val="C49F00"/>
              </a:solidFill>
              <a:effectLst/>
              <a:uLnTx/>
              <a:uFillTx/>
              <a:latin typeface="Arial" pitchFamily="34" charset="0"/>
              <a:ea typeface="+mj-ea"/>
              <a:cs typeface="Arial" pitchFamily="34" charset="0"/>
            </a:endParaRPr>
          </a:p>
        </p:txBody>
      </p:sp>
      <p:sp>
        <p:nvSpPr>
          <p:cNvPr id="11" name="Title 3"/>
          <p:cNvSpPr txBox="1">
            <a:spLocks/>
          </p:cNvSpPr>
          <p:nvPr/>
        </p:nvSpPr>
        <p:spPr>
          <a:xfrm>
            <a:off x="84788" y="381000"/>
            <a:ext cx="9001156" cy="571504"/>
          </a:xfrm>
          <a:prstGeom prst="rect">
            <a:avLst/>
          </a:prstGeom>
        </p:spPr>
        <p:txBody>
          <a:bodyPr vert="horz" lIns="91440" tIns="45720" rIns="91440" bIns="45720" rtlCol="0" anchor="ct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ZA" sz="3200" b="1" dirty="0" smtClean="0">
                <a:latin typeface="Arial" pitchFamily="34" charset="0"/>
                <a:ea typeface="+mj-ea"/>
                <a:cs typeface="Arial" pitchFamily="34" charset="0"/>
              </a:rPr>
              <a:t>T</a:t>
            </a:r>
            <a:r>
              <a:rPr kumimoji="0" lang="en-ZA" sz="3200" b="1" i="0" u="none" strike="noStrike" kern="1200" cap="none" spc="0" normalizeH="0" baseline="0" noProof="0" dirty="0" smtClean="0">
                <a:ln>
                  <a:noFill/>
                </a:ln>
                <a:effectLst/>
                <a:uLnTx/>
                <a:uFillTx/>
                <a:latin typeface="Arial" pitchFamily="34" charset="0"/>
                <a:ea typeface="+mj-ea"/>
                <a:cs typeface="Arial" pitchFamily="34" charset="0"/>
              </a:rPr>
              <a:t>he Problem</a:t>
            </a:r>
            <a:endParaRPr kumimoji="0" lang="en-ZA" sz="3200" b="1" i="0" u="none" strike="noStrike" kern="1200" cap="none" spc="0" normalizeH="0" baseline="0" noProof="0" dirty="0">
              <a:ln>
                <a:noFill/>
              </a:ln>
              <a:effectLst/>
              <a:uLnTx/>
              <a:uFillTx/>
              <a:latin typeface="Arial" pitchFamily="34" charset="0"/>
              <a:ea typeface="+mj-ea"/>
              <a:cs typeface="Arial" pitchFamily="34" charset="0"/>
            </a:endParaRPr>
          </a:p>
        </p:txBody>
      </p:sp>
      <p:sp>
        <p:nvSpPr>
          <p:cNvPr id="10" name="Rectangle 9"/>
          <p:cNvSpPr/>
          <p:nvPr/>
        </p:nvSpPr>
        <p:spPr>
          <a:xfrm>
            <a:off x="2590800" y="6324600"/>
            <a:ext cx="3801041" cy="369332"/>
          </a:xfrm>
          <a:prstGeom prst="rect">
            <a:avLst/>
          </a:prstGeom>
        </p:spPr>
        <p:txBody>
          <a:bodyPr wrap="none">
            <a:spAutoFit/>
          </a:bodyPr>
          <a:lstStyle/>
          <a:p>
            <a:pPr marL="342900" lvl="0" indent="-342900" algn="ctr" fontAlgn="auto">
              <a:spcBef>
                <a:spcPct val="20000"/>
              </a:spcBef>
              <a:spcAft>
                <a:spcPts val="0"/>
              </a:spcAft>
              <a:defRPr/>
            </a:pPr>
            <a:r>
              <a:rPr lang="en-ZA" b="1" dirty="0" smtClean="0">
                <a:solidFill>
                  <a:schemeClr val="tx1">
                    <a:lumMod val="75000"/>
                    <a:lumOff val="25000"/>
                  </a:schemeClr>
                </a:solidFill>
                <a:latin typeface="Arial" pitchFamily="34" charset="0"/>
                <a:cs typeface="Arial" pitchFamily="34" charset="0"/>
              </a:rPr>
              <a:t>Leading the change to zero harm</a:t>
            </a:r>
            <a:endParaRPr lang="en-ZA" b="1" dirty="0">
              <a:solidFill>
                <a:schemeClr val="tx1">
                  <a:lumMod val="75000"/>
                  <a:lumOff val="25000"/>
                </a:schemeClr>
              </a:solidFill>
              <a:latin typeface="Arial" pitchFamily="34" charset="0"/>
              <a:cs typeface="Arial" pitchFamily="34" charset="0"/>
            </a:endParaRPr>
          </a:p>
        </p:txBody>
      </p:sp>
      <p:sp>
        <p:nvSpPr>
          <p:cNvPr id="889" name="Rectangle 3"/>
          <p:cNvSpPr txBox="1">
            <a:spLocks noChangeArrowheads="1"/>
          </p:cNvSpPr>
          <p:nvPr/>
        </p:nvSpPr>
        <p:spPr>
          <a:xfrm>
            <a:off x="381000" y="1295400"/>
            <a:ext cx="8424936" cy="4800600"/>
          </a:xfrm>
          <a:prstGeom prst="rect">
            <a:avLst/>
          </a:prstGeom>
        </p:spPr>
        <p:txBody>
          <a:bodyPr vert="horz" lIns="91440" tIns="45720" rIns="91440" bIns="45720" rtlCol="0">
            <a:normAutofit/>
          </a:bodyPr>
          <a:lstStyle/>
          <a:p>
            <a:pPr marL="609600" marR="0" lvl="0" indent="-609600" algn="ctr" defTabSz="914400" rtl="0" eaLnBrk="1" fontAlgn="auto" latinLnBrk="0" hangingPunct="1">
              <a:lnSpc>
                <a:spcPct val="9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ZA" sz="800" b="1" i="0" u="none" strike="noStrike" kern="1200" cap="none" spc="0" normalizeH="0" baseline="0" noProof="0" dirty="0" smtClean="0">
              <a:ln>
                <a:noFill/>
              </a:ln>
              <a:solidFill>
                <a:schemeClr val="tx1"/>
              </a:solidFill>
              <a:effectLst/>
              <a:uLnTx/>
              <a:uFillTx/>
              <a:latin typeface="+mn-lt"/>
              <a:ea typeface="+mn-ea"/>
              <a:cs typeface="+mn-cs"/>
            </a:endParaRPr>
          </a:p>
        </p:txBody>
      </p:sp>
      <p:graphicFrame>
        <p:nvGraphicFramePr>
          <p:cNvPr id="12" name="Chart 11"/>
          <p:cNvGraphicFramePr>
            <a:graphicFrameLocks noGrp="1"/>
          </p:cNvGraphicFramePr>
          <p:nvPr/>
        </p:nvGraphicFramePr>
        <p:xfrm>
          <a:off x="457200" y="1143000"/>
          <a:ext cx="8229600" cy="51054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ransition>
    <p:spli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p:cNvPicPr>
            <a:picLocks noChangeAspect="1" noChangeArrowheads="1"/>
          </p:cNvPicPr>
          <p:nvPr/>
        </p:nvPicPr>
        <p:blipFill>
          <a:blip r:embed="rId2" cstate="print"/>
          <a:srcRect l="56223" t="5468" r="18422" b="23450"/>
          <a:stretch>
            <a:fillRect/>
          </a:stretch>
        </p:blipFill>
        <p:spPr bwMode="auto">
          <a:xfrm>
            <a:off x="8124760" y="6324600"/>
            <a:ext cx="693889" cy="392198"/>
          </a:xfrm>
          <a:prstGeom prst="rect">
            <a:avLst/>
          </a:prstGeom>
          <a:ln>
            <a:solidFill>
              <a:srgbClr val="C49F00"/>
            </a:solidFill>
          </a:ln>
          <a:effectLst/>
        </p:spPr>
      </p:pic>
      <p:cxnSp>
        <p:nvCxnSpPr>
          <p:cNvPr id="8" name="Straight Connector 7"/>
          <p:cNvCxnSpPr/>
          <p:nvPr/>
        </p:nvCxnSpPr>
        <p:spPr>
          <a:xfrm flipV="1">
            <a:off x="1142977" y="6324599"/>
            <a:ext cx="6781823" cy="1"/>
          </a:xfrm>
          <a:prstGeom prst="line">
            <a:avLst/>
          </a:prstGeom>
          <a:ln w="12700">
            <a:solidFill>
              <a:srgbClr val="C49F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142977" y="6748299"/>
            <a:ext cx="6781823" cy="0"/>
          </a:xfrm>
          <a:prstGeom prst="line">
            <a:avLst/>
          </a:prstGeom>
          <a:ln w="12700">
            <a:solidFill>
              <a:srgbClr val="C49F00"/>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3" cstate="print"/>
          <a:srcRect/>
          <a:stretch>
            <a:fillRect/>
          </a:stretch>
        </p:blipFill>
        <p:spPr bwMode="auto">
          <a:xfrm>
            <a:off x="285721" y="6324600"/>
            <a:ext cx="857256" cy="423699"/>
          </a:xfrm>
          <a:prstGeom prst="rect">
            <a:avLst/>
          </a:prstGeom>
          <a:noFill/>
          <a:ln w="9525">
            <a:noFill/>
            <a:miter lim="800000"/>
            <a:headEnd/>
            <a:tailEnd/>
          </a:ln>
          <a:effectLst/>
        </p:spPr>
      </p:pic>
      <p:cxnSp>
        <p:nvCxnSpPr>
          <p:cNvPr id="16" name="Straight Connector 15"/>
          <p:cNvCxnSpPr/>
          <p:nvPr/>
        </p:nvCxnSpPr>
        <p:spPr>
          <a:xfrm>
            <a:off x="0" y="1066800"/>
            <a:ext cx="8929718" cy="1588"/>
          </a:xfrm>
          <a:prstGeom prst="line">
            <a:avLst/>
          </a:prstGeom>
          <a:ln>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18" name="Title 3"/>
          <p:cNvSpPr txBox="1">
            <a:spLocks/>
          </p:cNvSpPr>
          <p:nvPr/>
        </p:nvSpPr>
        <p:spPr>
          <a:xfrm>
            <a:off x="71438" y="-24"/>
            <a:ext cx="9001156" cy="571504"/>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endParaRPr kumimoji="0" lang="en-ZA" sz="2400" b="1" i="0" u="none" strike="noStrike" kern="1200" cap="none" spc="0" normalizeH="0" baseline="0" noProof="0" dirty="0">
              <a:ln>
                <a:noFill/>
              </a:ln>
              <a:solidFill>
                <a:srgbClr val="C49F00"/>
              </a:solidFill>
              <a:effectLst/>
              <a:uLnTx/>
              <a:uFillTx/>
              <a:latin typeface="Arial" pitchFamily="34" charset="0"/>
              <a:ea typeface="+mj-ea"/>
              <a:cs typeface="Arial" pitchFamily="34" charset="0"/>
            </a:endParaRPr>
          </a:p>
        </p:txBody>
      </p:sp>
      <p:sp>
        <p:nvSpPr>
          <p:cNvPr id="11" name="Title 3"/>
          <p:cNvSpPr txBox="1">
            <a:spLocks/>
          </p:cNvSpPr>
          <p:nvPr/>
        </p:nvSpPr>
        <p:spPr>
          <a:xfrm>
            <a:off x="84788" y="381000"/>
            <a:ext cx="9001156" cy="571504"/>
          </a:xfrm>
          <a:prstGeom prst="rect">
            <a:avLst/>
          </a:prstGeom>
        </p:spPr>
        <p:txBody>
          <a:bodyPr vert="horz" lIns="91440" tIns="45720" rIns="91440" bIns="45720" rtlCol="0" anchor="ct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ZA" sz="3200" b="1" dirty="0" smtClean="0">
                <a:latin typeface="Arial" pitchFamily="34" charset="0"/>
                <a:ea typeface="+mj-ea"/>
                <a:cs typeface="Arial" pitchFamily="34" charset="0"/>
              </a:rPr>
              <a:t>The Problem Relative to OHS Challenges</a:t>
            </a:r>
            <a:endParaRPr kumimoji="0" lang="en-ZA" sz="3200" b="1" i="0" u="none" strike="noStrike" kern="1200" cap="none" spc="0" normalizeH="0" baseline="0" noProof="0" dirty="0">
              <a:ln>
                <a:noFill/>
              </a:ln>
              <a:effectLst/>
              <a:uLnTx/>
              <a:uFillTx/>
              <a:latin typeface="Arial" pitchFamily="34" charset="0"/>
              <a:ea typeface="+mj-ea"/>
              <a:cs typeface="Arial" pitchFamily="34" charset="0"/>
            </a:endParaRPr>
          </a:p>
        </p:txBody>
      </p:sp>
      <p:sp>
        <p:nvSpPr>
          <p:cNvPr id="10" name="Rectangle 9"/>
          <p:cNvSpPr/>
          <p:nvPr/>
        </p:nvSpPr>
        <p:spPr>
          <a:xfrm>
            <a:off x="2590800" y="6324600"/>
            <a:ext cx="3801041" cy="369332"/>
          </a:xfrm>
          <a:prstGeom prst="rect">
            <a:avLst/>
          </a:prstGeom>
        </p:spPr>
        <p:txBody>
          <a:bodyPr wrap="none">
            <a:spAutoFit/>
          </a:bodyPr>
          <a:lstStyle/>
          <a:p>
            <a:pPr marL="342900" lvl="0" indent="-342900" algn="ctr" fontAlgn="auto">
              <a:spcBef>
                <a:spcPct val="20000"/>
              </a:spcBef>
              <a:spcAft>
                <a:spcPts val="0"/>
              </a:spcAft>
              <a:defRPr/>
            </a:pPr>
            <a:r>
              <a:rPr lang="en-ZA" b="1" dirty="0" smtClean="0">
                <a:solidFill>
                  <a:schemeClr val="tx1">
                    <a:lumMod val="75000"/>
                    <a:lumOff val="25000"/>
                  </a:schemeClr>
                </a:solidFill>
                <a:latin typeface="Arial" pitchFamily="34" charset="0"/>
                <a:cs typeface="Arial" pitchFamily="34" charset="0"/>
              </a:rPr>
              <a:t>Leading the change to zero harm</a:t>
            </a:r>
            <a:endParaRPr lang="en-ZA" b="1" dirty="0">
              <a:solidFill>
                <a:schemeClr val="tx1">
                  <a:lumMod val="75000"/>
                  <a:lumOff val="25000"/>
                </a:schemeClr>
              </a:solidFill>
              <a:latin typeface="Arial" pitchFamily="34" charset="0"/>
              <a:cs typeface="Arial" pitchFamily="34" charset="0"/>
            </a:endParaRPr>
          </a:p>
        </p:txBody>
      </p:sp>
      <p:sp>
        <p:nvSpPr>
          <p:cNvPr id="889" name="Rectangle 3"/>
          <p:cNvSpPr txBox="1">
            <a:spLocks noChangeArrowheads="1"/>
          </p:cNvSpPr>
          <p:nvPr/>
        </p:nvSpPr>
        <p:spPr>
          <a:xfrm>
            <a:off x="381000" y="1295400"/>
            <a:ext cx="8424936" cy="4800600"/>
          </a:xfrm>
          <a:prstGeom prst="rect">
            <a:avLst/>
          </a:prstGeom>
        </p:spPr>
        <p:txBody>
          <a:bodyPr vert="horz" lIns="91440" tIns="45720" rIns="91440" bIns="45720" rtlCol="0">
            <a:normAutofit/>
          </a:bodyPr>
          <a:lstStyle/>
          <a:p>
            <a:pPr marL="609600" marR="0" lvl="0" indent="-609600" algn="ctr" defTabSz="914400" rtl="0" eaLnBrk="1" fontAlgn="auto" latinLnBrk="0" hangingPunct="1">
              <a:lnSpc>
                <a:spcPct val="9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ZA" sz="800" b="1"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3" name="Rectangle 8"/>
          <p:cNvSpPr>
            <a:spLocks noChangeArrowheads="1"/>
          </p:cNvSpPr>
          <p:nvPr/>
        </p:nvSpPr>
        <p:spPr bwMode="auto">
          <a:xfrm>
            <a:off x="228600" y="1219200"/>
            <a:ext cx="8686800" cy="5029200"/>
          </a:xfrm>
          <a:prstGeom prst="rect">
            <a:avLst/>
          </a:prstGeom>
          <a:noFill/>
          <a:ln w="9525">
            <a:noFill/>
            <a:miter lim="800000"/>
            <a:headEnd/>
            <a:tailEnd/>
          </a:ln>
        </p:spPr>
        <p:txBody>
          <a:bodyPr/>
          <a:lstStyle/>
          <a:p>
            <a:pPr marL="342900" indent="-342900">
              <a:buFont typeface="Wingdings" pitchFamily="2" charset="2"/>
              <a:buChar char="v"/>
              <a:defRPr/>
            </a:pPr>
            <a:r>
              <a:rPr lang="en-US" b="1" i="1" dirty="0" smtClean="0">
                <a:latin typeface="+mn-lt"/>
                <a:cs typeface="+mn-cs"/>
              </a:rPr>
              <a:t>NB: Numbers are used to inform direction (frequencies viz. sound)</a:t>
            </a:r>
          </a:p>
          <a:p>
            <a:pPr marL="800100" lvl="1" indent="-342900">
              <a:buFontTx/>
              <a:buChar char="•"/>
              <a:defRPr/>
            </a:pPr>
            <a:r>
              <a:rPr lang="en-US" sz="2400" dirty="0" smtClean="0">
                <a:latin typeface="+mn-lt"/>
                <a:cs typeface="+mn-cs"/>
              </a:rPr>
              <a:t>Safety Challenges</a:t>
            </a:r>
            <a:endParaRPr lang="en-US" sz="2800" dirty="0" smtClean="0">
              <a:latin typeface="+mn-lt"/>
              <a:cs typeface="+mn-cs"/>
            </a:endParaRPr>
          </a:p>
          <a:p>
            <a:pPr marL="1257300" lvl="2" indent="-342900">
              <a:buFont typeface="Courier New" pitchFamily="49" charset="0"/>
              <a:buChar char="o"/>
              <a:defRPr/>
            </a:pPr>
            <a:r>
              <a:rPr lang="en-US" sz="2000" dirty="0" smtClean="0">
                <a:latin typeface="+mn-lt"/>
                <a:cs typeface="+mn-cs"/>
              </a:rPr>
              <a:t>121 lost lives </a:t>
            </a:r>
          </a:p>
          <a:p>
            <a:pPr marL="1257300" lvl="2" indent="-342900">
              <a:buFont typeface="Courier New" pitchFamily="49" charset="0"/>
              <a:buChar char="o"/>
              <a:defRPr/>
            </a:pPr>
            <a:r>
              <a:rPr lang="en-US" sz="2000" dirty="0" smtClean="0">
                <a:latin typeface="+mn-lt"/>
                <a:cs typeface="+mn-cs"/>
              </a:rPr>
              <a:t>Estimated total cost to the Industry = </a:t>
            </a:r>
            <a:r>
              <a:rPr lang="en-US" sz="2400" b="1" dirty="0" smtClean="0">
                <a:solidFill>
                  <a:srgbClr val="FF0000"/>
                </a:solidFill>
                <a:latin typeface="+mn-lt"/>
                <a:cs typeface="+mn-cs"/>
              </a:rPr>
              <a:t>R 1.5 </a:t>
            </a:r>
            <a:r>
              <a:rPr lang="en-US" sz="2400" b="1" dirty="0" err="1" smtClean="0">
                <a:solidFill>
                  <a:srgbClr val="FF0000"/>
                </a:solidFill>
                <a:latin typeface="+mn-lt"/>
                <a:cs typeface="+mn-cs"/>
              </a:rPr>
              <a:t>Bn</a:t>
            </a:r>
            <a:r>
              <a:rPr lang="en-US" sz="2400" b="1" dirty="0" smtClean="0">
                <a:solidFill>
                  <a:srgbClr val="FF0000"/>
                </a:solidFill>
                <a:latin typeface="+mn-lt"/>
                <a:cs typeface="+mn-cs"/>
              </a:rPr>
              <a:t> </a:t>
            </a:r>
            <a:r>
              <a:rPr lang="en-US" sz="2000" dirty="0" smtClean="0">
                <a:latin typeface="+mn-lt"/>
                <a:cs typeface="+mn-cs"/>
              </a:rPr>
              <a:t>(R 12M x 121</a:t>
            </a:r>
          </a:p>
          <a:p>
            <a:pPr marL="800100" lvl="1" indent="-342900">
              <a:buFontTx/>
              <a:buChar char="•"/>
              <a:defRPr/>
            </a:pPr>
            <a:r>
              <a:rPr lang="en-US" sz="2400" dirty="0" smtClean="0">
                <a:latin typeface="+mn-lt"/>
                <a:cs typeface="+mn-cs"/>
              </a:rPr>
              <a:t>OHS Challenges</a:t>
            </a:r>
          </a:p>
          <a:p>
            <a:pPr marL="1257300" lvl="2" indent="-342900">
              <a:buFont typeface="Courier New" pitchFamily="49" charset="0"/>
              <a:buChar char="o"/>
              <a:defRPr/>
            </a:pPr>
            <a:r>
              <a:rPr lang="en-US" sz="2000" dirty="0" smtClean="0">
                <a:latin typeface="+mn-lt"/>
                <a:cs typeface="+mn-cs"/>
              </a:rPr>
              <a:t>Estimated total cost to the Industry =</a:t>
            </a:r>
            <a:r>
              <a:rPr lang="en-US" sz="2000" dirty="0" smtClean="0">
                <a:latin typeface="+mn-lt"/>
                <a:cs typeface="+mn-cs"/>
              </a:rPr>
              <a:t>approx. 5 X </a:t>
            </a:r>
            <a:r>
              <a:rPr lang="en-US" sz="2000" dirty="0" smtClean="0">
                <a:latin typeface="+mn-lt"/>
                <a:cs typeface="+mn-cs"/>
              </a:rPr>
              <a:t>1.5Bn = </a:t>
            </a:r>
            <a:r>
              <a:rPr lang="en-US" sz="2400" b="1" dirty="0" smtClean="0">
                <a:solidFill>
                  <a:srgbClr val="FF0000"/>
                </a:solidFill>
                <a:latin typeface="+mn-lt"/>
                <a:cs typeface="+mn-cs"/>
              </a:rPr>
              <a:t>R7.5bn</a:t>
            </a:r>
            <a:endParaRPr lang="en-US" sz="2400" b="1" dirty="0" smtClean="0">
              <a:solidFill>
                <a:srgbClr val="FF0000"/>
              </a:solidFill>
              <a:latin typeface="+mn-lt"/>
              <a:cs typeface="+mn-cs"/>
            </a:endParaRPr>
          </a:p>
          <a:p>
            <a:pPr marL="1257300" lvl="2" indent="-342900">
              <a:buFont typeface="Courier New" pitchFamily="49" charset="0"/>
              <a:buChar char="o"/>
              <a:defRPr/>
            </a:pPr>
            <a:r>
              <a:rPr lang="en-US" sz="2000" dirty="0" smtClean="0">
                <a:latin typeface="+mn-lt"/>
                <a:cs typeface="+mn-cs"/>
              </a:rPr>
              <a:t>Total NIHL claims = </a:t>
            </a:r>
            <a:r>
              <a:rPr lang="en-US" sz="2400" b="1" dirty="0" smtClean="0">
                <a:solidFill>
                  <a:srgbClr val="FF0000"/>
                </a:solidFill>
                <a:latin typeface="+mn-lt"/>
                <a:cs typeface="+mn-cs"/>
              </a:rPr>
              <a:t>R 44M</a:t>
            </a:r>
          </a:p>
          <a:p>
            <a:pPr marL="800100" lvl="1" indent="-342900">
              <a:buFontTx/>
              <a:buChar char="•"/>
              <a:defRPr/>
            </a:pPr>
            <a:r>
              <a:rPr lang="en-US" sz="2400" dirty="0" smtClean="0">
                <a:latin typeface="+mn-lt"/>
                <a:cs typeface="+mn-cs"/>
              </a:rPr>
              <a:t>The Noise Problem viz Safety </a:t>
            </a:r>
            <a:r>
              <a:rPr lang="en-US" sz="2400" dirty="0" smtClean="0">
                <a:latin typeface="+mn-lt"/>
                <a:cs typeface="+mn-cs"/>
              </a:rPr>
              <a:t>Challenges</a:t>
            </a:r>
          </a:p>
          <a:p>
            <a:pPr marL="1257300" lvl="2" indent="-342900">
              <a:buFont typeface="Courier New" pitchFamily="49" charset="0"/>
              <a:buChar char="o"/>
              <a:defRPr/>
            </a:pPr>
            <a:r>
              <a:rPr lang="en-ZA" sz="2000" dirty="0" smtClean="0">
                <a:solidFill>
                  <a:srgbClr val="FF0000"/>
                </a:solidFill>
                <a:latin typeface="+mn-lt"/>
                <a:cs typeface="+mn-cs"/>
              </a:rPr>
              <a:t>Noise induced hearing loss </a:t>
            </a:r>
            <a:r>
              <a:rPr lang="en-ZA" sz="2000" dirty="0" smtClean="0">
                <a:solidFill>
                  <a:srgbClr val="FF0000"/>
                </a:solidFill>
                <a:latin typeface="+mn-lt"/>
                <a:cs typeface="+mn-cs"/>
              </a:rPr>
              <a:t>was recognised </a:t>
            </a:r>
            <a:r>
              <a:rPr lang="en-ZA" sz="2000" dirty="0" smtClean="0">
                <a:solidFill>
                  <a:srgbClr val="FF0000"/>
                </a:solidFill>
                <a:latin typeface="+mn-lt"/>
                <a:cs typeface="+mn-cs"/>
              </a:rPr>
              <a:t>as a major problem in the mining </a:t>
            </a:r>
            <a:r>
              <a:rPr lang="en-ZA" sz="2000" dirty="0" smtClean="0">
                <a:solidFill>
                  <a:srgbClr val="FF0000"/>
                </a:solidFill>
                <a:latin typeface="+mn-lt"/>
                <a:cs typeface="+mn-cs"/>
              </a:rPr>
              <a:t>industry in </a:t>
            </a:r>
            <a:r>
              <a:rPr lang="en-ZA" sz="2400" b="1" dirty="0" smtClean="0">
                <a:solidFill>
                  <a:srgbClr val="FF0000"/>
                </a:solidFill>
                <a:latin typeface="+mn-lt"/>
                <a:cs typeface="+mn-cs"/>
              </a:rPr>
              <a:t>1994</a:t>
            </a:r>
            <a:r>
              <a:rPr lang="en-ZA" sz="2000" dirty="0" smtClean="0">
                <a:solidFill>
                  <a:srgbClr val="FF0000"/>
                </a:solidFill>
                <a:latin typeface="+mn-lt"/>
                <a:cs typeface="+mn-cs"/>
              </a:rPr>
              <a:t> by the Leo Commission </a:t>
            </a:r>
            <a:endParaRPr lang="en-ZA" sz="2000" dirty="0" smtClean="0">
              <a:solidFill>
                <a:srgbClr val="FF0000"/>
              </a:solidFill>
              <a:latin typeface="+mn-lt"/>
              <a:cs typeface="+mn-cs"/>
            </a:endParaRPr>
          </a:p>
          <a:p>
            <a:pPr marL="1257300" lvl="2" indent="-342900">
              <a:buFont typeface="Courier New" pitchFamily="49" charset="0"/>
              <a:buChar char="o"/>
              <a:defRPr/>
            </a:pPr>
            <a:r>
              <a:rPr lang="en-US" sz="2000" dirty="0" smtClean="0">
                <a:solidFill>
                  <a:srgbClr val="FF0000"/>
                </a:solidFill>
                <a:latin typeface="+mn-lt"/>
                <a:cs typeface="+mn-cs"/>
              </a:rPr>
              <a:t>Safety </a:t>
            </a:r>
            <a:r>
              <a:rPr lang="en-US" sz="2000" dirty="0" smtClean="0">
                <a:solidFill>
                  <a:srgbClr val="FF0000"/>
                </a:solidFill>
                <a:latin typeface="+mn-lt"/>
                <a:cs typeface="+mn-cs"/>
              </a:rPr>
              <a:t>Problem : Noise Problem = </a:t>
            </a:r>
            <a:r>
              <a:rPr lang="en-US" sz="2400" b="1" dirty="0" smtClean="0">
                <a:solidFill>
                  <a:srgbClr val="FF0000"/>
                </a:solidFill>
                <a:latin typeface="+mn-lt"/>
                <a:cs typeface="+mn-cs"/>
              </a:rPr>
              <a:t>33: 1 </a:t>
            </a:r>
            <a:endParaRPr lang="en-US" sz="2000" b="1" dirty="0" smtClean="0">
              <a:solidFill>
                <a:srgbClr val="FF0000"/>
              </a:solidFill>
              <a:latin typeface="+mn-lt"/>
              <a:cs typeface="+mn-cs"/>
            </a:endParaRPr>
          </a:p>
          <a:p>
            <a:pPr marL="1257300" lvl="2" indent="-342900">
              <a:buFont typeface="Courier New" pitchFamily="49" charset="0"/>
              <a:buChar char="o"/>
              <a:defRPr/>
            </a:pPr>
            <a:r>
              <a:rPr lang="en-US" sz="2000" dirty="0" smtClean="0">
                <a:solidFill>
                  <a:srgbClr val="FF0000"/>
                </a:solidFill>
                <a:latin typeface="+mn-lt"/>
                <a:cs typeface="+mn-cs"/>
              </a:rPr>
              <a:t>Dust Problems : Noise Problem = </a:t>
            </a:r>
            <a:r>
              <a:rPr lang="en-US" sz="2400" b="1" dirty="0" smtClean="0">
                <a:solidFill>
                  <a:srgbClr val="FF0000"/>
                </a:solidFill>
                <a:latin typeface="+mn-lt"/>
                <a:cs typeface="+mn-cs"/>
              </a:rPr>
              <a:t>170</a:t>
            </a:r>
            <a:r>
              <a:rPr lang="en-US" sz="2400" b="1" dirty="0" smtClean="0">
                <a:solidFill>
                  <a:srgbClr val="FF0000"/>
                </a:solidFill>
                <a:latin typeface="+mn-lt"/>
                <a:cs typeface="+mn-cs"/>
              </a:rPr>
              <a:t>: 1</a:t>
            </a:r>
            <a:endParaRPr lang="en-US" sz="2000" b="1" dirty="0" smtClean="0">
              <a:solidFill>
                <a:srgbClr val="FF0000"/>
              </a:solidFill>
              <a:latin typeface="+mn-lt"/>
              <a:cs typeface="+mn-cs"/>
            </a:endParaRPr>
          </a:p>
          <a:p>
            <a:pPr marL="1257300" lvl="2" indent="-342900">
              <a:buFont typeface="Courier New" pitchFamily="49" charset="0"/>
              <a:buChar char="o"/>
              <a:defRPr/>
            </a:pPr>
            <a:r>
              <a:rPr lang="en-US" sz="2000" dirty="0" smtClean="0">
                <a:solidFill>
                  <a:srgbClr val="FF0000"/>
                </a:solidFill>
                <a:latin typeface="+mn-lt"/>
                <a:cs typeface="+mn-cs"/>
              </a:rPr>
              <a:t>Approx. 2 Orders of Magnitude</a:t>
            </a:r>
          </a:p>
          <a:p>
            <a:pPr marL="800100" lvl="1" indent="-342900">
              <a:buFont typeface="Courier New" pitchFamily="49" charset="0"/>
              <a:buChar char="o"/>
              <a:defRPr/>
            </a:pPr>
            <a:endParaRPr lang="en-US" sz="2400" b="1" dirty="0" smtClean="0">
              <a:solidFill>
                <a:srgbClr val="FF0000"/>
              </a:solidFill>
              <a:latin typeface="+mn-lt"/>
              <a:cs typeface="+mn-cs"/>
            </a:endParaRPr>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box(in)">
                                      <p:cBhvr>
                                        <p:cTn id="7" dur="500"/>
                                        <p:tgtEl>
                                          <p:spTgt spid="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3">
                                            <p:txEl>
                                              <p:pRg st="1" end="1"/>
                                            </p:txEl>
                                          </p:spTgt>
                                        </p:tgtEl>
                                        <p:attrNameLst>
                                          <p:attrName>style.visibility</p:attrName>
                                        </p:attrNameLst>
                                      </p:cBhvr>
                                      <p:to>
                                        <p:strVal val="visible"/>
                                      </p:to>
                                    </p:set>
                                    <p:animEffect transition="in" filter="box(in)">
                                      <p:cBhvr>
                                        <p:cTn id="12" dur="500"/>
                                        <p:tgtEl>
                                          <p:spTgt spid="13">
                                            <p:txEl>
                                              <p:pRg st="1" end="1"/>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13">
                                            <p:txEl>
                                              <p:pRg st="2" end="2"/>
                                            </p:txEl>
                                          </p:spTgt>
                                        </p:tgtEl>
                                        <p:attrNameLst>
                                          <p:attrName>style.visibility</p:attrName>
                                        </p:attrNameLst>
                                      </p:cBhvr>
                                      <p:to>
                                        <p:strVal val="visible"/>
                                      </p:to>
                                    </p:set>
                                    <p:animEffect transition="in" filter="box(in)">
                                      <p:cBhvr>
                                        <p:cTn id="15" dur="500"/>
                                        <p:tgtEl>
                                          <p:spTgt spid="13">
                                            <p:txEl>
                                              <p:pRg st="2" end="2"/>
                                            </p:txEl>
                                          </p:spTgt>
                                        </p:tgtEl>
                                      </p:cBhvr>
                                    </p:animEffect>
                                  </p:childTnLst>
                                </p:cTn>
                              </p:par>
                              <p:par>
                                <p:cTn id="16" presetID="4" presetClass="entr" presetSubtype="16" fill="hold" nodeType="withEffect">
                                  <p:stCondLst>
                                    <p:cond delay="0"/>
                                  </p:stCondLst>
                                  <p:childTnLst>
                                    <p:set>
                                      <p:cBhvr>
                                        <p:cTn id="17" dur="1" fill="hold">
                                          <p:stCondLst>
                                            <p:cond delay="0"/>
                                          </p:stCondLst>
                                        </p:cTn>
                                        <p:tgtEl>
                                          <p:spTgt spid="13">
                                            <p:txEl>
                                              <p:pRg st="3" end="3"/>
                                            </p:txEl>
                                          </p:spTgt>
                                        </p:tgtEl>
                                        <p:attrNameLst>
                                          <p:attrName>style.visibility</p:attrName>
                                        </p:attrNameLst>
                                      </p:cBhvr>
                                      <p:to>
                                        <p:strVal val="visible"/>
                                      </p:to>
                                    </p:set>
                                    <p:animEffect transition="in" filter="box(in)">
                                      <p:cBhvr>
                                        <p:cTn id="18" dur="500"/>
                                        <p:tgtEl>
                                          <p:spTgt spid="1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nodeType="clickEffect">
                                  <p:stCondLst>
                                    <p:cond delay="0"/>
                                  </p:stCondLst>
                                  <p:childTnLst>
                                    <p:set>
                                      <p:cBhvr>
                                        <p:cTn id="22" dur="1" fill="hold">
                                          <p:stCondLst>
                                            <p:cond delay="0"/>
                                          </p:stCondLst>
                                        </p:cTn>
                                        <p:tgtEl>
                                          <p:spTgt spid="13">
                                            <p:txEl>
                                              <p:pRg st="4" end="4"/>
                                            </p:txEl>
                                          </p:spTgt>
                                        </p:tgtEl>
                                        <p:attrNameLst>
                                          <p:attrName>style.visibility</p:attrName>
                                        </p:attrNameLst>
                                      </p:cBhvr>
                                      <p:to>
                                        <p:strVal val="visible"/>
                                      </p:to>
                                    </p:set>
                                    <p:animEffect transition="in" filter="box(in)">
                                      <p:cBhvr>
                                        <p:cTn id="23" dur="500"/>
                                        <p:tgtEl>
                                          <p:spTgt spid="13">
                                            <p:txEl>
                                              <p:pRg st="4" end="4"/>
                                            </p:txEl>
                                          </p:spTgt>
                                        </p:tgtEl>
                                      </p:cBhvr>
                                    </p:animEffect>
                                  </p:childTnLst>
                                </p:cTn>
                              </p:par>
                              <p:par>
                                <p:cTn id="24" presetID="4" presetClass="entr" presetSubtype="16" fill="hold" nodeType="withEffect">
                                  <p:stCondLst>
                                    <p:cond delay="0"/>
                                  </p:stCondLst>
                                  <p:childTnLst>
                                    <p:set>
                                      <p:cBhvr>
                                        <p:cTn id="25" dur="1" fill="hold">
                                          <p:stCondLst>
                                            <p:cond delay="0"/>
                                          </p:stCondLst>
                                        </p:cTn>
                                        <p:tgtEl>
                                          <p:spTgt spid="13">
                                            <p:txEl>
                                              <p:pRg st="5" end="5"/>
                                            </p:txEl>
                                          </p:spTgt>
                                        </p:tgtEl>
                                        <p:attrNameLst>
                                          <p:attrName>style.visibility</p:attrName>
                                        </p:attrNameLst>
                                      </p:cBhvr>
                                      <p:to>
                                        <p:strVal val="visible"/>
                                      </p:to>
                                    </p:set>
                                    <p:animEffect transition="in" filter="box(in)">
                                      <p:cBhvr>
                                        <p:cTn id="26" dur="500"/>
                                        <p:tgtEl>
                                          <p:spTgt spid="13">
                                            <p:txEl>
                                              <p:pRg st="5" end="5"/>
                                            </p:txEl>
                                          </p:spTgt>
                                        </p:tgtEl>
                                      </p:cBhvr>
                                    </p:animEffect>
                                  </p:childTnLst>
                                </p:cTn>
                              </p:par>
                              <p:par>
                                <p:cTn id="27" presetID="4" presetClass="entr" presetSubtype="16" fill="hold" nodeType="withEffect">
                                  <p:stCondLst>
                                    <p:cond delay="0"/>
                                  </p:stCondLst>
                                  <p:childTnLst>
                                    <p:set>
                                      <p:cBhvr>
                                        <p:cTn id="28" dur="1" fill="hold">
                                          <p:stCondLst>
                                            <p:cond delay="0"/>
                                          </p:stCondLst>
                                        </p:cTn>
                                        <p:tgtEl>
                                          <p:spTgt spid="13">
                                            <p:txEl>
                                              <p:pRg st="6" end="6"/>
                                            </p:txEl>
                                          </p:spTgt>
                                        </p:tgtEl>
                                        <p:attrNameLst>
                                          <p:attrName>style.visibility</p:attrName>
                                        </p:attrNameLst>
                                      </p:cBhvr>
                                      <p:to>
                                        <p:strVal val="visible"/>
                                      </p:to>
                                    </p:set>
                                    <p:animEffect transition="in" filter="box(in)">
                                      <p:cBhvr>
                                        <p:cTn id="29" dur="500"/>
                                        <p:tgtEl>
                                          <p:spTgt spid="13">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 presetClass="entr" presetSubtype="16" fill="hold" nodeType="clickEffect">
                                  <p:stCondLst>
                                    <p:cond delay="0"/>
                                  </p:stCondLst>
                                  <p:childTnLst>
                                    <p:set>
                                      <p:cBhvr>
                                        <p:cTn id="33" dur="1" fill="hold">
                                          <p:stCondLst>
                                            <p:cond delay="0"/>
                                          </p:stCondLst>
                                        </p:cTn>
                                        <p:tgtEl>
                                          <p:spTgt spid="13">
                                            <p:txEl>
                                              <p:pRg st="7" end="7"/>
                                            </p:txEl>
                                          </p:spTgt>
                                        </p:tgtEl>
                                        <p:attrNameLst>
                                          <p:attrName>style.visibility</p:attrName>
                                        </p:attrNameLst>
                                      </p:cBhvr>
                                      <p:to>
                                        <p:strVal val="visible"/>
                                      </p:to>
                                    </p:set>
                                    <p:animEffect transition="in" filter="box(in)">
                                      <p:cBhvr>
                                        <p:cTn id="34" dur="500"/>
                                        <p:tgtEl>
                                          <p:spTgt spid="13">
                                            <p:txEl>
                                              <p:pRg st="7" end="7"/>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4" presetClass="entr" presetSubtype="16" fill="hold" nodeType="clickEffect">
                                  <p:stCondLst>
                                    <p:cond delay="0"/>
                                  </p:stCondLst>
                                  <p:childTnLst>
                                    <p:set>
                                      <p:cBhvr>
                                        <p:cTn id="38" dur="1" fill="hold">
                                          <p:stCondLst>
                                            <p:cond delay="0"/>
                                          </p:stCondLst>
                                        </p:cTn>
                                        <p:tgtEl>
                                          <p:spTgt spid="13">
                                            <p:txEl>
                                              <p:pRg st="8" end="8"/>
                                            </p:txEl>
                                          </p:spTgt>
                                        </p:tgtEl>
                                        <p:attrNameLst>
                                          <p:attrName>style.visibility</p:attrName>
                                        </p:attrNameLst>
                                      </p:cBhvr>
                                      <p:to>
                                        <p:strVal val="visible"/>
                                      </p:to>
                                    </p:set>
                                    <p:animEffect transition="in" filter="box(in)">
                                      <p:cBhvr>
                                        <p:cTn id="39" dur="500"/>
                                        <p:tgtEl>
                                          <p:spTgt spid="13">
                                            <p:txEl>
                                              <p:pRg st="8" end="8"/>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4" presetClass="entr" presetSubtype="16" fill="hold" nodeType="clickEffect">
                                  <p:stCondLst>
                                    <p:cond delay="0"/>
                                  </p:stCondLst>
                                  <p:childTnLst>
                                    <p:set>
                                      <p:cBhvr>
                                        <p:cTn id="43" dur="1" fill="hold">
                                          <p:stCondLst>
                                            <p:cond delay="0"/>
                                          </p:stCondLst>
                                        </p:cTn>
                                        <p:tgtEl>
                                          <p:spTgt spid="13">
                                            <p:txEl>
                                              <p:pRg st="9" end="9"/>
                                            </p:txEl>
                                          </p:spTgt>
                                        </p:tgtEl>
                                        <p:attrNameLst>
                                          <p:attrName>style.visibility</p:attrName>
                                        </p:attrNameLst>
                                      </p:cBhvr>
                                      <p:to>
                                        <p:strVal val="visible"/>
                                      </p:to>
                                    </p:set>
                                    <p:animEffect transition="in" filter="box(in)">
                                      <p:cBhvr>
                                        <p:cTn id="44" dur="500"/>
                                        <p:tgtEl>
                                          <p:spTgt spid="13">
                                            <p:txEl>
                                              <p:pRg st="9" end="9"/>
                                            </p:txEl>
                                          </p:spTgt>
                                        </p:tgtEl>
                                      </p:cBhvr>
                                    </p:animEffect>
                                  </p:childTnLst>
                                </p:cTn>
                              </p:par>
                              <p:par>
                                <p:cTn id="45" presetID="4" presetClass="entr" presetSubtype="16" fill="hold" nodeType="withEffect">
                                  <p:stCondLst>
                                    <p:cond delay="0"/>
                                  </p:stCondLst>
                                  <p:childTnLst>
                                    <p:set>
                                      <p:cBhvr>
                                        <p:cTn id="46" dur="1" fill="hold">
                                          <p:stCondLst>
                                            <p:cond delay="0"/>
                                          </p:stCondLst>
                                        </p:cTn>
                                        <p:tgtEl>
                                          <p:spTgt spid="13">
                                            <p:txEl>
                                              <p:pRg st="10" end="10"/>
                                            </p:txEl>
                                          </p:spTgt>
                                        </p:tgtEl>
                                        <p:attrNameLst>
                                          <p:attrName>style.visibility</p:attrName>
                                        </p:attrNameLst>
                                      </p:cBhvr>
                                      <p:to>
                                        <p:strVal val="visible"/>
                                      </p:to>
                                    </p:set>
                                    <p:animEffect transition="in" filter="box(in)">
                                      <p:cBhvr>
                                        <p:cTn id="47" dur="500"/>
                                        <p:tgtEl>
                                          <p:spTgt spid="13">
                                            <p:txEl>
                                              <p:pRg st="10" end="10"/>
                                            </p:txEl>
                                          </p:spTgt>
                                        </p:tgtEl>
                                      </p:cBhvr>
                                    </p:animEffect>
                                  </p:childTnLst>
                                </p:cTn>
                              </p:par>
                              <p:par>
                                <p:cTn id="48" presetID="4" presetClass="entr" presetSubtype="16" fill="hold" nodeType="withEffect">
                                  <p:stCondLst>
                                    <p:cond delay="0"/>
                                  </p:stCondLst>
                                  <p:childTnLst>
                                    <p:set>
                                      <p:cBhvr>
                                        <p:cTn id="49" dur="1" fill="hold">
                                          <p:stCondLst>
                                            <p:cond delay="0"/>
                                          </p:stCondLst>
                                        </p:cTn>
                                        <p:tgtEl>
                                          <p:spTgt spid="13">
                                            <p:txEl>
                                              <p:pRg st="11" end="11"/>
                                            </p:txEl>
                                          </p:spTgt>
                                        </p:tgtEl>
                                        <p:attrNameLst>
                                          <p:attrName>style.visibility</p:attrName>
                                        </p:attrNameLst>
                                      </p:cBhvr>
                                      <p:to>
                                        <p:strVal val="visible"/>
                                      </p:to>
                                    </p:set>
                                    <p:animEffect transition="in" filter="box(in)">
                                      <p:cBhvr>
                                        <p:cTn id="50" dur="500"/>
                                        <p:tgtEl>
                                          <p:spTgt spid="1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auto">
          <a:xfrm>
            <a:off x="6614556" y="3099460"/>
            <a:ext cx="1769423" cy="2612571"/>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en-ZA" sz="3600" b="1" i="1" u="none" strike="noStrike" cap="none" normalizeH="0" baseline="0" smtClean="0">
              <a:ln>
                <a:noFill/>
              </a:ln>
              <a:solidFill>
                <a:srgbClr val="FFCC00"/>
              </a:solidFill>
              <a:effectLst/>
              <a:latin typeface="Comic Sans MS" pitchFamily="66" charset="0"/>
            </a:endParaRPr>
          </a:p>
        </p:txBody>
      </p:sp>
      <p:sp>
        <p:nvSpPr>
          <p:cNvPr id="6" name="Rectangle 5"/>
          <p:cNvSpPr/>
          <p:nvPr/>
        </p:nvSpPr>
        <p:spPr bwMode="auto">
          <a:xfrm>
            <a:off x="6970816" y="5759532"/>
            <a:ext cx="1306285" cy="287256"/>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en-ZA" sz="3600" b="1" i="1" u="none" strike="noStrike" cap="none" normalizeH="0" baseline="0" smtClean="0">
              <a:ln>
                <a:noFill/>
              </a:ln>
              <a:solidFill>
                <a:srgbClr val="FFCC00"/>
              </a:solidFill>
              <a:effectLst/>
              <a:latin typeface="Comic Sans MS" pitchFamily="66" charset="0"/>
            </a:endParaRPr>
          </a:p>
        </p:txBody>
      </p:sp>
      <p:sp>
        <p:nvSpPr>
          <p:cNvPr id="9" name="Content Placeholder 2"/>
          <p:cNvSpPr txBox="1">
            <a:spLocks/>
          </p:cNvSpPr>
          <p:nvPr/>
        </p:nvSpPr>
        <p:spPr bwMode="auto">
          <a:xfrm>
            <a:off x="0" y="885825"/>
            <a:ext cx="3425588" cy="4889500"/>
          </a:xfrm>
          <a:prstGeom prst="rect">
            <a:avLst/>
          </a:prstGeom>
          <a:solidFill>
            <a:schemeClr val="bg1"/>
          </a:solidFill>
          <a:ln w="9525">
            <a:noFill/>
            <a:miter lim="800000"/>
            <a:headEnd/>
            <a:tailEnd/>
          </a:ln>
        </p:spPr>
        <p:txBody>
          <a:bodyPr vert="horz" wrap="square" lIns="91440" tIns="45720" rIns="91440" bIns="45720" numCol="1" anchor="t" anchorCtr="0" compatLnSpc="1">
            <a:prstTxWarp prst="textNoShape">
              <a:avLst/>
            </a:prstTxWarp>
          </a:bodyPr>
          <a:lstStyle/>
          <a:p>
            <a:pPr marL="273050" marR="0" lvl="0" indent="-273050" algn="l" defTabSz="914400" rtl="0" eaLnBrk="1" fontAlgn="base" latinLnBrk="0" hangingPunct="1">
              <a:lnSpc>
                <a:spcPct val="100000"/>
              </a:lnSpc>
              <a:spcBef>
                <a:spcPct val="20000"/>
              </a:spcBef>
              <a:spcAft>
                <a:spcPct val="0"/>
              </a:spcAft>
              <a:buClrTx/>
              <a:buSzTx/>
              <a:buFontTx/>
              <a:buChar char="•"/>
              <a:tabLst/>
              <a:defRPr/>
            </a:pPr>
            <a:r>
              <a:rPr kumimoji="0" lang="en-ZA" sz="2000" b="1" i="0" u="none" strike="noStrike" kern="0" cap="none" spc="0" normalizeH="0" baseline="0" noProof="0" dirty="0" smtClean="0">
                <a:ln>
                  <a:noFill/>
                </a:ln>
                <a:solidFill>
                  <a:schemeClr val="tx1"/>
                </a:solidFill>
                <a:effectLst/>
                <a:uLnTx/>
                <a:uFillTx/>
                <a:latin typeface="+mn-lt"/>
                <a:ea typeface="+mn-ea"/>
                <a:cs typeface="Times New Roman" pitchFamily="18" charset="0"/>
              </a:rPr>
              <a:t>Same areas in the</a:t>
            </a:r>
            <a:r>
              <a:rPr kumimoji="0" lang="en-ZA" sz="2000" b="1" i="0" u="none" strike="noStrike" kern="0" cap="none" spc="0" normalizeH="0" noProof="0" dirty="0" smtClean="0">
                <a:ln>
                  <a:noFill/>
                </a:ln>
                <a:solidFill>
                  <a:schemeClr val="tx1"/>
                </a:solidFill>
                <a:effectLst/>
                <a:uLnTx/>
                <a:uFillTx/>
                <a:latin typeface="+mn-lt"/>
                <a:ea typeface="+mn-ea"/>
                <a:cs typeface="Times New Roman" pitchFamily="18" charset="0"/>
              </a:rPr>
              <a:t> last few years</a:t>
            </a:r>
          </a:p>
          <a:p>
            <a:pPr marL="273050" marR="0" lvl="0" indent="-273050" algn="l" defTabSz="914400" rtl="0" eaLnBrk="1" fontAlgn="base" latinLnBrk="0" hangingPunct="1">
              <a:lnSpc>
                <a:spcPct val="100000"/>
              </a:lnSpc>
              <a:spcBef>
                <a:spcPct val="20000"/>
              </a:spcBef>
              <a:spcAft>
                <a:spcPct val="0"/>
              </a:spcAft>
              <a:buClrTx/>
              <a:buSzTx/>
              <a:buFontTx/>
              <a:buChar char="•"/>
              <a:tabLst/>
              <a:defRPr/>
            </a:pPr>
            <a:endParaRPr lang="en-ZA" sz="2000" i="0" kern="0" dirty="0" smtClean="0">
              <a:solidFill>
                <a:schemeClr val="tx1"/>
              </a:solidFill>
              <a:latin typeface="+mn-lt"/>
              <a:cs typeface="Times New Roman" pitchFamily="18" charset="0"/>
            </a:endParaRPr>
          </a:p>
          <a:p>
            <a:pPr marL="273050" marR="0" lvl="0" indent="-273050" algn="l" defTabSz="914400" rtl="0" eaLnBrk="1" fontAlgn="base" latinLnBrk="0" hangingPunct="1">
              <a:lnSpc>
                <a:spcPct val="100000"/>
              </a:lnSpc>
              <a:spcBef>
                <a:spcPct val="20000"/>
              </a:spcBef>
              <a:spcAft>
                <a:spcPct val="0"/>
              </a:spcAft>
              <a:buClrTx/>
              <a:buSzTx/>
              <a:buFontTx/>
              <a:buChar char="•"/>
              <a:tabLst/>
              <a:defRPr/>
            </a:pPr>
            <a:r>
              <a:rPr kumimoji="0" lang="en-ZA" sz="2000" b="1" i="0" u="none" strike="noStrike" kern="0" cap="none" spc="0" normalizeH="0" noProof="0" dirty="0" smtClean="0">
                <a:ln>
                  <a:noFill/>
                </a:ln>
                <a:solidFill>
                  <a:schemeClr val="tx1"/>
                </a:solidFill>
                <a:effectLst/>
                <a:uLnTx/>
                <a:uFillTx/>
                <a:latin typeface="+mn-lt"/>
                <a:ea typeface="+mn-ea"/>
                <a:cs typeface="Times New Roman" pitchFamily="18" charset="0"/>
              </a:rPr>
              <a:t>SILICOSIS</a:t>
            </a:r>
          </a:p>
          <a:p>
            <a:pPr marL="273050" marR="0" lvl="0" indent="-273050" algn="l" defTabSz="914400" rtl="0" eaLnBrk="1" fontAlgn="base" latinLnBrk="0" hangingPunct="1">
              <a:lnSpc>
                <a:spcPct val="100000"/>
              </a:lnSpc>
              <a:spcBef>
                <a:spcPct val="20000"/>
              </a:spcBef>
              <a:spcAft>
                <a:spcPct val="0"/>
              </a:spcAft>
              <a:buClrTx/>
              <a:buSzTx/>
              <a:buFontTx/>
              <a:buChar char="•"/>
              <a:tabLst/>
              <a:defRPr/>
            </a:pPr>
            <a:endParaRPr lang="en-ZA" sz="2000" i="0" kern="0" dirty="0" smtClean="0">
              <a:solidFill>
                <a:schemeClr val="tx1"/>
              </a:solidFill>
              <a:latin typeface="+mn-lt"/>
              <a:cs typeface="Times New Roman" pitchFamily="18" charset="0"/>
            </a:endParaRPr>
          </a:p>
          <a:p>
            <a:pPr marL="273050" marR="0" lvl="0" indent="-273050" algn="l" defTabSz="914400" rtl="0" eaLnBrk="1" fontAlgn="base" latinLnBrk="0" hangingPunct="1">
              <a:lnSpc>
                <a:spcPct val="100000"/>
              </a:lnSpc>
              <a:spcBef>
                <a:spcPct val="20000"/>
              </a:spcBef>
              <a:spcAft>
                <a:spcPct val="0"/>
              </a:spcAft>
              <a:buClrTx/>
              <a:buSzTx/>
              <a:buFontTx/>
              <a:buChar char="•"/>
              <a:tabLst/>
              <a:defRPr/>
            </a:pPr>
            <a:r>
              <a:rPr kumimoji="0" lang="en-ZA" sz="2000" b="1" i="0" u="none" strike="noStrike" kern="0" cap="none" spc="0" normalizeH="0" noProof="0" dirty="0" smtClean="0">
                <a:ln>
                  <a:noFill/>
                </a:ln>
                <a:solidFill>
                  <a:schemeClr val="tx1"/>
                </a:solidFill>
                <a:effectLst/>
                <a:uLnTx/>
                <a:uFillTx/>
                <a:latin typeface="+mn-lt"/>
                <a:ea typeface="+mn-ea"/>
                <a:cs typeface="Times New Roman" pitchFamily="18" charset="0"/>
              </a:rPr>
              <a:t>TB</a:t>
            </a:r>
          </a:p>
          <a:p>
            <a:pPr marL="273050" marR="0" lvl="0" indent="-273050" algn="l" defTabSz="914400" rtl="0" eaLnBrk="1" fontAlgn="base" latinLnBrk="0" hangingPunct="1">
              <a:lnSpc>
                <a:spcPct val="100000"/>
              </a:lnSpc>
              <a:spcBef>
                <a:spcPct val="20000"/>
              </a:spcBef>
              <a:spcAft>
                <a:spcPct val="0"/>
              </a:spcAft>
              <a:buClrTx/>
              <a:buSzTx/>
              <a:buFontTx/>
              <a:buChar char="•"/>
              <a:tabLst/>
              <a:defRPr/>
            </a:pPr>
            <a:endParaRPr lang="en-ZA" sz="2000" i="0" kern="0" dirty="0" smtClean="0">
              <a:solidFill>
                <a:schemeClr val="tx1"/>
              </a:solidFill>
              <a:latin typeface="+mn-lt"/>
              <a:cs typeface="Times New Roman" pitchFamily="18" charset="0"/>
            </a:endParaRPr>
          </a:p>
          <a:p>
            <a:pPr marL="273050" marR="0" lvl="0" indent="-273050" algn="l" defTabSz="914400" rtl="0" eaLnBrk="1" fontAlgn="base" latinLnBrk="0" hangingPunct="1">
              <a:lnSpc>
                <a:spcPct val="100000"/>
              </a:lnSpc>
              <a:spcBef>
                <a:spcPct val="20000"/>
              </a:spcBef>
              <a:spcAft>
                <a:spcPct val="0"/>
              </a:spcAft>
              <a:buClrTx/>
              <a:buSzTx/>
              <a:buFontTx/>
              <a:buChar char="•"/>
              <a:tabLst/>
              <a:defRPr/>
            </a:pPr>
            <a:r>
              <a:rPr kumimoji="0" lang="en-ZA" sz="2000" b="1" i="0" u="none" strike="noStrike" kern="0" cap="none" spc="0" normalizeH="0" noProof="0" dirty="0" err="1" smtClean="0">
                <a:ln>
                  <a:noFill/>
                </a:ln>
                <a:solidFill>
                  <a:schemeClr val="tx1"/>
                </a:solidFill>
                <a:effectLst/>
                <a:uLnTx/>
                <a:uFillTx/>
                <a:latin typeface="+mn-lt"/>
                <a:ea typeface="+mn-ea"/>
                <a:cs typeface="Times New Roman" pitchFamily="18" charset="0"/>
              </a:rPr>
              <a:t>NIHL</a:t>
            </a:r>
            <a:endParaRPr kumimoji="0" lang="en-ZA" sz="2000" b="1" i="0" u="none" strike="noStrike" kern="0" cap="none" spc="0" normalizeH="0" noProof="0" dirty="0" smtClean="0">
              <a:ln>
                <a:noFill/>
              </a:ln>
              <a:solidFill>
                <a:schemeClr val="tx1"/>
              </a:solidFill>
              <a:effectLst/>
              <a:uLnTx/>
              <a:uFillTx/>
              <a:latin typeface="+mn-lt"/>
              <a:ea typeface="+mn-ea"/>
              <a:cs typeface="Times New Roman" pitchFamily="18" charset="0"/>
            </a:endParaRPr>
          </a:p>
          <a:p>
            <a:pPr marL="273050" marR="0" lvl="0" indent="-273050" algn="l" defTabSz="914400" rtl="0" eaLnBrk="1" fontAlgn="base" latinLnBrk="0" hangingPunct="1">
              <a:lnSpc>
                <a:spcPct val="100000"/>
              </a:lnSpc>
              <a:spcBef>
                <a:spcPct val="20000"/>
              </a:spcBef>
              <a:spcAft>
                <a:spcPct val="0"/>
              </a:spcAft>
              <a:buClrTx/>
              <a:buSzTx/>
              <a:buFontTx/>
              <a:buChar char="•"/>
              <a:tabLst/>
              <a:defRPr/>
            </a:pPr>
            <a:endParaRPr lang="en-ZA" sz="2000" i="0" kern="0" dirty="0" smtClean="0">
              <a:solidFill>
                <a:schemeClr val="tx1"/>
              </a:solidFill>
              <a:latin typeface="+mn-lt"/>
              <a:cs typeface="Times New Roman" pitchFamily="18" charset="0"/>
            </a:endParaRPr>
          </a:p>
          <a:p>
            <a:pPr marL="273050" marR="0" lvl="0" indent="-273050" algn="l" defTabSz="914400" rtl="0" eaLnBrk="1" fontAlgn="base" latinLnBrk="0" hangingPunct="1">
              <a:lnSpc>
                <a:spcPct val="100000"/>
              </a:lnSpc>
              <a:spcBef>
                <a:spcPct val="20000"/>
              </a:spcBef>
              <a:spcAft>
                <a:spcPct val="0"/>
              </a:spcAft>
              <a:buClrTx/>
              <a:buSzTx/>
              <a:buFontTx/>
              <a:buChar char="•"/>
              <a:tabLst/>
              <a:defRPr/>
            </a:pPr>
            <a:endParaRPr lang="en-ZA" sz="2000" i="0" kern="0" dirty="0" smtClean="0">
              <a:solidFill>
                <a:schemeClr val="tx1"/>
              </a:solidFill>
              <a:latin typeface="+mn-lt"/>
              <a:cs typeface="Times New Roman" pitchFamily="18" charset="0"/>
            </a:endParaRPr>
          </a:p>
          <a:p>
            <a:pPr marL="273050" marR="0" lvl="0" indent="-273050" algn="l" defTabSz="914400" rtl="0" eaLnBrk="1" fontAlgn="base" latinLnBrk="0" hangingPunct="1">
              <a:lnSpc>
                <a:spcPct val="100000"/>
              </a:lnSpc>
              <a:spcBef>
                <a:spcPct val="20000"/>
              </a:spcBef>
              <a:spcAft>
                <a:spcPct val="0"/>
              </a:spcAft>
              <a:buClrTx/>
              <a:buSzTx/>
              <a:buFontTx/>
              <a:buChar char="•"/>
              <a:tabLst/>
              <a:defRPr/>
            </a:pPr>
            <a:endParaRPr lang="en-ZA" sz="2000" i="0" kern="0" dirty="0" smtClean="0">
              <a:solidFill>
                <a:schemeClr val="tx1"/>
              </a:solidFill>
              <a:latin typeface="+mn-lt"/>
              <a:cs typeface="Times New Roman" pitchFamily="18" charset="0"/>
            </a:endParaRPr>
          </a:p>
        </p:txBody>
      </p:sp>
      <p:sp>
        <p:nvSpPr>
          <p:cNvPr id="14" name="Title 1"/>
          <p:cNvSpPr>
            <a:spLocks/>
          </p:cNvSpPr>
          <p:nvPr/>
        </p:nvSpPr>
        <p:spPr bwMode="auto">
          <a:xfrm>
            <a:off x="0" y="0"/>
            <a:ext cx="9144000" cy="571500"/>
          </a:xfrm>
          <a:prstGeom prst="rect">
            <a:avLst/>
          </a:prstGeom>
          <a:noFill/>
          <a:ln w="9525">
            <a:solidFill>
              <a:srgbClr val="000000"/>
            </a:solidFill>
            <a:miter lim="800000"/>
            <a:headEnd/>
            <a:tailEnd/>
          </a:ln>
        </p:spPr>
        <p:txBody>
          <a:bodyPr lIns="0" rIns="0" bIns="0" anchor="b"/>
          <a:lstStyle/>
          <a:p>
            <a:pPr algn="r">
              <a:spcBef>
                <a:spcPct val="0"/>
              </a:spcBef>
            </a:pPr>
            <a:r>
              <a:rPr lang="en-ZA" sz="3200" i="0" dirty="0" smtClean="0">
                <a:solidFill>
                  <a:schemeClr val="bg1"/>
                </a:solidFill>
                <a:latin typeface="Arial" charset="0"/>
              </a:rPr>
              <a:t>Health  - Occupational Diseases</a:t>
            </a:r>
            <a:endParaRPr lang="en-US" sz="3200" i="0" dirty="0">
              <a:solidFill>
                <a:schemeClr val="bg1"/>
              </a:solidFill>
              <a:latin typeface="Arial" charset="0"/>
            </a:endParaRPr>
          </a:p>
        </p:txBody>
      </p:sp>
      <p:pic>
        <p:nvPicPr>
          <p:cNvPr id="7170" name="Picture 2"/>
          <p:cNvPicPr>
            <a:picLocks noChangeAspect="1" noChangeArrowheads="1"/>
          </p:cNvPicPr>
          <p:nvPr/>
        </p:nvPicPr>
        <p:blipFill>
          <a:blip r:embed="rId3" cstate="print"/>
          <a:srcRect/>
          <a:stretch>
            <a:fillRect/>
          </a:stretch>
        </p:blipFill>
        <p:spPr bwMode="auto">
          <a:xfrm>
            <a:off x="3846286" y="3526971"/>
            <a:ext cx="5297714" cy="2873829"/>
          </a:xfrm>
          <a:prstGeom prst="rect">
            <a:avLst/>
          </a:prstGeom>
          <a:noFill/>
          <a:ln w="9525">
            <a:solidFill>
              <a:schemeClr val="tx1"/>
            </a:solidFill>
            <a:miter lim="800000"/>
            <a:headEnd/>
            <a:tailEnd/>
          </a:ln>
          <a:effectLst/>
        </p:spPr>
      </p:pic>
      <p:pic>
        <p:nvPicPr>
          <p:cNvPr id="7" name="Chart 18"/>
          <p:cNvPicPr/>
          <p:nvPr/>
        </p:nvPicPr>
        <p:blipFill>
          <a:blip r:embed="rId4" cstate="print"/>
          <a:srcRect/>
          <a:stretch>
            <a:fillRect/>
          </a:stretch>
        </p:blipFill>
        <p:spPr bwMode="auto">
          <a:xfrm>
            <a:off x="3875964" y="618254"/>
            <a:ext cx="5268036" cy="2902868"/>
          </a:xfrm>
          <a:prstGeom prst="rect">
            <a:avLst/>
          </a:prstGeom>
          <a:noFill/>
          <a:ln w="6350" cmpd="sng">
            <a:solidFill>
              <a:srgbClr val="000000"/>
            </a:solid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67914559-783A-4BFD-BEFE-BE714DE4119F}" type="slidenum">
              <a:rPr lang="en-US" smtClean="0"/>
              <a:pPr>
                <a:defRPr/>
              </a:pPr>
              <a:t>13</a:t>
            </a:fld>
            <a:endParaRPr lang="en-US" dirty="0"/>
          </a:p>
        </p:txBody>
      </p:sp>
      <p:graphicFrame>
        <p:nvGraphicFramePr>
          <p:cNvPr id="44034" name="Object 2"/>
          <p:cNvGraphicFramePr>
            <a:graphicFrameLocks noChangeAspect="1"/>
          </p:cNvGraphicFramePr>
          <p:nvPr/>
        </p:nvGraphicFramePr>
        <p:xfrm>
          <a:off x="381000" y="1066800"/>
          <a:ext cx="8543246" cy="5410200"/>
        </p:xfrm>
        <a:graphic>
          <a:graphicData uri="http://schemas.openxmlformats.org/presentationml/2006/ole">
            <p:oleObj spid="_x0000_s1026" name="Worksheet" r:id="rId3" imgW="6029249" imgH="3695700" progId="Excel.Sheet.8">
              <p:embed/>
            </p:oleObj>
          </a:graphicData>
        </a:graphic>
      </p:graphicFrame>
      <p:sp>
        <p:nvSpPr>
          <p:cNvPr id="6" name="Rectangle 5"/>
          <p:cNvSpPr>
            <a:spLocks noChangeArrowheads="1"/>
          </p:cNvSpPr>
          <p:nvPr/>
        </p:nvSpPr>
        <p:spPr bwMode="auto">
          <a:xfrm>
            <a:off x="1219200" y="0"/>
            <a:ext cx="7596187" cy="877163"/>
          </a:xfrm>
          <a:prstGeom prst="rect">
            <a:avLst/>
          </a:prstGeom>
          <a:noFill/>
          <a:ln w="9525">
            <a:noFill/>
            <a:miter lim="800000"/>
            <a:headEnd/>
            <a:tailEnd/>
          </a:ln>
          <a:effectLst/>
        </p:spPr>
        <p:txBody>
          <a:bodyPr>
            <a:spAutoFit/>
          </a:bodyPr>
          <a:lstStyle/>
          <a:p>
            <a:pPr algn="ctr">
              <a:spcBef>
                <a:spcPct val="50000"/>
              </a:spcBef>
            </a:pPr>
            <a:r>
              <a:rPr lang="en-ZA" sz="2400" b="1" i="1" dirty="0" smtClean="0">
                <a:latin typeface="Calibri" pitchFamily="34" charset="0"/>
                <a:ea typeface="ＭＳ Ｐゴシック" pitchFamily="34" charset="-128"/>
                <a:cs typeface="Calibri" pitchFamily="34" charset="0"/>
              </a:rPr>
              <a:t>CLINICAL CAUSES </a:t>
            </a:r>
            <a:r>
              <a:rPr lang="en-ZA" sz="2400" b="1" i="1" dirty="0">
                <a:latin typeface="Calibri" pitchFamily="34" charset="0"/>
                <a:ea typeface="ＭＳ Ｐゴシック" pitchFamily="34" charset="-128"/>
                <a:cs typeface="Calibri" pitchFamily="34" charset="0"/>
              </a:rPr>
              <a:t>OF </a:t>
            </a:r>
            <a:r>
              <a:rPr lang="en-ZA" sz="2400" b="1" i="1" dirty="0" smtClean="0">
                <a:latin typeface="Calibri" pitchFamily="34" charset="0"/>
                <a:ea typeface="ＭＳ Ｐゴシック" pitchFamily="34" charset="-128"/>
                <a:cs typeface="Calibri" pitchFamily="34" charset="0"/>
              </a:rPr>
              <a:t>DEATH</a:t>
            </a:r>
          </a:p>
          <a:p>
            <a:pPr algn="ctr">
              <a:spcBef>
                <a:spcPct val="50000"/>
              </a:spcBef>
            </a:pPr>
            <a:r>
              <a:rPr lang="en-ZA" b="1" i="1" dirty="0" smtClean="0">
                <a:latin typeface="Calibri" pitchFamily="34" charset="0"/>
                <a:ea typeface="ＭＳ Ｐゴシック" pitchFamily="34" charset="-128"/>
                <a:cs typeface="Calibri" pitchFamily="34" charset="0"/>
              </a:rPr>
              <a:t>2003 </a:t>
            </a:r>
            <a:r>
              <a:rPr lang="en-ZA" b="1" i="1" dirty="0">
                <a:latin typeface="Calibri" pitchFamily="34" charset="0"/>
                <a:ea typeface="ＭＳ Ｐゴシック" pitchFamily="34" charset="-128"/>
                <a:cs typeface="Calibri" pitchFamily="34" charset="0"/>
              </a:rPr>
              <a:t>- </a:t>
            </a:r>
            <a:r>
              <a:rPr lang="en-ZA" b="1" i="1" dirty="0" smtClean="0">
                <a:latin typeface="Calibri" pitchFamily="34" charset="0"/>
                <a:ea typeface="ＭＳ Ｐゴシック" pitchFamily="34" charset="-128"/>
                <a:cs typeface="Calibri" pitchFamily="34" charset="0"/>
              </a:rPr>
              <a:t>2010</a:t>
            </a:r>
            <a:endParaRPr lang="en-GB" b="1" i="1" dirty="0">
              <a:latin typeface="Calibri" pitchFamily="34" charset="0"/>
              <a:ea typeface="ＭＳ Ｐゴシック" pitchFamily="34" charset="-128"/>
              <a:cs typeface="Calibri"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p:cNvPicPr>
            <a:picLocks noChangeAspect="1" noChangeArrowheads="1"/>
          </p:cNvPicPr>
          <p:nvPr/>
        </p:nvPicPr>
        <p:blipFill>
          <a:blip r:embed="rId4" cstate="print"/>
          <a:srcRect/>
          <a:stretch>
            <a:fillRect/>
          </a:stretch>
        </p:blipFill>
        <p:spPr bwMode="auto">
          <a:xfrm>
            <a:off x="-32660" y="304800"/>
            <a:ext cx="9141735" cy="4637089"/>
          </a:xfrm>
          <a:prstGeom prst="rect">
            <a:avLst/>
          </a:prstGeom>
          <a:noFill/>
          <a:ln w="9525">
            <a:noFill/>
            <a:miter lim="800000"/>
            <a:headEnd/>
            <a:tailEnd/>
          </a:ln>
        </p:spPr>
      </p:pic>
      <p:sp>
        <p:nvSpPr>
          <p:cNvPr id="24579" name="Rectangle 1"/>
          <p:cNvSpPr>
            <a:spLocks noChangeArrowheads="1"/>
          </p:cNvSpPr>
          <p:nvPr/>
        </p:nvSpPr>
        <p:spPr bwMode="auto">
          <a:xfrm>
            <a:off x="425450" y="5013325"/>
            <a:ext cx="8329613" cy="246063"/>
          </a:xfrm>
          <a:prstGeom prst="rect">
            <a:avLst/>
          </a:prstGeom>
          <a:noFill/>
          <a:ln w="9525">
            <a:noFill/>
            <a:miter lim="800000"/>
            <a:headEnd/>
            <a:tailEnd/>
          </a:ln>
        </p:spPr>
        <p:txBody>
          <a:bodyPr wrap="none" anchor="ctr">
            <a:spAutoFit/>
          </a:bodyPr>
          <a:lstStyle/>
          <a:p>
            <a:pPr indent="457200" algn="just"/>
            <a:r>
              <a:rPr lang="en-US" sz="1000" i="1" dirty="0">
                <a:ea typeface="Calibri" pitchFamily="34" charset="0"/>
                <a:cs typeface="Arial" pitchFamily="34" charset="0"/>
              </a:rPr>
              <a:t>(Group representation expressed as a percentage of the total number of clients with pathology, not of the gross overall number of clients)</a:t>
            </a:r>
            <a:endParaRPr lang="en-US" i="1" dirty="0">
              <a:ea typeface="Calibri" pitchFamily="34" charset="0"/>
              <a:cs typeface="Arial" pitchFamily="34" charset="0"/>
            </a:endParaRPr>
          </a:p>
        </p:txBody>
      </p:sp>
      <p:cxnSp>
        <p:nvCxnSpPr>
          <p:cNvPr id="5" name="Straight Connector 4"/>
          <p:cNvCxnSpPr/>
          <p:nvPr/>
        </p:nvCxnSpPr>
        <p:spPr>
          <a:xfrm>
            <a:off x="250825" y="6453188"/>
            <a:ext cx="7850188"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graphicFrame>
        <p:nvGraphicFramePr>
          <p:cNvPr id="24582" name="Object 1"/>
          <p:cNvGraphicFramePr>
            <a:graphicFrameLocks noChangeAspect="1"/>
          </p:cNvGraphicFramePr>
          <p:nvPr/>
        </p:nvGraphicFramePr>
        <p:xfrm>
          <a:off x="8158163" y="6092825"/>
          <a:ext cx="877887" cy="669925"/>
        </p:xfrm>
        <a:graphic>
          <a:graphicData uri="http://schemas.openxmlformats.org/presentationml/2006/ole">
            <p:oleObj spid="_x0000_s2050" r:id="rId5" imgW="3905795" imgH="2991268" progId="">
              <p:embed/>
            </p:oleObj>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p:cNvPicPr>
            <a:picLocks noChangeAspect="1" noChangeArrowheads="1"/>
          </p:cNvPicPr>
          <p:nvPr/>
        </p:nvPicPr>
        <p:blipFill>
          <a:blip r:embed="rId2" cstate="print"/>
          <a:srcRect l="56223" t="5468" r="18422" b="23450"/>
          <a:stretch>
            <a:fillRect/>
          </a:stretch>
        </p:blipFill>
        <p:spPr bwMode="auto">
          <a:xfrm>
            <a:off x="8124760" y="6324600"/>
            <a:ext cx="693889" cy="392198"/>
          </a:xfrm>
          <a:prstGeom prst="rect">
            <a:avLst/>
          </a:prstGeom>
          <a:ln>
            <a:solidFill>
              <a:srgbClr val="C49F00"/>
            </a:solidFill>
          </a:ln>
          <a:effectLst/>
        </p:spPr>
      </p:pic>
      <p:cxnSp>
        <p:nvCxnSpPr>
          <p:cNvPr id="8" name="Straight Connector 7"/>
          <p:cNvCxnSpPr/>
          <p:nvPr/>
        </p:nvCxnSpPr>
        <p:spPr>
          <a:xfrm flipV="1">
            <a:off x="1142977" y="6324599"/>
            <a:ext cx="6781823" cy="1"/>
          </a:xfrm>
          <a:prstGeom prst="line">
            <a:avLst/>
          </a:prstGeom>
          <a:ln w="12700">
            <a:solidFill>
              <a:srgbClr val="C49F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142977" y="6748299"/>
            <a:ext cx="6781823" cy="0"/>
          </a:xfrm>
          <a:prstGeom prst="line">
            <a:avLst/>
          </a:prstGeom>
          <a:ln w="12700">
            <a:solidFill>
              <a:srgbClr val="C49F00"/>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3" cstate="print"/>
          <a:srcRect/>
          <a:stretch>
            <a:fillRect/>
          </a:stretch>
        </p:blipFill>
        <p:spPr bwMode="auto">
          <a:xfrm>
            <a:off x="285721" y="6324600"/>
            <a:ext cx="857256" cy="423699"/>
          </a:xfrm>
          <a:prstGeom prst="rect">
            <a:avLst/>
          </a:prstGeom>
          <a:noFill/>
          <a:ln w="9525">
            <a:noFill/>
            <a:miter lim="800000"/>
            <a:headEnd/>
            <a:tailEnd/>
          </a:ln>
          <a:effectLst/>
        </p:spPr>
      </p:pic>
      <p:cxnSp>
        <p:nvCxnSpPr>
          <p:cNvPr id="16" name="Straight Connector 15"/>
          <p:cNvCxnSpPr/>
          <p:nvPr/>
        </p:nvCxnSpPr>
        <p:spPr>
          <a:xfrm>
            <a:off x="0" y="1066800"/>
            <a:ext cx="8929718" cy="1588"/>
          </a:xfrm>
          <a:prstGeom prst="line">
            <a:avLst/>
          </a:prstGeom>
          <a:ln>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18" name="Title 3"/>
          <p:cNvSpPr txBox="1">
            <a:spLocks/>
          </p:cNvSpPr>
          <p:nvPr/>
        </p:nvSpPr>
        <p:spPr>
          <a:xfrm>
            <a:off x="71438" y="-24"/>
            <a:ext cx="9001156" cy="571504"/>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endParaRPr kumimoji="0" lang="en-ZA" sz="2400" b="1" i="0" u="none" strike="noStrike" kern="1200" cap="none" spc="0" normalizeH="0" baseline="0" noProof="0" dirty="0">
              <a:ln>
                <a:noFill/>
              </a:ln>
              <a:solidFill>
                <a:srgbClr val="C49F00"/>
              </a:solidFill>
              <a:effectLst/>
              <a:uLnTx/>
              <a:uFillTx/>
              <a:latin typeface="Arial" pitchFamily="34" charset="0"/>
              <a:ea typeface="+mj-ea"/>
              <a:cs typeface="Arial" pitchFamily="34" charset="0"/>
            </a:endParaRPr>
          </a:p>
        </p:txBody>
      </p:sp>
      <p:sp>
        <p:nvSpPr>
          <p:cNvPr id="11" name="Title 3"/>
          <p:cNvSpPr txBox="1">
            <a:spLocks/>
          </p:cNvSpPr>
          <p:nvPr/>
        </p:nvSpPr>
        <p:spPr>
          <a:xfrm>
            <a:off x="84788" y="381000"/>
            <a:ext cx="9001156" cy="571504"/>
          </a:xfrm>
          <a:prstGeom prst="rect">
            <a:avLst/>
          </a:prstGeom>
        </p:spPr>
        <p:txBody>
          <a:bodyPr vert="horz" lIns="91440" tIns="45720" rIns="91440" bIns="45720" rtlCol="0" anchor="ct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ZA" sz="3200" b="1" dirty="0" smtClean="0">
                <a:latin typeface="Arial" pitchFamily="34" charset="0"/>
                <a:ea typeface="+mj-ea"/>
                <a:cs typeface="Arial" pitchFamily="34" charset="0"/>
              </a:rPr>
              <a:t>Implications </a:t>
            </a:r>
            <a:endParaRPr kumimoji="0" lang="en-ZA" sz="3200" b="1" i="0" u="none" strike="noStrike" kern="1200" cap="none" spc="0" normalizeH="0" baseline="0" noProof="0" dirty="0">
              <a:ln>
                <a:noFill/>
              </a:ln>
              <a:effectLst/>
              <a:uLnTx/>
              <a:uFillTx/>
              <a:latin typeface="Arial" pitchFamily="34" charset="0"/>
              <a:ea typeface="+mj-ea"/>
              <a:cs typeface="Arial" pitchFamily="34" charset="0"/>
            </a:endParaRPr>
          </a:p>
        </p:txBody>
      </p:sp>
      <p:sp>
        <p:nvSpPr>
          <p:cNvPr id="10" name="Rectangle 9"/>
          <p:cNvSpPr/>
          <p:nvPr/>
        </p:nvSpPr>
        <p:spPr>
          <a:xfrm>
            <a:off x="2590800" y="6324600"/>
            <a:ext cx="3801041" cy="369332"/>
          </a:xfrm>
          <a:prstGeom prst="rect">
            <a:avLst/>
          </a:prstGeom>
        </p:spPr>
        <p:txBody>
          <a:bodyPr wrap="none">
            <a:spAutoFit/>
          </a:bodyPr>
          <a:lstStyle/>
          <a:p>
            <a:pPr marL="342900" lvl="0" indent="-342900" algn="ctr" fontAlgn="auto">
              <a:spcBef>
                <a:spcPct val="20000"/>
              </a:spcBef>
              <a:spcAft>
                <a:spcPts val="0"/>
              </a:spcAft>
              <a:defRPr/>
            </a:pPr>
            <a:r>
              <a:rPr lang="en-ZA" b="1" dirty="0" smtClean="0">
                <a:solidFill>
                  <a:schemeClr val="tx1">
                    <a:lumMod val="75000"/>
                    <a:lumOff val="25000"/>
                  </a:schemeClr>
                </a:solidFill>
                <a:latin typeface="Arial" pitchFamily="34" charset="0"/>
                <a:cs typeface="Arial" pitchFamily="34" charset="0"/>
              </a:rPr>
              <a:t>Leading the change to zero harm</a:t>
            </a:r>
            <a:endParaRPr lang="en-ZA" b="1" dirty="0">
              <a:solidFill>
                <a:schemeClr val="tx1">
                  <a:lumMod val="75000"/>
                  <a:lumOff val="25000"/>
                </a:schemeClr>
              </a:solidFill>
              <a:latin typeface="Arial" pitchFamily="34" charset="0"/>
              <a:cs typeface="Arial" pitchFamily="34" charset="0"/>
            </a:endParaRPr>
          </a:p>
        </p:txBody>
      </p:sp>
      <p:sp>
        <p:nvSpPr>
          <p:cNvPr id="889" name="Rectangle 3"/>
          <p:cNvSpPr txBox="1">
            <a:spLocks noChangeArrowheads="1"/>
          </p:cNvSpPr>
          <p:nvPr/>
        </p:nvSpPr>
        <p:spPr>
          <a:xfrm>
            <a:off x="381000" y="1295400"/>
            <a:ext cx="8424936" cy="4800600"/>
          </a:xfrm>
          <a:prstGeom prst="rect">
            <a:avLst/>
          </a:prstGeom>
        </p:spPr>
        <p:txBody>
          <a:bodyPr vert="horz" lIns="91440" tIns="45720" rIns="91440" bIns="45720" rtlCol="0">
            <a:normAutofit/>
          </a:bodyPr>
          <a:lstStyle/>
          <a:p>
            <a:pPr marL="609600" marR="0" lvl="0" indent="-609600" algn="ctr" defTabSz="914400" rtl="0" eaLnBrk="1" fontAlgn="auto" latinLnBrk="0" hangingPunct="1">
              <a:lnSpc>
                <a:spcPct val="9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ZA" sz="800" b="1"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3" name="Rectangle 8"/>
          <p:cNvSpPr>
            <a:spLocks noChangeArrowheads="1"/>
          </p:cNvSpPr>
          <p:nvPr/>
        </p:nvSpPr>
        <p:spPr bwMode="auto">
          <a:xfrm>
            <a:off x="228600" y="1066800"/>
            <a:ext cx="8686800" cy="5029200"/>
          </a:xfrm>
          <a:prstGeom prst="rect">
            <a:avLst/>
          </a:prstGeom>
          <a:noFill/>
          <a:ln w="9525">
            <a:noFill/>
            <a:miter lim="800000"/>
            <a:headEnd/>
            <a:tailEnd/>
          </a:ln>
        </p:spPr>
        <p:txBody>
          <a:bodyPr/>
          <a:lstStyle/>
          <a:p>
            <a:pPr marL="342900" indent="-342900">
              <a:buFontTx/>
              <a:buChar char="•"/>
              <a:defRPr/>
            </a:pPr>
            <a:r>
              <a:rPr lang="en-US" sz="2400" dirty="0" smtClean="0">
                <a:latin typeface="+mn-lt"/>
                <a:cs typeface="+mn-cs"/>
              </a:rPr>
              <a:t>Do we have a Noise Problem?? </a:t>
            </a:r>
            <a:r>
              <a:rPr lang="en-US" sz="2400" b="1" dirty="0" smtClean="0">
                <a:solidFill>
                  <a:srgbClr val="FF0000"/>
                </a:solidFill>
                <a:latin typeface="+mn-lt"/>
                <a:cs typeface="+mn-cs"/>
              </a:rPr>
              <a:t>YES</a:t>
            </a:r>
          </a:p>
          <a:p>
            <a:pPr marL="800100" lvl="1" indent="-342900">
              <a:buFontTx/>
              <a:buChar char="•"/>
              <a:defRPr/>
            </a:pPr>
            <a:r>
              <a:rPr lang="en-US" sz="2400" b="1" dirty="0" smtClean="0">
                <a:solidFill>
                  <a:srgbClr val="FF0000"/>
                </a:solidFill>
                <a:latin typeface="+mn-lt"/>
                <a:cs typeface="+mn-cs"/>
              </a:rPr>
              <a:t>Zero Harm Commitment </a:t>
            </a:r>
          </a:p>
          <a:p>
            <a:pPr marL="342900" indent="-342900">
              <a:buFontTx/>
              <a:buChar char="•"/>
              <a:defRPr/>
            </a:pPr>
            <a:r>
              <a:rPr lang="en-US" sz="2400" dirty="0" smtClean="0">
                <a:latin typeface="+mn-lt"/>
                <a:cs typeface="+mn-cs"/>
              </a:rPr>
              <a:t>Do we have a Nose Problem RELATIVE to other OHS Challenges (Dust, </a:t>
            </a:r>
            <a:r>
              <a:rPr lang="en-US" sz="2400" dirty="0" smtClean="0">
                <a:latin typeface="+mn-lt"/>
                <a:cs typeface="+mn-cs"/>
              </a:rPr>
              <a:t>TB, </a:t>
            </a:r>
            <a:r>
              <a:rPr lang="en-US" sz="2400" b="1" dirty="0" smtClean="0">
                <a:solidFill>
                  <a:srgbClr val="00B050"/>
                </a:solidFill>
                <a:latin typeface="+mn-lt"/>
                <a:cs typeface="+mn-cs"/>
              </a:rPr>
              <a:t>Fatigue</a:t>
            </a:r>
            <a:r>
              <a:rPr lang="en-US" sz="2400" dirty="0" smtClean="0">
                <a:latin typeface="+mn-lt"/>
                <a:cs typeface="+mn-cs"/>
              </a:rPr>
              <a:t> </a:t>
            </a:r>
            <a:r>
              <a:rPr lang="en-US" sz="2400" dirty="0" smtClean="0">
                <a:latin typeface="+mn-lt"/>
                <a:cs typeface="+mn-cs"/>
              </a:rPr>
              <a:t>and Safety)? </a:t>
            </a:r>
            <a:r>
              <a:rPr lang="en-US" sz="2400" b="1" dirty="0" smtClean="0">
                <a:solidFill>
                  <a:srgbClr val="FF0000"/>
                </a:solidFill>
                <a:latin typeface="+mn-lt"/>
                <a:cs typeface="+mn-cs"/>
              </a:rPr>
              <a:t>NO</a:t>
            </a:r>
          </a:p>
          <a:p>
            <a:pPr marL="800100" lvl="1" indent="-342900">
              <a:buFontTx/>
              <a:buChar char="•"/>
              <a:defRPr/>
            </a:pPr>
            <a:r>
              <a:rPr lang="en-US" sz="2400" b="1" dirty="0" smtClean="0">
                <a:solidFill>
                  <a:srgbClr val="FF0000"/>
                </a:solidFill>
                <a:latin typeface="+mn-lt"/>
                <a:cs typeface="+mn-cs"/>
              </a:rPr>
              <a:t>NOTE</a:t>
            </a:r>
            <a:r>
              <a:rPr lang="en-US" sz="2400" b="1" dirty="0" smtClean="0">
                <a:latin typeface="+mn-lt"/>
                <a:cs typeface="+mn-cs"/>
              </a:rPr>
              <a:t>: International standards for Safety = </a:t>
            </a:r>
            <a:r>
              <a:rPr lang="en-US" sz="2400" b="1" dirty="0" smtClean="0">
                <a:solidFill>
                  <a:srgbClr val="FF0000"/>
                </a:solidFill>
                <a:latin typeface="+mn-lt"/>
                <a:cs typeface="+mn-cs"/>
              </a:rPr>
              <a:t>34</a:t>
            </a:r>
            <a:r>
              <a:rPr lang="en-US" sz="2400" b="1" dirty="0" smtClean="0">
                <a:latin typeface="+mn-lt"/>
                <a:cs typeface="+mn-cs"/>
              </a:rPr>
              <a:t> deaths per year (more than 70% of the mark!!!!!)</a:t>
            </a:r>
          </a:p>
          <a:p>
            <a:pPr marL="800100" lvl="1" indent="-342900">
              <a:buFontTx/>
              <a:buChar char="•"/>
              <a:defRPr/>
            </a:pPr>
            <a:r>
              <a:rPr lang="en-US" sz="2400" b="1" dirty="0" smtClean="0">
                <a:latin typeface="+mn-lt"/>
                <a:cs typeface="+mn-cs"/>
              </a:rPr>
              <a:t>Noise = ???</a:t>
            </a:r>
          </a:p>
          <a:p>
            <a:pPr marL="800100" lvl="1" indent="-342900">
              <a:buFont typeface="Courier New" pitchFamily="49" charset="0"/>
              <a:buChar char="o"/>
              <a:defRPr/>
            </a:pPr>
            <a:r>
              <a:rPr lang="en-US" sz="2400" dirty="0" smtClean="0">
                <a:latin typeface="+mn-lt"/>
                <a:cs typeface="+mn-cs"/>
              </a:rPr>
              <a:t>Should the Noise Problem compete for space and time with other OHS challenges (Dust, TB and Safety)??</a:t>
            </a:r>
            <a:endParaRPr lang="en-US" sz="2400" b="1" dirty="0" smtClean="0">
              <a:solidFill>
                <a:srgbClr val="FF0000"/>
              </a:solidFill>
              <a:latin typeface="+mn-lt"/>
              <a:cs typeface="+mn-cs"/>
            </a:endParaRPr>
          </a:p>
          <a:p>
            <a:pPr marL="800100" lvl="1" indent="-342900">
              <a:buFont typeface="Courier New" pitchFamily="49" charset="0"/>
              <a:buChar char="o"/>
              <a:defRPr/>
            </a:pPr>
            <a:r>
              <a:rPr lang="en-US" sz="2400" dirty="0" smtClean="0">
                <a:latin typeface="+mn-lt"/>
                <a:cs typeface="+mn-cs"/>
              </a:rPr>
              <a:t>Should we have the have the same approach ??</a:t>
            </a:r>
          </a:p>
          <a:p>
            <a:pPr marL="800100" lvl="1" indent="-342900">
              <a:buFont typeface="Courier New" pitchFamily="49" charset="0"/>
              <a:buChar char="o"/>
              <a:defRPr/>
            </a:pPr>
            <a:r>
              <a:rPr lang="en-US" sz="2400" dirty="0" smtClean="0">
                <a:latin typeface="+mn-lt"/>
                <a:cs typeface="+mn-cs"/>
              </a:rPr>
              <a:t>Is there a need for a Paradigm shift in our approach? </a:t>
            </a:r>
            <a:r>
              <a:rPr lang="en-US" sz="2400" b="1" dirty="0" smtClean="0">
                <a:solidFill>
                  <a:srgbClr val="FF0000"/>
                </a:solidFill>
                <a:latin typeface="+mn-lt"/>
                <a:cs typeface="+mn-cs"/>
              </a:rPr>
              <a:t>YES; WHY?</a:t>
            </a:r>
          </a:p>
          <a:p>
            <a:pPr marL="1257300" lvl="2" indent="-342900">
              <a:buFont typeface="Wingdings" pitchFamily="2" charset="2"/>
              <a:buChar char="§"/>
              <a:defRPr/>
            </a:pPr>
            <a:r>
              <a:rPr lang="en-US" sz="2400" dirty="0" smtClean="0">
                <a:latin typeface="+mn-lt"/>
                <a:cs typeface="+mn-cs"/>
              </a:rPr>
              <a:t>Hearing Conservation Programs in Mines: where do currently focus? &amp; where should we focus?</a:t>
            </a:r>
          </a:p>
          <a:p>
            <a:pPr marL="800100" lvl="1" indent="-342900">
              <a:buFont typeface="Courier New" pitchFamily="49" charset="0"/>
              <a:buChar char="o"/>
              <a:defRPr/>
            </a:pPr>
            <a:endParaRPr lang="en-US" sz="2400" dirty="0" smtClean="0">
              <a:latin typeface="+mn-lt"/>
              <a:cs typeface="+mn-cs"/>
            </a:endParaRPr>
          </a:p>
          <a:p>
            <a:pPr marL="800100" lvl="1" indent="-342900">
              <a:buFont typeface="Courier New" pitchFamily="49" charset="0"/>
              <a:buChar char="o"/>
              <a:defRPr/>
            </a:pPr>
            <a:endParaRPr lang="en-US" sz="2400" b="1" dirty="0" smtClean="0">
              <a:solidFill>
                <a:srgbClr val="FF0000"/>
              </a:solidFill>
              <a:latin typeface="+mn-lt"/>
              <a:cs typeface="+mn-cs"/>
            </a:endParaRPr>
          </a:p>
          <a:p>
            <a:pPr marL="800100" lvl="1" indent="-342900">
              <a:buFont typeface="Courier New" pitchFamily="49" charset="0"/>
              <a:buChar char="o"/>
              <a:defRPr/>
            </a:pPr>
            <a:endParaRPr lang="en-US" sz="2400" b="1" dirty="0" smtClean="0">
              <a:solidFill>
                <a:srgbClr val="FF0000"/>
              </a:solidFill>
              <a:latin typeface="+mn-lt"/>
              <a:cs typeface="+mn-cs"/>
            </a:endParaRPr>
          </a:p>
          <a:p>
            <a:pPr marL="342900" indent="-342900">
              <a:buFontTx/>
              <a:buChar char="•"/>
              <a:defRPr/>
            </a:pPr>
            <a:endParaRPr lang="en-US" sz="2400" b="1" dirty="0" smtClean="0">
              <a:solidFill>
                <a:srgbClr val="FF0000"/>
              </a:solidFill>
              <a:latin typeface="+mn-lt"/>
              <a:cs typeface="+mn-cs"/>
            </a:endParaRPr>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box(in)">
                                      <p:cBhvr>
                                        <p:cTn id="7" dur="500"/>
                                        <p:tgtEl>
                                          <p:spTgt spid="13">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13">
                                            <p:txEl>
                                              <p:pRg st="1" end="1"/>
                                            </p:txEl>
                                          </p:spTgt>
                                        </p:tgtEl>
                                        <p:attrNameLst>
                                          <p:attrName>style.visibility</p:attrName>
                                        </p:attrNameLst>
                                      </p:cBhvr>
                                      <p:to>
                                        <p:strVal val="visible"/>
                                      </p:to>
                                    </p:set>
                                    <p:animEffect transition="in" filter="box(in)">
                                      <p:cBhvr>
                                        <p:cTn id="10" dur="500"/>
                                        <p:tgtEl>
                                          <p:spTgt spid="1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nodeType="clickEffect">
                                  <p:stCondLst>
                                    <p:cond delay="0"/>
                                  </p:stCondLst>
                                  <p:childTnLst>
                                    <p:set>
                                      <p:cBhvr>
                                        <p:cTn id="14" dur="1" fill="hold">
                                          <p:stCondLst>
                                            <p:cond delay="0"/>
                                          </p:stCondLst>
                                        </p:cTn>
                                        <p:tgtEl>
                                          <p:spTgt spid="13">
                                            <p:txEl>
                                              <p:pRg st="2" end="2"/>
                                            </p:txEl>
                                          </p:spTgt>
                                        </p:tgtEl>
                                        <p:attrNameLst>
                                          <p:attrName>style.visibility</p:attrName>
                                        </p:attrNameLst>
                                      </p:cBhvr>
                                      <p:to>
                                        <p:strVal val="visible"/>
                                      </p:to>
                                    </p:set>
                                    <p:animEffect transition="in" filter="box(in)">
                                      <p:cBhvr>
                                        <p:cTn id="15" dur="500"/>
                                        <p:tgtEl>
                                          <p:spTgt spid="1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nodeType="clickEffect">
                                  <p:stCondLst>
                                    <p:cond delay="0"/>
                                  </p:stCondLst>
                                  <p:childTnLst>
                                    <p:set>
                                      <p:cBhvr>
                                        <p:cTn id="19" dur="1" fill="hold">
                                          <p:stCondLst>
                                            <p:cond delay="0"/>
                                          </p:stCondLst>
                                        </p:cTn>
                                        <p:tgtEl>
                                          <p:spTgt spid="13">
                                            <p:txEl>
                                              <p:pRg st="3" end="3"/>
                                            </p:txEl>
                                          </p:spTgt>
                                        </p:tgtEl>
                                        <p:attrNameLst>
                                          <p:attrName>style.visibility</p:attrName>
                                        </p:attrNameLst>
                                      </p:cBhvr>
                                      <p:to>
                                        <p:strVal val="visible"/>
                                      </p:to>
                                    </p:set>
                                    <p:animEffect transition="in" filter="box(in)">
                                      <p:cBhvr>
                                        <p:cTn id="20" dur="500"/>
                                        <p:tgtEl>
                                          <p:spTgt spid="13">
                                            <p:txEl>
                                              <p:pRg st="3" end="3"/>
                                            </p:txEl>
                                          </p:spTgt>
                                        </p:tgtEl>
                                      </p:cBhvr>
                                    </p:animEffect>
                                  </p:childTnLst>
                                </p:cTn>
                              </p:par>
                              <p:par>
                                <p:cTn id="21" presetID="4" presetClass="entr" presetSubtype="16" fill="hold" nodeType="withEffect">
                                  <p:stCondLst>
                                    <p:cond delay="0"/>
                                  </p:stCondLst>
                                  <p:childTnLst>
                                    <p:set>
                                      <p:cBhvr>
                                        <p:cTn id="22" dur="1" fill="hold">
                                          <p:stCondLst>
                                            <p:cond delay="0"/>
                                          </p:stCondLst>
                                        </p:cTn>
                                        <p:tgtEl>
                                          <p:spTgt spid="13">
                                            <p:txEl>
                                              <p:pRg st="4" end="4"/>
                                            </p:txEl>
                                          </p:spTgt>
                                        </p:tgtEl>
                                        <p:attrNameLst>
                                          <p:attrName>style.visibility</p:attrName>
                                        </p:attrNameLst>
                                      </p:cBhvr>
                                      <p:to>
                                        <p:strVal val="visible"/>
                                      </p:to>
                                    </p:set>
                                    <p:animEffect transition="in" filter="box(in)">
                                      <p:cBhvr>
                                        <p:cTn id="23" dur="500"/>
                                        <p:tgtEl>
                                          <p:spTgt spid="1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4" presetClass="entr" presetSubtype="16" fill="hold" nodeType="clickEffect">
                                  <p:stCondLst>
                                    <p:cond delay="0"/>
                                  </p:stCondLst>
                                  <p:childTnLst>
                                    <p:set>
                                      <p:cBhvr>
                                        <p:cTn id="27" dur="1" fill="hold">
                                          <p:stCondLst>
                                            <p:cond delay="0"/>
                                          </p:stCondLst>
                                        </p:cTn>
                                        <p:tgtEl>
                                          <p:spTgt spid="13">
                                            <p:txEl>
                                              <p:pRg st="5" end="5"/>
                                            </p:txEl>
                                          </p:spTgt>
                                        </p:tgtEl>
                                        <p:attrNameLst>
                                          <p:attrName>style.visibility</p:attrName>
                                        </p:attrNameLst>
                                      </p:cBhvr>
                                      <p:to>
                                        <p:strVal val="visible"/>
                                      </p:to>
                                    </p:set>
                                    <p:animEffect transition="in" filter="box(in)">
                                      <p:cBhvr>
                                        <p:cTn id="28" dur="500"/>
                                        <p:tgtEl>
                                          <p:spTgt spid="1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4" presetClass="entr" presetSubtype="16" fill="hold" nodeType="clickEffect">
                                  <p:stCondLst>
                                    <p:cond delay="0"/>
                                  </p:stCondLst>
                                  <p:childTnLst>
                                    <p:set>
                                      <p:cBhvr>
                                        <p:cTn id="32" dur="1" fill="hold">
                                          <p:stCondLst>
                                            <p:cond delay="0"/>
                                          </p:stCondLst>
                                        </p:cTn>
                                        <p:tgtEl>
                                          <p:spTgt spid="13">
                                            <p:txEl>
                                              <p:pRg st="6" end="6"/>
                                            </p:txEl>
                                          </p:spTgt>
                                        </p:tgtEl>
                                        <p:attrNameLst>
                                          <p:attrName>style.visibility</p:attrName>
                                        </p:attrNameLst>
                                      </p:cBhvr>
                                      <p:to>
                                        <p:strVal val="visible"/>
                                      </p:to>
                                    </p:set>
                                    <p:animEffect transition="in" filter="box(in)">
                                      <p:cBhvr>
                                        <p:cTn id="33" dur="500"/>
                                        <p:tgtEl>
                                          <p:spTgt spid="13">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4" presetClass="entr" presetSubtype="16" fill="hold" nodeType="clickEffect">
                                  <p:stCondLst>
                                    <p:cond delay="0"/>
                                  </p:stCondLst>
                                  <p:childTnLst>
                                    <p:set>
                                      <p:cBhvr>
                                        <p:cTn id="37" dur="1" fill="hold">
                                          <p:stCondLst>
                                            <p:cond delay="0"/>
                                          </p:stCondLst>
                                        </p:cTn>
                                        <p:tgtEl>
                                          <p:spTgt spid="13">
                                            <p:txEl>
                                              <p:pRg st="7" end="7"/>
                                            </p:txEl>
                                          </p:spTgt>
                                        </p:tgtEl>
                                        <p:attrNameLst>
                                          <p:attrName>style.visibility</p:attrName>
                                        </p:attrNameLst>
                                      </p:cBhvr>
                                      <p:to>
                                        <p:strVal val="visible"/>
                                      </p:to>
                                    </p:set>
                                    <p:animEffect transition="in" filter="box(in)">
                                      <p:cBhvr>
                                        <p:cTn id="38" dur="500"/>
                                        <p:tgtEl>
                                          <p:spTgt spid="13">
                                            <p:txEl>
                                              <p:pRg st="7" end="7"/>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4" presetClass="entr" presetSubtype="16" fill="hold" nodeType="clickEffect">
                                  <p:stCondLst>
                                    <p:cond delay="0"/>
                                  </p:stCondLst>
                                  <p:childTnLst>
                                    <p:set>
                                      <p:cBhvr>
                                        <p:cTn id="42" dur="1" fill="hold">
                                          <p:stCondLst>
                                            <p:cond delay="0"/>
                                          </p:stCondLst>
                                        </p:cTn>
                                        <p:tgtEl>
                                          <p:spTgt spid="13">
                                            <p:txEl>
                                              <p:pRg st="8" end="8"/>
                                            </p:txEl>
                                          </p:spTgt>
                                        </p:tgtEl>
                                        <p:attrNameLst>
                                          <p:attrName>style.visibility</p:attrName>
                                        </p:attrNameLst>
                                      </p:cBhvr>
                                      <p:to>
                                        <p:strVal val="visible"/>
                                      </p:to>
                                    </p:set>
                                    <p:animEffect transition="in" filter="box(in)">
                                      <p:cBhvr>
                                        <p:cTn id="43" dur="500"/>
                                        <p:tgtEl>
                                          <p:spTgt spid="1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p:cNvPicPr>
            <a:picLocks noChangeAspect="1" noChangeArrowheads="1"/>
          </p:cNvPicPr>
          <p:nvPr/>
        </p:nvPicPr>
        <p:blipFill>
          <a:blip r:embed="rId2" cstate="print"/>
          <a:srcRect l="56223" t="5468" r="18422" b="23450"/>
          <a:stretch>
            <a:fillRect/>
          </a:stretch>
        </p:blipFill>
        <p:spPr bwMode="auto">
          <a:xfrm>
            <a:off x="8124760" y="6324600"/>
            <a:ext cx="693889" cy="392198"/>
          </a:xfrm>
          <a:prstGeom prst="rect">
            <a:avLst/>
          </a:prstGeom>
          <a:ln>
            <a:solidFill>
              <a:srgbClr val="C49F00"/>
            </a:solidFill>
          </a:ln>
          <a:effectLst/>
        </p:spPr>
      </p:pic>
      <p:cxnSp>
        <p:nvCxnSpPr>
          <p:cNvPr id="8" name="Straight Connector 7"/>
          <p:cNvCxnSpPr/>
          <p:nvPr/>
        </p:nvCxnSpPr>
        <p:spPr>
          <a:xfrm flipV="1">
            <a:off x="1142977" y="6324599"/>
            <a:ext cx="6781823" cy="1"/>
          </a:xfrm>
          <a:prstGeom prst="line">
            <a:avLst/>
          </a:prstGeom>
          <a:ln w="12700">
            <a:solidFill>
              <a:srgbClr val="C49F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142977" y="6748299"/>
            <a:ext cx="6781823" cy="0"/>
          </a:xfrm>
          <a:prstGeom prst="line">
            <a:avLst/>
          </a:prstGeom>
          <a:ln w="12700">
            <a:solidFill>
              <a:srgbClr val="C49F00"/>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3" cstate="print"/>
          <a:srcRect/>
          <a:stretch>
            <a:fillRect/>
          </a:stretch>
        </p:blipFill>
        <p:spPr bwMode="auto">
          <a:xfrm>
            <a:off x="285721" y="6324600"/>
            <a:ext cx="857256" cy="423699"/>
          </a:xfrm>
          <a:prstGeom prst="rect">
            <a:avLst/>
          </a:prstGeom>
          <a:noFill/>
          <a:ln w="9525">
            <a:noFill/>
            <a:miter lim="800000"/>
            <a:headEnd/>
            <a:tailEnd/>
          </a:ln>
          <a:effectLst/>
        </p:spPr>
      </p:pic>
      <p:cxnSp>
        <p:nvCxnSpPr>
          <p:cNvPr id="16" name="Straight Connector 15"/>
          <p:cNvCxnSpPr/>
          <p:nvPr/>
        </p:nvCxnSpPr>
        <p:spPr>
          <a:xfrm>
            <a:off x="0" y="1066800"/>
            <a:ext cx="8929718" cy="1588"/>
          </a:xfrm>
          <a:prstGeom prst="line">
            <a:avLst/>
          </a:prstGeom>
          <a:ln>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18" name="Title 3"/>
          <p:cNvSpPr txBox="1">
            <a:spLocks/>
          </p:cNvSpPr>
          <p:nvPr/>
        </p:nvSpPr>
        <p:spPr>
          <a:xfrm>
            <a:off x="71438" y="-24"/>
            <a:ext cx="9001156" cy="571504"/>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endParaRPr kumimoji="0" lang="en-ZA" sz="2400" b="1" i="0" u="none" strike="noStrike" kern="1200" cap="none" spc="0" normalizeH="0" baseline="0" noProof="0" dirty="0">
              <a:ln>
                <a:noFill/>
              </a:ln>
              <a:solidFill>
                <a:srgbClr val="C49F00"/>
              </a:solidFill>
              <a:effectLst/>
              <a:uLnTx/>
              <a:uFillTx/>
              <a:latin typeface="Arial" pitchFamily="34" charset="0"/>
              <a:ea typeface="+mj-ea"/>
              <a:cs typeface="Arial" pitchFamily="34" charset="0"/>
            </a:endParaRPr>
          </a:p>
        </p:txBody>
      </p:sp>
      <p:sp>
        <p:nvSpPr>
          <p:cNvPr id="11" name="Title 3"/>
          <p:cNvSpPr txBox="1">
            <a:spLocks/>
          </p:cNvSpPr>
          <p:nvPr/>
        </p:nvSpPr>
        <p:spPr>
          <a:xfrm>
            <a:off x="84788" y="381000"/>
            <a:ext cx="9001156" cy="571504"/>
          </a:xfrm>
          <a:prstGeom prst="rect">
            <a:avLst/>
          </a:prstGeom>
        </p:spPr>
        <p:txBody>
          <a:bodyPr vert="horz" lIns="91440" tIns="45720" rIns="91440" bIns="45720" rtlCol="0" anchor="ct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ZA" sz="3200" b="1" noProof="0" dirty="0" smtClean="0">
                <a:latin typeface="Arial" pitchFamily="34" charset="0"/>
                <a:ea typeface="+mj-ea"/>
                <a:cs typeface="Arial" pitchFamily="34" charset="0"/>
              </a:rPr>
              <a:t>MOSH Noise Team Initiatives</a:t>
            </a:r>
            <a:endParaRPr kumimoji="0" lang="en-ZA" sz="3200" b="1" i="0" u="none" strike="noStrike" kern="1200" cap="none" spc="0" normalizeH="0" baseline="0" noProof="0" dirty="0">
              <a:ln>
                <a:noFill/>
              </a:ln>
              <a:effectLst/>
              <a:uLnTx/>
              <a:uFillTx/>
              <a:latin typeface="Arial" pitchFamily="34" charset="0"/>
              <a:ea typeface="+mj-ea"/>
              <a:cs typeface="Arial" pitchFamily="34" charset="0"/>
            </a:endParaRPr>
          </a:p>
        </p:txBody>
      </p:sp>
      <p:sp>
        <p:nvSpPr>
          <p:cNvPr id="10" name="Rectangle 9"/>
          <p:cNvSpPr/>
          <p:nvPr/>
        </p:nvSpPr>
        <p:spPr>
          <a:xfrm>
            <a:off x="2590800" y="6324600"/>
            <a:ext cx="3801041" cy="369332"/>
          </a:xfrm>
          <a:prstGeom prst="rect">
            <a:avLst/>
          </a:prstGeom>
        </p:spPr>
        <p:txBody>
          <a:bodyPr wrap="none">
            <a:spAutoFit/>
          </a:bodyPr>
          <a:lstStyle/>
          <a:p>
            <a:pPr marL="342900" lvl="0" indent="-342900" algn="ctr" fontAlgn="auto">
              <a:spcBef>
                <a:spcPct val="20000"/>
              </a:spcBef>
              <a:spcAft>
                <a:spcPts val="0"/>
              </a:spcAft>
              <a:defRPr/>
            </a:pPr>
            <a:r>
              <a:rPr lang="en-ZA" b="1" dirty="0" smtClean="0">
                <a:solidFill>
                  <a:schemeClr val="tx1">
                    <a:lumMod val="75000"/>
                    <a:lumOff val="25000"/>
                  </a:schemeClr>
                </a:solidFill>
                <a:latin typeface="Arial" pitchFamily="34" charset="0"/>
                <a:cs typeface="Arial" pitchFamily="34" charset="0"/>
              </a:rPr>
              <a:t>Leading the change to zero harm</a:t>
            </a:r>
            <a:endParaRPr lang="en-ZA" b="1" dirty="0">
              <a:solidFill>
                <a:schemeClr val="tx1">
                  <a:lumMod val="75000"/>
                  <a:lumOff val="25000"/>
                </a:schemeClr>
              </a:solidFill>
              <a:latin typeface="Arial" pitchFamily="34" charset="0"/>
              <a:cs typeface="Arial" pitchFamily="34" charset="0"/>
            </a:endParaRPr>
          </a:p>
        </p:txBody>
      </p:sp>
      <p:sp>
        <p:nvSpPr>
          <p:cNvPr id="889" name="Rectangle 3"/>
          <p:cNvSpPr txBox="1">
            <a:spLocks noChangeArrowheads="1"/>
          </p:cNvSpPr>
          <p:nvPr/>
        </p:nvSpPr>
        <p:spPr>
          <a:xfrm>
            <a:off x="381000" y="1295400"/>
            <a:ext cx="8424936" cy="4800600"/>
          </a:xfrm>
          <a:prstGeom prst="rect">
            <a:avLst/>
          </a:prstGeom>
        </p:spPr>
        <p:txBody>
          <a:bodyPr vert="horz" lIns="91440" tIns="45720" rIns="91440" bIns="45720" rtlCol="0">
            <a:normAutofit/>
          </a:bodyPr>
          <a:lstStyle/>
          <a:p>
            <a:pPr marL="609600" marR="0" lvl="0" indent="-609600" algn="ctr" defTabSz="914400" rtl="0" eaLnBrk="1" fontAlgn="auto" latinLnBrk="0" hangingPunct="1">
              <a:lnSpc>
                <a:spcPct val="9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ZA" sz="800" b="1"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3" name="Rectangle 8"/>
          <p:cNvSpPr>
            <a:spLocks noChangeArrowheads="1"/>
          </p:cNvSpPr>
          <p:nvPr/>
        </p:nvSpPr>
        <p:spPr bwMode="auto">
          <a:xfrm>
            <a:off x="228600" y="1143000"/>
            <a:ext cx="8382000" cy="5334000"/>
          </a:xfrm>
          <a:prstGeom prst="rect">
            <a:avLst/>
          </a:prstGeom>
          <a:noFill/>
          <a:ln w="9525">
            <a:noFill/>
            <a:miter lim="800000"/>
            <a:headEnd/>
            <a:tailEnd/>
          </a:ln>
        </p:spPr>
        <p:txBody>
          <a:bodyPr/>
          <a:lstStyle/>
          <a:p>
            <a:pPr marL="342900" indent="-342900">
              <a:buFontTx/>
              <a:buChar char="•"/>
              <a:defRPr/>
            </a:pPr>
            <a:r>
              <a:rPr lang="en-US" sz="2400" dirty="0" smtClean="0">
                <a:latin typeface="+mn-lt"/>
                <a:cs typeface="+mn-cs"/>
              </a:rPr>
              <a:t>1</a:t>
            </a:r>
            <a:r>
              <a:rPr lang="en-US" sz="2400" baseline="30000" dirty="0" smtClean="0">
                <a:latin typeface="+mn-lt"/>
                <a:cs typeface="+mn-cs"/>
              </a:rPr>
              <a:t>st</a:t>
            </a:r>
            <a:r>
              <a:rPr lang="en-US" sz="2400" dirty="0" smtClean="0">
                <a:latin typeface="+mn-lt"/>
                <a:cs typeface="+mn-cs"/>
              </a:rPr>
              <a:t> Leading Practice  - Noise Elimination (2008)</a:t>
            </a:r>
          </a:p>
          <a:p>
            <a:pPr marL="800100" lvl="1" indent="-342900">
              <a:buFont typeface="Courier New" pitchFamily="49" charset="0"/>
              <a:buChar char="o"/>
              <a:defRPr/>
            </a:pPr>
            <a:r>
              <a:rPr lang="en-US" sz="2000" dirty="0" smtClean="0">
                <a:latin typeface="+mn-lt"/>
                <a:cs typeface="+mn-cs"/>
              </a:rPr>
              <a:t>Electric Drilling Machine</a:t>
            </a:r>
          </a:p>
          <a:p>
            <a:pPr marL="1257300" lvl="2" indent="-342900">
              <a:buFont typeface="Wingdings" pitchFamily="2" charset="2"/>
              <a:buChar char="q"/>
              <a:defRPr/>
            </a:pPr>
            <a:r>
              <a:rPr lang="en-US" sz="2000" dirty="0" smtClean="0">
                <a:latin typeface="+mn-lt"/>
                <a:cs typeface="+mn-cs"/>
              </a:rPr>
              <a:t>World-wide accepted approach</a:t>
            </a:r>
          </a:p>
          <a:p>
            <a:pPr marL="1257300" lvl="2" indent="-342900">
              <a:buFont typeface="Wingdings" pitchFamily="2" charset="2"/>
              <a:buChar char="q"/>
              <a:defRPr/>
            </a:pPr>
            <a:r>
              <a:rPr lang="en-US" sz="2000" dirty="0" smtClean="0">
                <a:latin typeface="+mn-lt"/>
                <a:cs typeface="+mn-cs"/>
              </a:rPr>
              <a:t>Not successful</a:t>
            </a:r>
          </a:p>
          <a:p>
            <a:pPr marL="1714500" lvl="3" indent="-342900">
              <a:buFont typeface="Wingdings" pitchFamily="2" charset="2"/>
              <a:buChar char="§"/>
              <a:defRPr/>
            </a:pPr>
            <a:r>
              <a:rPr lang="en-US" dirty="0" smtClean="0">
                <a:latin typeface="+mn-lt"/>
                <a:cs typeface="+mn-cs"/>
              </a:rPr>
              <a:t>Right answer in a wrong paradigm – </a:t>
            </a:r>
            <a:r>
              <a:rPr lang="en-US" b="1" i="1" dirty="0" smtClean="0">
                <a:latin typeface="+mn-lt"/>
                <a:cs typeface="+mn-cs"/>
              </a:rPr>
              <a:t>Galileo </a:t>
            </a:r>
          </a:p>
          <a:p>
            <a:pPr marL="1257300" lvl="2" indent="-342900">
              <a:buFont typeface="Wingdings" pitchFamily="2" charset="2"/>
              <a:buChar char="q"/>
              <a:defRPr/>
            </a:pPr>
            <a:r>
              <a:rPr lang="en-US" sz="2000" dirty="0" smtClean="0">
                <a:latin typeface="+mn-lt"/>
                <a:cs typeface="+mn-cs"/>
              </a:rPr>
              <a:t>Is it worth revisiting? </a:t>
            </a:r>
            <a:r>
              <a:rPr lang="en-US" sz="2000" b="1" dirty="0" smtClean="0">
                <a:solidFill>
                  <a:srgbClr val="FF0000"/>
                </a:solidFill>
                <a:latin typeface="+mn-lt"/>
                <a:cs typeface="+mn-cs"/>
              </a:rPr>
              <a:t>YES</a:t>
            </a:r>
          </a:p>
          <a:p>
            <a:pPr marL="1257300" lvl="2" indent="-342900">
              <a:defRPr/>
            </a:pPr>
            <a:endParaRPr lang="en-US" sz="2000" b="1" dirty="0" smtClean="0">
              <a:solidFill>
                <a:srgbClr val="FF0000"/>
              </a:solidFill>
              <a:latin typeface="+mn-lt"/>
              <a:cs typeface="+mn-cs"/>
            </a:endParaRPr>
          </a:p>
          <a:p>
            <a:pPr marL="342900" indent="-342900">
              <a:buFontTx/>
              <a:buChar char="•"/>
              <a:defRPr/>
            </a:pPr>
            <a:r>
              <a:rPr lang="en-US" sz="2400" dirty="0" smtClean="0">
                <a:latin typeface="+mn-lt"/>
                <a:cs typeface="+mn-cs"/>
              </a:rPr>
              <a:t>2nd Leading Practice  - PPE and Administrative Control (2010 -2011)</a:t>
            </a:r>
          </a:p>
          <a:p>
            <a:pPr marL="800100" lvl="1" indent="-342900">
              <a:buFont typeface="Courier New" pitchFamily="49" charset="0"/>
              <a:buChar char="o"/>
              <a:defRPr/>
            </a:pPr>
            <a:r>
              <a:rPr lang="en-US" sz="2000" dirty="0" smtClean="0">
                <a:latin typeface="+mn-lt"/>
                <a:cs typeface="+mn-cs"/>
              </a:rPr>
              <a:t>Hearing Protection Device , Training ,Awareness and Selection Tool (HPD _ TAS)</a:t>
            </a:r>
          </a:p>
          <a:p>
            <a:pPr marL="1257300" lvl="2" indent="-342900">
              <a:buFont typeface="Wingdings" pitchFamily="2" charset="2"/>
              <a:buChar char="q"/>
              <a:defRPr/>
            </a:pPr>
            <a:r>
              <a:rPr lang="en-US" sz="2000" dirty="0" smtClean="0">
                <a:latin typeface="+mn-lt"/>
                <a:cs typeface="+mn-cs"/>
              </a:rPr>
              <a:t>Only segments of the Leading Practice implemented</a:t>
            </a:r>
          </a:p>
          <a:p>
            <a:pPr marL="1714500" lvl="3" indent="-342900">
              <a:buFont typeface="Wingdings" pitchFamily="2" charset="2"/>
              <a:buChar char="§"/>
              <a:defRPr/>
            </a:pPr>
            <a:r>
              <a:rPr lang="en-US" i="1" dirty="0" smtClean="0">
                <a:solidFill>
                  <a:srgbClr val="FF0000"/>
                </a:solidFill>
                <a:latin typeface="+mn-lt"/>
                <a:cs typeface="+mn-cs"/>
              </a:rPr>
              <a:t>Wrong </a:t>
            </a:r>
            <a:r>
              <a:rPr lang="en-US" dirty="0" smtClean="0">
                <a:latin typeface="+mn-lt"/>
                <a:cs typeface="+mn-cs"/>
              </a:rPr>
              <a:t>answer in a right paradigm</a:t>
            </a:r>
          </a:p>
          <a:p>
            <a:pPr marL="1257300" lvl="2" indent="-342900">
              <a:buFont typeface="Wingdings" pitchFamily="2" charset="2"/>
              <a:buChar char="q"/>
              <a:defRPr/>
            </a:pPr>
            <a:r>
              <a:rPr lang="en-US" sz="2000" dirty="0" smtClean="0">
                <a:latin typeface="+mn-lt"/>
                <a:cs typeface="+mn-cs"/>
              </a:rPr>
              <a:t>Is it worth revisiting</a:t>
            </a:r>
            <a:r>
              <a:rPr lang="en-US" sz="2000" dirty="0" smtClean="0">
                <a:latin typeface="+mn-lt"/>
                <a:cs typeface="+mn-cs"/>
              </a:rPr>
              <a:t>?</a:t>
            </a:r>
          </a:p>
          <a:p>
            <a:pPr marL="1257300" lvl="2" indent="-342900">
              <a:buFont typeface="Wingdings" pitchFamily="2" charset="2"/>
              <a:buChar char="q"/>
              <a:defRPr/>
            </a:pPr>
            <a:r>
              <a:rPr lang="en-US" sz="2000" dirty="0" smtClean="0">
                <a:latin typeface="+mn-lt"/>
                <a:cs typeface="+mn-cs"/>
              </a:rPr>
              <a:t>Prof. </a:t>
            </a:r>
            <a:r>
              <a:rPr lang="en-US" sz="2000" dirty="0" err="1" smtClean="0">
                <a:latin typeface="+mn-lt"/>
                <a:cs typeface="+mn-cs"/>
              </a:rPr>
              <a:t>Cas</a:t>
            </a:r>
            <a:r>
              <a:rPr lang="en-US" sz="2000" dirty="0" smtClean="0">
                <a:latin typeface="+mn-lt"/>
                <a:cs typeface="+mn-cs"/>
              </a:rPr>
              <a:t> Badenhorst ‘s MMPA presentation – </a:t>
            </a:r>
            <a:r>
              <a:rPr lang="en-US" dirty="0" smtClean="0">
                <a:latin typeface="+mn-lt"/>
                <a:cs typeface="+mn-cs"/>
              </a:rPr>
              <a:t>“</a:t>
            </a:r>
            <a:r>
              <a:rPr lang="en-GB" sz="1200" b="1" i="1" dirty="0" smtClean="0">
                <a:solidFill>
                  <a:srgbClr val="FF0000"/>
                </a:solidFill>
              </a:rPr>
              <a:t>It is wrong to protect with PPE and then use medical surveillance to measure our success or failure </a:t>
            </a:r>
            <a:r>
              <a:rPr lang="en-GB" sz="1200" b="1" i="1" dirty="0" smtClean="0">
                <a:solidFill>
                  <a:srgbClr val="FF0000"/>
                </a:solidFill>
              </a:rPr>
              <a:t>. Occupational </a:t>
            </a:r>
            <a:r>
              <a:rPr lang="en-GB" sz="1200" b="1" i="1" dirty="0" smtClean="0">
                <a:solidFill>
                  <a:srgbClr val="FF0000"/>
                </a:solidFill>
              </a:rPr>
              <a:t>medicine and hygiene as disciplines are not the “silver bulle</a:t>
            </a:r>
            <a:r>
              <a:rPr lang="en-GB" sz="1200" b="1" i="1" dirty="0" smtClean="0"/>
              <a:t>t</a:t>
            </a:r>
            <a:r>
              <a:rPr lang="en-GB" sz="1200" b="1" i="1" dirty="0" smtClean="0"/>
              <a:t>”</a:t>
            </a:r>
            <a:endParaRPr lang="en-US" sz="2000" b="1" dirty="0" smtClean="0"/>
          </a:p>
          <a:p>
            <a:pPr marL="1257300" lvl="2" indent="-342900">
              <a:buFont typeface="Wingdings" pitchFamily="2" charset="2"/>
              <a:buChar char="q"/>
              <a:defRPr/>
            </a:pPr>
            <a:endParaRPr lang="en-US" sz="2000" dirty="0" smtClean="0">
              <a:latin typeface="+mn-lt"/>
              <a:cs typeface="+mn-cs"/>
            </a:endParaRPr>
          </a:p>
          <a:p>
            <a:pPr marL="1257300" lvl="2" indent="-342900">
              <a:defRPr/>
            </a:pPr>
            <a:endParaRPr lang="en-US" sz="3200" dirty="0" smtClean="0">
              <a:latin typeface="+mn-lt"/>
              <a:cs typeface="+mn-cs"/>
            </a:endParaRPr>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box(in)">
                                      <p:cBhvr>
                                        <p:cTn id="7" dur="500"/>
                                        <p:tgtEl>
                                          <p:spTgt spid="13">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13">
                                            <p:txEl>
                                              <p:pRg st="1" end="1"/>
                                            </p:txEl>
                                          </p:spTgt>
                                        </p:tgtEl>
                                        <p:attrNameLst>
                                          <p:attrName>style.visibility</p:attrName>
                                        </p:attrNameLst>
                                      </p:cBhvr>
                                      <p:to>
                                        <p:strVal val="visible"/>
                                      </p:to>
                                    </p:set>
                                    <p:animEffect transition="in" filter="box(in)">
                                      <p:cBhvr>
                                        <p:cTn id="10" dur="500"/>
                                        <p:tgtEl>
                                          <p:spTgt spid="1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nodeType="clickEffect">
                                  <p:stCondLst>
                                    <p:cond delay="0"/>
                                  </p:stCondLst>
                                  <p:childTnLst>
                                    <p:set>
                                      <p:cBhvr>
                                        <p:cTn id="14" dur="1" fill="hold">
                                          <p:stCondLst>
                                            <p:cond delay="0"/>
                                          </p:stCondLst>
                                        </p:cTn>
                                        <p:tgtEl>
                                          <p:spTgt spid="13">
                                            <p:txEl>
                                              <p:pRg st="2" end="2"/>
                                            </p:txEl>
                                          </p:spTgt>
                                        </p:tgtEl>
                                        <p:attrNameLst>
                                          <p:attrName>style.visibility</p:attrName>
                                        </p:attrNameLst>
                                      </p:cBhvr>
                                      <p:to>
                                        <p:strVal val="visible"/>
                                      </p:to>
                                    </p:set>
                                    <p:animEffect transition="in" filter="box(in)">
                                      <p:cBhvr>
                                        <p:cTn id="15" dur="500"/>
                                        <p:tgtEl>
                                          <p:spTgt spid="13">
                                            <p:txEl>
                                              <p:pRg st="2" end="2"/>
                                            </p:txEl>
                                          </p:spTgt>
                                        </p:tgtEl>
                                      </p:cBhvr>
                                    </p:animEffect>
                                  </p:childTnLst>
                                </p:cTn>
                              </p:par>
                              <p:par>
                                <p:cTn id="16" presetID="4" presetClass="entr" presetSubtype="16" fill="hold" nodeType="withEffect">
                                  <p:stCondLst>
                                    <p:cond delay="0"/>
                                  </p:stCondLst>
                                  <p:childTnLst>
                                    <p:set>
                                      <p:cBhvr>
                                        <p:cTn id="17" dur="1" fill="hold">
                                          <p:stCondLst>
                                            <p:cond delay="0"/>
                                          </p:stCondLst>
                                        </p:cTn>
                                        <p:tgtEl>
                                          <p:spTgt spid="13">
                                            <p:txEl>
                                              <p:pRg st="3" end="3"/>
                                            </p:txEl>
                                          </p:spTgt>
                                        </p:tgtEl>
                                        <p:attrNameLst>
                                          <p:attrName>style.visibility</p:attrName>
                                        </p:attrNameLst>
                                      </p:cBhvr>
                                      <p:to>
                                        <p:strVal val="visible"/>
                                      </p:to>
                                    </p:set>
                                    <p:animEffect transition="in" filter="box(in)">
                                      <p:cBhvr>
                                        <p:cTn id="18" dur="500"/>
                                        <p:tgtEl>
                                          <p:spTgt spid="13">
                                            <p:txEl>
                                              <p:pRg st="3" end="3"/>
                                            </p:txEl>
                                          </p:spTgt>
                                        </p:tgtEl>
                                      </p:cBhvr>
                                    </p:animEffect>
                                  </p:childTnLst>
                                </p:cTn>
                              </p:par>
                              <p:par>
                                <p:cTn id="19" presetID="4" presetClass="entr" presetSubtype="16" fill="hold" nodeType="withEffect">
                                  <p:stCondLst>
                                    <p:cond delay="0"/>
                                  </p:stCondLst>
                                  <p:childTnLst>
                                    <p:set>
                                      <p:cBhvr>
                                        <p:cTn id="20" dur="1" fill="hold">
                                          <p:stCondLst>
                                            <p:cond delay="0"/>
                                          </p:stCondLst>
                                        </p:cTn>
                                        <p:tgtEl>
                                          <p:spTgt spid="13">
                                            <p:txEl>
                                              <p:pRg st="4" end="4"/>
                                            </p:txEl>
                                          </p:spTgt>
                                        </p:tgtEl>
                                        <p:attrNameLst>
                                          <p:attrName>style.visibility</p:attrName>
                                        </p:attrNameLst>
                                      </p:cBhvr>
                                      <p:to>
                                        <p:strVal val="visible"/>
                                      </p:to>
                                    </p:set>
                                    <p:animEffect transition="in" filter="box(in)">
                                      <p:cBhvr>
                                        <p:cTn id="21" dur="500"/>
                                        <p:tgtEl>
                                          <p:spTgt spid="13">
                                            <p:txEl>
                                              <p:pRg st="4" end="4"/>
                                            </p:txEl>
                                          </p:spTgt>
                                        </p:tgtEl>
                                      </p:cBhvr>
                                    </p:animEffect>
                                  </p:childTnLst>
                                </p:cTn>
                              </p:par>
                              <p:par>
                                <p:cTn id="22" presetID="4" presetClass="entr" presetSubtype="16" fill="hold" nodeType="withEffect">
                                  <p:stCondLst>
                                    <p:cond delay="0"/>
                                  </p:stCondLst>
                                  <p:childTnLst>
                                    <p:set>
                                      <p:cBhvr>
                                        <p:cTn id="23" dur="1" fill="hold">
                                          <p:stCondLst>
                                            <p:cond delay="0"/>
                                          </p:stCondLst>
                                        </p:cTn>
                                        <p:tgtEl>
                                          <p:spTgt spid="13">
                                            <p:txEl>
                                              <p:pRg st="5" end="5"/>
                                            </p:txEl>
                                          </p:spTgt>
                                        </p:tgtEl>
                                        <p:attrNameLst>
                                          <p:attrName>style.visibility</p:attrName>
                                        </p:attrNameLst>
                                      </p:cBhvr>
                                      <p:to>
                                        <p:strVal val="visible"/>
                                      </p:to>
                                    </p:set>
                                    <p:animEffect transition="in" filter="box(in)">
                                      <p:cBhvr>
                                        <p:cTn id="24" dur="500"/>
                                        <p:tgtEl>
                                          <p:spTgt spid="1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4" presetClass="entr" presetSubtype="16" fill="hold" nodeType="clickEffect">
                                  <p:stCondLst>
                                    <p:cond delay="0"/>
                                  </p:stCondLst>
                                  <p:childTnLst>
                                    <p:set>
                                      <p:cBhvr>
                                        <p:cTn id="28" dur="1" fill="hold">
                                          <p:stCondLst>
                                            <p:cond delay="0"/>
                                          </p:stCondLst>
                                        </p:cTn>
                                        <p:tgtEl>
                                          <p:spTgt spid="13">
                                            <p:txEl>
                                              <p:pRg st="7" end="7"/>
                                            </p:txEl>
                                          </p:spTgt>
                                        </p:tgtEl>
                                        <p:attrNameLst>
                                          <p:attrName>style.visibility</p:attrName>
                                        </p:attrNameLst>
                                      </p:cBhvr>
                                      <p:to>
                                        <p:strVal val="visible"/>
                                      </p:to>
                                    </p:set>
                                    <p:animEffect transition="in" filter="box(in)">
                                      <p:cBhvr>
                                        <p:cTn id="29" dur="500"/>
                                        <p:tgtEl>
                                          <p:spTgt spid="13">
                                            <p:txEl>
                                              <p:pRg st="7" end="7"/>
                                            </p:txEl>
                                          </p:spTgt>
                                        </p:tgtEl>
                                      </p:cBhvr>
                                    </p:animEffect>
                                  </p:childTnLst>
                                </p:cTn>
                              </p:par>
                              <p:par>
                                <p:cTn id="30" presetID="4" presetClass="entr" presetSubtype="16" fill="hold" nodeType="withEffect">
                                  <p:stCondLst>
                                    <p:cond delay="0"/>
                                  </p:stCondLst>
                                  <p:childTnLst>
                                    <p:set>
                                      <p:cBhvr>
                                        <p:cTn id="31" dur="1" fill="hold">
                                          <p:stCondLst>
                                            <p:cond delay="0"/>
                                          </p:stCondLst>
                                        </p:cTn>
                                        <p:tgtEl>
                                          <p:spTgt spid="13">
                                            <p:txEl>
                                              <p:pRg st="8" end="8"/>
                                            </p:txEl>
                                          </p:spTgt>
                                        </p:tgtEl>
                                        <p:attrNameLst>
                                          <p:attrName>style.visibility</p:attrName>
                                        </p:attrNameLst>
                                      </p:cBhvr>
                                      <p:to>
                                        <p:strVal val="visible"/>
                                      </p:to>
                                    </p:set>
                                    <p:animEffect transition="in" filter="box(in)">
                                      <p:cBhvr>
                                        <p:cTn id="32" dur="500"/>
                                        <p:tgtEl>
                                          <p:spTgt spid="13">
                                            <p:txEl>
                                              <p:pRg st="8" end="8"/>
                                            </p:txEl>
                                          </p:spTgt>
                                        </p:tgtEl>
                                      </p:cBhvr>
                                    </p:animEffect>
                                  </p:childTnLst>
                                </p:cTn>
                              </p:par>
                              <p:par>
                                <p:cTn id="33" presetID="4" presetClass="entr" presetSubtype="16" fill="hold" nodeType="withEffect">
                                  <p:stCondLst>
                                    <p:cond delay="0"/>
                                  </p:stCondLst>
                                  <p:childTnLst>
                                    <p:set>
                                      <p:cBhvr>
                                        <p:cTn id="34" dur="1" fill="hold">
                                          <p:stCondLst>
                                            <p:cond delay="0"/>
                                          </p:stCondLst>
                                        </p:cTn>
                                        <p:tgtEl>
                                          <p:spTgt spid="13">
                                            <p:txEl>
                                              <p:pRg st="9" end="9"/>
                                            </p:txEl>
                                          </p:spTgt>
                                        </p:tgtEl>
                                        <p:attrNameLst>
                                          <p:attrName>style.visibility</p:attrName>
                                        </p:attrNameLst>
                                      </p:cBhvr>
                                      <p:to>
                                        <p:strVal val="visible"/>
                                      </p:to>
                                    </p:set>
                                    <p:animEffect transition="in" filter="box(in)">
                                      <p:cBhvr>
                                        <p:cTn id="35" dur="500"/>
                                        <p:tgtEl>
                                          <p:spTgt spid="13">
                                            <p:txEl>
                                              <p:pRg st="9" end="9"/>
                                            </p:txEl>
                                          </p:spTgt>
                                        </p:tgtEl>
                                      </p:cBhvr>
                                    </p:animEffect>
                                  </p:childTnLst>
                                </p:cTn>
                              </p:par>
                              <p:par>
                                <p:cTn id="36" presetID="4" presetClass="entr" presetSubtype="16" fill="hold" nodeType="withEffect">
                                  <p:stCondLst>
                                    <p:cond delay="0"/>
                                  </p:stCondLst>
                                  <p:childTnLst>
                                    <p:set>
                                      <p:cBhvr>
                                        <p:cTn id="37" dur="1" fill="hold">
                                          <p:stCondLst>
                                            <p:cond delay="0"/>
                                          </p:stCondLst>
                                        </p:cTn>
                                        <p:tgtEl>
                                          <p:spTgt spid="13">
                                            <p:txEl>
                                              <p:pRg st="10" end="10"/>
                                            </p:txEl>
                                          </p:spTgt>
                                        </p:tgtEl>
                                        <p:attrNameLst>
                                          <p:attrName>style.visibility</p:attrName>
                                        </p:attrNameLst>
                                      </p:cBhvr>
                                      <p:to>
                                        <p:strVal val="visible"/>
                                      </p:to>
                                    </p:set>
                                    <p:animEffect transition="in" filter="box(in)">
                                      <p:cBhvr>
                                        <p:cTn id="38" dur="500"/>
                                        <p:tgtEl>
                                          <p:spTgt spid="13">
                                            <p:txEl>
                                              <p:pRg st="10" end="10"/>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4" presetClass="entr" presetSubtype="16" fill="hold" nodeType="clickEffect">
                                  <p:stCondLst>
                                    <p:cond delay="0"/>
                                  </p:stCondLst>
                                  <p:childTnLst>
                                    <p:set>
                                      <p:cBhvr>
                                        <p:cTn id="42" dur="1" fill="hold">
                                          <p:stCondLst>
                                            <p:cond delay="0"/>
                                          </p:stCondLst>
                                        </p:cTn>
                                        <p:tgtEl>
                                          <p:spTgt spid="13">
                                            <p:txEl>
                                              <p:pRg st="11" end="11"/>
                                            </p:txEl>
                                          </p:spTgt>
                                        </p:tgtEl>
                                        <p:attrNameLst>
                                          <p:attrName>style.visibility</p:attrName>
                                        </p:attrNameLst>
                                      </p:cBhvr>
                                      <p:to>
                                        <p:strVal val="visible"/>
                                      </p:to>
                                    </p:set>
                                    <p:animEffect transition="in" filter="box(in)">
                                      <p:cBhvr>
                                        <p:cTn id="43" dur="500"/>
                                        <p:tgtEl>
                                          <p:spTgt spid="13">
                                            <p:txEl>
                                              <p:pRg st="11" end="11"/>
                                            </p:txEl>
                                          </p:spTgt>
                                        </p:tgtEl>
                                      </p:cBhvr>
                                    </p:animEffect>
                                  </p:childTnLst>
                                </p:cTn>
                              </p:par>
                              <p:par>
                                <p:cTn id="44" presetID="4" presetClass="entr" presetSubtype="16" fill="hold" nodeType="withEffect">
                                  <p:stCondLst>
                                    <p:cond delay="0"/>
                                  </p:stCondLst>
                                  <p:childTnLst>
                                    <p:set>
                                      <p:cBhvr>
                                        <p:cTn id="45" dur="1" fill="hold">
                                          <p:stCondLst>
                                            <p:cond delay="0"/>
                                          </p:stCondLst>
                                        </p:cTn>
                                        <p:tgtEl>
                                          <p:spTgt spid="13">
                                            <p:txEl>
                                              <p:pRg st="12" end="12"/>
                                            </p:txEl>
                                          </p:spTgt>
                                        </p:tgtEl>
                                        <p:attrNameLst>
                                          <p:attrName>style.visibility</p:attrName>
                                        </p:attrNameLst>
                                      </p:cBhvr>
                                      <p:to>
                                        <p:strVal val="visible"/>
                                      </p:to>
                                    </p:set>
                                    <p:animEffect transition="in" filter="box(in)">
                                      <p:cBhvr>
                                        <p:cTn id="46" dur="500"/>
                                        <p:tgtEl>
                                          <p:spTgt spid="1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p:cNvPicPr>
            <a:picLocks noChangeAspect="1" noChangeArrowheads="1"/>
          </p:cNvPicPr>
          <p:nvPr/>
        </p:nvPicPr>
        <p:blipFill>
          <a:blip r:embed="rId2" cstate="print"/>
          <a:srcRect l="56223" t="5468" r="18422" b="23450"/>
          <a:stretch>
            <a:fillRect/>
          </a:stretch>
        </p:blipFill>
        <p:spPr bwMode="auto">
          <a:xfrm>
            <a:off x="8124760" y="6324600"/>
            <a:ext cx="693889" cy="392198"/>
          </a:xfrm>
          <a:prstGeom prst="rect">
            <a:avLst/>
          </a:prstGeom>
          <a:ln>
            <a:solidFill>
              <a:srgbClr val="C49F00"/>
            </a:solidFill>
          </a:ln>
          <a:effectLst/>
        </p:spPr>
      </p:pic>
      <p:cxnSp>
        <p:nvCxnSpPr>
          <p:cNvPr id="8" name="Straight Connector 7"/>
          <p:cNvCxnSpPr/>
          <p:nvPr/>
        </p:nvCxnSpPr>
        <p:spPr>
          <a:xfrm flipV="1">
            <a:off x="1142977" y="6324599"/>
            <a:ext cx="6781823" cy="1"/>
          </a:xfrm>
          <a:prstGeom prst="line">
            <a:avLst/>
          </a:prstGeom>
          <a:ln w="12700">
            <a:solidFill>
              <a:srgbClr val="C49F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142977" y="6748299"/>
            <a:ext cx="6781823" cy="0"/>
          </a:xfrm>
          <a:prstGeom prst="line">
            <a:avLst/>
          </a:prstGeom>
          <a:ln w="12700">
            <a:solidFill>
              <a:srgbClr val="C49F00"/>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3" cstate="print"/>
          <a:srcRect/>
          <a:stretch>
            <a:fillRect/>
          </a:stretch>
        </p:blipFill>
        <p:spPr bwMode="auto">
          <a:xfrm>
            <a:off x="285721" y="6324600"/>
            <a:ext cx="857256" cy="423699"/>
          </a:xfrm>
          <a:prstGeom prst="rect">
            <a:avLst/>
          </a:prstGeom>
          <a:noFill/>
          <a:ln w="9525">
            <a:noFill/>
            <a:miter lim="800000"/>
            <a:headEnd/>
            <a:tailEnd/>
          </a:ln>
          <a:effectLst/>
        </p:spPr>
      </p:pic>
      <p:cxnSp>
        <p:nvCxnSpPr>
          <p:cNvPr id="16" name="Straight Connector 15"/>
          <p:cNvCxnSpPr/>
          <p:nvPr/>
        </p:nvCxnSpPr>
        <p:spPr>
          <a:xfrm>
            <a:off x="0" y="1066800"/>
            <a:ext cx="8929718" cy="1588"/>
          </a:xfrm>
          <a:prstGeom prst="line">
            <a:avLst/>
          </a:prstGeom>
          <a:ln>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18" name="Title 3"/>
          <p:cNvSpPr txBox="1">
            <a:spLocks/>
          </p:cNvSpPr>
          <p:nvPr/>
        </p:nvSpPr>
        <p:spPr>
          <a:xfrm>
            <a:off x="71438" y="-24"/>
            <a:ext cx="9001156" cy="571504"/>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endParaRPr kumimoji="0" lang="en-ZA" sz="2400" b="1" i="0" u="none" strike="noStrike" kern="1200" cap="none" spc="0" normalizeH="0" baseline="0" noProof="0" dirty="0">
              <a:ln>
                <a:noFill/>
              </a:ln>
              <a:solidFill>
                <a:srgbClr val="C49F00"/>
              </a:solidFill>
              <a:effectLst/>
              <a:uLnTx/>
              <a:uFillTx/>
              <a:latin typeface="Arial" pitchFamily="34" charset="0"/>
              <a:ea typeface="+mj-ea"/>
              <a:cs typeface="Arial" pitchFamily="34" charset="0"/>
            </a:endParaRPr>
          </a:p>
        </p:txBody>
      </p:sp>
      <p:sp>
        <p:nvSpPr>
          <p:cNvPr id="11" name="Title 3"/>
          <p:cNvSpPr txBox="1">
            <a:spLocks/>
          </p:cNvSpPr>
          <p:nvPr/>
        </p:nvSpPr>
        <p:spPr>
          <a:xfrm>
            <a:off x="84788" y="381000"/>
            <a:ext cx="9001156" cy="571504"/>
          </a:xfrm>
          <a:prstGeom prst="rect">
            <a:avLst/>
          </a:prstGeom>
        </p:spPr>
        <p:txBody>
          <a:bodyPr vert="horz" lIns="91440" tIns="45720" rIns="91440" bIns="45720" rtlCol="0" anchor="ct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ZA" sz="3200" b="1" noProof="0" dirty="0" smtClean="0">
                <a:latin typeface="Arial" pitchFamily="34" charset="0"/>
                <a:ea typeface="+mj-ea"/>
                <a:cs typeface="Arial" pitchFamily="34" charset="0"/>
              </a:rPr>
              <a:t>MOSH Noise Team Initiatives (cont.)</a:t>
            </a:r>
            <a:endParaRPr kumimoji="0" lang="en-ZA" sz="3200" b="1" i="0" u="none" strike="noStrike" kern="1200" cap="none" spc="0" normalizeH="0" baseline="0" noProof="0" dirty="0">
              <a:ln>
                <a:noFill/>
              </a:ln>
              <a:effectLst/>
              <a:uLnTx/>
              <a:uFillTx/>
              <a:latin typeface="Arial" pitchFamily="34" charset="0"/>
              <a:ea typeface="+mj-ea"/>
              <a:cs typeface="Arial" pitchFamily="34" charset="0"/>
            </a:endParaRPr>
          </a:p>
        </p:txBody>
      </p:sp>
      <p:sp>
        <p:nvSpPr>
          <p:cNvPr id="10" name="Rectangle 9"/>
          <p:cNvSpPr/>
          <p:nvPr/>
        </p:nvSpPr>
        <p:spPr>
          <a:xfrm>
            <a:off x="2590800" y="6324600"/>
            <a:ext cx="3801041" cy="369332"/>
          </a:xfrm>
          <a:prstGeom prst="rect">
            <a:avLst/>
          </a:prstGeom>
        </p:spPr>
        <p:txBody>
          <a:bodyPr wrap="none">
            <a:spAutoFit/>
          </a:bodyPr>
          <a:lstStyle/>
          <a:p>
            <a:pPr marL="342900" lvl="0" indent="-342900" algn="ctr" fontAlgn="auto">
              <a:spcBef>
                <a:spcPct val="20000"/>
              </a:spcBef>
              <a:spcAft>
                <a:spcPts val="0"/>
              </a:spcAft>
              <a:defRPr/>
            </a:pPr>
            <a:r>
              <a:rPr lang="en-ZA" b="1" dirty="0" smtClean="0">
                <a:solidFill>
                  <a:schemeClr val="tx1">
                    <a:lumMod val="75000"/>
                    <a:lumOff val="25000"/>
                  </a:schemeClr>
                </a:solidFill>
                <a:latin typeface="Arial" pitchFamily="34" charset="0"/>
                <a:cs typeface="Arial" pitchFamily="34" charset="0"/>
              </a:rPr>
              <a:t>Leading the change to zero harm</a:t>
            </a:r>
            <a:endParaRPr lang="en-ZA" b="1" dirty="0">
              <a:solidFill>
                <a:schemeClr val="tx1">
                  <a:lumMod val="75000"/>
                  <a:lumOff val="25000"/>
                </a:schemeClr>
              </a:solidFill>
              <a:latin typeface="Arial" pitchFamily="34" charset="0"/>
              <a:cs typeface="Arial" pitchFamily="34" charset="0"/>
            </a:endParaRPr>
          </a:p>
        </p:txBody>
      </p:sp>
      <p:sp>
        <p:nvSpPr>
          <p:cNvPr id="889" name="Rectangle 3"/>
          <p:cNvSpPr txBox="1">
            <a:spLocks noChangeArrowheads="1"/>
          </p:cNvSpPr>
          <p:nvPr/>
        </p:nvSpPr>
        <p:spPr>
          <a:xfrm>
            <a:off x="381000" y="1295400"/>
            <a:ext cx="8424936" cy="4800600"/>
          </a:xfrm>
          <a:prstGeom prst="rect">
            <a:avLst/>
          </a:prstGeom>
        </p:spPr>
        <p:txBody>
          <a:bodyPr vert="horz" lIns="91440" tIns="45720" rIns="91440" bIns="45720" rtlCol="0">
            <a:normAutofit/>
          </a:bodyPr>
          <a:lstStyle/>
          <a:p>
            <a:pPr marL="609600" marR="0" lvl="0" indent="-609600" algn="ctr" defTabSz="914400" rtl="0" eaLnBrk="1" fontAlgn="auto" latinLnBrk="0" hangingPunct="1">
              <a:lnSpc>
                <a:spcPct val="9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ZA" sz="800" b="1"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3" name="Rectangle 8"/>
          <p:cNvSpPr>
            <a:spLocks noChangeArrowheads="1"/>
          </p:cNvSpPr>
          <p:nvPr/>
        </p:nvSpPr>
        <p:spPr bwMode="auto">
          <a:xfrm>
            <a:off x="228600" y="1143000"/>
            <a:ext cx="8382000" cy="3810000"/>
          </a:xfrm>
          <a:prstGeom prst="rect">
            <a:avLst/>
          </a:prstGeom>
          <a:noFill/>
          <a:ln w="9525">
            <a:noFill/>
            <a:miter lim="800000"/>
            <a:headEnd/>
            <a:tailEnd/>
          </a:ln>
        </p:spPr>
        <p:txBody>
          <a:bodyPr/>
          <a:lstStyle/>
          <a:p>
            <a:pPr marL="342900" indent="-342900">
              <a:buFontTx/>
              <a:buChar char="•"/>
              <a:defRPr/>
            </a:pPr>
            <a:r>
              <a:rPr lang="en-US" sz="2400" dirty="0" smtClean="0">
                <a:latin typeface="+mn-lt"/>
                <a:cs typeface="+mn-cs"/>
              </a:rPr>
              <a:t>Engineering Controls</a:t>
            </a:r>
          </a:p>
          <a:p>
            <a:pPr marL="800100" lvl="1" indent="-342900">
              <a:buFont typeface="Courier New" pitchFamily="49" charset="0"/>
              <a:buChar char="o"/>
              <a:defRPr/>
            </a:pPr>
            <a:r>
              <a:rPr lang="en-US" sz="2000" dirty="0" smtClean="0">
                <a:latin typeface="+mn-lt"/>
                <a:cs typeface="+mn-cs"/>
              </a:rPr>
              <a:t>Suite of Leading Practices</a:t>
            </a:r>
          </a:p>
          <a:p>
            <a:pPr marL="1257300" lvl="2" indent="-342900">
              <a:buFont typeface="Wingdings" pitchFamily="2" charset="2"/>
              <a:buChar char="q"/>
              <a:defRPr/>
            </a:pPr>
            <a:r>
              <a:rPr lang="en-US" sz="2000" dirty="0" smtClean="0">
                <a:latin typeface="+mn-lt"/>
                <a:cs typeface="+mn-cs"/>
              </a:rPr>
              <a:t>Need based approach </a:t>
            </a:r>
          </a:p>
          <a:p>
            <a:pPr marL="1257300" lvl="2" indent="-342900">
              <a:buFont typeface="Wingdings" pitchFamily="2" charset="2"/>
              <a:buChar char="q"/>
              <a:defRPr/>
            </a:pPr>
            <a:r>
              <a:rPr lang="en-US" sz="2000" dirty="0" smtClean="0">
                <a:latin typeface="+mn-lt"/>
                <a:cs typeface="+mn-cs"/>
              </a:rPr>
              <a:t>Collaboration with suppliers</a:t>
            </a:r>
          </a:p>
          <a:p>
            <a:pPr marL="1257300" lvl="2" indent="-342900">
              <a:buFont typeface="Wingdings" pitchFamily="2" charset="2"/>
              <a:buChar char="q"/>
              <a:defRPr/>
            </a:pPr>
            <a:r>
              <a:rPr lang="en-US" sz="2000" dirty="0" smtClean="0">
                <a:latin typeface="+mn-lt"/>
                <a:cs typeface="+mn-cs"/>
              </a:rPr>
              <a:t>Should they be the primary focus?</a:t>
            </a:r>
          </a:p>
          <a:p>
            <a:pPr marL="1257300" lvl="2" indent="-342900">
              <a:defRPr/>
            </a:pPr>
            <a:endParaRPr lang="en-US" sz="3200" dirty="0" smtClean="0">
              <a:latin typeface="+mn-lt"/>
              <a:cs typeface="+mn-cs"/>
            </a:endParaRPr>
          </a:p>
        </p:txBody>
      </p:sp>
      <p:graphicFrame>
        <p:nvGraphicFramePr>
          <p:cNvPr id="12" name="Table 11"/>
          <p:cNvGraphicFramePr>
            <a:graphicFrameLocks noGrp="1"/>
          </p:cNvGraphicFramePr>
          <p:nvPr/>
        </p:nvGraphicFramePr>
        <p:xfrm>
          <a:off x="304800" y="2971800"/>
          <a:ext cx="8077200" cy="3249905"/>
        </p:xfrm>
        <a:graphic>
          <a:graphicData uri="http://schemas.openxmlformats.org/drawingml/2006/table">
            <a:tbl>
              <a:tblPr firstRow="1" bandRow="1">
                <a:effectLst>
                  <a:outerShdw blurRad="50800" dist="50800" dir="5400000" algn="ctr" rotWithShape="0">
                    <a:srgbClr val="C49F00"/>
                  </a:outerShdw>
                </a:effectLst>
                <a:tableStyleId>{5C22544A-7EE6-4342-B048-85BDC9FD1C3A}</a:tableStyleId>
              </a:tblPr>
              <a:tblGrid>
                <a:gridCol w="2819400"/>
                <a:gridCol w="5257800"/>
              </a:tblGrid>
              <a:tr h="457200">
                <a:tc>
                  <a:txBody>
                    <a:bodyPr/>
                    <a:lstStyle/>
                    <a:p>
                      <a:r>
                        <a:rPr lang="en-US" sz="2000" dirty="0" smtClean="0"/>
                        <a:t>HCP</a:t>
                      </a:r>
                      <a:endParaRPr lang="en-US" sz="2000" dirty="0"/>
                    </a:p>
                  </a:txBody>
                  <a:tcPr>
                    <a:solidFill>
                      <a:srgbClr val="C49F00"/>
                    </a:solidFill>
                  </a:tcPr>
                </a:tc>
                <a:tc>
                  <a:txBody>
                    <a:bodyPr/>
                    <a:lstStyle/>
                    <a:p>
                      <a:r>
                        <a:rPr lang="en-US" sz="2000" dirty="0" smtClean="0"/>
                        <a:t>Leading Practice</a:t>
                      </a:r>
                      <a:endParaRPr lang="en-US" sz="2000" dirty="0"/>
                    </a:p>
                  </a:txBody>
                  <a:tcPr>
                    <a:solidFill>
                      <a:srgbClr val="C49F00"/>
                    </a:solidFill>
                  </a:tcPr>
                </a:tc>
              </a:tr>
              <a:tr h="702302">
                <a:tc>
                  <a:txBody>
                    <a:bodyPr/>
                    <a:lstStyle/>
                    <a:p>
                      <a:r>
                        <a:rPr lang="en-US" dirty="0" smtClean="0"/>
                        <a:t>Elimination ,Isolation etc</a:t>
                      </a:r>
                      <a:endParaRPr lang="en-US" dirty="0"/>
                    </a:p>
                  </a:txBody>
                  <a:tcPr>
                    <a:solidFill>
                      <a:srgbClr val="C49F00"/>
                    </a:solidFill>
                  </a:tcPr>
                </a:tc>
                <a:tc>
                  <a:txBody>
                    <a:bodyPr/>
                    <a:lstStyle/>
                    <a:p>
                      <a:r>
                        <a:rPr lang="en-US" b="1" dirty="0" smtClean="0">
                          <a:solidFill>
                            <a:schemeClr val="tx1"/>
                          </a:solidFill>
                        </a:rPr>
                        <a:t>1</a:t>
                      </a:r>
                      <a:r>
                        <a:rPr lang="en-US" b="1" baseline="30000" dirty="0" smtClean="0">
                          <a:solidFill>
                            <a:schemeClr val="tx1"/>
                          </a:solidFill>
                        </a:rPr>
                        <a:t>st</a:t>
                      </a:r>
                      <a:r>
                        <a:rPr lang="en-US" b="1" dirty="0" smtClean="0">
                          <a:solidFill>
                            <a:schemeClr val="tx1"/>
                          </a:solidFill>
                        </a:rPr>
                        <a:t> Leading Practice  - </a:t>
                      </a:r>
                      <a:r>
                        <a:rPr lang="en-US" sz="1800" b="1" kern="1200" baseline="0" dirty="0" smtClean="0">
                          <a:solidFill>
                            <a:srgbClr val="FF0000"/>
                          </a:solidFill>
                          <a:latin typeface="+mn-lt"/>
                          <a:ea typeface="+mn-ea"/>
                          <a:cs typeface="+mn-cs"/>
                        </a:rPr>
                        <a:t>(</a:t>
                      </a:r>
                      <a:r>
                        <a:rPr lang="en-US" b="1" baseline="0" dirty="0" smtClean="0">
                          <a:solidFill>
                            <a:srgbClr val="FF0000"/>
                          </a:solidFill>
                        </a:rPr>
                        <a:t>Electric Drilling machines)</a:t>
                      </a:r>
                      <a:endParaRPr lang="en-US" b="1" dirty="0">
                        <a:solidFill>
                          <a:srgbClr val="FF0000"/>
                        </a:solidFill>
                      </a:endParaRPr>
                    </a:p>
                  </a:txBody>
                  <a:tcPr>
                    <a:solidFill>
                      <a:srgbClr val="C49F00"/>
                    </a:solidFill>
                  </a:tcPr>
                </a:tc>
              </a:tr>
              <a:tr h="696801">
                <a:tc>
                  <a:txBody>
                    <a:bodyPr/>
                    <a:lstStyle/>
                    <a:p>
                      <a:r>
                        <a:rPr lang="en-US" dirty="0" smtClean="0"/>
                        <a:t>Engineering Controls</a:t>
                      </a:r>
                      <a:endParaRPr lang="en-US" dirty="0"/>
                    </a:p>
                  </a:txBody>
                  <a:tcPr>
                    <a:solidFill>
                      <a:srgbClr val="C49F00"/>
                    </a:solidFill>
                  </a:tcPr>
                </a:tc>
                <a:tc>
                  <a:txBody>
                    <a:bodyPr/>
                    <a:lstStyle/>
                    <a:p>
                      <a:r>
                        <a:rPr lang="en-US" b="1" baseline="0" dirty="0" smtClean="0">
                          <a:solidFill>
                            <a:schemeClr val="tx1"/>
                          </a:solidFill>
                        </a:rPr>
                        <a:t> Ongoing </a:t>
                      </a:r>
                      <a:r>
                        <a:rPr lang="en-US" b="0" baseline="0" dirty="0" smtClean="0">
                          <a:solidFill>
                            <a:srgbClr val="FF0000"/>
                          </a:solidFill>
                        </a:rPr>
                        <a:t>  </a:t>
                      </a:r>
                      <a:r>
                        <a:rPr lang="en-US" b="1" baseline="0" dirty="0" smtClean="0">
                          <a:solidFill>
                            <a:schemeClr val="tx1"/>
                          </a:solidFill>
                        </a:rPr>
                        <a:t>-</a:t>
                      </a:r>
                      <a:r>
                        <a:rPr lang="en-US" b="0" baseline="0" dirty="0" smtClean="0">
                          <a:solidFill>
                            <a:srgbClr val="FF0000"/>
                          </a:solidFill>
                        </a:rPr>
                        <a:t> </a:t>
                      </a:r>
                      <a:r>
                        <a:rPr lang="en-US" baseline="0" dirty="0" smtClean="0">
                          <a:solidFill>
                            <a:srgbClr val="FF0000"/>
                          </a:solidFill>
                        </a:rPr>
                        <a:t>(</a:t>
                      </a:r>
                      <a:r>
                        <a:rPr lang="en-US" sz="1800" b="1" kern="1200" baseline="0" dirty="0" smtClean="0">
                          <a:solidFill>
                            <a:srgbClr val="FF0000"/>
                          </a:solidFill>
                          <a:latin typeface="+mn-lt"/>
                          <a:ea typeface="+mn-ea"/>
                          <a:cs typeface="+mn-cs"/>
                        </a:rPr>
                        <a:t>Suite of Simple Leading Practices) </a:t>
                      </a:r>
                      <a:endParaRPr lang="en-US" dirty="0">
                        <a:solidFill>
                          <a:srgbClr val="FF0000"/>
                        </a:solidFill>
                      </a:endParaRPr>
                    </a:p>
                  </a:txBody>
                  <a:tcPr>
                    <a:solidFill>
                      <a:srgbClr val="C49F00"/>
                    </a:solidFill>
                  </a:tcPr>
                </a:tc>
              </a:tr>
              <a:tr h="696801">
                <a:tc>
                  <a:txBody>
                    <a:bodyPr/>
                    <a:lstStyle/>
                    <a:p>
                      <a:r>
                        <a:rPr lang="en-US" dirty="0" smtClean="0"/>
                        <a:t>Administrative Controls</a:t>
                      </a:r>
                      <a:endParaRPr lang="en-US" dirty="0"/>
                    </a:p>
                  </a:txBody>
                  <a:tcPr>
                    <a:solidFill>
                      <a:srgbClr val="C49F00"/>
                    </a:solidFill>
                  </a:tcPr>
                </a:tc>
                <a:tc rowSpan="2">
                  <a:txBody>
                    <a:bodyPr/>
                    <a:lstStyle/>
                    <a:p>
                      <a:endParaRPr lang="en-US" sz="1800" b="1" kern="1200" baseline="0" dirty="0" smtClean="0">
                        <a:solidFill>
                          <a:srgbClr val="FF0000"/>
                        </a:solidFill>
                        <a:latin typeface="+mn-lt"/>
                        <a:ea typeface="+mn-ea"/>
                        <a:cs typeface="+mn-cs"/>
                      </a:endParaRPr>
                    </a:p>
                    <a:p>
                      <a:endParaRPr lang="en-US" sz="1800" b="1" kern="1200" baseline="0" dirty="0" smtClean="0">
                        <a:solidFill>
                          <a:srgbClr val="FF0000"/>
                        </a:solidFill>
                        <a:latin typeface="+mn-lt"/>
                        <a:ea typeface="+mn-ea"/>
                        <a:cs typeface="+mn-cs"/>
                      </a:endParaRPr>
                    </a:p>
                    <a:p>
                      <a:r>
                        <a:rPr lang="en-US" sz="1800" b="1" kern="1200" baseline="0" dirty="0" smtClean="0">
                          <a:solidFill>
                            <a:schemeClr val="tx1"/>
                          </a:solidFill>
                          <a:latin typeface="+mn-lt"/>
                          <a:ea typeface="+mn-ea"/>
                          <a:cs typeface="+mn-cs"/>
                        </a:rPr>
                        <a:t>2nd Leading Practice  - </a:t>
                      </a:r>
                      <a:r>
                        <a:rPr lang="en-US" sz="1800" b="1" kern="1200" baseline="0" dirty="0" smtClean="0">
                          <a:solidFill>
                            <a:srgbClr val="FF0000"/>
                          </a:solidFill>
                          <a:latin typeface="+mn-lt"/>
                          <a:ea typeface="+mn-ea"/>
                          <a:cs typeface="+mn-cs"/>
                        </a:rPr>
                        <a:t>(HPD_TAS Tool)</a:t>
                      </a:r>
                      <a:endParaRPr lang="en-US" sz="1800" b="1" kern="1200" baseline="0" dirty="0">
                        <a:solidFill>
                          <a:srgbClr val="FF0000"/>
                        </a:solidFill>
                        <a:latin typeface="+mn-lt"/>
                        <a:ea typeface="+mn-ea"/>
                        <a:cs typeface="+mn-cs"/>
                      </a:endParaRPr>
                    </a:p>
                  </a:txBody>
                  <a:tcPr>
                    <a:solidFill>
                      <a:srgbClr val="C49F00"/>
                    </a:solidFill>
                  </a:tcPr>
                </a:tc>
              </a:tr>
              <a:tr h="696801">
                <a:tc>
                  <a:txBody>
                    <a:bodyPr/>
                    <a:lstStyle/>
                    <a:p>
                      <a:r>
                        <a:rPr lang="en-US" dirty="0" smtClean="0"/>
                        <a:t>Personal</a:t>
                      </a:r>
                      <a:r>
                        <a:rPr lang="en-US" baseline="0" dirty="0" smtClean="0"/>
                        <a:t> Protective Equip. (PPE)</a:t>
                      </a:r>
                      <a:endParaRPr lang="en-US" dirty="0"/>
                    </a:p>
                  </a:txBody>
                  <a:tcPr>
                    <a:solidFill>
                      <a:srgbClr val="C49F00"/>
                    </a:solidFill>
                  </a:tcPr>
                </a:tc>
                <a:tc vMerge="1">
                  <a:txBody>
                    <a:bodyPr/>
                    <a:lstStyle/>
                    <a:p>
                      <a:endParaRPr lang="en-US" dirty="0"/>
                    </a:p>
                  </a:txBody>
                  <a:tcPr>
                    <a:solidFill>
                      <a:srgbClr val="C49F00"/>
                    </a:solidFill>
                  </a:tcPr>
                </a:tc>
              </a:tr>
            </a:tbl>
          </a:graphicData>
        </a:graphic>
      </p:graphicFrame>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box(in)">
                                      <p:cBhvr>
                                        <p:cTn id="7" dur="500"/>
                                        <p:tgtEl>
                                          <p:spTgt spid="13">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13">
                                            <p:txEl>
                                              <p:pRg st="1" end="1"/>
                                            </p:txEl>
                                          </p:spTgt>
                                        </p:tgtEl>
                                        <p:attrNameLst>
                                          <p:attrName>style.visibility</p:attrName>
                                        </p:attrNameLst>
                                      </p:cBhvr>
                                      <p:to>
                                        <p:strVal val="visible"/>
                                      </p:to>
                                    </p:set>
                                    <p:animEffect transition="in" filter="box(in)">
                                      <p:cBhvr>
                                        <p:cTn id="10" dur="500"/>
                                        <p:tgtEl>
                                          <p:spTgt spid="1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nodeType="clickEffect">
                                  <p:stCondLst>
                                    <p:cond delay="0"/>
                                  </p:stCondLst>
                                  <p:childTnLst>
                                    <p:set>
                                      <p:cBhvr>
                                        <p:cTn id="14" dur="1" fill="hold">
                                          <p:stCondLst>
                                            <p:cond delay="0"/>
                                          </p:stCondLst>
                                        </p:cTn>
                                        <p:tgtEl>
                                          <p:spTgt spid="13">
                                            <p:txEl>
                                              <p:pRg st="2" end="2"/>
                                            </p:txEl>
                                          </p:spTgt>
                                        </p:tgtEl>
                                        <p:attrNameLst>
                                          <p:attrName>style.visibility</p:attrName>
                                        </p:attrNameLst>
                                      </p:cBhvr>
                                      <p:to>
                                        <p:strVal val="visible"/>
                                      </p:to>
                                    </p:set>
                                    <p:animEffect transition="in" filter="box(in)">
                                      <p:cBhvr>
                                        <p:cTn id="15" dur="500"/>
                                        <p:tgtEl>
                                          <p:spTgt spid="13">
                                            <p:txEl>
                                              <p:pRg st="2" end="2"/>
                                            </p:txEl>
                                          </p:spTgt>
                                        </p:tgtEl>
                                      </p:cBhvr>
                                    </p:animEffect>
                                  </p:childTnLst>
                                </p:cTn>
                              </p:par>
                              <p:par>
                                <p:cTn id="16" presetID="4" presetClass="entr" presetSubtype="16" fill="hold" nodeType="withEffect">
                                  <p:stCondLst>
                                    <p:cond delay="0"/>
                                  </p:stCondLst>
                                  <p:childTnLst>
                                    <p:set>
                                      <p:cBhvr>
                                        <p:cTn id="17" dur="1" fill="hold">
                                          <p:stCondLst>
                                            <p:cond delay="0"/>
                                          </p:stCondLst>
                                        </p:cTn>
                                        <p:tgtEl>
                                          <p:spTgt spid="13">
                                            <p:txEl>
                                              <p:pRg st="3" end="3"/>
                                            </p:txEl>
                                          </p:spTgt>
                                        </p:tgtEl>
                                        <p:attrNameLst>
                                          <p:attrName>style.visibility</p:attrName>
                                        </p:attrNameLst>
                                      </p:cBhvr>
                                      <p:to>
                                        <p:strVal val="visible"/>
                                      </p:to>
                                    </p:set>
                                    <p:animEffect transition="in" filter="box(in)">
                                      <p:cBhvr>
                                        <p:cTn id="18" dur="500"/>
                                        <p:tgtEl>
                                          <p:spTgt spid="13">
                                            <p:txEl>
                                              <p:pRg st="3" end="3"/>
                                            </p:txEl>
                                          </p:spTgt>
                                        </p:tgtEl>
                                      </p:cBhvr>
                                    </p:animEffect>
                                  </p:childTnLst>
                                </p:cTn>
                              </p:par>
                              <p:par>
                                <p:cTn id="19" presetID="4" presetClass="entr" presetSubtype="16" fill="hold" nodeType="withEffect">
                                  <p:stCondLst>
                                    <p:cond delay="0"/>
                                  </p:stCondLst>
                                  <p:childTnLst>
                                    <p:set>
                                      <p:cBhvr>
                                        <p:cTn id="20" dur="1" fill="hold">
                                          <p:stCondLst>
                                            <p:cond delay="0"/>
                                          </p:stCondLst>
                                        </p:cTn>
                                        <p:tgtEl>
                                          <p:spTgt spid="13">
                                            <p:txEl>
                                              <p:pRg st="4" end="4"/>
                                            </p:txEl>
                                          </p:spTgt>
                                        </p:tgtEl>
                                        <p:attrNameLst>
                                          <p:attrName>style.visibility</p:attrName>
                                        </p:attrNameLst>
                                      </p:cBhvr>
                                      <p:to>
                                        <p:strVal val="visible"/>
                                      </p:to>
                                    </p:set>
                                    <p:animEffect transition="in" filter="box(in)">
                                      <p:cBhvr>
                                        <p:cTn id="21" dur="500"/>
                                        <p:tgtEl>
                                          <p:spTgt spid="1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4" presetClass="entr" presetSubtype="16" fill="hold" nodeType="click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box(in)">
                                      <p:cBhvr>
                                        <p:cTn id="2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p:cNvPicPr>
            <a:picLocks noChangeAspect="1" noChangeArrowheads="1"/>
          </p:cNvPicPr>
          <p:nvPr/>
        </p:nvPicPr>
        <p:blipFill>
          <a:blip r:embed="rId2" cstate="print"/>
          <a:srcRect l="56223" t="5468" r="18422" b="23450"/>
          <a:stretch>
            <a:fillRect/>
          </a:stretch>
        </p:blipFill>
        <p:spPr bwMode="auto">
          <a:xfrm>
            <a:off x="8124760" y="6324600"/>
            <a:ext cx="693889" cy="392198"/>
          </a:xfrm>
          <a:prstGeom prst="rect">
            <a:avLst/>
          </a:prstGeom>
          <a:ln>
            <a:solidFill>
              <a:srgbClr val="C49F00"/>
            </a:solidFill>
          </a:ln>
          <a:effectLst/>
        </p:spPr>
      </p:pic>
      <p:cxnSp>
        <p:nvCxnSpPr>
          <p:cNvPr id="8" name="Straight Connector 7"/>
          <p:cNvCxnSpPr/>
          <p:nvPr/>
        </p:nvCxnSpPr>
        <p:spPr>
          <a:xfrm flipV="1">
            <a:off x="1142977" y="6324599"/>
            <a:ext cx="6781823" cy="1"/>
          </a:xfrm>
          <a:prstGeom prst="line">
            <a:avLst/>
          </a:prstGeom>
          <a:ln w="12700">
            <a:solidFill>
              <a:srgbClr val="C49F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142977" y="6748299"/>
            <a:ext cx="6781823" cy="0"/>
          </a:xfrm>
          <a:prstGeom prst="line">
            <a:avLst/>
          </a:prstGeom>
          <a:ln w="12700">
            <a:solidFill>
              <a:srgbClr val="C49F00"/>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3" cstate="print"/>
          <a:srcRect/>
          <a:stretch>
            <a:fillRect/>
          </a:stretch>
        </p:blipFill>
        <p:spPr bwMode="auto">
          <a:xfrm>
            <a:off x="285721" y="6324600"/>
            <a:ext cx="857256" cy="423699"/>
          </a:xfrm>
          <a:prstGeom prst="rect">
            <a:avLst/>
          </a:prstGeom>
          <a:noFill/>
          <a:ln w="9525">
            <a:noFill/>
            <a:miter lim="800000"/>
            <a:headEnd/>
            <a:tailEnd/>
          </a:ln>
          <a:effectLst/>
        </p:spPr>
      </p:pic>
      <p:cxnSp>
        <p:nvCxnSpPr>
          <p:cNvPr id="16" name="Straight Connector 15"/>
          <p:cNvCxnSpPr/>
          <p:nvPr/>
        </p:nvCxnSpPr>
        <p:spPr>
          <a:xfrm>
            <a:off x="0" y="1066800"/>
            <a:ext cx="8929718" cy="1588"/>
          </a:xfrm>
          <a:prstGeom prst="line">
            <a:avLst/>
          </a:prstGeom>
          <a:ln>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18" name="Title 3"/>
          <p:cNvSpPr txBox="1">
            <a:spLocks/>
          </p:cNvSpPr>
          <p:nvPr/>
        </p:nvSpPr>
        <p:spPr>
          <a:xfrm>
            <a:off x="71438" y="-24"/>
            <a:ext cx="9001156" cy="571504"/>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endParaRPr kumimoji="0" lang="en-ZA" sz="2400" b="1" i="0" u="none" strike="noStrike" kern="1200" cap="none" spc="0" normalizeH="0" baseline="0" noProof="0" dirty="0">
              <a:ln>
                <a:noFill/>
              </a:ln>
              <a:solidFill>
                <a:srgbClr val="C49F00"/>
              </a:solidFill>
              <a:effectLst/>
              <a:uLnTx/>
              <a:uFillTx/>
              <a:latin typeface="Arial" pitchFamily="34" charset="0"/>
              <a:ea typeface="+mj-ea"/>
              <a:cs typeface="Arial" pitchFamily="34" charset="0"/>
            </a:endParaRPr>
          </a:p>
        </p:txBody>
      </p:sp>
      <p:sp>
        <p:nvSpPr>
          <p:cNvPr id="11" name="Title 3"/>
          <p:cNvSpPr txBox="1">
            <a:spLocks/>
          </p:cNvSpPr>
          <p:nvPr/>
        </p:nvSpPr>
        <p:spPr>
          <a:xfrm>
            <a:off x="84788" y="381000"/>
            <a:ext cx="9001156" cy="571504"/>
          </a:xfrm>
          <a:prstGeom prst="rect">
            <a:avLst/>
          </a:prstGeom>
        </p:spPr>
        <p:txBody>
          <a:bodyPr vert="horz" lIns="91440" tIns="45720" rIns="91440" bIns="45720" rtlCol="0" anchor="ct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ZA" sz="3200" b="1" dirty="0" smtClean="0">
                <a:latin typeface="Arial" pitchFamily="34" charset="0"/>
                <a:ea typeface="+mj-ea"/>
                <a:cs typeface="Arial" pitchFamily="34" charset="0"/>
              </a:rPr>
              <a:t>T</a:t>
            </a:r>
            <a:r>
              <a:rPr kumimoji="0" lang="en-ZA" sz="3200" b="1" i="0" u="none" strike="noStrike" kern="1200" cap="none" spc="0" normalizeH="0" baseline="0" noProof="0" dirty="0" smtClean="0">
                <a:ln>
                  <a:noFill/>
                </a:ln>
                <a:effectLst/>
                <a:uLnTx/>
                <a:uFillTx/>
                <a:latin typeface="Arial" pitchFamily="34" charset="0"/>
                <a:ea typeface="+mj-ea"/>
                <a:cs typeface="Arial" pitchFamily="34" charset="0"/>
              </a:rPr>
              <a:t>he Direction of the Solution</a:t>
            </a:r>
            <a:endParaRPr kumimoji="0" lang="en-ZA" sz="3200" b="1" i="0" u="none" strike="noStrike" kern="1200" cap="none" spc="0" normalizeH="0" baseline="0" noProof="0" dirty="0">
              <a:ln>
                <a:noFill/>
              </a:ln>
              <a:effectLst/>
              <a:uLnTx/>
              <a:uFillTx/>
              <a:latin typeface="Arial" pitchFamily="34" charset="0"/>
              <a:ea typeface="+mj-ea"/>
              <a:cs typeface="Arial" pitchFamily="34" charset="0"/>
            </a:endParaRPr>
          </a:p>
        </p:txBody>
      </p:sp>
      <p:sp>
        <p:nvSpPr>
          <p:cNvPr id="10" name="Rectangle 9"/>
          <p:cNvSpPr/>
          <p:nvPr/>
        </p:nvSpPr>
        <p:spPr>
          <a:xfrm>
            <a:off x="2590800" y="6324600"/>
            <a:ext cx="3801041" cy="369332"/>
          </a:xfrm>
          <a:prstGeom prst="rect">
            <a:avLst/>
          </a:prstGeom>
        </p:spPr>
        <p:txBody>
          <a:bodyPr wrap="none">
            <a:spAutoFit/>
          </a:bodyPr>
          <a:lstStyle/>
          <a:p>
            <a:pPr marL="342900" lvl="0" indent="-342900" algn="ctr" fontAlgn="auto">
              <a:spcBef>
                <a:spcPct val="20000"/>
              </a:spcBef>
              <a:spcAft>
                <a:spcPts val="0"/>
              </a:spcAft>
              <a:defRPr/>
            </a:pPr>
            <a:r>
              <a:rPr lang="en-ZA" b="1" dirty="0" smtClean="0">
                <a:solidFill>
                  <a:schemeClr val="tx1">
                    <a:lumMod val="75000"/>
                    <a:lumOff val="25000"/>
                  </a:schemeClr>
                </a:solidFill>
                <a:latin typeface="Arial" pitchFamily="34" charset="0"/>
                <a:cs typeface="Arial" pitchFamily="34" charset="0"/>
              </a:rPr>
              <a:t>Leading the change to zero harm</a:t>
            </a:r>
            <a:endParaRPr lang="en-ZA" b="1" dirty="0">
              <a:solidFill>
                <a:schemeClr val="tx1">
                  <a:lumMod val="75000"/>
                  <a:lumOff val="25000"/>
                </a:schemeClr>
              </a:solidFill>
              <a:latin typeface="Arial" pitchFamily="34" charset="0"/>
              <a:cs typeface="Arial" pitchFamily="34" charset="0"/>
            </a:endParaRPr>
          </a:p>
        </p:txBody>
      </p:sp>
      <p:sp>
        <p:nvSpPr>
          <p:cNvPr id="889" name="Rectangle 3"/>
          <p:cNvSpPr txBox="1">
            <a:spLocks noChangeArrowheads="1"/>
          </p:cNvSpPr>
          <p:nvPr/>
        </p:nvSpPr>
        <p:spPr>
          <a:xfrm>
            <a:off x="381000" y="1295400"/>
            <a:ext cx="8424936" cy="4800600"/>
          </a:xfrm>
          <a:prstGeom prst="rect">
            <a:avLst/>
          </a:prstGeom>
        </p:spPr>
        <p:txBody>
          <a:bodyPr vert="horz" lIns="91440" tIns="45720" rIns="91440" bIns="45720" rtlCol="0">
            <a:normAutofit/>
          </a:bodyPr>
          <a:lstStyle/>
          <a:p>
            <a:pPr marL="609600" marR="0" lvl="0" indent="-609600" algn="ctr" defTabSz="914400" rtl="0" eaLnBrk="1" fontAlgn="auto" latinLnBrk="0" hangingPunct="1">
              <a:lnSpc>
                <a:spcPct val="9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ZA" sz="800" b="1" i="0" u="none" strike="noStrike" kern="1200" cap="none" spc="0" normalizeH="0" baseline="0" noProof="0" dirty="0" smtClean="0">
              <a:ln>
                <a:noFill/>
              </a:ln>
              <a:solidFill>
                <a:schemeClr val="tx1"/>
              </a:solidFill>
              <a:effectLst/>
              <a:uLnTx/>
              <a:uFillTx/>
              <a:latin typeface="+mn-lt"/>
              <a:ea typeface="+mn-ea"/>
              <a:cs typeface="+mn-cs"/>
            </a:endParaRPr>
          </a:p>
        </p:txBody>
      </p:sp>
      <p:graphicFrame>
        <p:nvGraphicFramePr>
          <p:cNvPr id="14" name="Chart 13"/>
          <p:cNvGraphicFramePr/>
          <p:nvPr/>
        </p:nvGraphicFramePr>
        <p:xfrm>
          <a:off x="304800" y="1143000"/>
          <a:ext cx="7162800" cy="29718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5" name="Table 14"/>
          <p:cNvGraphicFramePr>
            <a:graphicFrameLocks noGrp="1"/>
          </p:cNvGraphicFramePr>
          <p:nvPr/>
        </p:nvGraphicFramePr>
        <p:xfrm>
          <a:off x="1295400" y="4038600"/>
          <a:ext cx="6172200" cy="2042160"/>
        </p:xfrm>
        <a:graphic>
          <a:graphicData uri="http://schemas.openxmlformats.org/drawingml/2006/table">
            <a:tbl>
              <a:tblPr firstRow="1" bandRow="1">
                <a:effectLst>
                  <a:outerShdw blurRad="50800" dist="50800" dir="5400000" algn="ctr" rotWithShape="0">
                    <a:srgbClr val="C49F00"/>
                  </a:outerShdw>
                </a:effectLst>
                <a:tableStyleId>{5C22544A-7EE6-4342-B048-85BDC9FD1C3A}</a:tableStyleId>
              </a:tblPr>
              <a:tblGrid>
                <a:gridCol w="3343275"/>
                <a:gridCol w="1336745"/>
                <a:gridCol w="1492180"/>
              </a:tblGrid>
              <a:tr h="228600">
                <a:tc>
                  <a:txBody>
                    <a:bodyPr/>
                    <a:lstStyle/>
                    <a:p>
                      <a:pPr algn="l"/>
                      <a:r>
                        <a:rPr lang="en-US" dirty="0" smtClean="0"/>
                        <a:t>Occupation</a:t>
                      </a:r>
                      <a:endParaRPr lang="en-US" dirty="0"/>
                    </a:p>
                  </a:txBody>
                  <a:tcPr>
                    <a:solidFill>
                      <a:srgbClr val="C49F00"/>
                    </a:solidFill>
                  </a:tcPr>
                </a:tc>
                <a:tc>
                  <a:txBody>
                    <a:bodyPr/>
                    <a:lstStyle/>
                    <a:p>
                      <a:pPr algn="r"/>
                      <a:r>
                        <a:rPr lang="en-US" dirty="0" smtClean="0"/>
                        <a:t>1997</a:t>
                      </a:r>
                      <a:endParaRPr lang="en-US" dirty="0"/>
                    </a:p>
                  </a:txBody>
                  <a:tcPr>
                    <a:solidFill>
                      <a:srgbClr val="C49F00"/>
                    </a:solidFill>
                  </a:tcPr>
                </a:tc>
                <a:tc>
                  <a:txBody>
                    <a:bodyPr/>
                    <a:lstStyle/>
                    <a:p>
                      <a:pPr algn="r"/>
                      <a:r>
                        <a:rPr lang="en-US" dirty="0" smtClean="0"/>
                        <a:t>2007</a:t>
                      </a:r>
                      <a:endParaRPr lang="en-US" dirty="0"/>
                    </a:p>
                  </a:txBody>
                  <a:tcPr>
                    <a:solidFill>
                      <a:srgbClr val="C49F00"/>
                    </a:solidFill>
                  </a:tcPr>
                </a:tc>
              </a:tr>
              <a:tr h="228600">
                <a:tc>
                  <a:txBody>
                    <a:bodyPr/>
                    <a:lstStyle/>
                    <a:p>
                      <a:pPr algn="l" fontAlgn="b"/>
                      <a:r>
                        <a:rPr lang="en-US" sz="1400" b="1" kern="1200" dirty="0" smtClean="0">
                          <a:solidFill>
                            <a:schemeClr val="dk1"/>
                          </a:solidFill>
                          <a:latin typeface="+mn-lt"/>
                          <a:ea typeface="+mn-ea"/>
                          <a:cs typeface="+mn-cs"/>
                        </a:rPr>
                        <a:t>Driller</a:t>
                      </a:r>
                    </a:p>
                  </a:txBody>
                  <a:tcPr marL="0" marR="0" marT="0" marB="0" anchor="b">
                    <a:solidFill>
                      <a:srgbClr val="C49F00"/>
                    </a:solidFill>
                  </a:tcPr>
                </a:tc>
                <a:tc>
                  <a:txBody>
                    <a:bodyPr/>
                    <a:lstStyle/>
                    <a:p>
                      <a:pPr algn="r" fontAlgn="b"/>
                      <a:r>
                        <a:rPr lang="en-US" sz="1400" b="1" kern="1200" dirty="0" smtClean="0">
                          <a:solidFill>
                            <a:schemeClr val="dk1"/>
                          </a:solidFill>
                          <a:latin typeface="+mn-lt"/>
                          <a:ea typeface="+mn-ea"/>
                          <a:cs typeface="+mn-cs"/>
                        </a:rPr>
                        <a:t>111.4</a:t>
                      </a:r>
                    </a:p>
                  </a:txBody>
                  <a:tcPr marL="0" marR="0" marT="0" marB="0" anchor="b">
                    <a:solidFill>
                      <a:srgbClr val="C49F00"/>
                    </a:solidFill>
                  </a:tcPr>
                </a:tc>
                <a:tc>
                  <a:txBody>
                    <a:bodyPr/>
                    <a:lstStyle/>
                    <a:p>
                      <a:pPr algn="r" fontAlgn="b"/>
                      <a:r>
                        <a:rPr lang="en-US" sz="1400" b="1" kern="1200" dirty="0" smtClean="0">
                          <a:solidFill>
                            <a:schemeClr val="dk1"/>
                          </a:solidFill>
                          <a:latin typeface="+mn-lt"/>
                          <a:ea typeface="+mn-ea"/>
                          <a:cs typeface="+mn-cs"/>
                        </a:rPr>
                        <a:t>105.5</a:t>
                      </a:r>
                    </a:p>
                  </a:txBody>
                  <a:tcPr marL="0" marR="0" marT="0" marB="0" anchor="b">
                    <a:solidFill>
                      <a:srgbClr val="C49F00"/>
                    </a:solidFill>
                  </a:tcPr>
                </a:tc>
              </a:tr>
              <a:tr h="228600">
                <a:tc>
                  <a:txBody>
                    <a:bodyPr/>
                    <a:lstStyle/>
                    <a:p>
                      <a:pPr algn="l" fontAlgn="b"/>
                      <a:r>
                        <a:rPr lang="en-US" sz="1400" b="1" kern="1200" dirty="0" smtClean="0">
                          <a:solidFill>
                            <a:schemeClr val="dk1"/>
                          </a:solidFill>
                          <a:latin typeface="+mn-lt"/>
                          <a:ea typeface="+mn-ea"/>
                          <a:cs typeface="+mn-cs"/>
                        </a:rPr>
                        <a:t>Winch Operator</a:t>
                      </a:r>
                    </a:p>
                  </a:txBody>
                  <a:tcPr marL="0" marR="0" marT="0" marB="0" anchor="b">
                    <a:solidFill>
                      <a:srgbClr val="C49F00"/>
                    </a:solidFill>
                  </a:tcPr>
                </a:tc>
                <a:tc>
                  <a:txBody>
                    <a:bodyPr/>
                    <a:lstStyle/>
                    <a:p>
                      <a:pPr algn="r" fontAlgn="b"/>
                      <a:r>
                        <a:rPr lang="en-US" sz="1400" b="1" kern="1200" dirty="0" smtClean="0">
                          <a:solidFill>
                            <a:schemeClr val="dk1"/>
                          </a:solidFill>
                          <a:latin typeface="+mn-lt"/>
                          <a:ea typeface="+mn-ea"/>
                          <a:cs typeface="+mn-cs"/>
                        </a:rPr>
                        <a:t>98.3</a:t>
                      </a:r>
                    </a:p>
                  </a:txBody>
                  <a:tcPr marL="0" marR="0" marT="0" marB="0" anchor="b">
                    <a:solidFill>
                      <a:srgbClr val="C49F00"/>
                    </a:solidFill>
                  </a:tcPr>
                </a:tc>
                <a:tc>
                  <a:txBody>
                    <a:bodyPr/>
                    <a:lstStyle/>
                    <a:p>
                      <a:pPr algn="r" fontAlgn="b"/>
                      <a:r>
                        <a:rPr lang="en-US" sz="1400" b="1" kern="1200" dirty="0" smtClean="0">
                          <a:solidFill>
                            <a:schemeClr val="dk1"/>
                          </a:solidFill>
                          <a:latin typeface="+mn-lt"/>
                          <a:ea typeface="+mn-ea"/>
                          <a:cs typeface="+mn-cs"/>
                        </a:rPr>
                        <a:t>92.1</a:t>
                      </a:r>
                    </a:p>
                  </a:txBody>
                  <a:tcPr marL="0" marR="0" marT="0" marB="0" anchor="b">
                    <a:solidFill>
                      <a:srgbClr val="C49F00"/>
                    </a:solidFill>
                  </a:tcPr>
                </a:tc>
              </a:tr>
              <a:tr h="228600">
                <a:tc>
                  <a:txBody>
                    <a:bodyPr/>
                    <a:lstStyle/>
                    <a:p>
                      <a:pPr algn="l" fontAlgn="b"/>
                      <a:r>
                        <a:rPr lang="en-US" sz="1400" b="1" kern="1200" dirty="0" smtClean="0">
                          <a:solidFill>
                            <a:schemeClr val="dk1"/>
                          </a:solidFill>
                          <a:latin typeface="+mn-lt"/>
                          <a:ea typeface="+mn-ea"/>
                          <a:cs typeface="+mn-cs"/>
                        </a:rPr>
                        <a:t>Loco Driver</a:t>
                      </a:r>
                    </a:p>
                  </a:txBody>
                  <a:tcPr marL="0" marR="0" marT="0" marB="0" anchor="b">
                    <a:solidFill>
                      <a:srgbClr val="C49F00"/>
                    </a:solidFill>
                  </a:tcPr>
                </a:tc>
                <a:tc>
                  <a:txBody>
                    <a:bodyPr/>
                    <a:lstStyle/>
                    <a:p>
                      <a:endParaRPr lang="en-US" sz="1400" b="1" kern="1200" dirty="0">
                        <a:solidFill>
                          <a:schemeClr val="dk1"/>
                        </a:solidFill>
                        <a:latin typeface="+mn-lt"/>
                        <a:ea typeface="+mn-ea"/>
                        <a:cs typeface="+mn-cs"/>
                      </a:endParaRPr>
                    </a:p>
                  </a:txBody>
                  <a:tcPr>
                    <a:solidFill>
                      <a:srgbClr val="C49F00"/>
                    </a:solidFill>
                  </a:tcPr>
                </a:tc>
                <a:tc>
                  <a:txBody>
                    <a:bodyPr/>
                    <a:lstStyle/>
                    <a:p>
                      <a:endParaRPr lang="en-US" sz="1400" b="1" kern="1200" dirty="0">
                        <a:solidFill>
                          <a:schemeClr val="dk1"/>
                        </a:solidFill>
                        <a:latin typeface="+mn-lt"/>
                        <a:ea typeface="+mn-ea"/>
                        <a:cs typeface="+mn-cs"/>
                      </a:endParaRPr>
                    </a:p>
                  </a:txBody>
                  <a:tcPr>
                    <a:solidFill>
                      <a:srgbClr val="C49F00"/>
                    </a:solidFill>
                  </a:tcPr>
                </a:tc>
              </a:tr>
              <a:tr h="228600">
                <a:tc>
                  <a:txBody>
                    <a:bodyPr/>
                    <a:lstStyle/>
                    <a:p>
                      <a:pPr algn="l" fontAlgn="b"/>
                      <a:r>
                        <a:rPr lang="en-US" sz="1400" b="1" kern="1200" dirty="0" err="1" smtClean="0">
                          <a:solidFill>
                            <a:schemeClr val="dk1"/>
                          </a:solidFill>
                          <a:latin typeface="+mn-lt"/>
                          <a:ea typeface="+mn-ea"/>
                          <a:cs typeface="+mn-cs"/>
                        </a:rPr>
                        <a:t>Shiftboss</a:t>
                      </a:r>
                      <a:r>
                        <a:rPr lang="en-US" sz="1400" b="1" kern="1200" dirty="0" smtClean="0">
                          <a:solidFill>
                            <a:schemeClr val="dk1"/>
                          </a:solidFill>
                          <a:latin typeface="+mn-lt"/>
                          <a:ea typeface="+mn-ea"/>
                          <a:cs typeface="+mn-cs"/>
                        </a:rPr>
                        <a:t> </a:t>
                      </a:r>
                    </a:p>
                  </a:txBody>
                  <a:tcPr marL="0" marR="0" marT="0" marB="0" anchor="b">
                    <a:solidFill>
                      <a:srgbClr val="C49F00"/>
                    </a:solidFill>
                  </a:tcPr>
                </a:tc>
                <a:tc>
                  <a:txBody>
                    <a:bodyPr/>
                    <a:lstStyle/>
                    <a:p>
                      <a:pPr algn="r" fontAlgn="b"/>
                      <a:r>
                        <a:rPr lang="en-US" sz="1400" b="1" kern="1200" dirty="0" smtClean="0">
                          <a:solidFill>
                            <a:schemeClr val="dk1"/>
                          </a:solidFill>
                          <a:latin typeface="+mn-lt"/>
                          <a:ea typeface="+mn-ea"/>
                          <a:cs typeface="+mn-cs"/>
                        </a:rPr>
                        <a:t>104.9</a:t>
                      </a:r>
                    </a:p>
                  </a:txBody>
                  <a:tcPr marL="0" marR="0" marT="0" marB="0" anchor="b">
                    <a:solidFill>
                      <a:srgbClr val="C49F00"/>
                    </a:solidFill>
                  </a:tcPr>
                </a:tc>
                <a:tc>
                  <a:txBody>
                    <a:bodyPr/>
                    <a:lstStyle/>
                    <a:p>
                      <a:pPr algn="r" fontAlgn="b"/>
                      <a:r>
                        <a:rPr lang="en-US" sz="1400" b="1" kern="1200" dirty="0" smtClean="0">
                          <a:solidFill>
                            <a:schemeClr val="dk1"/>
                          </a:solidFill>
                          <a:latin typeface="+mn-lt"/>
                          <a:ea typeface="+mn-ea"/>
                          <a:cs typeface="+mn-cs"/>
                        </a:rPr>
                        <a:t>89.7</a:t>
                      </a:r>
                    </a:p>
                  </a:txBody>
                  <a:tcPr marL="0" marR="0" marT="0" marB="0" anchor="b">
                    <a:solidFill>
                      <a:srgbClr val="C49F00"/>
                    </a:solidFill>
                  </a:tcPr>
                </a:tc>
              </a:tr>
              <a:tr h="228600">
                <a:tc>
                  <a:txBody>
                    <a:bodyPr/>
                    <a:lstStyle/>
                    <a:p>
                      <a:pPr algn="l" fontAlgn="b"/>
                      <a:r>
                        <a:rPr lang="en-US" sz="1400" b="1" kern="1200" dirty="0" smtClean="0">
                          <a:solidFill>
                            <a:schemeClr val="dk1"/>
                          </a:solidFill>
                          <a:latin typeface="+mn-lt"/>
                          <a:ea typeface="+mn-ea"/>
                          <a:cs typeface="+mn-cs"/>
                        </a:rPr>
                        <a:t>Miner </a:t>
                      </a:r>
                    </a:p>
                  </a:txBody>
                  <a:tcPr marL="0" marR="0" marT="0" marB="0" anchor="b">
                    <a:solidFill>
                      <a:srgbClr val="C49F00"/>
                    </a:solidFill>
                  </a:tcPr>
                </a:tc>
                <a:tc>
                  <a:txBody>
                    <a:bodyPr/>
                    <a:lstStyle/>
                    <a:p>
                      <a:pPr algn="r" fontAlgn="b"/>
                      <a:r>
                        <a:rPr lang="en-US" sz="1400" b="1" kern="1200" dirty="0" smtClean="0">
                          <a:solidFill>
                            <a:schemeClr val="dk1"/>
                          </a:solidFill>
                          <a:latin typeface="+mn-lt"/>
                          <a:ea typeface="+mn-ea"/>
                          <a:cs typeface="+mn-cs"/>
                        </a:rPr>
                        <a:t>103.2</a:t>
                      </a:r>
                    </a:p>
                  </a:txBody>
                  <a:tcPr marL="0" marR="0" marT="0" marB="0" anchor="b">
                    <a:solidFill>
                      <a:srgbClr val="C49F00"/>
                    </a:solidFill>
                  </a:tcPr>
                </a:tc>
                <a:tc>
                  <a:txBody>
                    <a:bodyPr/>
                    <a:lstStyle/>
                    <a:p>
                      <a:pPr algn="r" fontAlgn="b"/>
                      <a:r>
                        <a:rPr lang="en-US" sz="1400" b="1" kern="1200" dirty="0" smtClean="0">
                          <a:solidFill>
                            <a:schemeClr val="dk1"/>
                          </a:solidFill>
                          <a:latin typeface="+mn-lt"/>
                          <a:ea typeface="+mn-ea"/>
                          <a:cs typeface="+mn-cs"/>
                        </a:rPr>
                        <a:t>90.4</a:t>
                      </a:r>
                    </a:p>
                  </a:txBody>
                  <a:tcPr marL="0" marR="0" marT="0" marB="0" anchor="b">
                    <a:solidFill>
                      <a:srgbClr val="C49F00"/>
                    </a:solidFill>
                  </a:tcPr>
                </a:tc>
              </a:tr>
              <a:tr h="228600">
                <a:tc>
                  <a:txBody>
                    <a:bodyPr/>
                    <a:lstStyle/>
                    <a:p>
                      <a:pPr algn="l" fontAlgn="b"/>
                      <a:r>
                        <a:rPr lang="en-US" sz="1400" b="1" kern="1200" dirty="0" err="1" smtClean="0">
                          <a:solidFill>
                            <a:schemeClr val="dk1"/>
                          </a:solidFill>
                          <a:latin typeface="+mn-lt"/>
                          <a:ea typeface="+mn-ea"/>
                          <a:cs typeface="+mn-cs"/>
                        </a:rPr>
                        <a:t>Stoper</a:t>
                      </a:r>
                      <a:r>
                        <a:rPr lang="en-US" sz="1400" b="1" kern="1200" dirty="0" smtClean="0">
                          <a:solidFill>
                            <a:schemeClr val="dk1"/>
                          </a:solidFill>
                          <a:latin typeface="+mn-lt"/>
                          <a:ea typeface="+mn-ea"/>
                          <a:cs typeface="+mn-cs"/>
                        </a:rPr>
                        <a:t> </a:t>
                      </a:r>
                    </a:p>
                  </a:txBody>
                  <a:tcPr marL="0" marR="0" marT="0" marB="0" anchor="b">
                    <a:solidFill>
                      <a:srgbClr val="C49F00"/>
                    </a:solidFill>
                  </a:tcPr>
                </a:tc>
                <a:tc>
                  <a:txBody>
                    <a:bodyPr/>
                    <a:lstStyle/>
                    <a:p>
                      <a:pPr algn="r" fontAlgn="b"/>
                      <a:r>
                        <a:rPr lang="en-US" sz="1400" b="1" kern="1200" dirty="0" smtClean="0">
                          <a:solidFill>
                            <a:schemeClr val="dk1"/>
                          </a:solidFill>
                          <a:latin typeface="+mn-lt"/>
                          <a:ea typeface="+mn-ea"/>
                          <a:cs typeface="+mn-cs"/>
                        </a:rPr>
                        <a:t>102.3</a:t>
                      </a:r>
                    </a:p>
                  </a:txBody>
                  <a:tcPr marL="0" marR="0" marT="0" marB="0" anchor="b">
                    <a:solidFill>
                      <a:srgbClr val="C49F00"/>
                    </a:solidFill>
                  </a:tcPr>
                </a:tc>
                <a:tc>
                  <a:txBody>
                    <a:bodyPr/>
                    <a:lstStyle/>
                    <a:p>
                      <a:pPr algn="r" fontAlgn="b"/>
                      <a:r>
                        <a:rPr lang="en-US" sz="1400" b="1" kern="1200" dirty="0" smtClean="0">
                          <a:solidFill>
                            <a:schemeClr val="dk1"/>
                          </a:solidFill>
                          <a:latin typeface="+mn-lt"/>
                          <a:ea typeface="+mn-ea"/>
                          <a:cs typeface="+mn-cs"/>
                        </a:rPr>
                        <a:t>91.2</a:t>
                      </a:r>
                    </a:p>
                  </a:txBody>
                  <a:tcPr marL="0" marR="0" marT="0" marB="0" anchor="b">
                    <a:solidFill>
                      <a:srgbClr val="C49F00"/>
                    </a:solidFill>
                  </a:tcPr>
                </a:tc>
              </a:tr>
              <a:tr h="228600">
                <a:tc>
                  <a:txBody>
                    <a:bodyPr/>
                    <a:lstStyle/>
                    <a:p>
                      <a:pPr algn="l" fontAlgn="b"/>
                      <a:r>
                        <a:rPr lang="en-US" sz="1400" b="1" kern="1200" dirty="0" smtClean="0">
                          <a:solidFill>
                            <a:schemeClr val="dk1"/>
                          </a:solidFill>
                          <a:latin typeface="+mn-lt"/>
                          <a:ea typeface="+mn-ea"/>
                          <a:cs typeface="+mn-cs"/>
                        </a:rPr>
                        <a:t>Team Leader </a:t>
                      </a:r>
                    </a:p>
                  </a:txBody>
                  <a:tcPr marL="0" marR="0" marT="0" marB="0" anchor="b">
                    <a:solidFill>
                      <a:srgbClr val="C49F00"/>
                    </a:solidFill>
                  </a:tcPr>
                </a:tc>
                <a:tc>
                  <a:txBody>
                    <a:bodyPr/>
                    <a:lstStyle/>
                    <a:p>
                      <a:pPr algn="r" fontAlgn="b"/>
                      <a:r>
                        <a:rPr lang="en-US" sz="1400" b="1" kern="1200" dirty="0" smtClean="0">
                          <a:solidFill>
                            <a:schemeClr val="dk1"/>
                          </a:solidFill>
                          <a:latin typeface="+mn-lt"/>
                          <a:ea typeface="+mn-ea"/>
                          <a:cs typeface="+mn-cs"/>
                        </a:rPr>
                        <a:t>104.9</a:t>
                      </a:r>
                    </a:p>
                  </a:txBody>
                  <a:tcPr marL="0" marR="0" marT="0" marB="0" anchor="b">
                    <a:solidFill>
                      <a:srgbClr val="C49F00"/>
                    </a:solidFill>
                  </a:tcPr>
                </a:tc>
                <a:tc>
                  <a:txBody>
                    <a:bodyPr/>
                    <a:lstStyle/>
                    <a:p>
                      <a:pPr algn="r" fontAlgn="b"/>
                      <a:r>
                        <a:rPr lang="en-US" sz="1400" b="1" kern="1200" dirty="0" smtClean="0">
                          <a:solidFill>
                            <a:schemeClr val="dk1"/>
                          </a:solidFill>
                          <a:latin typeface="+mn-lt"/>
                          <a:ea typeface="+mn-ea"/>
                          <a:cs typeface="+mn-cs"/>
                        </a:rPr>
                        <a:t>93.2</a:t>
                      </a:r>
                    </a:p>
                  </a:txBody>
                  <a:tcPr marL="0" marR="0" marT="0" marB="0" anchor="b">
                    <a:solidFill>
                      <a:srgbClr val="C49F00"/>
                    </a:solidFill>
                  </a:tcPr>
                </a:tc>
              </a:tr>
            </a:tbl>
          </a:graphicData>
        </a:graphic>
      </p:graphicFrame>
    </p:spTree>
  </p:cSld>
  <p:clrMapOvr>
    <a:masterClrMapping/>
  </p:clrMapOvr>
  <p:transition>
    <p:spli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p:cNvPicPr>
            <a:picLocks noChangeAspect="1" noChangeArrowheads="1"/>
          </p:cNvPicPr>
          <p:nvPr/>
        </p:nvPicPr>
        <p:blipFill>
          <a:blip r:embed="rId2" cstate="print"/>
          <a:srcRect l="56223" t="5468" r="18422" b="23450"/>
          <a:stretch>
            <a:fillRect/>
          </a:stretch>
        </p:blipFill>
        <p:spPr bwMode="auto">
          <a:xfrm>
            <a:off x="8124760" y="6324600"/>
            <a:ext cx="693889" cy="392198"/>
          </a:xfrm>
          <a:prstGeom prst="rect">
            <a:avLst/>
          </a:prstGeom>
          <a:ln>
            <a:solidFill>
              <a:srgbClr val="C49F00"/>
            </a:solidFill>
          </a:ln>
          <a:effectLst/>
        </p:spPr>
      </p:pic>
      <p:cxnSp>
        <p:nvCxnSpPr>
          <p:cNvPr id="8" name="Straight Connector 7"/>
          <p:cNvCxnSpPr/>
          <p:nvPr/>
        </p:nvCxnSpPr>
        <p:spPr>
          <a:xfrm flipV="1">
            <a:off x="1142977" y="6324599"/>
            <a:ext cx="6781823" cy="1"/>
          </a:xfrm>
          <a:prstGeom prst="line">
            <a:avLst/>
          </a:prstGeom>
          <a:ln w="12700">
            <a:solidFill>
              <a:srgbClr val="C49F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142977" y="6748299"/>
            <a:ext cx="6781823" cy="0"/>
          </a:xfrm>
          <a:prstGeom prst="line">
            <a:avLst/>
          </a:prstGeom>
          <a:ln w="12700">
            <a:solidFill>
              <a:srgbClr val="C49F00"/>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3" cstate="print"/>
          <a:srcRect/>
          <a:stretch>
            <a:fillRect/>
          </a:stretch>
        </p:blipFill>
        <p:spPr bwMode="auto">
          <a:xfrm>
            <a:off x="285721" y="6324600"/>
            <a:ext cx="857256" cy="423699"/>
          </a:xfrm>
          <a:prstGeom prst="rect">
            <a:avLst/>
          </a:prstGeom>
          <a:noFill/>
          <a:ln w="9525">
            <a:noFill/>
            <a:miter lim="800000"/>
            <a:headEnd/>
            <a:tailEnd/>
          </a:ln>
          <a:effectLst/>
        </p:spPr>
      </p:pic>
      <p:cxnSp>
        <p:nvCxnSpPr>
          <p:cNvPr id="16" name="Straight Connector 15"/>
          <p:cNvCxnSpPr/>
          <p:nvPr/>
        </p:nvCxnSpPr>
        <p:spPr>
          <a:xfrm>
            <a:off x="0" y="1066800"/>
            <a:ext cx="8929718" cy="1588"/>
          </a:xfrm>
          <a:prstGeom prst="line">
            <a:avLst/>
          </a:prstGeom>
          <a:ln>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18" name="Title 3"/>
          <p:cNvSpPr txBox="1">
            <a:spLocks/>
          </p:cNvSpPr>
          <p:nvPr/>
        </p:nvSpPr>
        <p:spPr>
          <a:xfrm>
            <a:off x="71438" y="-24"/>
            <a:ext cx="9001156" cy="571504"/>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endParaRPr kumimoji="0" lang="en-ZA" sz="2400" b="1" i="0" u="none" strike="noStrike" kern="1200" cap="none" spc="0" normalizeH="0" baseline="0" noProof="0" dirty="0">
              <a:ln>
                <a:noFill/>
              </a:ln>
              <a:solidFill>
                <a:srgbClr val="C49F00"/>
              </a:solidFill>
              <a:effectLst/>
              <a:uLnTx/>
              <a:uFillTx/>
              <a:latin typeface="Arial" pitchFamily="34" charset="0"/>
              <a:ea typeface="+mj-ea"/>
              <a:cs typeface="Arial" pitchFamily="34" charset="0"/>
            </a:endParaRPr>
          </a:p>
        </p:txBody>
      </p:sp>
      <p:sp>
        <p:nvSpPr>
          <p:cNvPr id="11" name="Title 3"/>
          <p:cNvSpPr txBox="1">
            <a:spLocks/>
          </p:cNvSpPr>
          <p:nvPr/>
        </p:nvSpPr>
        <p:spPr>
          <a:xfrm>
            <a:off x="84788" y="381000"/>
            <a:ext cx="9001156" cy="571504"/>
          </a:xfrm>
          <a:prstGeom prst="rect">
            <a:avLst/>
          </a:prstGeom>
        </p:spPr>
        <p:txBody>
          <a:bodyPr vert="horz" lIns="91440" tIns="45720" rIns="91440" bIns="45720" rtlCol="0" anchor="ct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ZA" sz="3200" b="1" dirty="0" smtClean="0">
                <a:latin typeface="Arial" pitchFamily="34" charset="0"/>
                <a:ea typeface="+mj-ea"/>
                <a:cs typeface="Arial" pitchFamily="34" charset="0"/>
              </a:rPr>
              <a:t>T</a:t>
            </a:r>
            <a:r>
              <a:rPr kumimoji="0" lang="en-ZA" sz="3200" b="1" i="0" u="none" strike="noStrike" kern="1200" cap="none" spc="0" normalizeH="0" baseline="0" noProof="0" dirty="0" smtClean="0">
                <a:ln>
                  <a:noFill/>
                </a:ln>
                <a:effectLst/>
                <a:uLnTx/>
                <a:uFillTx/>
                <a:latin typeface="Arial" pitchFamily="34" charset="0"/>
                <a:ea typeface="+mj-ea"/>
                <a:cs typeface="Arial" pitchFamily="34" charset="0"/>
              </a:rPr>
              <a:t>he Direction of the Solution</a:t>
            </a:r>
            <a:endParaRPr kumimoji="0" lang="en-ZA" sz="3200" b="1" i="0" u="none" strike="noStrike" kern="1200" cap="none" spc="0" normalizeH="0" baseline="0" noProof="0" dirty="0">
              <a:ln>
                <a:noFill/>
              </a:ln>
              <a:effectLst/>
              <a:uLnTx/>
              <a:uFillTx/>
              <a:latin typeface="Arial" pitchFamily="34" charset="0"/>
              <a:ea typeface="+mj-ea"/>
              <a:cs typeface="Arial" pitchFamily="34" charset="0"/>
            </a:endParaRPr>
          </a:p>
        </p:txBody>
      </p:sp>
      <p:sp>
        <p:nvSpPr>
          <p:cNvPr id="10" name="Rectangle 9"/>
          <p:cNvSpPr/>
          <p:nvPr/>
        </p:nvSpPr>
        <p:spPr>
          <a:xfrm>
            <a:off x="2590800" y="6324600"/>
            <a:ext cx="3801041" cy="369332"/>
          </a:xfrm>
          <a:prstGeom prst="rect">
            <a:avLst/>
          </a:prstGeom>
        </p:spPr>
        <p:txBody>
          <a:bodyPr wrap="none">
            <a:spAutoFit/>
          </a:bodyPr>
          <a:lstStyle/>
          <a:p>
            <a:pPr marL="342900" lvl="0" indent="-342900" algn="ctr" fontAlgn="auto">
              <a:spcBef>
                <a:spcPct val="20000"/>
              </a:spcBef>
              <a:spcAft>
                <a:spcPts val="0"/>
              </a:spcAft>
              <a:defRPr/>
            </a:pPr>
            <a:r>
              <a:rPr lang="en-ZA" b="1" dirty="0" smtClean="0">
                <a:solidFill>
                  <a:schemeClr val="tx1">
                    <a:lumMod val="75000"/>
                    <a:lumOff val="25000"/>
                  </a:schemeClr>
                </a:solidFill>
                <a:latin typeface="Arial" pitchFamily="34" charset="0"/>
                <a:cs typeface="Arial" pitchFamily="34" charset="0"/>
              </a:rPr>
              <a:t>Leading the change to zero harm</a:t>
            </a:r>
            <a:endParaRPr lang="en-ZA" b="1" dirty="0">
              <a:solidFill>
                <a:schemeClr val="tx1">
                  <a:lumMod val="75000"/>
                  <a:lumOff val="25000"/>
                </a:schemeClr>
              </a:solidFill>
              <a:latin typeface="Arial" pitchFamily="34" charset="0"/>
              <a:cs typeface="Arial" pitchFamily="34" charset="0"/>
            </a:endParaRPr>
          </a:p>
        </p:txBody>
      </p:sp>
      <p:sp>
        <p:nvSpPr>
          <p:cNvPr id="889" name="Rectangle 3"/>
          <p:cNvSpPr txBox="1">
            <a:spLocks noChangeArrowheads="1"/>
          </p:cNvSpPr>
          <p:nvPr/>
        </p:nvSpPr>
        <p:spPr>
          <a:xfrm>
            <a:off x="381000" y="1295400"/>
            <a:ext cx="8424936" cy="4800600"/>
          </a:xfrm>
          <a:prstGeom prst="rect">
            <a:avLst/>
          </a:prstGeom>
        </p:spPr>
        <p:txBody>
          <a:bodyPr vert="horz" lIns="91440" tIns="45720" rIns="91440" bIns="45720" rtlCol="0">
            <a:normAutofit/>
          </a:bodyPr>
          <a:lstStyle/>
          <a:p>
            <a:pPr marL="609600" marR="0" lvl="0" indent="-609600" algn="ctr" defTabSz="914400" rtl="0" eaLnBrk="1" fontAlgn="auto" latinLnBrk="0" hangingPunct="1">
              <a:lnSpc>
                <a:spcPct val="9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ZA" sz="800" b="1" i="0" u="none" strike="noStrike" kern="1200" cap="none" spc="0" normalizeH="0" baseline="0" noProof="0" dirty="0" smtClean="0">
              <a:ln>
                <a:noFill/>
              </a:ln>
              <a:solidFill>
                <a:schemeClr val="tx1"/>
              </a:solidFill>
              <a:effectLst/>
              <a:uLnTx/>
              <a:uFillTx/>
              <a:latin typeface="+mn-lt"/>
              <a:ea typeface="+mn-ea"/>
              <a:cs typeface="+mn-cs"/>
            </a:endParaRPr>
          </a:p>
        </p:txBody>
      </p:sp>
      <p:graphicFrame>
        <p:nvGraphicFramePr>
          <p:cNvPr id="12" name="Chart 11"/>
          <p:cNvGraphicFramePr>
            <a:graphicFrameLocks noGrp="1"/>
          </p:cNvGraphicFramePr>
          <p:nvPr/>
        </p:nvGraphicFramePr>
        <p:xfrm>
          <a:off x="457200" y="1143000"/>
          <a:ext cx="6781800" cy="28956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Table 12"/>
          <p:cNvGraphicFramePr>
            <a:graphicFrameLocks noGrp="1"/>
          </p:cNvGraphicFramePr>
          <p:nvPr/>
        </p:nvGraphicFramePr>
        <p:xfrm>
          <a:off x="990600" y="4114800"/>
          <a:ext cx="5257800" cy="1854200"/>
        </p:xfrm>
        <a:graphic>
          <a:graphicData uri="http://schemas.openxmlformats.org/drawingml/2006/table">
            <a:tbl>
              <a:tblPr firstRow="1" bandRow="1">
                <a:effectLst>
                  <a:outerShdw blurRad="50800" dist="50800" dir="5400000" algn="ctr" rotWithShape="0">
                    <a:srgbClr val="C49F00"/>
                  </a:outerShdw>
                </a:effectLst>
                <a:tableStyleId>{5C22544A-7EE6-4342-B048-85BDC9FD1C3A}</a:tableStyleId>
              </a:tblPr>
              <a:tblGrid>
                <a:gridCol w="3756025"/>
                <a:gridCol w="1501775"/>
              </a:tblGrid>
              <a:tr h="370840">
                <a:tc>
                  <a:txBody>
                    <a:bodyPr/>
                    <a:lstStyle/>
                    <a:p>
                      <a:r>
                        <a:rPr lang="en-US" dirty="0" smtClean="0"/>
                        <a:t>HCP</a:t>
                      </a:r>
                      <a:endParaRPr lang="en-US" dirty="0"/>
                    </a:p>
                  </a:txBody>
                  <a:tcPr>
                    <a:solidFill>
                      <a:srgbClr val="C49F00"/>
                    </a:solidFill>
                  </a:tcPr>
                </a:tc>
                <a:tc>
                  <a:txBody>
                    <a:bodyPr/>
                    <a:lstStyle/>
                    <a:p>
                      <a:r>
                        <a:rPr lang="en-US" dirty="0" smtClean="0"/>
                        <a:t>Current</a:t>
                      </a:r>
                      <a:endParaRPr lang="en-US" dirty="0"/>
                    </a:p>
                  </a:txBody>
                  <a:tcPr>
                    <a:solidFill>
                      <a:srgbClr val="C49F00"/>
                    </a:solidFill>
                  </a:tcPr>
                </a:tc>
              </a:tr>
              <a:tr h="370840">
                <a:tc>
                  <a:txBody>
                    <a:bodyPr/>
                    <a:lstStyle/>
                    <a:p>
                      <a:r>
                        <a:rPr lang="en-US" dirty="0" smtClean="0"/>
                        <a:t>Elimination ,Isolation etc</a:t>
                      </a:r>
                      <a:endParaRPr lang="en-US" dirty="0"/>
                    </a:p>
                  </a:txBody>
                  <a:tcPr>
                    <a:solidFill>
                      <a:srgbClr val="C49F00"/>
                    </a:solidFill>
                  </a:tcPr>
                </a:tc>
                <a:tc>
                  <a:txBody>
                    <a:bodyPr/>
                    <a:lstStyle/>
                    <a:p>
                      <a:r>
                        <a:rPr lang="en-US" dirty="0" smtClean="0"/>
                        <a:t>10%?</a:t>
                      </a:r>
                      <a:endParaRPr lang="en-US" dirty="0"/>
                    </a:p>
                  </a:txBody>
                  <a:tcPr>
                    <a:solidFill>
                      <a:srgbClr val="C49F00"/>
                    </a:solidFill>
                  </a:tcPr>
                </a:tc>
              </a:tr>
              <a:tr h="370840">
                <a:tc>
                  <a:txBody>
                    <a:bodyPr/>
                    <a:lstStyle/>
                    <a:p>
                      <a:r>
                        <a:rPr lang="en-US" dirty="0" smtClean="0"/>
                        <a:t>Engineering Controls</a:t>
                      </a:r>
                      <a:endParaRPr lang="en-US" dirty="0"/>
                    </a:p>
                  </a:txBody>
                  <a:tcPr>
                    <a:solidFill>
                      <a:srgbClr val="C49F00"/>
                    </a:solidFill>
                  </a:tcPr>
                </a:tc>
                <a:tc>
                  <a:txBody>
                    <a:bodyPr/>
                    <a:lstStyle/>
                    <a:p>
                      <a:r>
                        <a:rPr lang="en-US" dirty="0" smtClean="0"/>
                        <a:t>10%?</a:t>
                      </a:r>
                      <a:endParaRPr lang="en-US" dirty="0"/>
                    </a:p>
                  </a:txBody>
                  <a:tcPr>
                    <a:solidFill>
                      <a:srgbClr val="C49F00"/>
                    </a:solidFill>
                  </a:tcPr>
                </a:tc>
              </a:tr>
              <a:tr h="370840">
                <a:tc>
                  <a:txBody>
                    <a:bodyPr/>
                    <a:lstStyle/>
                    <a:p>
                      <a:r>
                        <a:rPr lang="en-US" dirty="0" smtClean="0"/>
                        <a:t>Administrative Controls</a:t>
                      </a:r>
                      <a:endParaRPr lang="en-US" dirty="0"/>
                    </a:p>
                  </a:txBody>
                  <a:tcPr>
                    <a:solidFill>
                      <a:srgbClr val="C49F00"/>
                    </a:solidFill>
                  </a:tcPr>
                </a:tc>
                <a:tc>
                  <a:txBody>
                    <a:bodyPr/>
                    <a:lstStyle/>
                    <a:p>
                      <a:r>
                        <a:rPr lang="en-US" dirty="0" smtClean="0"/>
                        <a:t>10%?</a:t>
                      </a:r>
                      <a:endParaRPr lang="en-US" dirty="0"/>
                    </a:p>
                  </a:txBody>
                  <a:tcPr>
                    <a:solidFill>
                      <a:srgbClr val="C49F00"/>
                    </a:solidFill>
                  </a:tcPr>
                </a:tc>
              </a:tr>
              <a:tr h="370840">
                <a:tc>
                  <a:txBody>
                    <a:bodyPr/>
                    <a:lstStyle/>
                    <a:p>
                      <a:r>
                        <a:rPr lang="en-US" dirty="0" smtClean="0"/>
                        <a:t>Personal</a:t>
                      </a:r>
                      <a:r>
                        <a:rPr lang="en-US" baseline="0" dirty="0" smtClean="0"/>
                        <a:t> Protective Equip. (PPE)</a:t>
                      </a:r>
                      <a:endParaRPr lang="en-US" dirty="0"/>
                    </a:p>
                  </a:txBody>
                  <a:tcPr>
                    <a:solidFill>
                      <a:srgbClr val="C49F00"/>
                    </a:solidFill>
                  </a:tcPr>
                </a:tc>
                <a:tc>
                  <a:txBody>
                    <a:bodyPr/>
                    <a:lstStyle/>
                    <a:p>
                      <a:r>
                        <a:rPr lang="en-US" b="1" dirty="0" smtClean="0">
                          <a:solidFill>
                            <a:srgbClr val="FF0000"/>
                          </a:solidFill>
                        </a:rPr>
                        <a:t>70%?</a:t>
                      </a:r>
                      <a:endParaRPr lang="en-US" b="1" dirty="0">
                        <a:solidFill>
                          <a:srgbClr val="FF0000"/>
                        </a:solidFill>
                      </a:endParaRPr>
                    </a:p>
                  </a:txBody>
                  <a:tcPr>
                    <a:solidFill>
                      <a:srgbClr val="C49F00"/>
                    </a:solidFill>
                  </a:tcPr>
                </a:tc>
              </a:tr>
            </a:tbl>
          </a:graphicData>
        </a:graphic>
      </p:graphicFrame>
      <p:sp>
        <p:nvSpPr>
          <p:cNvPr id="21" name="Arc 20"/>
          <p:cNvSpPr/>
          <p:nvPr/>
        </p:nvSpPr>
        <p:spPr>
          <a:xfrm rot="10800000">
            <a:off x="6019800" y="2971800"/>
            <a:ext cx="685800" cy="762000"/>
          </a:xfrm>
          <a:prstGeom prst="arc">
            <a:avLst>
              <a:gd name="adj1" fmla="val 15571252"/>
              <a:gd name="adj2" fmla="val 20690128"/>
            </a:avLst>
          </a:prstGeom>
          <a:ln w="44450">
            <a:solidFill>
              <a:srgbClr val="FF0000"/>
            </a:solidFill>
            <a:prstDash val="solid"/>
            <a:beve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ransition>
    <p:spli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p:cNvPicPr>
            <a:picLocks noChangeAspect="1" noChangeArrowheads="1"/>
          </p:cNvPicPr>
          <p:nvPr/>
        </p:nvPicPr>
        <p:blipFill>
          <a:blip r:embed="rId2" cstate="print"/>
          <a:srcRect l="56223" t="5468" r="18422" b="23450"/>
          <a:stretch>
            <a:fillRect/>
          </a:stretch>
        </p:blipFill>
        <p:spPr bwMode="auto">
          <a:xfrm>
            <a:off x="8124760" y="6324600"/>
            <a:ext cx="693889" cy="392198"/>
          </a:xfrm>
          <a:prstGeom prst="rect">
            <a:avLst/>
          </a:prstGeom>
          <a:ln>
            <a:solidFill>
              <a:srgbClr val="C49F00"/>
            </a:solidFill>
          </a:ln>
          <a:effectLst/>
        </p:spPr>
      </p:pic>
      <p:cxnSp>
        <p:nvCxnSpPr>
          <p:cNvPr id="8" name="Straight Connector 7"/>
          <p:cNvCxnSpPr/>
          <p:nvPr/>
        </p:nvCxnSpPr>
        <p:spPr>
          <a:xfrm flipV="1">
            <a:off x="1142977" y="6324599"/>
            <a:ext cx="6781823" cy="1"/>
          </a:xfrm>
          <a:prstGeom prst="line">
            <a:avLst/>
          </a:prstGeom>
          <a:ln w="12700">
            <a:solidFill>
              <a:srgbClr val="C49F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142977" y="6748299"/>
            <a:ext cx="6781823" cy="0"/>
          </a:xfrm>
          <a:prstGeom prst="line">
            <a:avLst/>
          </a:prstGeom>
          <a:ln w="12700">
            <a:solidFill>
              <a:srgbClr val="C49F00"/>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3" cstate="print"/>
          <a:srcRect/>
          <a:stretch>
            <a:fillRect/>
          </a:stretch>
        </p:blipFill>
        <p:spPr bwMode="auto">
          <a:xfrm>
            <a:off x="285721" y="6324600"/>
            <a:ext cx="857256" cy="423699"/>
          </a:xfrm>
          <a:prstGeom prst="rect">
            <a:avLst/>
          </a:prstGeom>
          <a:noFill/>
          <a:ln w="9525">
            <a:noFill/>
            <a:miter lim="800000"/>
            <a:headEnd/>
            <a:tailEnd/>
          </a:ln>
          <a:effectLst/>
        </p:spPr>
      </p:pic>
      <p:cxnSp>
        <p:nvCxnSpPr>
          <p:cNvPr id="16" name="Straight Connector 15"/>
          <p:cNvCxnSpPr/>
          <p:nvPr/>
        </p:nvCxnSpPr>
        <p:spPr>
          <a:xfrm>
            <a:off x="0" y="1066800"/>
            <a:ext cx="8929718" cy="1588"/>
          </a:xfrm>
          <a:prstGeom prst="line">
            <a:avLst/>
          </a:prstGeom>
          <a:ln>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18" name="Title 3"/>
          <p:cNvSpPr txBox="1">
            <a:spLocks/>
          </p:cNvSpPr>
          <p:nvPr/>
        </p:nvSpPr>
        <p:spPr>
          <a:xfrm>
            <a:off x="71438" y="-24"/>
            <a:ext cx="9001156" cy="571504"/>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endParaRPr kumimoji="0" lang="en-ZA" sz="2400" b="1" i="0" u="none" strike="noStrike" kern="1200" cap="none" spc="0" normalizeH="0" baseline="0" noProof="0" dirty="0">
              <a:ln>
                <a:noFill/>
              </a:ln>
              <a:solidFill>
                <a:srgbClr val="C49F00"/>
              </a:solidFill>
              <a:effectLst/>
              <a:uLnTx/>
              <a:uFillTx/>
              <a:latin typeface="Arial" pitchFamily="34" charset="0"/>
              <a:ea typeface="+mj-ea"/>
              <a:cs typeface="Arial" pitchFamily="34" charset="0"/>
            </a:endParaRPr>
          </a:p>
        </p:txBody>
      </p:sp>
      <p:sp>
        <p:nvSpPr>
          <p:cNvPr id="11" name="Title 3"/>
          <p:cNvSpPr txBox="1">
            <a:spLocks/>
          </p:cNvSpPr>
          <p:nvPr/>
        </p:nvSpPr>
        <p:spPr>
          <a:xfrm>
            <a:off x="84788" y="381000"/>
            <a:ext cx="9001156" cy="571504"/>
          </a:xfrm>
          <a:prstGeom prst="rect">
            <a:avLst/>
          </a:prstGeom>
        </p:spPr>
        <p:txBody>
          <a:bodyPr vert="horz" lIns="91440" tIns="45720" rIns="91440" bIns="45720" rtlCol="0" anchor="ct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ZA" sz="3200" b="1" dirty="0" smtClean="0">
                <a:latin typeface="Arial" pitchFamily="34" charset="0"/>
                <a:ea typeface="+mj-ea"/>
                <a:cs typeface="Arial" pitchFamily="34" charset="0"/>
              </a:rPr>
              <a:t>Introduction</a:t>
            </a:r>
            <a:endParaRPr kumimoji="0" lang="en-ZA" sz="3200" b="1" i="0" u="none" strike="noStrike" kern="1200" cap="none" spc="0" normalizeH="0" baseline="0" noProof="0" dirty="0">
              <a:ln>
                <a:noFill/>
              </a:ln>
              <a:effectLst/>
              <a:uLnTx/>
              <a:uFillTx/>
              <a:latin typeface="Arial" pitchFamily="34" charset="0"/>
              <a:ea typeface="+mj-ea"/>
              <a:cs typeface="Arial" pitchFamily="34" charset="0"/>
            </a:endParaRPr>
          </a:p>
        </p:txBody>
      </p:sp>
      <p:sp>
        <p:nvSpPr>
          <p:cNvPr id="10" name="Rectangle 9"/>
          <p:cNvSpPr/>
          <p:nvPr/>
        </p:nvSpPr>
        <p:spPr>
          <a:xfrm>
            <a:off x="2590800" y="6324600"/>
            <a:ext cx="3801041" cy="369332"/>
          </a:xfrm>
          <a:prstGeom prst="rect">
            <a:avLst/>
          </a:prstGeom>
        </p:spPr>
        <p:txBody>
          <a:bodyPr wrap="none">
            <a:spAutoFit/>
          </a:bodyPr>
          <a:lstStyle/>
          <a:p>
            <a:pPr marL="342900" lvl="0" indent="-342900" algn="ctr" fontAlgn="auto">
              <a:spcBef>
                <a:spcPct val="20000"/>
              </a:spcBef>
              <a:spcAft>
                <a:spcPts val="0"/>
              </a:spcAft>
              <a:defRPr/>
            </a:pPr>
            <a:r>
              <a:rPr lang="en-ZA" b="1" dirty="0" smtClean="0">
                <a:solidFill>
                  <a:schemeClr val="tx1">
                    <a:lumMod val="75000"/>
                    <a:lumOff val="25000"/>
                  </a:schemeClr>
                </a:solidFill>
                <a:latin typeface="Arial" pitchFamily="34" charset="0"/>
                <a:cs typeface="Arial" pitchFamily="34" charset="0"/>
              </a:rPr>
              <a:t>Leading the change to zero harm</a:t>
            </a:r>
            <a:endParaRPr lang="en-ZA" b="1" dirty="0">
              <a:solidFill>
                <a:schemeClr val="tx1">
                  <a:lumMod val="75000"/>
                  <a:lumOff val="25000"/>
                </a:schemeClr>
              </a:solidFill>
              <a:latin typeface="Arial" pitchFamily="34" charset="0"/>
              <a:cs typeface="Arial" pitchFamily="34" charset="0"/>
            </a:endParaRPr>
          </a:p>
        </p:txBody>
      </p:sp>
      <p:sp>
        <p:nvSpPr>
          <p:cNvPr id="889" name="Rectangle 3"/>
          <p:cNvSpPr txBox="1">
            <a:spLocks noChangeArrowheads="1"/>
          </p:cNvSpPr>
          <p:nvPr/>
        </p:nvSpPr>
        <p:spPr>
          <a:xfrm>
            <a:off x="381000" y="1295400"/>
            <a:ext cx="8424936" cy="4800600"/>
          </a:xfrm>
          <a:prstGeom prst="rect">
            <a:avLst/>
          </a:prstGeom>
        </p:spPr>
        <p:txBody>
          <a:bodyPr vert="horz" lIns="91440" tIns="45720" rIns="91440" bIns="45720" rtlCol="0">
            <a:normAutofit/>
          </a:bodyPr>
          <a:lstStyle/>
          <a:p>
            <a:pPr marL="609600" marR="0" lvl="0" indent="-609600" algn="ctr" defTabSz="914400" rtl="0" eaLnBrk="1" fontAlgn="auto" latinLnBrk="0" hangingPunct="1">
              <a:lnSpc>
                <a:spcPct val="9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ZA" sz="800" b="1"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3" name="Rectangle 8"/>
          <p:cNvSpPr>
            <a:spLocks noChangeArrowheads="1"/>
          </p:cNvSpPr>
          <p:nvPr/>
        </p:nvSpPr>
        <p:spPr bwMode="auto">
          <a:xfrm>
            <a:off x="228600" y="1295400"/>
            <a:ext cx="8686800" cy="5029200"/>
          </a:xfrm>
          <a:prstGeom prst="rect">
            <a:avLst/>
          </a:prstGeom>
          <a:noFill/>
          <a:ln w="9525">
            <a:noFill/>
            <a:miter lim="800000"/>
            <a:headEnd/>
            <a:tailEnd/>
          </a:ln>
        </p:spPr>
        <p:txBody>
          <a:bodyPr/>
          <a:lstStyle/>
          <a:p>
            <a:pPr marL="342900" indent="-342900">
              <a:defRPr/>
            </a:pPr>
            <a:r>
              <a:rPr lang="en-US" sz="2800" b="1" i="1" dirty="0" smtClean="0">
                <a:latin typeface="+mn-lt"/>
                <a:cs typeface="+mn-cs"/>
              </a:rPr>
              <a:t>…</a:t>
            </a:r>
            <a:r>
              <a:rPr lang="en-US" sz="2400" b="1" i="1" dirty="0" smtClean="0">
                <a:latin typeface="+mn-lt"/>
                <a:cs typeface="+mn-cs"/>
              </a:rPr>
              <a:t>all employees wear HPDs from bank to bank…</a:t>
            </a:r>
          </a:p>
          <a:p>
            <a:pPr marL="342900" indent="-342900">
              <a:defRPr/>
            </a:pPr>
            <a:r>
              <a:rPr lang="en-US" sz="2400" b="1" i="1" dirty="0" smtClean="0">
                <a:solidFill>
                  <a:srgbClr val="FF0000"/>
                </a:solidFill>
                <a:latin typeface="+mn-lt"/>
                <a:cs typeface="+mn-cs"/>
              </a:rPr>
              <a:t>(is this a common practice/motto)?</a:t>
            </a:r>
          </a:p>
          <a:p>
            <a:pPr marL="342900" indent="-342900" algn="ctr">
              <a:defRPr/>
            </a:pPr>
            <a:endParaRPr lang="en-US" sz="2400" b="1" i="1" dirty="0" smtClean="0"/>
          </a:p>
          <a:p>
            <a:pPr marL="342900" indent="-342900" algn="ctr">
              <a:defRPr/>
            </a:pPr>
            <a:r>
              <a:rPr lang="en-US" sz="2400" b="1" i="1" dirty="0" smtClean="0"/>
              <a:t> </a:t>
            </a:r>
            <a:r>
              <a:rPr lang="en-US" sz="2400" b="1" i="1" dirty="0" smtClean="0">
                <a:latin typeface="+mn-lt"/>
                <a:cs typeface="+mn-cs"/>
              </a:rPr>
              <a:t>…do we have OH challenges? </a:t>
            </a:r>
            <a:r>
              <a:rPr lang="en-US" sz="2400" b="1" i="1" dirty="0" smtClean="0">
                <a:solidFill>
                  <a:srgbClr val="FF0000"/>
                </a:solidFill>
                <a:latin typeface="+mn-lt"/>
                <a:cs typeface="+mn-cs"/>
              </a:rPr>
              <a:t>YES</a:t>
            </a:r>
          </a:p>
          <a:p>
            <a:pPr marL="342900" indent="-342900" algn="ctr">
              <a:defRPr/>
            </a:pPr>
            <a:endParaRPr lang="en-US" sz="2400" b="1" i="1" dirty="0" smtClean="0">
              <a:latin typeface="+mn-lt"/>
              <a:cs typeface="+mn-cs"/>
            </a:endParaRPr>
          </a:p>
          <a:p>
            <a:pPr marL="342900" indent="-342900" algn="ctr">
              <a:defRPr/>
            </a:pPr>
            <a:r>
              <a:rPr lang="en-US" sz="2400" b="1" i="1" dirty="0" smtClean="0">
                <a:latin typeface="+mn-lt"/>
                <a:cs typeface="+mn-cs"/>
              </a:rPr>
              <a:t>…do we have a Noise problem relative to other OHS challenges? </a:t>
            </a:r>
          </a:p>
          <a:p>
            <a:pPr marL="342900" indent="-342900" algn="ctr">
              <a:defRPr/>
            </a:pPr>
            <a:endParaRPr lang="en-US" sz="2400" b="1" i="1" dirty="0" smtClean="0">
              <a:latin typeface="+mn-lt"/>
              <a:cs typeface="+mn-cs"/>
            </a:endParaRPr>
          </a:p>
          <a:p>
            <a:pPr marL="342900" indent="-342900" algn="ctr">
              <a:defRPr/>
            </a:pPr>
            <a:endParaRPr lang="en-US" sz="2400" b="1" i="1" dirty="0" smtClean="0">
              <a:latin typeface="+mn-lt"/>
              <a:cs typeface="+mn-cs"/>
            </a:endParaRPr>
          </a:p>
          <a:p>
            <a:pPr marL="342900" indent="-342900" algn="ctr">
              <a:defRPr/>
            </a:pPr>
            <a:r>
              <a:rPr lang="en-US" sz="2400" b="1" i="1" dirty="0" smtClean="0">
                <a:latin typeface="+mn-lt"/>
                <a:cs typeface="+mn-cs"/>
              </a:rPr>
              <a:t>Is the Noise Team </a:t>
            </a:r>
            <a:r>
              <a:rPr lang="en-US" sz="2400" b="1" i="1" u="sng" dirty="0" smtClean="0">
                <a:latin typeface="+mn-lt"/>
                <a:cs typeface="+mn-cs"/>
              </a:rPr>
              <a:t>effectively</a:t>
            </a:r>
            <a:r>
              <a:rPr lang="en-US" sz="2400" b="1" i="1" dirty="0" smtClean="0">
                <a:latin typeface="+mn-lt"/>
                <a:cs typeface="+mn-cs"/>
              </a:rPr>
              <a:t> contributing towards Zero Harm? </a:t>
            </a:r>
            <a:r>
              <a:rPr lang="en-US" sz="2400" b="1" i="1" dirty="0" smtClean="0">
                <a:solidFill>
                  <a:srgbClr val="FF0000"/>
                </a:solidFill>
                <a:latin typeface="+mn-lt"/>
                <a:cs typeface="+mn-cs"/>
              </a:rPr>
              <a:t>NO</a:t>
            </a:r>
          </a:p>
          <a:p>
            <a:pPr marL="342900" indent="-342900" algn="ctr">
              <a:defRPr/>
            </a:pPr>
            <a:endParaRPr lang="en-US" sz="2400" b="1" i="1" dirty="0" smtClean="0">
              <a:solidFill>
                <a:srgbClr val="FF0000"/>
              </a:solidFill>
              <a:latin typeface="+mn-lt"/>
              <a:cs typeface="+mn-cs"/>
            </a:endParaRPr>
          </a:p>
          <a:p>
            <a:pPr marL="342900" indent="-342900" algn="ctr">
              <a:defRPr/>
            </a:pPr>
            <a:r>
              <a:rPr lang="en-US" b="1" i="1" dirty="0" smtClean="0">
                <a:solidFill>
                  <a:srgbClr val="FF0000"/>
                </a:solidFill>
                <a:latin typeface="+mn-lt"/>
                <a:cs typeface="+mn-cs"/>
              </a:rPr>
              <a:t>Dust Industry meeting (31/05/2012) </a:t>
            </a:r>
            <a:r>
              <a:rPr lang="en-US" b="1" i="1" dirty="0" smtClean="0">
                <a:latin typeface="+mn-lt"/>
                <a:cs typeface="+mn-cs"/>
              </a:rPr>
              <a:t>We do not want a dust leading practice that does not add any value like the HPD TAS Tool from Noise </a:t>
            </a:r>
            <a:endParaRPr lang="en-US" b="1" i="1" dirty="0" smtClean="0">
              <a:latin typeface="+mn-lt"/>
              <a:cs typeface="+mn-cs"/>
            </a:endParaRPr>
          </a:p>
          <a:p>
            <a:pPr marL="342900" indent="-342900" algn="ctr">
              <a:defRPr/>
            </a:pPr>
            <a:endParaRPr lang="en-US" sz="2800" b="1" i="1" dirty="0" smtClean="0">
              <a:latin typeface="+mn-lt"/>
              <a:cs typeface="+mn-cs"/>
            </a:endParaRPr>
          </a:p>
          <a:p>
            <a:pPr marL="342900" indent="-342900">
              <a:buFontTx/>
              <a:buChar char="•"/>
              <a:defRPr/>
            </a:pPr>
            <a:endParaRPr lang="en-US" sz="2800" dirty="0" smtClean="0">
              <a:latin typeface="+mn-lt"/>
              <a:cs typeface="+mn-cs"/>
            </a:endParaRPr>
          </a:p>
          <a:p>
            <a:pPr marL="342900" indent="-342900">
              <a:defRPr/>
            </a:pPr>
            <a:endParaRPr lang="en-US" sz="2800" dirty="0">
              <a:latin typeface="+mn-lt"/>
              <a:cs typeface="+mn-cs"/>
            </a:endParaRPr>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box(in)">
                                      <p:cBhvr>
                                        <p:cTn id="7" dur="500"/>
                                        <p:tgtEl>
                                          <p:spTgt spid="13">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13">
                                            <p:txEl>
                                              <p:pRg st="1" end="1"/>
                                            </p:txEl>
                                          </p:spTgt>
                                        </p:tgtEl>
                                        <p:attrNameLst>
                                          <p:attrName>style.visibility</p:attrName>
                                        </p:attrNameLst>
                                      </p:cBhvr>
                                      <p:to>
                                        <p:strVal val="visible"/>
                                      </p:to>
                                    </p:set>
                                    <p:animEffect transition="in" filter="box(in)">
                                      <p:cBhvr>
                                        <p:cTn id="10" dur="500"/>
                                        <p:tgtEl>
                                          <p:spTgt spid="1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nodeType="clickEffect">
                                  <p:stCondLst>
                                    <p:cond delay="0"/>
                                  </p:stCondLst>
                                  <p:childTnLst>
                                    <p:set>
                                      <p:cBhvr>
                                        <p:cTn id="14" dur="1" fill="hold">
                                          <p:stCondLst>
                                            <p:cond delay="0"/>
                                          </p:stCondLst>
                                        </p:cTn>
                                        <p:tgtEl>
                                          <p:spTgt spid="13">
                                            <p:txEl>
                                              <p:pRg st="3" end="3"/>
                                            </p:txEl>
                                          </p:spTgt>
                                        </p:tgtEl>
                                        <p:attrNameLst>
                                          <p:attrName>style.visibility</p:attrName>
                                        </p:attrNameLst>
                                      </p:cBhvr>
                                      <p:to>
                                        <p:strVal val="visible"/>
                                      </p:to>
                                    </p:set>
                                    <p:animEffect transition="in" filter="box(in)">
                                      <p:cBhvr>
                                        <p:cTn id="15" dur="500"/>
                                        <p:tgtEl>
                                          <p:spTgt spid="1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nodeType="clickEffect">
                                  <p:stCondLst>
                                    <p:cond delay="0"/>
                                  </p:stCondLst>
                                  <p:childTnLst>
                                    <p:set>
                                      <p:cBhvr>
                                        <p:cTn id="19" dur="1" fill="hold">
                                          <p:stCondLst>
                                            <p:cond delay="0"/>
                                          </p:stCondLst>
                                        </p:cTn>
                                        <p:tgtEl>
                                          <p:spTgt spid="13">
                                            <p:txEl>
                                              <p:pRg st="5" end="5"/>
                                            </p:txEl>
                                          </p:spTgt>
                                        </p:tgtEl>
                                        <p:attrNameLst>
                                          <p:attrName>style.visibility</p:attrName>
                                        </p:attrNameLst>
                                      </p:cBhvr>
                                      <p:to>
                                        <p:strVal val="visible"/>
                                      </p:to>
                                    </p:set>
                                    <p:animEffect transition="in" filter="box(in)">
                                      <p:cBhvr>
                                        <p:cTn id="20" dur="500"/>
                                        <p:tgtEl>
                                          <p:spTgt spid="13">
                                            <p:txEl>
                                              <p:pRg st="5" end="5"/>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 presetClass="entr" presetSubtype="16" fill="hold" nodeType="clickEffect">
                                  <p:stCondLst>
                                    <p:cond delay="0"/>
                                  </p:stCondLst>
                                  <p:childTnLst>
                                    <p:set>
                                      <p:cBhvr>
                                        <p:cTn id="24" dur="1" fill="hold">
                                          <p:stCondLst>
                                            <p:cond delay="0"/>
                                          </p:stCondLst>
                                        </p:cTn>
                                        <p:tgtEl>
                                          <p:spTgt spid="13">
                                            <p:txEl>
                                              <p:pRg st="8" end="8"/>
                                            </p:txEl>
                                          </p:spTgt>
                                        </p:tgtEl>
                                        <p:attrNameLst>
                                          <p:attrName>style.visibility</p:attrName>
                                        </p:attrNameLst>
                                      </p:cBhvr>
                                      <p:to>
                                        <p:strVal val="visible"/>
                                      </p:to>
                                    </p:set>
                                    <p:animEffect transition="in" filter="box(in)">
                                      <p:cBhvr>
                                        <p:cTn id="25" dur="500"/>
                                        <p:tgtEl>
                                          <p:spTgt spid="13">
                                            <p:txEl>
                                              <p:pRg st="8" end="8"/>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4" presetClass="entr" presetSubtype="16" fill="hold" nodeType="clickEffect">
                                  <p:stCondLst>
                                    <p:cond delay="0"/>
                                  </p:stCondLst>
                                  <p:childTnLst>
                                    <p:set>
                                      <p:cBhvr>
                                        <p:cTn id="29" dur="1" fill="hold">
                                          <p:stCondLst>
                                            <p:cond delay="0"/>
                                          </p:stCondLst>
                                        </p:cTn>
                                        <p:tgtEl>
                                          <p:spTgt spid="13">
                                            <p:txEl>
                                              <p:pRg st="10" end="10"/>
                                            </p:txEl>
                                          </p:spTgt>
                                        </p:tgtEl>
                                        <p:attrNameLst>
                                          <p:attrName>style.visibility</p:attrName>
                                        </p:attrNameLst>
                                      </p:cBhvr>
                                      <p:to>
                                        <p:strVal val="visible"/>
                                      </p:to>
                                    </p:set>
                                    <p:animEffect transition="in" filter="box(in)">
                                      <p:cBhvr>
                                        <p:cTn id="30" dur="500"/>
                                        <p:tgtEl>
                                          <p:spTgt spid="1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p:cNvPicPr>
            <a:picLocks noChangeAspect="1" noChangeArrowheads="1"/>
          </p:cNvPicPr>
          <p:nvPr/>
        </p:nvPicPr>
        <p:blipFill>
          <a:blip r:embed="rId2" cstate="print"/>
          <a:srcRect l="56223" t="5468" r="18422" b="23450"/>
          <a:stretch>
            <a:fillRect/>
          </a:stretch>
        </p:blipFill>
        <p:spPr bwMode="auto">
          <a:xfrm>
            <a:off x="8124760" y="6324600"/>
            <a:ext cx="693889" cy="392198"/>
          </a:xfrm>
          <a:prstGeom prst="rect">
            <a:avLst/>
          </a:prstGeom>
          <a:ln>
            <a:solidFill>
              <a:srgbClr val="C49F00"/>
            </a:solidFill>
          </a:ln>
          <a:effectLst/>
        </p:spPr>
      </p:pic>
      <p:cxnSp>
        <p:nvCxnSpPr>
          <p:cNvPr id="8" name="Straight Connector 7"/>
          <p:cNvCxnSpPr/>
          <p:nvPr/>
        </p:nvCxnSpPr>
        <p:spPr>
          <a:xfrm flipV="1">
            <a:off x="1142977" y="6324599"/>
            <a:ext cx="6781823" cy="1"/>
          </a:xfrm>
          <a:prstGeom prst="line">
            <a:avLst/>
          </a:prstGeom>
          <a:ln w="12700">
            <a:solidFill>
              <a:srgbClr val="C49F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142977" y="6748299"/>
            <a:ext cx="6781823" cy="0"/>
          </a:xfrm>
          <a:prstGeom prst="line">
            <a:avLst/>
          </a:prstGeom>
          <a:ln w="12700">
            <a:solidFill>
              <a:srgbClr val="C49F00"/>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3" cstate="print"/>
          <a:srcRect/>
          <a:stretch>
            <a:fillRect/>
          </a:stretch>
        </p:blipFill>
        <p:spPr bwMode="auto">
          <a:xfrm>
            <a:off x="285721" y="6324600"/>
            <a:ext cx="857256" cy="423699"/>
          </a:xfrm>
          <a:prstGeom prst="rect">
            <a:avLst/>
          </a:prstGeom>
          <a:noFill/>
          <a:ln w="9525">
            <a:noFill/>
            <a:miter lim="800000"/>
            <a:headEnd/>
            <a:tailEnd/>
          </a:ln>
          <a:effectLst/>
        </p:spPr>
      </p:pic>
      <p:cxnSp>
        <p:nvCxnSpPr>
          <p:cNvPr id="16" name="Straight Connector 15"/>
          <p:cNvCxnSpPr/>
          <p:nvPr/>
        </p:nvCxnSpPr>
        <p:spPr>
          <a:xfrm>
            <a:off x="0" y="1066800"/>
            <a:ext cx="8929718" cy="1588"/>
          </a:xfrm>
          <a:prstGeom prst="line">
            <a:avLst/>
          </a:prstGeom>
          <a:ln>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18" name="Title 3"/>
          <p:cNvSpPr txBox="1">
            <a:spLocks/>
          </p:cNvSpPr>
          <p:nvPr/>
        </p:nvSpPr>
        <p:spPr>
          <a:xfrm>
            <a:off x="71438" y="-24"/>
            <a:ext cx="9001156" cy="571504"/>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endParaRPr kumimoji="0" lang="en-ZA" sz="2400" b="1" i="0" u="none" strike="noStrike" kern="1200" cap="none" spc="0" normalizeH="0" baseline="0" noProof="0" dirty="0">
              <a:ln>
                <a:noFill/>
              </a:ln>
              <a:solidFill>
                <a:srgbClr val="C49F00"/>
              </a:solidFill>
              <a:effectLst/>
              <a:uLnTx/>
              <a:uFillTx/>
              <a:latin typeface="Arial" pitchFamily="34" charset="0"/>
              <a:ea typeface="+mj-ea"/>
              <a:cs typeface="Arial" pitchFamily="34" charset="0"/>
            </a:endParaRPr>
          </a:p>
        </p:txBody>
      </p:sp>
      <p:sp>
        <p:nvSpPr>
          <p:cNvPr id="11" name="Title 3"/>
          <p:cNvSpPr txBox="1">
            <a:spLocks/>
          </p:cNvSpPr>
          <p:nvPr/>
        </p:nvSpPr>
        <p:spPr>
          <a:xfrm>
            <a:off x="84788" y="381000"/>
            <a:ext cx="9001156" cy="571504"/>
          </a:xfrm>
          <a:prstGeom prst="rect">
            <a:avLst/>
          </a:prstGeom>
        </p:spPr>
        <p:txBody>
          <a:bodyPr vert="horz" lIns="91440" tIns="45720" rIns="91440" bIns="45720" rtlCol="0" anchor="ct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ZA" sz="3200" b="1" dirty="0" smtClean="0">
                <a:latin typeface="Arial" pitchFamily="34" charset="0"/>
                <a:ea typeface="+mj-ea"/>
                <a:cs typeface="Arial" pitchFamily="34" charset="0"/>
              </a:rPr>
              <a:t>T</a:t>
            </a:r>
            <a:r>
              <a:rPr kumimoji="0" lang="en-ZA" sz="3200" b="1" i="0" u="none" strike="noStrike" kern="1200" cap="none" spc="0" normalizeH="0" baseline="0" noProof="0" dirty="0" smtClean="0">
                <a:ln>
                  <a:noFill/>
                </a:ln>
                <a:effectLst/>
                <a:uLnTx/>
                <a:uFillTx/>
                <a:latin typeface="Arial" pitchFamily="34" charset="0"/>
                <a:ea typeface="+mj-ea"/>
                <a:cs typeface="Arial" pitchFamily="34" charset="0"/>
              </a:rPr>
              <a:t>he Direction of the Solution</a:t>
            </a:r>
            <a:endParaRPr kumimoji="0" lang="en-ZA" sz="3200" b="1" i="0" u="none" strike="noStrike" kern="1200" cap="none" spc="0" normalizeH="0" baseline="0" noProof="0" dirty="0">
              <a:ln>
                <a:noFill/>
              </a:ln>
              <a:effectLst/>
              <a:uLnTx/>
              <a:uFillTx/>
              <a:latin typeface="Arial" pitchFamily="34" charset="0"/>
              <a:ea typeface="+mj-ea"/>
              <a:cs typeface="Arial" pitchFamily="34" charset="0"/>
            </a:endParaRPr>
          </a:p>
        </p:txBody>
      </p:sp>
      <p:sp>
        <p:nvSpPr>
          <p:cNvPr id="10" name="Rectangle 9"/>
          <p:cNvSpPr/>
          <p:nvPr/>
        </p:nvSpPr>
        <p:spPr>
          <a:xfrm>
            <a:off x="2590800" y="6324600"/>
            <a:ext cx="3801041" cy="369332"/>
          </a:xfrm>
          <a:prstGeom prst="rect">
            <a:avLst/>
          </a:prstGeom>
        </p:spPr>
        <p:txBody>
          <a:bodyPr wrap="none">
            <a:spAutoFit/>
          </a:bodyPr>
          <a:lstStyle/>
          <a:p>
            <a:pPr marL="342900" lvl="0" indent="-342900" algn="ctr" fontAlgn="auto">
              <a:spcBef>
                <a:spcPct val="20000"/>
              </a:spcBef>
              <a:spcAft>
                <a:spcPts val="0"/>
              </a:spcAft>
              <a:defRPr/>
            </a:pPr>
            <a:r>
              <a:rPr lang="en-ZA" b="1" dirty="0" smtClean="0">
                <a:solidFill>
                  <a:schemeClr val="tx1">
                    <a:lumMod val="75000"/>
                    <a:lumOff val="25000"/>
                  </a:schemeClr>
                </a:solidFill>
                <a:latin typeface="Arial" pitchFamily="34" charset="0"/>
                <a:cs typeface="Arial" pitchFamily="34" charset="0"/>
              </a:rPr>
              <a:t>Leading the change to zero harm</a:t>
            </a:r>
            <a:endParaRPr lang="en-ZA" b="1" dirty="0">
              <a:solidFill>
                <a:schemeClr val="tx1">
                  <a:lumMod val="75000"/>
                  <a:lumOff val="25000"/>
                </a:schemeClr>
              </a:solidFill>
              <a:latin typeface="Arial" pitchFamily="34" charset="0"/>
              <a:cs typeface="Arial" pitchFamily="34" charset="0"/>
            </a:endParaRPr>
          </a:p>
        </p:txBody>
      </p:sp>
      <p:sp>
        <p:nvSpPr>
          <p:cNvPr id="889" name="Rectangle 3"/>
          <p:cNvSpPr txBox="1">
            <a:spLocks noChangeArrowheads="1"/>
          </p:cNvSpPr>
          <p:nvPr/>
        </p:nvSpPr>
        <p:spPr>
          <a:xfrm>
            <a:off x="381000" y="1295400"/>
            <a:ext cx="8424936" cy="4800600"/>
          </a:xfrm>
          <a:prstGeom prst="rect">
            <a:avLst/>
          </a:prstGeom>
        </p:spPr>
        <p:txBody>
          <a:bodyPr vert="horz" lIns="91440" tIns="45720" rIns="91440" bIns="45720" rtlCol="0">
            <a:normAutofit/>
          </a:bodyPr>
          <a:lstStyle/>
          <a:p>
            <a:pPr marL="609600" marR="0" lvl="0" indent="-609600" algn="ctr" defTabSz="914400" rtl="0" eaLnBrk="1" fontAlgn="auto" latinLnBrk="0" hangingPunct="1">
              <a:lnSpc>
                <a:spcPct val="9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ZA" sz="800" b="1" i="0" u="none" strike="noStrike" kern="1200" cap="none" spc="0" normalizeH="0" baseline="0" noProof="0" dirty="0" smtClean="0">
              <a:ln>
                <a:noFill/>
              </a:ln>
              <a:solidFill>
                <a:schemeClr val="tx1"/>
              </a:solidFill>
              <a:effectLst/>
              <a:uLnTx/>
              <a:uFillTx/>
              <a:latin typeface="+mn-lt"/>
              <a:ea typeface="+mn-ea"/>
              <a:cs typeface="+mn-cs"/>
            </a:endParaRPr>
          </a:p>
        </p:txBody>
      </p:sp>
      <p:graphicFrame>
        <p:nvGraphicFramePr>
          <p:cNvPr id="12" name="Chart 11"/>
          <p:cNvGraphicFramePr>
            <a:graphicFrameLocks noGrp="1"/>
          </p:cNvGraphicFramePr>
          <p:nvPr/>
        </p:nvGraphicFramePr>
        <p:xfrm>
          <a:off x="457200" y="1143000"/>
          <a:ext cx="6781800" cy="28956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Table 12"/>
          <p:cNvGraphicFramePr>
            <a:graphicFrameLocks noGrp="1"/>
          </p:cNvGraphicFramePr>
          <p:nvPr/>
        </p:nvGraphicFramePr>
        <p:xfrm>
          <a:off x="990600" y="4114800"/>
          <a:ext cx="6934200" cy="1955800"/>
        </p:xfrm>
        <a:graphic>
          <a:graphicData uri="http://schemas.openxmlformats.org/drawingml/2006/table">
            <a:tbl>
              <a:tblPr firstRow="1" bandRow="1">
                <a:effectLst>
                  <a:outerShdw blurRad="50800" dist="50800" dir="5400000" algn="ctr" rotWithShape="0">
                    <a:srgbClr val="C49F00"/>
                  </a:outerShdw>
                </a:effectLst>
                <a:tableStyleId>{5C22544A-7EE6-4342-B048-85BDC9FD1C3A}</a:tableStyleId>
              </a:tblPr>
              <a:tblGrid>
                <a:gridCol w="3756025"/>
                <a:gridCol w="1501775"/>
                <a:gridCol w="1676400"/>
              </a:tblGrid>
              <a:tr h="370840">
                <a:tc>
                  <a:txBody>
                    <a:bodyPr/>
                    <a:lstStyle/>
                    <a:p>
                      <a:r>
                        <a:rPr lang="en-US" dirty="0" smtClean="0"/>
                        <a:t>HCP</a:t>
                      </a:r>
                      <a:endParaRPr lang="en-US" dirty="0"/>
                    </a:p>
                  </a:txBody>
                  <a:tcPr>
                    <a:solidFill>
                      <a:srgbClr val="C49F00"/>
                    </a:solidFill>
                  </a:tcPr>
                </a:tc>
                <a:tc>
                  <a:txBody>
                    <a:bodyPr/>
                    <a:lstStyle/>
                    <a:p>
                      <a:r>
                        <a:rPr lang="en-US" dirty="0" smtClean="0"/>
                        <a:t>Current</a:t>
                      </a:r>
                      <a:endParaRPr lang="en-US" dirty="0"/>
                    </a:p>
                  </a:txBody>
                  <a:tcPr>
                    <a:solidFill>
                      <a:srgbClr val="C49F00"/>
                    </a:solidFill>
                  </a:tcPr>
                </a:tc>
                <a:tc>
                  <a:txBody>
                    <a:bodyPr/>
                    <a:lstStyle/>
                    <a:p>
                      <a:r>
                        <a:rPr lang="en-US" dirty="0" smtClean="0"/>
                        <a:t>Future</a:t>
                      </a:r>
                      <a:endParaRPr lang="en-US" dirty="0"/>
                    </a:p>
                  </a:txBody>
                  <a:tcPr>
                    <a:solidFill>
                      <a:srgbClr val="C49F00"/>
                    </a:solidFill>
                  </a:tcPr>
                </a:tc>
              </a:tr>
              <a:tr h="370840">
                <a:tc>
                  <a:txBody>
                    <a:bodyPr/>
                    <a:lstStyle/>
                    <a:p>
                      <a:r>
                        <a:rPr lang="en-US" dirty="0" smtClean="0"/>
                        <a:t>Elimination ,Isolation etc</a:t>
                      </a:r>
                      <a:endParaRPr lang="en-US" dirty="0"/>
                    </a:p>
                  </a:txBody>
                  <a:tcPr>
                    <a:solidFill>
                      <a:srgbClr val="C49F00"/>
                    </a:solidFill>
                  </a:tcPr>
                </a:tc>
                <a:tc>
                  <a:txBody>
                    <a:bodyPr/>
                    <a:lstStyle/>
                    <a:p>
                      <a:r>
                        <a:rPr lang="en-US" dirty="0" smtClean="0"/>
                        <a:t>10%?</a:t>
                      </a:r>
                      <a:endParaRPr lang="en-US" dirty="0"/>
                    </a:p>
                  </a:txBody>
                  <a:tcPr>
                    <a:solidFill>
                      <a:srgbClr val="C49F00"/>
                    </a:solidFill>
                  </a:tcPr>
                </a:tc>
                <a:tc>
                  <a:txBody>
                    <a:bodyPr/>
                    <a:lstStyle/>
                    <a:p>
                      <a:r>
                        <a:rPr lang="en-US" sz="2000" b="1" dirty="0" smtClean="0">
                          <a:solidFill>
                            <a:srgbClr val="FF0000"/>
                          </a:solidFill>
                        </a:rPr>
                        <a:t>60%</a:t>
                      </a:r>
                      <a:endParaRPr lang="en-US" sz="2000" b="1" dirty="0">
                        <a:solidFill>
                          <a:srgbClr val="FF0000"/>
                        </a:solidFill>
                      </a:endParaRPr>
                    </a:p>
                  </a:txBody>
                  <a:tcPr>
                    <a:solidFill>
                      <a:srgbClr val="C49F00"/>
                    </a:solidFill>
                  </a:tcPr>
                </a:tc>
              </a:tr>
              <a:tr h="370840">
                <a:tc>
                  <a:txBody>
                    <a:bodyPr/>
                    <a:lstStyle/>
                    <a:p>
                      <a:r>
                        <a:rPr lang="en-US" dirty="0" smtClean="0"/>
                        <a:t>Engineering Controls</a:t>
                      </a:r>
                      <a:endParaRPr lang="en-US" dirty="0"/>
                    </a:p>
                  </a:txBody>
                  <a:tcPr>
                    <a:solidFill>
                      <a:srgbClr val="C49F00"/>
                    </a:solidFill>
                  </a:tcPr>
                </a:tc>
                <a:tc>
                  <a:txBody>
                    <a:bodyPr/>
                    <a:lstStyle/>
                    <a:p>
                      <a:r>
                        <a:rPr lang="en-US" dirty="0" smtClean="0"/>
                        <a:t>10%?</a:t>
                      </a:r>
                      <a:endParaRPr lang="en-US" dirty="0"/>
                    </a:p>
                  </a:txBody>
                  <a:tcPr>
                    <a:solidFill>
                      <a:srgbClr val="C49F00"/>
                    </a:solidFill>
                  </a:tcPr>
                </a:tc>
                <a:tc>
                  <a:txBody>
                    <a:bodyPr/>
                    <a:lstStyle/>
                    <a:p>
                      <a:r>
                        <a:rPr lang="en-US" sz="2000" b="1" dirty="0" smtClean="0">
                          <a:solidFill>
                            <a:srgbClr val="FF0000"/>
                          </a:solidFill>
                        </a:rPr>
                        <a:t>20 %</a:t>
                      </a:r>
                      <a:endParaRPr lang="en-US" sz="2000" b="1" dirty="0">
                        <a:solidFill>
                          <a:srgbClr val="FF0000"/>
                        </a:solidFill>
                      </a:endParaRPr>
                    </a:p>
                  </a:txBody>
                  <a:tcPr>
                    <a:solidFill>
                      <a:srgbClr val="C49F00"/>
                    </a:solidFill>
                  </a:tcPr>
                </a:tc>
              </a:tr>
              <a:tr h="370840">
                <a:tc>
                  <a:txBody>
                    <a:bodyPr/>
                    <a:lstStyle/>
                    <a:p>
                      <a:r>
                        <a:rPr lang="en-US" dirty="0" smtClean="0"/>
                        <a:t>Administrative Controls</a:t>
                      </a:r>
                      <a:endParaRPr lang="en-US" dirty="0"/>
                    </a:p>
                  </a:txBody>
                  <a:tcPr>
                    <a:solidFill>
                      <a:srgbClr val="C49F00"/>
                    </a:solidFill>
                  </a:tcPr>
                </a:tc>
                <a:tc>
                  <a:txBody>
                    <a:bodyPr/>
                    <a:lstStyle/>
                    <a:p>
                      <a:r>
                        <a:rPr lang="en-US" dirty="0" smtClean="0"/>
                        <a:t>10%?</a:t>
                      </a:r>
                      <a:endParaRPr lang="en-US" dirty="0"/>
                    </a:p>
                  </a:txBody>
                  <a:tcPr>
                    <a:solidFill>
                      <a:srgbClr val="C49F00"/>
                    </a:solidFill>
                  </a:tcPr>
                </a:tc>
                <a:tc>
                  <a:txBody>
                    <a:bodyPr/>
                    <a:lstStyle/>
                    <a:p>
                      <a:r>
                        <a:rPr lang="en-US" sz="2000" b="1" dirty="0" smtClean="0">
                          <a:solidFill>
                            <a:srgbClr val="FF0000"/>
                          </a:solidFill>
                        </a:rPr>
                        <a:t>10%</a:t>
                      </a:r>
                      <a:endParaRPr lang="en-US" sz="2000" b="1" dirty="0">
                        <a:solidFill>
                          <a:srgbClr val="FF0000"/>
                        </a:solidFill>
                      </a:endParaRPr>
                    </a:p>
                  </a:txBody>
                  <a:tcPr>
                    <a:solidFill>
                      <a:srgbClr val="C49F00"/>
                    </a:solidFill>
                  </a:tcPr>
                </a:tc>
              </a:tr>
              <a:tr h="370840">
                <a:tc>
                  <a:txBody>
                    <a:bodyPr/>
                    <a:lstStyle/>
                    <a:p>
                      <a:r>
                        <a:rPr lang="en-US" dirty="0" smtClean="0"/>
                        <a:t>Personal</a:t>
                      </a:r>
                      <a:r>
                        <a:rPr lang="en-US" baseline="0" dirty="0" smtClean="0"/>
                        <a:t> Protective Equip. (PPE)</a:t>
                      </a:r>
                      <a:endParaRPr lang="en-US" dirty="0"/>
                    </a:p>
                  </a:txBody>
                  <a:tcPr>
                    <a:solidFill>
                      <a:srgbClr val="C49F00"/>
                    </a:solidFill>
                  </a:tcPr>
                </a:tc>
                <a:tc>
                  <a:txBody>
                    <a:bodyPr/>
                    <a:lstStyle/>
                    <a:p>
                      <a:r>
                        <a:rPr lang="en-US" dirty="0" smtClean="0"/>
                        <a:t>70%?</a:t>
                      </a:r>
                      <a:endParaRPr lang="en-US" dirty="0"/>
                    </a:p>
                  </a:txBody>
                  <a:tcPr>
                    <a:solidFill>
                      <a:srgbClr val="C49F00"/>
                    </a:solidFill>
                  </a:tcPr>
                </a:tc>
                <a:tc>
                  <a:txBody>
                    <a:bodyPr/>
                    <a:lstStyle/>
                    <a:p>
                      <a:r>
                        <a:rPr lang="en-US" sz="2000" b="1" dirty="0" smtClean="0">
                          <a:solidFill>
                            <a:srgbClr val="FF0000"/>
                          </a:solidFill>
                        </a:rPr>
                        <a:t>10%</a:t>
                      </a:r>
                      <a:endParaRPr lang="en-US" sz="2000" b="1" dirty="0">
                        <a:solidFill>
                          <a:srgbClr val="FF0000"/>
                        </a:solidFill>
                      </a:endParaRPr>
                    </a:p>
                  </a:txBody>
                  <a:tcPr>
                    <a:solidFill>
                      <a:srgbClr val="C49F00"/>
                    </a:solidFill>
                  </a:tcPr>
                </a:tc>
              </a:tr>
            </a:tbl>
          </a:graphicData>
        </a:graphic>
      </p:graphicFrame>
      <p:sp>
        <p:nvSpPr>
          <p:cNvPr id="19" name="Right Brace 18"/>
          <p:cNvSpPr/>
          <p:nvPr/>
        </p:nvSpPr>
        <p:spPr>
          <a:xfrm>
            <a:off x="6477000" y="3429000"/>
            <a:ext cx="381000" cy="381000"/>
          </a:xfrm>
          <a:prstGeom prst="rightBrace">
            <a:avLst/>
          </a:prstGeom>
          <a:ln w="25400">
            <a:solidFill>
              <a:srgbClr val="C49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TextBox 19"/>
          <p:cNvSpPr txBox="1"/>
          <p:nvPr/>
        </p:nvSpPr>
        <p:spPr>
          <a:xfrm>
            <a:off x="6781800" y="3276600"/>
            <a:ext cx="2362200" cy="646331"/>
          </a:xfrm>
          <a:prstGeom prst="rect">
            <a:avLst/>
          </a:prstGeom>
          <a:noFill/>
        </p:spPr>
        <p:txBody>
          <a:bodyPr wrap="square" rtlCol="0">
            <a:spAutoFit/>
          </a:bodyPr>
          <a:lstStyle/>
          <a:p>
            <a:r>
              <a:rPr lang="en-US" b="1" dirty="0" smtClean="0">
                <a:solidFill>
                  <a:srgbClr val="FF0000"/>
                </a:solidFill>
              </a:rPr>
              <a:t>Duty of Care &amp; ALARP Zone</a:t>
            </a:r>
            <a:endParaRPr lang="en-US" b="1" dirty="0">
              <a:solidFill>
                <a:srgbClr val="FF0000"/>
              </a:solidFill>
            </a:endParaRPr>
          </a:p>
        </p:txBody>
      </p:sp>
      <p:sp>
        <p:nvSpPr>
          <p:cNvPr id="21" name="Arc 20"/>
          <p:cNvSpPr/>
          <p:nvPr/>
        </p:nvSpPr>
        <p:spPr>
          <a:xfrm rot="10800000">
            <a:off x="6019800" y="2971800"/>
            <a:ext cx="685800" cy="762000"/>
          </a:xfrm>
          <a:prstGeom prst="arc">
            <a:avLst>
              <a:gd name="adj1" fmla="val 15571252"/>
              <a:gd name="adj2" fmla="val 20690128"/>
            </a:avLst>
          </a:prstGeom>
          <a:ln w="44450">
            <a:solidFill>
              <a:srgbClr val="FF0000"/>
            </a:solidFill>
            <a:prstDash val="solid"/>
            <a:beve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22" name="Straight Arrow Connector 21"/>
          <p:cNvCxnSpPr/>
          <p:nvPr/>
        </p:nvCxnSpPr>
        <p:spPr>
          <a:xfrm flipV="1">
            <a:off x="5410200" y="4572000"/>
            <a:ext cx="762000" cy="1295400"/>
          </a:xfrm>
          <a:prstGeom prst="straightConnector1">
            <a:avLst/>
          </a:prstGeom>
          <a:ln w="412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spli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p:cNvPicPr>
            <a:picLocks noChangeAspect="1" noChangeArrowheads="1"/>
          </p:cNvPicPr>
          <p:nvPr/>
        </p:nvPicPr>
        <p:blipFill>
          <a:blip r:embed="rId2" cstate="print"/>
          <a:srcRect l="56223" t="5468" r="18422" b="23450"/>
          <a:stretch>
            <a:fillRect/>
          </a:stretch>
        </p:blipFill>
        <p:spPr bwMode="auto">
          <a:xfrm>
            <a:off x="8124760" y="6324600"/>
            <a:ext cx="693889" cy="392198"/>
          </a:xfrm>
          <a:prstGeom prst="rect">
            <a:avLst/>
          </a:prstGeom>
          <a:ln>
            <a:solidFill>
              <a:srgbClr val="C49F00"/>
            </a:solidFill>
          </a:ln>
          <a:effectLst/>
        </p:spPr>
      </p:pic>
      <p:cxnSp>
        <p:nvCxnSpPr>
          <p:cNvPr id="8" name="Straight Connector 7"/>
          <p:cNvCxnSpPr/>
          <p:nvPr/>
        </p:nvCxnSpPr>
        <p:spPr>
          <a:xfrm flipV="1">
            <a:off x="1142977" y="6324599"/>
            <a:ext cx="6781823" cy="1"/>
          </a:xfrm>
          <a:prstGeom prst="line">
            <a:avLst/>
          </a:prstGeom>
          <a:ln w="12700">
            <a:solidFill>
              <a:srgbClr val="C49F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142977" y="6748299"/>
            <a:ext cx="6781823" cy="0"/>
          </a:xfrm>
          <a:prstGeom prst="line">
            <a:avLst/>
          </a:prstGeom>
          <a:ln w="12700">
            <a:solidFill>
              <a:srgbClr val="C49F00"/>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3" cstate="print"/>
          <a:srcRect/>
          <a:stretch>
            <a:fillRect/>
          </a:stretch>
        </p:blipFill>
        <p:spPr bwMode="auto">
          <a:xfrm>
            <a:off x="285721" y="6324600"/>
            <a:ext cx="857256" cy="423699"/>
          </a:xfrm>
          <a:prstGeom prst="rect">
            <a:avLst/>
          </a:prstGeom>
          <a:noFill/>
          <a:ln w="9525">
            <a:noFill/>
            <a:miter lim="800000"/>
            <a:headEnd/>
            <a:tailEnd/>
          </a:ln>
          <a:effectLst/>
        </p:spPr>
      </p:pic>
      <p:cxnSp>
        <p:nvCxnSpPr>
          <p:cNvPr id="16" name="Straight Connector 15"/>
          <p:cNvCxnSpPr/>
          <p:nvPr/>
        </p:nvCxnSpPr>
        <p:spPr>
          <a:xfrm>
            <a:off x="0" y="1066800"/>
            <a:ext cx="8929718" cy="1588"/>
          </a:xfrm>
          <a:prstGeom prst="line">
            <a:avLst/>
          </a:prstGeom>
          <a:ln>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18" name="Title 3"/>
          <p:cNvSpPr txBox="1">
            <a:spLocks/>
          </p:cNvSpPr>
          <p:nvPr/>
        </p:nvSpPr>
        <p:spPr>
          <a:xfrm>
            <a:off x="71438" y="-24"/>
            <a:ext cx="9001156" cy="571504"/>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endParaRPr kumimoji="0" lang="en-ZA" sz="2400" b="1" i="0" u="none" strike="noStrike" kern="1200" cap="none" spc="0" normalizeH="0" baseline="0" noProof="0" dirty="0">
              <a:ln>
                <a:noFill/>
              </a:ln>
              <a:solidFill>
                <a:srgbClr val="C49F00"/>
              </a:solidFill>
              <a:effectLst/>
              <a:uLnTx/>
              <a:uFillTx/>
              <a:latin typeface="Arial" pitchFamily="34" charset="0"/>
              <a:ea typeface="+mj-ea"/>
              <a:cs typeface="Arial" pitchFamily="34" charset="0"/>
            </a:endParaRPr>
          </a:p>
        </p:txBody>
      </p:sp>
      <p:sp>
        <p:nvSpPr>
          <p:cNvPr id="11" name="Title 3"/>
          <p:cNvSpPr txBox="1">
            <a:spLocks/>
          </p:cNvSpPr>
          <p:nvPr/>
        </p:nvSpPr>
        <p:spPr>
          <a:xfrm>
            <a:off x="84788" y="381000"/>
            <a:ext cx="9001156" cy="571504"/>
          </a:xfrm>
          <a:prstGeom prst="rect">
            <a:avLst/>
          </a:prstGeom>
        </p:spPr>
        <p:txBody>
          <a:bodyPr vert="horz" lIns="91440" tIns="45720" rIns="91440" bIns="45720" rtlCol="0" anchor="ct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ZA" sz="3200" b="1" noProof="0" dirty="0" smtClean="0">
                <a:latin typeface="Arial" pitchFamily="34" charset="0"/>
                <a:ea typeface="+mj-ea"/>
                <a:cs typeface="Arial" pitchFamily="34" charset="0"/>
              </a:rPr>
              <a:t>The Direction of the Solution</a:t>
            </a:r>
            <a:endParaRPr kumimoji="0" lang="en-ZA" sz="3200" b="1" i="0" u="none" strike="noStrike" kern="1200" cap="none" spc="0" normalizeH="0" baseline="0" noProof="0" dirty="0">
              <a:ln>
                <a:noFill/>
              </a:ln>
              <a:effectLst/>
              <a:uLnTx/>
              <a:uFillTx/>
              <a:latin typeface="Arial" pitchFamily="34" charset="0"/>
              <a:ea typeface="+mj-ea"/>
              <a:cs typeface="Arial" pitchFamily="34" charset="0"/>
            </a:endParaRPr>
          </a:p>
        </p:txBody>
      </p:sp>
      <p:sp>
        <p:nvSpPr>
          <p:cNvPr id="10" name="Rectangle 9"/>
          <p:cNvSpPr/>
          <p:nvPr/>
        </p:nvSpPr>
        <p:spPr>
          <a:xfrm>
            <a:off x="2590800" y="6324600"/>
            <a:ext cx="3801041" cy="369332"/>
          </a:xfrm>
          <a:prstGeom prst="rect">
            <a:avLst/>
          </a:prstGeom>
        </p:spPr>
        <p:txBody>
          <a:bodyPr wrap="none">
            <a:spAutoFit/>
          </a:bodyPr>
          <a:lstStyle/>
          <a:p>
            <a:pPr marL="342900" lvl="0" indent="-342900" algn="ctr" fontAlgn="auto">
              <a:spcBef>
                <a:spcPct val="20000"/>
              </a:spcBef>
              <a:spcAft>
                <a:spcPts val="0"/>
              </a:spcAft>
              <a:defRPr/>
            </a:pPr>
            <a:r>
              <a:rPr lang="en-ZA" b="1" dirty="0" smtClean="0">
                <a:solidFill>
                  <a:schemeClr val="tx1">
                    <a:lumMod val="75000"/>
                    <a:lumOff val="25000"/>
                  </a:schemeClr>
                </a:solidFill>
                <a:latin typeface="Arial" pitchFamily="34" charset="0"/>
                <a:cs typeface="Arial" pitchFamily="34" charset="0"/>
              </a:rPr>
              <a:t>Leading the change to zero harm</a:t>
            </a:r>
            <a:endParaRPr lang="en-ZA" b="1" dirty="0">
              <a:solidFill>
                <a:schemeClr val="tx1">
                  <a:lumMod val="75000"/>
                  <a:lumOff val="25000"/>
                </a:schemeClr>
              </a:solidFill>
              <a:latin typeface="Arial" pitchFamily="34" charset="0"/>
              <a:cs typeface="Arial" pitchFamily="34" charset="0"/>
            </a:endParaRPr>
          </a:p>
        </p:txBody>
      </p:sp>
      <p:sp>
        <p:nvSpPr>
          <p:cNvPr id="889" name="Rectangle 3"/>
          <p:cNvSpPr txBox="1">
            <a:spLocks noChangeArrowheads="1"/>
          </p:cNvSpPr>
          <p:nvPr/>
        </p:nvSpPr>
        <p:spPr>
          <a:xfrm>
            <a:off x="381000" y="1295400"/>
            <a:ext cx="8424936" cy="4800600"/>
          </a:xfrm>
          <a:prstGeom prst="rect">
            <a:avLst/>
          </a:prstGeom>
        </p:spPr>
        <p:txBody>
          <a:bodyPr vert="horz" lIns="91440" tIns="45720" rIns="91440" bIns="45720" rtlCol="0">
            <a:normAutofit/>
          </a:bodyPr>
          <a:lstStyle/>
          <a:p>
            <a:pPr marL="609600" marR="0" lvl="0" indent="-609600" algn="ctr" defTabSz="914400" rtl="0" eaLnBrk="1" fontAlgn="auto" latinLnBrk="0" hangingPunct="1">
              <a:lnSpc>
                <a:spcPct val="9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ZA" sz="800" b="1"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3" name="Rectangle 8"/>
          <p:cNvSpPr>
            <a:spLocks noChangeArrowheads="1"/>
          </p:cNvSpPr>
          <p:nvPr/>
        </p:nvSpPr>
        <p:spPr bwMode="auto">
          <a:xfrm>
            <a:off x="152400" y="990600"/>
            <a:ext cx="8686800" cy="5029200"/>
          </a:xfrm>
          <a:prstGeom prst="rect">
            <a:avLst/>
          </a:prstGeom>
          <a:noFill/>
          <a:ln w="9525">
            <a:noFill/>
            <a:miter lim="800000"/>
            <a:headEnd/>
            <a:tailEnd/>
          </a:ln>
        </p:spPr>
        <p:txBody>
          <a:bodyPr/>
          <a:lstStyle/>
          <a:p>
            <a:pPr marL="342900" indent="-342900">
              <a:buFontTx/>
              <a:buChar char="•"/>
              <a:defRPr/>
            </a:pPr>
            <a:r>
              <a:rPr lang="en-US" sz="2800" dirty="0" smtClean="0">
                <a:latin typeface="+mn-lt"/>
                <a:cs typeface="+mn-cs"/>
              </a:rPr>
              <a:t>Consensus with the Industry on the need for paradigm shift</a:t>
            </a:r>
          </a:p>
          <a:p>
            <a:pPr marL="800100" lvl="1" indent="-342900">
              <a:buFont typeface="Courier New" pitchFamily="49" charset="0"/>
              <a:buChar char="o"/>
              <a:defRPr/>
            </a:pPr>
            <a:r>
              <a:rPr lang="en-US" sz="2400" dirty="0" smtClean="0">
                <a:latin typeface="+mn-lt"/>
                <a:cs typeface="+mn-cs"/>
              </a:rPr>
              <a:t>Consensus on future management of the Noise Problem i.e. need a Paradigm shift (Strategy, ALARP - buy Quiet Policy)</a:t>
            </a:r>
          </a:p>
          <a:p>
            <a:pPr marL="1257300" lvl="2" indent="-342900">
              <a:buFont typeface="Wingdings" pitchFamily="2" charset="2"/>
              <a:buChar char="§"/>
              <a:defRPr/>
            </a:pPr>
            <a:r>
              <a:rPr lang="en-US" sz="2000" dirty="0" smtClean="0">
                <a:latin typeface="+mn-lt"/>
                <a:cs typeface="+mn-cs"/>
              </a:rPr>
              <a:t>Aligning HCPs and Noise Improvement programs to the suggested approach</a:t>
            </a:r>
          </a:p>
          <a:p>
            <a:pPr marL="1257300" lvl="2" indent="-342900">
              <a:buFont typeface="Wingdings" pitchFamily="2" charset="2"/>
              <a:buChar char="§"/>
              <a:defRPr/>
            </a:pPr>
            <a:r>
              <a:rPr lang="en-US" sz="2000" dirty="0" smtClean="0">
                <a:latin typeface="+mn-lt"/>
                <a:cs typeface="+mn-cs"/>
              </a:rPr>
              <a:t>Challenges of an employee profile of a Developed Country viz Developing Country – </a:t>
            </a:r>
            <a:r>
              <a:rPr lang="en-US" sz="2000" i="1" dirty="0" smtClean="0">
                <a:latin typeface="+mn-lt"/>
                <a:cs typeface="+mn-cs"/>
              </a:rPr>
              <a:t>Understanding of quality of life</a:t>
            </a:r>
          </a:p>
          <a:p>
            <a:pPr marL="1257300" lvl="2" indent="-342900">
              <a:defRPr/>
            </a:pPr>
            <a:endParaRPr lang="en-US" sz="2000" dirty="0" smtClean="0">
              <a:latin typeface="+mn-lt"/>
              <a:cs typeface="+mn-cs"/>
            </a:endParaRPr>
          </a:p>
          <a:p>
            <a:pPr marL="800100" lvl="2" indent="-342900">
              <a:buFont typeface="Courier New" pitchFamily="49" charset="0"/>
              <a:buChar char="o"/>
              <a:defRPr/>
            </a:pPr>
            <a:r>
              <a:rPr lang="en-US" sz="2400" dirty="0" smtClean="0">
                <a:latin typeface="+mn-lt"/>
                <a:cs typeface="+mn-cs"/>
              </a:rPr>
              <a:t>Do we </a:t>
            </a:r>
            <a:r>
              <a:rPr lang="en-US" sz="2400" b="1" dirty="0" smtClean="0">
                <a:solidFill>
                  <a:srgbClr val="FF0000"/>
                </a:solidFill>
                <a:latin typeface="+mn-lt"/>
                <a:cs typeface="+mn-cs"/>
              </a:rPr>
              <a:t>REALLY NEED </a:t>
            </a:r>
            <a:r>
              <a:rPr lang="en-US" sz="2400" dirty="0" smtClean="0">
                <a:latin typeface="+mn-lt"/>
                <a:cs typeface="+mn-cs"/>
              </a:rPr>
              <a:t>a MOSH Noise Team? Viz other pressing OHS Challenges</a:t>
            </a:r>
          </a:p>
          <a:p>
            <a:pPr marL="1257300" lvl="2" indent="-342900">
              <a:buFont typeface="Wingdings" pitchFamily="2" charset="2"/>
              <a:buChar char="§"/>
              <a:defRPr/>
            </a:pPr>
            <a:r>
              <a:rPr lang="en-US" sz="2000" dirty="0" smtClean="0">
                <a:latin typeface="+mn-lt"/>
                <a:cs typeface="+mn-cs"/>
              </a:rPr>
              <a:t>Implications ??</a:t>
            </a:r>
          </a:p>
          <a:p>
            <a:pPr marL="1257300" lvl="2" indent="-342900">
              <a:buFont typeface="Wingdings" pitchFamily="2" charset="2"/>
              <a:buChar char="§"/>
              <a:defRPr/>
            </a:pPr>
            <a:r>
              <a:rPr lang="en-US" sz="2000" dirty="0" smtClean="0">
                <a:latin typeface="+mn-lt"/>
                <a:cs typeface="+mn-cs"/>
              </a:rPr>
              <a:t>Manage variation viz IMPACT of variation? – employee profile</a:t>
            </a:r>
          </a:p>
          <a:p>
            <a:pPr marL="1257300" lvl="2" indent="-342900">
              <a:buFont typeface="Wingdings" pitchFamily="2" charset="2"/>
              <a:buChar char="§"/>
              <a:defRPr/>
            </a:pPr>
            <a:r>
              <a:rPr lang="en-US" sz="2000" dirty="0" smtClean="0">
                <a:latin typeface="+mn-lt"/>
                <a:cs typeface="+mn-cs"/>
              </a:rPr>
              <a:t>Leading Practice Approach?</a:t>
            </a:r>
          </a:p>
          <a:p>
            <a:pPr marL="800100" lvl="2" indent="-342900">
              <a:buFont typeface="Courier New" pitchFamily="49" charset="0"/>
              <a:buChar char="o"/>
              <a:defRPr/>
            </a:pPr>
            <a:endParaRPr lang="en-US" sz="2400" dirty="0" smtClean="0">
              <a:latin typeface="+mn-lt"/>
              <a:cs typeface="+mn-cs"/>
            </a:endParaRPr>
          </a:p>
          <a:p>
            <a:pPr marL="1257300" lvl="2" indent="-342900">
              <a:buFont typeface="Wingdings" pitchFamily="2" charset="2"/>
              <a:buChar char="q"/>
              <a:defRPr/>
            </a:pPr>
            <a:endParaRPr lang="en-US" sz="2400" dirty="0" smtClean="0">
              <a:latin typeface="+mn-lt"/>
              <a:cs typeface="+mn-cs"/>
            </a:endParaRPr>
          </a:p>
          <a:p>
            <a:pPr marL="1714500" lvl="3" indent="-342900">
              <a:buFont typeface="Wingdings" pitchFamily="2" charset="2"/>
              <a:buChar char="q"/>
              <a:defRPr/>
            </a:pPr>
            <a:endParaRPr lang="en-US" sz="2400" dirty="0" smtClean="0">
              <a:latin typeface="+mn-lt"/>
              <a:cs typeface="+mn-cs"/>
            </a:endParaRPr>
          </a:p>
          <a:p>
            <a:pPr marL="1714500" lvl="3" indent="-342900">
              <a:buFont typeface="Wingdings" pitchFamily="2" charset="2"/>
              <a:buChar char="q"/>
              <a:defRPr/>
            </a:pPr>
            <a:endParaRPr lang="en-US" sz="2400" dirty="0" smtClean="0">
              <a:latin typeface="+mn-lt"/>
              <a:cs typeface="+mn-cs"/>
            </a:endParaRPr>
          </a:p>
          <a:p>
            <a:pPr marL="1714500" lvl="3" indent="-342900">
              <a:buFont typeface="Wingdings" pitchFamily="2" charset="2"/>
              <a:buChar char="q"/>
              <a:defRPr/>
            </a:pPr>
            <a:endParaRPr lang="en-US" sz="2400" dirty="0" smtClean="0">
              <a:latin typeface="+mn-lt"/>
              <a:cs typeface="+mn-cs"/>
            </a:endParaRPr>
          </a:p>
          <a:p>
            <a:pPr marL="1257300" lvl="2" indent="-342900">
              <a:buFont typeface="Wingdings" pitchFamily="2" charset="2"/>
              <a:buChar char="q"/>
              <a:defRPr/>
            </a:pPr>
            <a:endParaRPr lang="en-US" sz="2400" dirty="0" smtClean="0">
              <a:latin typeface="+mn-lt"/>
              <a:cs typeface="+mn-cs"/>
            </a:endParaRPr>
          </a:p>
          <a:p>
            <a:pPr marL="342900" indent="-342900">
              <a:buFontTx/>
              <a:buChar char="•"/>
              <a:defRPr/>
            </a:pPr>
            <a:endParaRPr lang="en-US" sz="3200" dirty="0" smtClean="0">
              <a:latin typeface="+mn-lt"/>
              <a:cs typeface="+mn-cs"/>
            </a:endParaRPr>
          </a:p>
          <a:p>
            <a:pPr marL="1714500" lvl="3" indent="-342900">
              <a:buFontTx/>
              <a:buChar char="•"/>
              <a:defRPr/>
            </a:pPr>
            <a:endParaRPr lang="en-US" sz="3200" dirty="0" smtClean="0">
              <a:latin typeface="+mn-lt"/>
              <a:cs typeface="+mn-cs"/>
            </a:endParaRPr>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box(in)">
                                      <p:cBhvr>
                                        <p:cTn id="7" dur="500"/>
                                        <p:tgtEl>
                                          <p:spTgt spid="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3">
                                            <p:txEl>
                                              <p:pRg st="1" end="1"/>
                                            </p:txEl>
                                          </p:spTgt>
                                        </p:tgtEl>
                                        <p:attrNameLst>
                                          <p:attrName>style.visibility</p:attrName>
                                        </p:attrNameLst>
                                      </p:cBhvr>
                                      <p:to>
                                        <p:strVal val="visible"/>
                                      </p:to>
                                    </p:set>
                                    <p:animEffect transition="in" filter="box(in)">
                                      <p:cBhvr>
                                        <p:cTn id="12" dur="500"/>
                                        <p:tgtEl>
                                          <p:spTgt spid="1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3">
                                            <p:txEl>
                                              <p:pRg st="2" end="2"/>
                                            </p:txEl>
                                          </p:spTgt>
                                        </p:tgtEl>
                                        <p:attrNameLst>
                                          <p:attrName>style.visibility</p:attrName>
                                        </p:attrNameLst>
                                      </p:cBhvr>
                                      <p:to>
                                        <p:strVal val="visible"/>
                                      </p:to>
                                    </p:set>
                                    <p:animEffect transition="in" filter="box(in)">
                                      <p:cBhvr>
                                        <p:cTn id="17" dur="500"/>
                                        <p:tgtEl>
                                          <p:spTgt spid="1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13">
                                            <p:txEl>
                                              <p:pRg st="3" end="3"/>
                                            </p:txEl>
                                          </p:spTgt>
                                        </p:tgtEl>
                                        <p:attrNameLst>
                                          <p:attrName>style.visibility</p:attrName>
                                        </p:attrNameLst>
                                      </p:cBhvr>
                                      <p:to>
                                        <p:strVal val="visible"/>
                                      </p:to>
                                    </p:set>
                                    <p:animEffect transition="in" filter="box(in)">
                                      <p:cBhvr>
                                        <p:cTn id="22" dur="500"/>
                                        <p:tgtEl>
                                          <p:spTgt spid="1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13">
                                            <p:txEl>
                                              <p:pRg st="5" end="5"/>
                                            </p:txEl>
                                          </p:spTgt>
                                        </p:tgtEl>
                                        <p:attrNameLst>
                                          <p:attrName>style.visibility</p:attrName>
                                        </p:attrNameLst>
                                      </p:cBhvr>
                                      <p:to>
                                        <p:strVal val="visible"/>
                                      </p:to>
                                    </p:set>
                                    <p:animEffect transition="in" filter="box(in)">
                                      <p:cBhvr>
                                        <p:cTn id="27" dur="500"/>
                                        <p:tgtEl>
                                          <p:spTgt spid="1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13">
                                            <p:txEl>
                                              <p:pRg st="6" end="6"/>
                                            </p:txEl>
                                          </p:spTgt>
                                        </p:tgtEl>
                                        <p:attrNameLst>
                                          <p:attrName>style.visibility</p:attrName>
                                        </p:attrNameLst>
                                      </p:cBhvr>
                                      <p:to>
                                        <p:strVal val="visible"/>
                                      </p:to>
                                    </p:set>
                                    <p:animEffect transition="in" filter="box(in)">
                                      <p:cBhvr>
                                        <p:cTn id="32" dur="500"/>
                                        <p:tgtEl>
                                          <p:spTgt spid="13">
                                            <p:txEl>
                                              <p:pRg st="6" end="6"/>
                                            </p:txEl>
                                          </p:spTgt>
                                        </p:tgtEl>
                                      </p:cBhvr>
                                    </p:animEffect>
                                  </p:childTnLst>
                                </p:cTn>
                              </p:par>
                              <p:par>
                                <p:cTn id="33" presetID="4" presetClass="entr" presetSubtype="16" fill="hold" nodeType="withEffect">
                                  <p:stCondLst>
                                    <p:cond delay="0"/>
                                  </p:stCondLst>
                                  <p:childTnLst>
                                    <p:set>
                                      <p:cBhvr>
                                        <p:cTn id="34" dur="1" fill="hold">
                                          <p:stCondLst>
                                            <p:cond delay="0"/>
                                          </p:stCondLst>
                                        </p:cTn>
                                        <p:tgtEl>
                                          <p:spTgt spid="13">
                                            <p:txEl>
                                              <p:pRg st="7" end="7"/>
                                            </p:txEl>
                                          </p:spTgt>
                                        </p:tgtEl>
                                        <p:attrNameLst>
                                          <p:attrName>style.visibility</p:attrName>
                                        </p:attrNameLst>
                                      </p:cBhvr>
                                      <p:to>
                                        <p:strVal val="visible"/>
                                      </p:to>
                                    </p:set>
                                    <p:animEffect transition="in" filter="box(in)">
                                      <p:cBhvr>
                                        <p:cTn id="35" dur="500"/>
                                        <p:tgtEl>
                                          <p:spTgt spid="13">
                                            <p:txEl>
                                              <p:pRg st="7" end="7"/>
                                            </p:txEl>
                                          </p:spTgt>
                                        </p:tgtEl>
                                      </p:cBhvr>
                                    </p:animEffect>
                                  </p:childTnLst>
                                </p:cTn>
                              </p:par>
                              <p:par>
                                <p:cTn id="36" presetID="4" presetClass="entr" presetSubtype="16" fill="hold" nodeType="withEffect">
                                  <p:stCondLst>
                                    <p:cond delay="0"/>
                                  </p:stCondLst>
                                  <p:childTnLst>
                                    <p:set>
                                      <p:cBhvr>
                                        <p:cTn id="37" dur="1" fill="hold">
                                          <p:stCondLst>
                                            <p:cond delay="0"/>
                                          </p:stCondLst>
                                        </p:cTn>
                                        <p:tgtEl>
                                          <p:spTgt spid="13">
                                            <p:txEl>
                                              <p:pRg st="8" end="8"/>
                                            </p:txEl>
                                          </p:spTgt>
                                        </p:tgtEl>
                                        <p:attrNameLst>
                                          <p:attrName>style.visibility</p:attrName>
                                        </p:attrNameLst>
                                      </p:cBhvr>
                                      <p:to>
                                        <p:strVal val="visible"/>
                                      </p:to>
                                    </p:set>
                                    <p:animEffect transition="in" filter="box(in)">
                                      <p:cBhvr>
                                        <p:cTn id="38" dur="500"/>
                                        <p:tgtEl>
                                          <p:spTgt spid="1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p:cNvPicPr>
            <a:picLocks noChangeAspect="1" noChangeArrowheads="1"/>
          </p:cNvPicPr>
          <p:nvPr/>
        </p:nvPicPr>
        <p:blipFill>
          <a:blip r:embed="rId2" cstate="print"/>
          <a:srcRect l="56223" t="5468" r="18422" b="23450"/>
          <a:stretch>
            <a:fillRect/>
          </a:stretch>
        </p:blipFill>
        <p:spPr bwMode="auto">
          <a:xfrm>
            <a:off x="8124760" y="6324600"/>
            <a:ext cx="693889" cy="392198"/>
          </a:xfrm>
          <a:prstGeom prst="rect">
            <a:avLst/>
          </a:prstGeom>
          <a:ln>
            <a:solidFill>
              <a:srgbClr val="C49F00"/>
            </a:solidFill>
          </a:ln>
          <a:effectLst/>
        </p:spPr>
      </p:pic>
      <p:cxnSp>
        <p:nvCxnSpPr>
          <p:cNvPr id="8" name="Straight Connector 7"/>
          <p:cNvCxnSpPr/>
          <p:nvPr/>
        </p:nvCxnSpPr>
        <p:spPr>
          <a:xfrm flipV="1">
            <a:off x="1142977" y="6324599"/>
            <a:ext cx="6781823" cy="1"/>
          </a:xfrm>
          <a:prstGeom prst="line">
            <a:avLst/>
          </a:prstGeom>
          <a:ln w="12700">
            <a:solidFill>
              <a:srgbClr val="C49F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142977" y="6748299"/>
            <a:ext cx="6781823" cy="0"/>
          </a:xfrm>
          <a:prstGeom prst="line">
            <a:avLst/>
          </a:prstGeom>
          <a:ln w="12700">
            <a:solidFill>
              <a:srgbClr val="C49F00"/>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3" cstate="print"/>
          <a:srcRect/>
          <a:stretch>
            <a:fillRect/>
          </a:stretch>
        </p:blipFill>
        <p:spPr bwMode="auto">
          <a:xfrm>
            <a:off x="285721" y="6324600"/>
            <a:ext cx="857256" cy="423699"/>
          </a:xfrm>
          <a:prstGeom prst="rect">
            <a:avLst/>
          </a:prstGeom>
          <a:noFill/>
          <a:ln w="9525">
            <a:noFill/>
            <a:miter lim="800000"/>
            <a:headEnd/>
            <a:tailEnd/>
          </a:ln>
          <a:effectLst/>
        </p:spPr>
      </p:pic>
      <p:cxnSp>
        <p:nvCxnSpPr>
          <p:cNvPr id="16" name="Straight Connector 15"/>
          <p:cNvCxnSpPr/>
          <p:nvPr/>
        </p:nvCxnSpPr>
        <p:spPr>
          <a:xfrm>
            <a:off x="0" y="1066800"/>
            <a:ext cx="8929718" cy="1588"/>
          </a:xfrm>
          <a:prstGeom prst="line">
            <a:avLst/>
          </a:prstGeom>
          <a:ln>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18" name="Title 3"/>
          <p:cNvSpPr txBox="1">
            <a:spLocks/>
          </p:cNvSpPr>
          <p:nvPr/>
        </p:nvSpPr>
        <p:spPr>
          <a:xfrm>
            <a:off x="71438" y="-24"/>
            <a:ext cx="9001156" cy="571504"/>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endParaRPr kumimoji="0" lang="en-ZA" sz="2400" b="1" i="0" u="none" strike="noStrike" kern="1200" cap="none" spc="0" normalizeH="0" baseline="0" noProof="0" dirty="0">
              <a:ln>
                <a:noFill/>
              </a:ln>
              <a:solidFill>
                <a:srgbClr val="C49F00"/>
              </a:solidFill>
              <a:effectLst/>
              <a:uLnTx/>
              <a:uFillTx/>
              <a:latin typeface="Arial" pitchFamily="34" charset="0"/>
              <a:ea typeface="+mj-ea"/>
              <a:cs typeface="Arial" pitchFamily="34" charset="0"/>
            </a:endParaRPr>
          </a:p>
        </p:txBody>
      </p:sp>
      <p:sp>
        <p:nvSpPr>
          <p:cNvPr id="11" name="Title 3"/>
          <p:cNvSpPr txBox="1">
            <a:spLocks/>
          </p:cNvSpPr>
          <p:nvPr/>
        </p:nvSpPr>
        <p:spPr>
          <a:xfrm>
            <a:off x="84788" y="381000"/>
            <a:ext cx="9001156" cy="571504"/>
          </a:xfrm>
          <a:prstGeom prst="rect">
            <a:avLst/>
          </a:prstGeom>
        </p:spPr>
        <p:txBody>
          <a:bodyPr vert="horz" lIns="91440" tIns="45720" rIns="91440" bIns="45720" rtlCol="0" anchor="ct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ZA" sz="3200" b="1" noProof="0" dirty="0" smtClean="0">
                <a:latin typeface="Arial" pitchFamily="34" charset="0"/>
                <a:ea typeface="+mj-ea"/>
                <a:cs typeface="Arial" pitchFamily="34" charset="0"/>
              </a:rPr>
              <a:t>Conclusion</a:t>
            </a:r>
            <a:endParaRPr kumimoji="0" lang="en-ZA" sz="3200" b="1" i="0" u="none" strike="noStrike" kern="1200" cap="none" spc="0" normalizeH="0" baseline="0" noProof="0" dirty="0">
              <a:ln>
                <a:noFill/>
              </a:ln>
              <a:effectLst/>
              <a:uLnTx/>
              <a:uFillTx/>
              <a:latin typeface="Arial" pitchFamily="34" charset="0"/>
              <a:ea typeface="+mj-ea"/>
              <a:cs typeface="Arial" pitchFamily="34" charset="0"/>
            </a:endParaRPr>
          </a:p>
        </p:txBody>
      </p:sp>
      <p:sp>
        <p:nvSpPr>
          <p:cNvPr id="10" name="Rectangle 9"/>
          <p:cNvSpPr/>
          <p:nvPr/>
        </p:nvSpPr>
        <p:spPr>
          <a:xfrm>
            <a:off x="2590800" y="6324600"/>
            <a:ext cx="3801041" cy="369332"/>
          </a:xfrm>
          <a:prstGeom prst="rect">
            <a:avLst/>
          </a:prstGeom>
        </p:spPr>
        <p:txBody>
          <a:bodyPr wrap="none">
            <a:spAutoFit/>
          </a:bodyPr>
          <a:lstStyle/>
          <a:p>
            <a:pPr marL="342900" lvl="0" indent="-342900" algn="ctr" fontAlgn="auto">
              <a:spcBef>
                <a:spcPct val="20000"/>
              </a:spcBef>
              <a:spcAft>
                <a:spcPts val="0"/>
              </a:spcAft>
              <a:defRPr/>
            </a:pPr>
            <a:r>
              <a:rPr lang="en-ZA" b="1" dirty="0" smtClean="0">
                <a:solidFill>
                  <a:schemeClr val="tx1">
                    <a:lumMod val="75000"/>
                    <a:lumOff val="25000"/>
                  </a:schemeClr>
                </a:solidFill>
                <a:latin typeface="Arial" pitchFamily="34" charset="0"/>
                <a:cs typeface="Arial" pitchFamily="34" charset="0"/>
              </a:rPr>
              <a:t>Leading the change to zero harm</a:t>
            </a:r>
            <a:endParaRPr lang="en-ZA" b="1" dirty="0">
              <a:solidFill>
                <a:schemeClr val="tx1">
                  <a:lumMod val="75000"/>
                  <a:lumOff val="25000"/>
                </a:schemeClr>
              </a:solidFill>
              <a:latin typeface="Arial" pitchFamily="34" charset="0"/>
              <a:cs typeface="Arial" pitchFamily="34" charset="0"/>
            </a:endParaRPr>
          </a:p>
        </p:txBody>
      </p:sp>
      <p:sp>
        <p:nvSpPr>
          <p:cNvPr id="889" name="Rectangle 3"/>
          <p:cNvSpPr txBox="1">
            <a:spLocks noChangeArrowheads="1"/>
          </p:cNvSpPr>
          <p:nvPr/>
        </p:nvSpPr>
        <p:spPr>
          <a:xfrm>
            <a:off x="381000" y="1295400"/>
            <a:ext cx="8424936" cy="4800600"/>
          </a:xfrm>
          <a:prstGeom prst="rect">
            <a:avLst/>
          </a:prstGeom>
        </p:spPr>
        <p:txBody>
          <a:bodyPr vert="horz" lIns="91440" tIns="45720" rIns="91440" bIns="45720" rtlCol="0">
            <a:normAutofit/>
          </a:bodyPr>
          <a:lstStyle/>
          <a:p>
            <a:pPr marL="609600" marR="0" lvl="0" indent="-609600" algn="ctr" defTabSz="914400" rtl="0" eaLnBrk="1" fontAlgn="auto" latinLnBrk="0" hangingPunct="1">
              <a:lnSpc>
                <a:spcPct val="9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ZA" sz="800" b="1"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3" name="Rectangle 8"/>
          <p:cNvSpPr>
            <a:spLocks noChangeArrowheads="1"/>
          </p:cNvSpPr>
          <p:nvPr/>
        </p:nvSpPr>
        <p:spPr bwMode="auto">
          <a:xfrm>
            <a:off x="152400" y="990600"/>
            <a:ext cx="8686800" cy="5029200"/>
          </a:xfrm>
          <a:prstGeom prst="rect">
            <a:avLst/>
          </a:prstGeom>
          <a:noFill/>
          <a:ln w="9525">
            <a:noFill/>
            <a:miter lim="800000"/>
            <a:headEnd/>
            <a:tailEnd/>
          </a:ln>
        </p:spPr>
        <p:txBody>
          <a:bodyPr/>
          <a:lstStyle/>
          <a:p>
            <a:pPr marL="342900" indent="-342900">
              <a:buFontTx/>
              <a:buChar char="•"/>
              <a:defRPr/>
            </a:pPr>
            <a:r>
              <a:rPr lang="en-US" sz="2400" dirty="0" smtClean="0">
                <a:latin typeface="+mn-lt"/>
                <a:cs typeface="+mn-cs"/>
              </a:rPr>
              <a:t>Noise challenge is at a different phase </a:t>
            </a:r>
            <a:r>
              <a:rPr lang="en-US" sz="1600" dirty="0" smtClean="0">
                <a:latin typeface="+mn-lt"/>
                <a:cs typeface="+mn-cs"/>
              </a:rPr>
              <a:t>(</a:t>
            </a:r>
            <a:r>
              <a:rPr lang="en-US" sz="1600" i="1" dirty="0" smtClean="0">
                <a:solidFill>
                  <a:srgbClr val="FF0000"/>
                </a:solidFill>
                <a:latin typeface="+mn-lt"/>
                <a:cs typeface="+mn-cs"/>
              </a:rPr>
              <a:t>importance, maturity, tipping point, development, etc</a:t>
            </a:r>
            <a:r>
              <a:rPr lang="en-US" dirty="0" smtClean="0">
                <a:latin typeface="+mn-lt"/>
                <a:cs typeface="+mn-cs"/>
              </a:rPr>
              <a:t>) </a:t>
            </a:r>
            <a:r>
              <a:rPr lang="en-US" sz="2400" dirty="0" smtClean="0">
                <a:latin typeface="+mn-lt"/>
                <a:cs typeface="+mn-cs"/>
              </a:rPr>
              <a:t>than other MOSH </a:t>
            </a:r>
            <a:r>
              <a:rPr lang="en-US" sz="2400" dirty="0" smtClean="0">
                <a:latin typeface="+mn-lt"/>
                <a:cs typeface="+mn-cs"/>
              </a:rPr>
              <a:t>teams and other OH challenges </a:t>
            </a:r>
            <a:r>
              <a:rPr lang="en-US" sz="1600" dirty="0" smtClean="0">
                <a:latin typeface="+mn-lt"/>
                <a:cs typeface="+mn-cs"/>
              </a:rPr>
              <a:t>(e.g. MMPA conference) </a:t>
            </a:r>
            <a:endParaRPr lang="en-US" sz="2400" dirty="0" smtClean="0">
              <a:latin typeface="+mn-lt"/>
              <a:cs typeface="+mn-cs"/>
            </a:endParaRPr>
          </a:p>
          <a:p>
            <a:pPr marL="800100" lvl="1" indent="-342900">
              <a:buFont typeface="Courier New" pitchFamily="49" charset="0"/>
              <a:buChar char="o"/>
              <a:defRPr/>
            </a:pPr>
            <a:r>
              <a:rPr lang="en-US" sz="2000" dirty="0" smtClean="0">
                <a:latin typeface="+mn-lt"/>
                <a:cs typeface="+mn-cs"/>
              </a:rPr>
              <a:t>Need for a different approach </a:t>
            </a:r>
          </a:p>
          <a:p>
            <a:pPr marL="800100" lvl="1" indent="-342900">
              <a:buFont typeface="Courier New" pitchFamily="49" charset="0"/>
              <a:buChar char="o"/>
              <a:defRPr/>
            </a:pPr>
            <a:r>
              <a:rPr lang="en-US" sz="2000" dirty="0" smtClean="0">
                <a:latin typeface="+mn-lt"/>
                <a:cs typeface="+mn-cs"/>
              </a:rPr>
              <a:t>Maybe leading </a:t>
            </a:r>
            <a:r>
              <a:rPr lang="en-US" sz="2000" dirty="0" smtClean="0">
                <a:latin typeface="+mn-lt"/>
                <a:cs typeface="+mn-cs"/>
              </a:rPr>
              <a:t>practices need conducive </a:t>
            </a:r>
            <a:r>
              <a:rPr lang="en-US" sz="2000" dirty="0" smtClean="0">
                <a:latin typeface="+mn-lt"/>
                <a:cs typeface="+mn-cs"/>
              </a:rPr>
              <a:t>paradigm</a:t>
            </a:r>
          </a:p>
          <a:p>
            <a:pPr marL="800100" lvl="1" indent="-342900">
              <a:buFont typeface="Courier New" pitchFamily="49" charset="0"/>
              <a:buChar char="o"/>
              <a:defRPr/>
            </a:pPr>
            <a:endParaRPr lang="en-US" sz="2000" dirty="0" smtClean="0">
              <a:latin typeface="+mn-lt"/>
              <a:cs typeface="+mn-cs"/>
            </a:endParaRPr>
          </a:p>
          <a:p>
            <a:pPr marL="342900" indent="-342900">
              <a:buFontTx/>
              <a:buChar char="•"/>
              <a:defRPr/>
            </a:pPr>
            <a:r>
              <a:rPr lang="en-US" sz="2400" dirty="0" smtClean="0">
                <a:latin typeface="+mn-lt"/>
                <a:cs typeface="+mn-cs"/>
              </a:rPr>
              <a:t>Focus on Source Elimination - revisit the electric drilling machine concept </a:t>
            </a:r>
          </a:p>
          <a:p>
            <a:pPr marL="800100" lvl="1" indent="-342900">
              <a:buFont typeface="Courier New" pitchFamily="49" charset="0"/>
              <a:buChar char="o"/>
              <a:defRPr/>
            </a:pPr>
            <a:r>
              <a:rPr lang="en-US" sz="2000" dirty="0" smtClean="0">
                <a:latin typeface="+mn-lt"/>
                <a:cs typeface="+mn-cs"/>
              </a:rPr>
              <a:t>In-depth review</a:t>
            </a:r>
          </a:p>
          <a:p>
            <a:pPr marL="800100" lvl="1" indent="-342900">
              <a:buFont typeface="Courier New" pitchFamily="49" charset="0"/>
              <a:buChar char="o"/>
              <a:defRPr/>
            </a:pPr>
            <a:r>
              <a:rPr lang="en-US" sz="2000" dirty="0" smtClean="0">
                <a:latin typeface="+mn-lt"/>
                <a:cs typeface="+mn-cs"/>
              </a:rPr>
              <a:t>Not as a leading practice but part of Mining System</a:t>
            </a:r>
          </a:p>
          <a:p>
            <a:pPr marL="1257300" lvl="2" indent="-342900">
              <a:buFont typeface="Wingdings" pitchFamily="2" charset="2"/>
              <a:buChar char="§"/>
              <a:defRPr/>
            </a:pPr>
            <a:r>
              <a:rPr lang="en-US" dirty="0" smtClean="0">
                <a:latin typeface="+mn-lt"/>
                <a:cs typeface="+mn-cs"/>
              </a:rPr>
              <a:t>Longer timelines (&gt;10 yrs)</a:t>
            </a:r>
          </a:p>
          <a:p>
            <a:pPr marL="1257300" lvl="2" indent="-342900">
              <a:buFont typeface="Wingdings" pitchFamily="2" charset="2"/>
              <a:buChar char="§"/>
              <a:defRPr/>
            </a:pPr>
            <a:r>
              <a:rPr lang="en-US" dirty="0" smtClean="0">
                <a:latin typeface="+mn-lt"/>
                <a:cs typeface="+mn-cs"/>
              </a:rPr>
              <a:t>Report on the new mines, expansion projects etc that are now designed for electric drills </a:t>
            </a:r>
          </a:p>
          <a:p>
            <a:pPr marL="800100" lvl="1" indent="-342900">
              <a:buFont typeface="Courier New" pitchFamily="49" charset="0"/>
              <a:buChar char="o"/>
              <a:defRPr/>
            </a:pPr>
            <a:r>
              <a:rPr lang="en-US" sz="2000" dirty="0" smtClean="0">
                <a:latin typeface="+mn-lt"/>
                <a:cs typeface="+mn-cs"/>
              </a:rPr>
              <a:t>Not as compliance to the Mining </a:t>
            </a:r>
            <a:r>
              <a:rPr lang="en-US" sz="2000" dirty="0" smtClean="0">
                <a:latin typeface="+mn-lt"/>
                <a:cs typeface="+mn-cs"/>
              </a:rPr>
              <a:t>Charter</a:t>
            </a:r>
          </a:p>
          <a:p>
            <a:pPr marL="800100" lvl="1" indent="-342900">
              <a:buFont typeface="Courier New" pitchFamily="49" charset="0"/>
              <a:buChar char="o"/>
              <a:defRPr/>
            </a:pPr>
            <a:endParaRPr lang="en-US" sz="2000" dirty="0" smtClean="0">
              <a:latin typeface="+mn-lt"/>
              <a:cs typeface="+mn-cs"/>
            </a:endParaRPr>
          </a:p>
          <a:p>
            <a:pPr marL="342900" indent="-342900">
              <a:buFontTx/>
              <a:buChar char="•"/>
              <a:defRPr/>
            </a:pPr>
            <a:r>
              <a:rPr lang="en-US" sz="2400" dirty="0" smtClean="0">
                <a:latin typeface="+mn-lt"/>
                <a:cs typeface="+mn-cs"/>
              </a:rPr>
              <a:t>Continue with Engineering controls but not as a primary focus for the MOSH Noise Team</a:t>
            </a:r>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box(in)">
                                      <p:cBhvr>
                                        <p:cTn id="7" dur="500"/>
                                        <p:tgtEl>
                                          <p:spTgt spid="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3">
                                            <p:txEl>
                                              <p:pRg st="1" end="1"/>
                                            </p:txEl>
                                          </p:spTgt>
                                        </p:tgtEl>
                                        <p:attrNameLst>
                                          <p:attrName>style.visibility</p:attrName>
                                        </p:attrNameLst>
                                      </p:cBhvr>
                                      <p:to>
                                        <p:strVal val="visible"/>
                                      </p:to>
                                    </p:set>
                                    <p:animEffect transition="in" filter="box(in)">
                                      <p:cBhvr>
                                        <p:cTn id="12" dur="500"/>
                                        <p:tgtEl>
                                          <p:spTgt spid="13">
                                            <p:txEl>
                                              <p:pRg st="1" end="1"/>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13">
                                            <p:txEl>
                                              <p:pRg st="2" end="2"/>
                                            </p:txEl>
                                          </p:spTgt>
                                        </p:tgtEl>
                                        <p:attrNameLst>
                                          <p:attrName>style.visibility</p:attrName>
                                        </p:attrNameLst>
                                      </p:cBhvr>
                                      <p:to>
                                        <p:strVal val="visible"/>
                                      </p:to>
                                    </p:set>
                                    <p:animEffect transition="in" filter="box(in)">
                                      <p:cBhvr>
                                        <p:cTn id="15" dur="500"/>
                                        <p:tgtEl>
                                          <p:spTgt spid="1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nodeType="clickEffect">
                                  <p:stCondLst>
                                    <p:cond delay="0"/>
                                  </p:stCondLst>
                                  <p:childTnLst>
                                    <p:set>
                                      <p:cBhvr>
                                        <p:cTn id="19" dur="1" fill="hold">
                                          <p:stCondLst>
                                            <p:cond delay="0"/>
                                          </p:stCondLst>
                                        </p:cTn>
                                        <p:tgtEl>
                                          <p:spTgt spid="13">
                                            <p:txEl>
                                              <p:pRg st="4" end="4"/>
                                            </p:txEl>
                                          </p:spTgt>
                                        </p:tgtEl>
                                        <p:attrNameLst>
                                          <p:attrName>style.visibility</p:attrName>
                                        </p:attrNameLst>
                                      </p:cBhvr>
                                      <p:to>
                                        <p:strVal val="visible"/>
                                      </p:to>
                                    </p:set>
                                    <p:animEffect transition="in" filter="box(in)">
                                      <p:cBhvr>
                                        <p:cTn id="20" dur="500"/>
                                        <p:tgtEl>
                                          <p:spTgt spid="1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 presetClass="entr" presetSubtype="16" fill="hold" nodeType="clickEffect">
                                  <p:stCondLst>
                                    <p:cond delay="0"/>
                                  </p:stCondLst>
                                  <p:childTnLst>
                                    <p:set>
                                      <p:cBhvr>
                                        <p:cTn id="24" dur="1" fill="hold">
                                          <p:stCondLst>
                                            <p:cond delay="0"/>
                                          </p:stCondLst>
                                        </p:cTn>
                                        <p:tgtEl>
                                          <p:spTgt spid="13">
                                            <p:txEl>
                                              <p:pRg st="5" end="5"/>
                                            </p:txEl>
                                          </p:spTgt>
                                        </p:tgtEl>
                                        <p:attrNameLst>
                                          <p:attrName>style.visibility</p:attrName>
                                        </p:attrNameLst>
                                      </p:cBhvr>
                                      <p:to>
                                        <p:strVal val="visible"/>
                                      </p:to>
                                    </p:set>
                                    <p:animEffect transition="in" filter="box(in)">
                                      <p:cBhvr>
                                        <p:cTn id="25" dur="500"/>
                                        <p:tgtEl>
                                          <p:spTgt spid="13">
                                            <p:txEl>
                                              <p:pRg st="5" end="5"/>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13">
                                            <p:txEl>
                                              <p:pRg st="6" end="6"/>
                                            </p:txEl>
                                          </p:spTgt>
                                        </p:tgtEl>
                                        <p:attrNameLst>
                                          <p:attrName>style.visibility</p:attrName>
                                        </p:attrNameLst>
                                      </p:cBhvr>
                                      <p:to>
                                        <p:strVal val="visible"/>
                                      </p:to>
                                    </p:set>
                                    <p:animEffect transition="in" filter="box(in)">
                                      <p:cBhvr>
                                        <p:cTn id="28" dur="500"/>
                                        <p:tgtEl>
                                          <p:spTgt spid="13">
                                            <p:txEl>
                                              <p:pRg st="6" end="6"/>
                                            </p:txEl>
                                          </p:spTgt>
                                        </p:tgtEl>
                                      </p:cBhvr>
                                    </p:animEffect>
                                  </p:childTnLst>
                                </p:cTn>
                              </p:par>
                              <p:par>
                                <p:cTn id="29" presetID="4" presetClass="entr" presetSubtype="16" fill="hold" nodeType="withEffect">
                                  <p:stCondLst>
                                    <p:cond delay="0"/>
                                  </p:stCondLst>
                                  <p:childTnLst>
                                    <p:set>
                                      <p:cBhvr>
                                        <p:cTn id="30" dur="1" fill="hold">
                                          <p:stCondLst>
                                            <p:cond delay="0"/>
                                          </p:stCondLst>
                                        </p:cTn>
                                        <p:tgtEl>
                                          <p:spTgt spid="13">
                                            <p:txEl>
                                              <p:pRg st="7" end="7"/>
                                            </p:txEl>
                                          </p:spTgt>
                                        </p:tgtEl>
                                        <p:attrNameLst>
                                          <p:attrName>style.visibility</p:attrName>
                                        </p:attrNameLst>
                                      </p:cBhvr>
                                      <p:to>
                                        <p:strVal val="visible"/>
                                      </p:to>
                                    </p:set>
                                    <p:animEffect transition="in" filter="box(in)">
                                      <p:cBhvr>
                                        <p:cTn id="31" dur="500"/>
                                        <p:tgtEl>
                                          <p:spTgt spid="13">
                                            <p:txEl>
                                              <p:pRg st="7" end="7"/>
                                            </p:txEl>
                                          </p:spTgt>
                                        </p:tgtEl>
                                      </p:cBhvr>
                                    </p:animEffect>
                                  </p:childTnLst>
                                </p:cTn>
                              </p:par>
                              <p:par>
                                <p:cTn id="32" presetID="4" presetClass="entr" presetSubtype="16" fill="hold" nodeType="withEffect">
                                  <p:stCondLst>
                                    <p:cond delay="0"/>
                                  </p:stCondLst>
                                  <p:childTnLst>
                                    <p:set>
                                      <p:cBhvr>
                                        <p:cTn id="33" dur="1" fill="hold">
                                          <p:stCondLst>
                                            <p:cond delay="0"/>
                                          </p:stCondLst>
                                        </p:cTn>
                                        <p:tgtEl>
                                          <p:spTgt spid="13">
                                            <p:txEl>
                                              <p:pRg st="8" end="8"/>
                                            </p:txEl>
                                          </p:spTgt>
                                        </p:tgtEl>
                                        <p:attrNameLst>
                                          <p:attrName>style.visibility</p:attrName>
                                        </p:attrNameLst>
                                      </p:cBhvr>
                                      <p:to>
                                        <p:strVal val="visible"/>
                                      </p:to>
                                    </p:set>
                                    <p:animEffect transition="in" filter="box(in)">
                                      <p:cBhvr>
                                        <p:cTn id="34" dur="500"/>
                                        <p:tgtEl>
                                          <p:spTgt spid="13">
                                            <p:txEl>
                                              <p:pRg st="8" end="8"/>
                                            </p:txEl>
                                          </p:spTgt>
                                        </p:tgtEl>
                                      </p:cBhvr>
                                    </p:animEffect>
                                  </p:childTnLst>
                                </p:cTn>
                              </p:par>
                              <p:par>
                                <p:cTn id="35" presetID="4" presetClass="entr" presetSubtype="16" fill="hold" nodeType="withEffect">
                                  <p:stCondLst>
                                    <p:cond delay="0"/>
                                  </p:stCondLst>
                                  <p:childTnLst>
                                    <p:set>
                                      <p:cBhvr>
                                        <p:cTn id="36" dur="1" fill="hold">
                                          <p:stCondLst>
                                            <p:cond delay="0"/>
                                          </p:stCondLst>
                                        </p:cTn>
                                        <p:tgtEl>
                                          <p:spTgt spid="13">
                                            <p:txEl>
                                              <p:pRg st="9" end="9"/>
                                            </p:txEl>
                                          </p:spTgt>
                                        </p:tgtEl>
                                        <p:attrNameLst>
                                          <p:attrName>style.visibility</p:attrName>
                                        </p:attrNameLst>
                                      </p:cBhvr>
                                      <p:to>
                                        <p:strVal val="visible"/>
                                      </p:to>
                                    </p:set>
                                    <p:animEffect transition="in" filter="box(in)">
                                      <p:cBhvr>
                                        <p:cTn id="37" dur="500"/>
                                        <p:tgtEl>
                                          <p:spTgt spid="13">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13">
                                            <p:txEl>
                                              <p:pRg st="11" end="11"/>
                                            </p:txEl>
                                          </p:spTgt>
                                        </p:tgtEl>
                                        <p:attrNameLst>
                                          <p:attrName>style.visibility</p:attrName>
                                        </p:attrNameLst>
                                      </p:cBhvr>
                                      <p:to>
                                        <p:strVal val="visible"/>
                                      </p:to>
                                    </p:set>
                                    <p:animEffect transition="in" filter="box(in)">
                                      <p:cBhvr>
                                        <p:cTn id="42" dur="500"/>
                                        <p:tgtEl>
                                          <p:spTgt spid="1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p:cNvPicPr>
            <a:picLocks noChangeAspect="1" noChangeArrowheads="1"/>
          </p:cNvPicPr>
          <p:nvPr/>
        </p:nvPicPr>
        <p:blipFill>
          <a:blip r:embed="rId2" cstate="print"/>
          <a:srcRect l="56223" t="5468" r="18422" b="23450"/>
          <a:stretch>
            <a:fillRect/>
          </a:stretch>
        </p:blipFill>
        <p:spPr bwMode="auto">
          <a:xfrm>
            <a:off x="8124760" y="6324600"/>
            <a:ext cx="693889" cy="392198"/>
          </a:xfrm>
          <a:prstGeom prst="rect">
            <a:avLst/>
          </a:prstGeom>
          <a:ln>
            <a:solidFill>
              <a:srgbClr val="C49F00"/>
            </a:solidFill>
          </a:ln>
          <a:effectLst/>
        </p:spPr>
      </p:pic>
      <p:cxnSp>
        <p:nvCxnSpPr>
          <p:cNvPr id="8" name="Straight Connector 7"/>
          <p:cNvCxnSpPr/>
          <p:nvPr/>
        </p:nvCxnSpPr>
        <p:spPr>
          <a:xfrm flipV="1">
            <a:off x="1142977" y="6324599"/>
            <a:ext cx="6781823" cy="1"/>
          </a:xfrm>
          <a:prstGeom prst="line">
            <a:avLst/>
          </a:prstGeom>
          <a:ln w="12700">
            <a:solidFill>
              <a:srgbClr val="C49F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142977" y="6748299"/>
            <a:ext cx="6781823" cy="0"/>
          </a:xfrm>
          <a:prstGeom prst="line">
            <a:avLst/>
          </a:prstGeom>
          <a:ln w="12700">
            <a:solidFill>
              <a:srgbClr val="C49F00"/>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3" cstate="print"/>
          <a:srcRect/>
          <a:stretch>
            <a:fillRect/>
          </a:stretch>
        </p:blipFill>
        <p:spPr bwMode="auto">
          <a:xfrm>
            <a:off x="285721" y="6324600"/>
            <a:ext cx="857256" cy="423699"/>
          </a:xfrm>
          <a:prstGeom prst="rect">
            <a:avLst/>
          </a:prstGeom>
          <a:noFill/>
          <a:ln w="9525">
            <a:noFill/>
            <a:miter lim="800000"/>
            <a:headEnd/>
            <a:tailEnd/>
          </a:ln>
          <a:effectLst/>
        </p:spPr>
      </p:pic>
      <p:cxnSp>
        <p:nvCxnSpPr>
          <p:cNvPr id="16" name="Straight Connector 15"/>
          <p:cNvCxnSpPr/>
          <p:nvPr/>
        </p:nvCxnSpPr>
        <p:spPr>
          <a:xfrm>
            <a:off x="0" y="1066800"/>
            <a:ext cx="8929718" cy="1588"/>
          </a:xfrm>
          <a:prstGeom prst="line">
            <a:avLst/>
          </a:prstGeom>
          <a:ln>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18" name="Title 3"/>
          <p:cNvSpPr txBox="1">
            <a:spLocks/>
          </p:cNvSpPr>
          <p:nvPr/>
        </p:nvSpPr>
        <p:spPr>
          <a:xfrm>
            <a:off x="71438" y="-24"/>
            <a:ext cx="9001156" cy="571504"/>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endParaRPr kumimoji="0" lang="en-ZA" sz="2400" b="1" i="0" u="none" strike="noStrike" kern="1200" cap="none" spc="0" normalizeH="0" baseline="0" noProof="0" dirty="0">
              <a:ln>
                <a:noFill/>
              </a:ln>
              <a:solidFill>
                <a:srgbClr val="C49F00"/>
              </a:solidFill>
              <a:effectLst/>
              <a:uLnTx/>
              <a:uFillTx/>
              <a:latin typeface="Arial" pitchFamily="34" charset="0"/>
              <a:ea typeface="+mj-ea"/>
              <a:cs typeface="Arial" pitchFamily="34" charset="0"/>
            </a:endParaRPr>
          </a:p>
        </p:txBody>
      </p:sp>
      <p:sp>
        <p:nvSpPr>
          <p:cNvPr id="11" name="Title 3"/>
          <p:cNvSpPr txBox="1">
            <a:spLocks/>
          </p:cNvSpPr>
          <p:nvPr/>
        </p:nvSpPr>
        <p:spPr>
          <a:xfrm>
            <a:off x="84788" y="381000"/>
            <a:ext cx="9001156" cy="571504"/>
          </a:xfrm>
          <a:prstGeom prst="rect">
            <a:avLst/>
          </a:prstGeom>
        </p:spPr>
        <p:txBody>
          <a:bodyPr vert="horz" lIns="91440" tIns="45720" rIns="91440" bIns="45720" rtlCol="0" anchor="ct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ZA" sz="3200" b="1" i="0" u="none" strike="noStrike" kern="1200" cap="none" spc="0" normalizeH="0" baseline="0" noProof="0" dirty="0" smtClean="0">
                <a:ln>
                  <a:noFill/>
                </a:ln>
                <a:effectLst/>
                <a:uLnTx/>
                <a:uFillTx/>
                <a:latin typeface="Arial" pitchFamily="34" charset="0"/>
                <a:ea typeface="+mj-ea"/>
                <a:cs typeface="Arial" pitchFamily="34" charset="0"/>
              </a:rPr>
              <a:t>Questions</a:t>
            </a:r>
            <a:endParaRPr kumimoji="0" lang="en-ZA" sz="3200" b="1" i="0" u="none" strike="noStrike" kern="1200" cap="none" spc="0" normalizeH="0" baseline="0" noProof="0" dirty="0">
              <a:ln>
                <a:noFill/>
              </a:ln>
              <a:effectLst/>
              <a:uLnTx/>
              <a:uFillTx/>
              <a:latin typeface="Arial" pitchFamily="34" charset="0"/>
              <a:ea typeface="+mj-ea"/>
              <a:cs typeface="Arial" pitchFamily="34" charset="0"/>
            </a:endParaRPr>
          </a:p>
        </p:txBody>
      </p:sp>
      <p:sp>
        <p:nvSpPr>
          <p:cNvPr id="10" name="Rectangle 9"/>
          <p:cNvSpPr/>
          <p:nvPr/>
        </p:nvSpPr>
        <p:spPr>
          <a:xfrm>
            <a:off x="2590800" y="6324600"/>
            <a:ext cx="3801041" cy="369332"/>
          </a:xfrm>
          <a:prstGeom prst="rect">
            <a:avLst/>
          </a:prstGeom>
        </p:spPr>
        <p:txBody>
          <a:bodyPr wrap="none">
            <a:spAutoFit/>
          </a:bodyPr>
          <a:lstStyle/>
          <a:p>
            <a:pPr marL="342900" lvl="0" indent="-342900" algn="ctr" fontAlgn="auto">
              <a:spcBef>
                <a:spcPct val="20000"/>
              </a:spcBef>
              <a:spcAft>
                <a:spcPts val="0"/>
              </a:spcAft>
              <a:defRPr/>
            </a:pPr>
            <a:r>
              <a:rPr lang="en-ZA" b="1" dirty="0" smtClean="0">
                <a:solidFill>
                  <a:schemeClr val="tx1">
                    <a:lumMod val="75000"/>
                    <a:lumOff val="25000"/>
                  </a:schemeClr>
                </a:solidFill>
                <a:latin typeface="Arial" pitchFamily="34" charset="0"/>
                <a:cs typeface="Arial" pitchFamily="34" charset="0"/>
              </a:rPr>
              <a:t>Leading the change to zero harm</a:t>
            </a:r>
            <a:endParaRPr lang="en-ZA" b="1" dirty="0">
              <a:solidFill>
                <a:schemeClr val="tx1">
                  <a:lumMod val="75000"/>
                  <a:lumOff val="25000"/>
                </a:schemeClr>
              </a:solidFill>
              <a:latin typeface="Arial" pitchFamily="34" charset="0"/>
              <a:cs typeface="Arial" pitchFamily="34" charset="0"/>
            </a:endParaRPr>
          </a:p>
        </p:txBody>
      </p:sp>
      <p:sp>
        <p:nvSpPr>
          <p:cNvPr id="889" name="Rectangle 3"/>
          <p:cNvSpPr txBox="1">
            <a:spLocks noChangeArrowheads="1"/>
          </p:cNvSpPr>
          <p:nvPr/>
        </p:nvSpPr>
        <p:spPr>
          <a:xfrm>
            <a:off x="381000" y="1295400"/>
            <a:ext cx="8424936" cy="4800600"/>
          </a:xfrm>
          <a:prstGeom prst="rect">
            <a:avLst/>
          </a:prstGeom>
        </p:spPr>
        <p:txBody>
          <a:bodyPr vert="horz" lIns="91440" tIns="45720" rIns="91440" bIns="45720" rtlCol="0">
            <a:normAutofit/>
          </a:bodyPr>
          <a:lstStyle/>
          <a:p>
            <a:pPr marL="609600" marR="0" lvl="0" indent="-609600" algn="ctr" defTabSz="914400" rtl="0" eaLnBrk="1" fontAlgn="auto" latinLnBrk="0" hangingPunct="1">
              <a:lnSpc>
                <a:spcPct val="9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ZA" sz="800" b="1"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3" name="Rectangle 8"/>
          <p:cNvSpPr>
            <a:spLocks noChangeArrowheads="1"/>
          </p:cNvSpPr>
          <p:nvPr/>
        </p:nvSpPr>
        <p:spPr bwMode="auto">
          <a:xfrm>
            <a:off x="228600" y="1219200"/>
            <a:ext cx="8686800" cy="5029200"/>
          </a:xfrm>
          <a:prstGeom prst="rect">
            <a:avLst/>
          </a:prstGeom>
          <a:noFill/>
          <a:ln w="9525">
            <a:noFill/>
            <a:miter lim="800000"/>
            <a:headEnd/>
            <a:tailEnd/>
          </a:ln>
        </p:spPr>
        <p:txBody>
          <a:bodyPr/>
          <a:lstStyle/>
          <a:p>
            <a:pPr marL="342900" indent="-342900" algn="ctr">
              <a:buFontTx/>
              <a:buChar char="•"/>
              <a:defRPr/>
            </a:pPr>
            <a:endParaRPr lang="en-US" sz="3200" dirty="0" smtClean="0">
              <a:latin typeface="+mn-lt"/>
              <a:cs typeface="+mn-cs"/>
            </a:endParaRPr>
          </a:p>
          <a:p>
            <a:pPr marL="342900" indent="-342900" algn="ctr">
              <a:buFontTx/>
              <a:buChar char="•"/>
              <a:defRPr/>
            </a:pPr>
            <a:endParaRPr lang="en-US" sz="3200" dirty="0" smtClean="0">
              <a:latin typeface="+mn-lt"/>
              <a:cs typeface="+mn-cs"/>
            </a:endParaRPr>
          </a:p>
          <a:p>
            <a:pPr marL="342900" indent="-342900" algn="ctr">
              <a:buFontTx/>
              <a:buChar char="•"/>
              <a:defRPr/>
            </a:pPr>
            <a:endParaRPr lang="en-US" sz="3200" dirty="0" smtClean="0">
              <a:latin typeface="+mn-lt"/>
              <a:cs typeface="+mn-cs"/>
            </a:endParaRPr>
          </a:p>
          <a:p>
            <a:pPr marL="342900" indent="-342900" algn="ctr">
              <a:buFontTx/>
              <a:buChar char="•"/>
              <a:defRPr/>
            </a:pPr>
            <a:endParaRPr lang="en-US" sz="3200" dirty="0" smtClean="0">
              <a:latin typeface="+mn-lt"/>
              <a:cs typeface="+mn-cs"/>
            </a:endParaRPr>
          </a:p>
          <a:p>
            <a:pPr marL="342900" indent="-342900" algn="ctr">
              <a:buFontTx/>
              <a:buChar char="•"/>
              <a:defRPr/>
            </a:pPr>
            <a:r>
              <a:rPr lang="en-US" sz="3200" dirty="0" smtClean="0">
                <a:latin typeface="+mn-lt"/>
                <a:cs typeface="+mn-cs"/>
              </a:rPr>
              <a:t>Questions</a:t>
            </a:r>
          </a:p>
          <a:p>
            <a:pPr marL="800100" lvl="1" indent="-342900">
              <a:buFontTx/>
              <a:buChar char="•"/>
              <a:defRPr/>
            </a:pPr>
            <a:endParaRPr lang="en-US" sz="3200" dirty="0" smtClean="0">
              <a:latin typeface="+mn-lt"/>
              <a:cs typeface="+mn-cs"/>
            </a:endParaRPr>
          </a:p>
        </p:txBody>
      </p:sp>
    </p:spTree>
  </p:cSld>
  <p:clrMapOvr>
    <a:masterClrMapping/>
  </p:clrMapOvr>
  <p:transition>
    <p:spli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p:cNvPicPr>
            <a:picLocks noChangeAspect="1" noChangeArrowheads="1"/>
          </p:cNvPicPr>
          <p:nvPr/>
        </p:nvPicPr>
        <p:blipFill>
          <a:blip r:embed="rId2" cstate="print"/>
          <a:srcRect l="56223" t="5468" r="18422" b="23450"/>
          <a:stretch>
            <a:fillRect/>
          </a:stretch>
        </p:blipFill>
        <p:spPr bwMode="auto">
          <a:xfrm>
            <a:off x="8124760" y="6324600"/>
            <a:ext cx="693889" cy="392198"/>
          </a:xfrm>
          <a:prstGeom prst="rect">
            <a:avLst/>
          </a:prstGeom>
          <a:ln>
            <a:solidFill>
              <a:srgbClr val="C49F00"/>
            </a:solidFill>
          </a:ln>
          <a:effectLst/>
        </p:spPr>
      </p:pic>
      <p:cxnSp>
        <p:nvCxnSpPr>
          <p:cNvPr id="8" name="Straight Connector 7"/>
          <p:cNvCxnSpPr/>
          <p:nvPr/>
        </p:nvCxnSpPr>
        <p:spPr>
          <a:xfrm flipV="1">
            <a:off x="1142977" y="6324599"/>
            <a:ext cx="6781823" cy="1"/>
          </a:xfrm>
          <a:prstGeom prst="line">
            <a:avLst/>
          </a:prstGeom>
          <a:ln w="12700">
            <a:solidFill>
              <a:srgbClr val="C49F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142977" y="6748299"/>
            <a:ext cx="6781823" cy="0"/>
          </a:xfrm>
          <a:prstGeom prst="line">
            <a:avLst/>
          </a:prstGeom>
          <a:ln w="12700">
            <a:solidFill>
              <a:srgbClr val="C49F00"/>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3" cstate="print"/>
          <a:srcRect/>
          <a:stretch>
            <a:fillRect/>
          </a:stretch>
        </p:blipFill>
        <p:spPr bwMode="auto">
          <a:xfrm>
            <a:off x="285721" y="6324600"/>
            <a:ext cx="857256" cy="423699"/>
          </a:xfrm>
          <a:prstGeom prst="rect">
            <a:avLst/>
          </a:prstGeom>
          <a:noFill/>
          <a:ln w="9525">
            <a:noFill/>
            <a:miter lim="800000"/>
            <a:headEnd/>
            <a:tailEnd/>
          </a:ln>
          <a:effectLst/>
        </p:spPr>
      </p:pic>
      <p:cxnSp>
        <p:nvCxnSpPr>
          <p:cNvPr id="16" name="Straight Connector 15"/>
          <p:cNvCxnSpPr/>
          <p:nvPr/>
        </p:nvCxnSpPr>
        <p:spPr>
          <a:xfrm>
            <a:off x="0" y="1066800"/>
            <a:ext cx="8929718" cy="1588"/>
          </a:xfrm>
          <a:prstGeom prst="line">
            <a:avLst/>
          </a:prstGeom>
          <a:ln>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18" name="Title 3"/>
          <p:cNvSpPr txBox="1">
            <a:spLocks/>
          </p:cNvSpPr>
          <p:nvPr/>
        </p:nvSpPr>
        <p:spPr>
          <a:xfrm>
            <a:off x="71438" y="-24"/>
            <a:ext cx="9001156" cy="571504"/>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endParaRPr kumimoji="0" lang="en-ZA" sz="2400" b="1" i="0" u="none" strike="noStrike" kern="1200" cap="none" spc="0" normalizeH="0" baseline="0" noProof="0" dirty="0">
              <a:ln>
                <a:noFill/>
              </a:ln>
              <a:solidFill>
                <a:srgbClr val="C49F00"/>
              </a:solidFill>
              <a:effectLst/>
              <a:uLnTx/>
              <a:uFillTx/>
              <a:latin typeface="Arial" pitchFamily="34" charset="0"/>
              <a:ea typeface="+mj-ea"/>
              <a:cs typeface="Arial" pitchFamily="34" charset="0"/>
            </a:endParaRPr>
          </a:p>
        </p:txBody>
      </p:sp>
      <p:sp>
        <p:nvSpPr>
          <p:cNvPr id="11" name="Title 3"/>
          <p:cNvSpPr txBox="1">
            <a:spLocks/>
          </p:cNvSpPr>
          <p:nvPr/>
        </p:nvSpPr>
        <p:spPr>
          <a:xfrm>
            <a:off x="84788" y="381000"/>
            <a:ext cx="9001156" cy="571504"/>
          </a:xfrm>
          <a:prstGeom prst="rect">
            <a:avLst/>
          </a:prstGeom>
        </p:spPr>
        <p:txBody>
          <a:bodyPr vert="horz" lIns="91440" tIns="45720" rIns="91440" bIns="45720" rtlCol="0" anchor="ct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ZA" sz="3200" b="1" dirty="0" smtClean="0">
                <a:latin typeface="Arial" pitchFamily="34" charset="0"/>
                <a:ea typeface="+mj-ea"/>
                <a:cs typeface="Arial" pitchFamily="34" charset="0"/>
              </a:rPr>
              <a:t>The Problem</a:t>
            </a:r>
            <a:endParaRPr kumimoji="0" lang="en-ZA" sz="3200" b="1" i="0" u="none" strike="noStrike" kern="1200" cap="none" spc="0" normalizeH="0" baseline="0" noProof="0" dirty="0">
              <a:ln>
                <a:noFill/>
              </a:ln>
              <a:effectLst/>
              <a:uLnTx/>
              <a:uFillTx/>
              <a:latin typeface="Arial" pitchFamily="34" charset="0"/>
              <a:ea typeface="+mj-ea"/>
              <a:cs typeface="Arial" pitchFamily="34" charset="0"/>
            </a:endParaRPr>
          </a:p>
        </p:txBody>
      </p:sp>
      <p:sp>
        <p:nvSpPr>
          <p:cNvPr id="10" name="Rectangle 9"/>
          <p:cNvSpPr/>
          <p:nvPr/>
        </p:nvSpPr>
        <p:spPr>
          <a:xfrm>
            <a:off x="2590800" y="6324600"/>
            <a:ext cx="3801041" cy="369332"/>
          </a:xfrm>
          <a:prstGeom prst="rect">
            <a:avLst/>
          </a:prstGeom>
        </p:spPr>
        <p:txBody>
          <a:bodyPr wrap="none">
            <a:spAutoFit/>
          </a:bodyPr>
          <a:lstStyle/>
          <a:p>
            <a:pPr marL="342900" lvl="0" indent="-342900" algn="ctr" fontAlgn="auto">
              <a:spcBef>
                <a:spcPct val="20000"/>
              </a:spcBef>
              <a:spcAft>
                <a:spcPts val="0"/>
              </a:spcAft>
              <a:defRPr/>
            </a:pPr>
            <a:r>
              <a:rPr lang="en-ZA" b="1" dirty="0" smtClean="0">
                <a:solidFill>
                  <a:schemeClr val="tx1">
                    <a:lumMod val="75000"/>
                    <a:lumOff val="25000"/>
                  </a:schemeClr>
                </a:solidFill>
                <a:latin typeface="Arial" pitchFamily="34" charset="0"/>
                <a:cs typeface="Arial" pitchFamily="34" charset="0"/>
              </a:rPr>
              <a:t>Leading the change to zero harm</a:t>
            </a:r>
            <a:endParaRPr lang="en-ZA" b="1" dirty="0">
              <a:solidFill>
                <a:schemeClr val="tx1">
                  <a:lumMod val="75000"/>
                  <a:lumOff val="25000"/>
                </a:schemeClr>
              </a:solidFill>
              <a:latin typeface="Arial" pitchFamily="34" charset="0"/>
              <a:cs typeface="Arial" pitchFamily="34" charset="0"/>
            </a:endParaRPr>
          </a:p>
        </p:txBody>
      </p:sp>
      <p:sp>
        <p:nvSpPr>
          <p:cNvPr id="889" name="Rectangle 3"/>
          <p:cNvSpPr txBox="1">
            <a:spLocks noChangeArrowheads="1"/>
          </p:cNvSpPr>
          <p:nvPr/>
        </p:nvSpPr>
        <p:spPr>
          <a:xfrm>
            <a:off x="381000" y="1295400"/>
            <a:ext cx="8424936" cy="4800600"/>
          </a:xfrm>
          <a:prstGeom prst="rect">
            <a:avLst/>
          </a:prstGeom>
        </p:spPr>
        <p:txBody>
          <a:bodyPr vert="horz" lIns="91440" tIns="45720" rIns="91440" bIns="45720" rtlCol="0">
            <a:normAutofit/>
          </a:bodyPr>
          <a:lstStyle/>
          <a:p>
            <a:pPr marL="609600" marR="0" lvl="0" indent="-609600" algn="ctr" defTabSz="914400" rtl="0" eaLnBrk="1" fontAlgn="auto" latinLnBrk="0" hangingPunct="1">
              <a:lnSpc>
                <a:spcPct val="9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ZA" sz="800" b="1"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3" name="Rectangle 8"/>
          <p:cNvSpPr>
            <a:spLocks noChangeArrowheads="1"/>
          </p:cNvSpPr>
          <p:nvPr/>
        </p:nvSpPr>
        <p:spPr bwMode="auto">
          <a:xfrm>
            <a:off x="228600" y="1219200"/>
            <a:ext cx="8686800" cy="5029200"/>
          </a:xfrm>
          <a:prstGeom prst="rect">
            <a:avLst/>
          </a:prstGeom>
          <a:noFill/>
          <a:ln w="9525">
            <a:noFill/>
            <a:miter lim="800000"/>
            <a:headEnd/>
            <a:tailEnd/>
          </a:ln>
        </p:spPr>
        <p:txBody>
          <a:bodyPr/>
          <a:lstStyle/>
          <a:p>
            <a:pPr marL="342900" indent="-342900">
              <a:buFontTx/>
              <a:buChar char="•"/>
              <a:defRPr/>
            </a:pPr>
            <a:r>
              <a:rPr lang="en-US" sz="2800" dirty="0" smtClean="0">
                <a:latin typeface="+mn-lt"/>
                <a:cs typeface="+mn-cs"/>
              </a:rPr>
              <a:t>Nature of the Hazard</a:t>
            </a:r>
          </a:p>
          <a:p>
            <a:pPr marL="800100" lvl="1" indent="-342900">
              <a:buFont typeface="Courier New" pitchFamily="49" charset="0"/>
              <a:buChar char="o"/>
              <a:defRPr/>
            </a:pPr>
            <a:r>
              <a:rPr lang="en-US" sz="2400" dirty="0" smtClean="0">
                <a:latin typeface="+mn-lt"/>
                <a:cs typeface="+mn-cs"/>
              </a:rPr>
              <a:t>Prolonged exposure to high levels of noise can result in permanent &amp; irreversible damage to hearing</a:t>
            </a:r>
          </a:p>
          <a:p>
            <a:pPr marL="800100" lvl="1" indent="-342900">
              <a:buFont typeface="Courier New" pitchFamily="49" charset="0"/>
              <a:buChar char="o"/>
              <a:defRPr/>
            </a:pPr>
            <a:endParaRPr lang="en-US" sz="2400" dirty="0" smtClean="0">
              <a:latin typeface="+mn-lt"/>
              <a:cs typeface="+mn-cs"/>
            </a:endParaRPr>
          </a:p>
        </p:txBody>
      </p:sp>
      <p:graphicFrame>
        <p:nvGraphicFramePr>
          <p:cNvPr id="12" name="Diagram 11"/>
          <p:cNvGraphicFramePr/>
          <p:nvPr/>
        </p:nvGraphicFramePr>
        <p:xfrm>
          <a:off x="838200" y="2667000"/>
          <a:ext cx="6705600" cy="35052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ox(in)">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2"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6" name="Picture 3"/>
          <p:cNvPicPr>
            <a:picLocks noChangeAspect="1" noChangeArrowheads="1"/>
          </p:cNvPicPr>
          <p:nvPr/>
        </p:nvPicPr>
        <p:blipFill>
          <a:blip r:embed="rId2" cstate="print"/>
          <a:srcRect l="56223" t="5468" r="18422" b="23450"/>
          <a:stretch>
            <a:fillRect/>
          </a:stretch>
        </p:blipFill>
        <p:spPr bwMode="auto">
          <a:xfrm>
            <a:off x="8124760" y="6324600"/>
            <a:ext cx="693889" cy="392198"/>
          </a:xfrm>
          <a:prstGeom prst="rect">
            <a:avLst/>
          </a:prstGeom>
          <a:ln>
            <a:solidFill>
              <a:srgbClr val="C49F00"/>
            </a:solidFill>
          </a:ln>
          <a:effectLst/>
        </p:spPr>
      </p:pic>
      <p:cxnSp>
        <p:nvCxnSpPr>
          <p:cNvPr id="8" name="Straight Connector 7"/>
          <p:cNvCxnSpPr/>
          <p:nvPr/>
        </p:nvCxnSpPr>
        <p:spPr>
          <a:xfrm flipV="1">
            <a:off x="1142977" y="6324599"/>
            <a:ext cx="6781823" cy="1"/>
          </a:xfrm>
          <a:prstGeom prst="line">
            <a:avLst/>
          </a:prstGeom>
          <a:ln w="12700">
            <a:solidFill>
              <a:srgbClr val="C49F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142977" y="6748299"/>
            <a:ext cx="6781823" cy="0"/>
          </a:xfrm>
          <a:prstGeom prst="line">
            <a:avLst/>
          </a:prstGeom>
          <a:ln w="12700">
            <a:solidFill>
              <a:srgbClr val="C49F00"/>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3" cstate="print"/>
          <a:srcRect/>
          <a:stretch>
            <a:fillRect/>
          </a:stretch>
        </p:blipFill>
        <p:spPr bwMode="auto">
          <a:xfrm>
            <a:off x="285721" y="6324600"/>
            <a:ext cx="857256" cy="423699"/>
          </a:xfrm>
          <a:prstGeom prst="rect">
            <a:avLst/>
          </a:prstGeom>
          <a:noFill/>
          <a:ln w="9525">
            <a:noFill/>
            <a:miter lim="800000"/>
            <a:headEnd/>
            <a:tailEnd/>
          </a:ln>
          <a:effectLst/>
        </p:spPr>
      </p:pic>
      <p:cxnSp>
        <p:nvCxnSpPr>
          <p:cNvPr id="16" name="Straight Connector 15"/>
          <p:cNvCxnSpPr/>
          <p:nvPr/>
        </p:nvCxnSpPr>
        <p:spPr>
          <a:xfrm>
            <a:off x="0" y="1066800"/>
            <a:ext cx="8929718" cy="1588"/>
          </a:xfrm>
          <a:prstGeom prst="line">
            <a:avLst/>
          </a:prstGeom>
          <a:ln>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18" name="Title 3"/>
          <p:cNvSpPr txBox="1">
            <a:spLocks/>
          </p:cNvSpPr>
          <p:nvPr/>
        </p:nvSpPr>
        <p:spPr>
          <a:xfrm>
            <a:off x="71438" y="-24"/>
            <a:ext cx="9001156" cy="571504"/>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endParaRPr kumimoji="0" lang="en-ZA" sz="2400" b="1" i="0" u="none" strike="noStrike" kern="1200" cap="none" spc="0" normalizeH="0" baseline="0" noProof="0" dirty="0">
              <a:ln>
                <a:noFill/>
              </a:ln>
              <a:solidFill>
                <a:srgbClr val="C49F00"/>
              </a:solidFill>
              <a:effectLst/>
              <a:uLnTx/>
              <a:uFillTx/>
              <a:latin typeface="Arial" pitchFamily="34" charset="0"/>
              <a:ea typeface="+mj-ea"/>
              <a:cs typeface="Arial" pitchFamily="34" charset="0"/>
            </a:endParaRPr>
          </a:p>
        </p:txBody>
      </p:sp>
      <p:sp>
        <p:nvSpPr>
          <p:cNvPr id="11" name="Title 3"/>
          <p:cNvSpPr txBox="1">
            <a:spLocks/>
          </p:cNvSpPr>
          <p:nvPr/>
        </p:nvSpPr>
        <p:spPr>
          <a:xfrm>
            <a:off x="84788" y="381000"/>
            <a:ext cx="9001156" cy="571504"/>
          </a:xfrm>
          <a:prstGeom prst="rect">
            <a:avLst/>
          </a:prstGeom>
        </p:spPr>
        <p:txBody>
          <a:bodyPr vert="horz" lIns="91440" tIns="45720" rIns="91440" bIns="45720" rtlCol="0" anchor="ct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ZA" sz="3200" b="1" dirty="0" smtClean="0">
                <a:latin typeface="Arial" pitchFamily="34" charset="0"/>
                <a:ea typeface="+mj-ea"/>
                <a:cs typeface="Arial" pitchFamily="34" charset="0"/>
              </a:rPr>
              <a:t>T</a:t>
            </a:r>
            <a:r>
              <a:rPr kumimoji="0" lang="en-ZA" sz="3200" b="1" i="0" u="none" strike="noStrike" kern="1200" cap="none" spc="0" normalizeH="0" baseline="0" noProof="0" dirty="0" smtClean="0">
                <a:ln>
                  <a:noFill/>
                </a:ln>
                <a:effectLst/>
                <a:uLnTx/>
                <a:uFillTx/>
                <a:latin typeface="Arial" pitchFamily="34" charset="0"/>
                <a:ea typeface="+mj-ea"/>
                <a:cs typeface="Arial" pitchFamily="34" charset="0"/>
              </a:rPr>
              <a:t>he Problem</a:t>
            </a:r>
            <a:endParaRPr kumimoji="0" lang="en-ZA" sz="3200" b="1" i="0" u="none" strike="noStrike" kern="1200" cap="none" spc="0" normalizeH="0" baseline="0" noProof="0" dirty="0">
              <a:ln>
                <a:noFill/>
              </a:ln>
              <a:effectLst/>
              <a:uLnTx/>
              <a:uFillTx/>
              <a:latin typeface="Arial" pitchFamily="34" charset="0"/>
              <a:ea typeface="+mj-ea"/>
              <a:cs typeface="Arial" pitchFamily="34" charset="0"/>
            </a:endParaRPr>
          </a:p>
        </p:txBody>
      </p:sp>
      <p:sp>
        <p:nvSpPr>
          <p:cNvPr id="10" name="Rectangle 9"/>
          <p:cNvSpPr/>
          <p:nvPr/>
        </p:nvSpPr>
        <p:spPr>
          <a:xfrm>
            <a:off x="2590800" y="6324600"/>
            <a:ext cx="3801041" cy="369332"/>
          </a:xfrm>
          <a:prstGeom prst="rect">
            <a:avLst/>
          </a:prstGeom>
        </p:spPr>
        <p:txBody>
          <a:bodyPr wrap="none">
            <a:spAutoFit/>
          </a:bodyPr>
          <a:lstStyle/>
          <a:p>
            <a:pPr marL="342900" lvl="0" indent="-342900" algn="ctr" fontAlgn="auto">
              <a:spcBef>
                <a:spcPct val="20000"/>
              </a:spcBef>
              <a:spcAft>
                <a:spcPts val="0"/>
              </a:spcAft>
              <a:defRPr/>
            </a:pPr>
            <a:r>
              <a:rPr lang="en-ZA" b="1" dirty="0" smtClean="0">
                <a:solidFill>
                  <a:schemeClr val="tx1">
                    <a:lumMod val="75000"/>
                    <a:lumOff val="25000"/>
                  </a:schemeClr>
                </a:solidFill>
                <a:latin typeface="Arial" pitchFamily="34" charset="0"/>
                <a:cs typeface="Arial" pitchFamily="34" charset="0"/>
              </a:rPr>
              <a:t>Leading the change to zero harm</a:t>
            </a:r>
            <a:endParaRPr lang="en-ZA" b="1" dirty="0">
              <a:solidFill>
                <a:schemeClr val="tx1">
                  <a:lumMod val="75000"/>
                  <a:lumOff val="25000"/>
                </a:schemeClr>
              </a:solidFill>
              <a:latin typeface="Arial" pitchFamily="34" charset="0"/>
              <a:cs typeface="Arial" pitchFamily="34" charset="0"/>
            </a:endParaRPr>
          </a:p>
        </p:txBody>
      </p:sp>
      <p:sp>
        <p:nvSpPr>
          <p:cNvPr id="889" name="Rectangle 3"/>
          <p:cNvSpPr txBox="1">
            <a:spLocks noChangeArrowheads="1"/>
          </p:cNvSpPr>
          <p:nvPr/>
        </p:nvSpPr>
        <p:spPr>
          <a:xfrm>
            <a:off x="381000" y="1295400"/>
            <a:ext cx="8424936" cy="4800600"/>
          </a:xfrm>
          <a:prstGeom prst="rect">
            <a:avLst/>
          </a:prstGeom>
        </p:spPr>
        <p:txBody>
          <a:bodyPr vert="horz" lIns="91440" tIns="45720" rIns="91440" bIns="45720" rtlCol="0">
            <a:normAutofit/>
          </a:bodyPr>
          <a:lstStyle/>
          <a:p>
            <a:pPr marL="609600" marR="0" lvl="0" indent="-609600" algn="ctr" defTabSz="914400" rtl="0" eaLnBrk="1" fontAlgn="auto" latinLnBrk="0" hangingPunct="1">
              <a:lnSpc>
                <a:spcPct val="9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ZA" sz="800" b="1"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3" name="Rectangle 8"/>
          <p:cNvSpPr>
            <a:spLocks noChangeArrowheads="1"/>
          </p:cNvSpPr>
          <p:nvPr/>
        </p:nvSpPr>
        <p:spPr bwMode="auto">
          <a:xfrm>
            <a:off x="228600" y="1219200"/>
            <a:ext cx="8686800" cy="5029200"/>
          </a:xfrm>
          <a:prstGeom prst="rect">
            <a:avLst/>
          </a:prstGeom>
          <a:noFill/>
          <a:ln w="9525">
            <a:noFill/>
            <a:miter lim="800000"/>
            <a:headEnd/>
            <a:tailEnd/>
          </a:ln>
        </p:spPr>
        <p:txBody>
          <a:bodyPr/>
          <a:lstStyle/>
          <a:p>
            <a:pPr marL="342900" indent="-342900">
              <a:buFontTx/>
              <a:buChar char="•"/>
              <a:defRPr/>
            </a:pPr>
            <a:r>
              <a:rPr lang="en-US" sz="2800" dirty="0" smtClean="0">
                <a:latin typeface="+mn-lt"/>
                <a:cs typeface="+mn-cs"/>
              </a:rPr>
              <a:t>Global profile of NIHL</a:t>
            </a:r>
          </a:p>
          <a:p>
            <a:pPr marL="800100" lvl="1" indent="-342900">
              <a:buFont typeface="Courier New" pitchFamily="49" charset="0"/>
              <a:buChar char="o"/>
              <a:defRPr/>
            </a:pPr>
            <a:r>
              <a:rPr lang="en-US" sz="2400" dirty="0" smtClean="0">
                <a:latin typeface="+mn-lt"/>
                <a:cs typeface="+mn-cs"/>
              </a:rPr>
              <a:t>NIHL has been recognized by World Health Organisation (WHO)</a:t>
            </a:r>
          </a:p>
          <a:p>
            <a:pPr marL="1257300" lvl="2" indent="-342900">
              <a:buFont typeface="Wingdings" pitchFamily="2" charset="2"/>
              <a:buChar char="q"/>
              <a:defRPr/>
            </a:pPr>
            <a:r>
              <a:rPr lang="en-US" sz="2400" dirty="0" smtClean="0">
                <a:latin typeface="+mn-lt"/>
                <a:cs typeface="+mn-cs"/>
              </a:rPr>
              <a:t>Program for Prevention of Deafness and Hearing  Impairment (PDH)</a:t>
            </a:r>
          </a:p>
          <a:p>
            <a:pPr marL="800100" lvl="1" indent="-342900">
              <a:buFont typeface="Courier New" pitchFamily="49" charset="0"/>
              <a:buChar char="o"/>
              <a:defRPr/>
            </a:pPr>
            <a:r>
              <a:rPr lang="en-US" sz="2400" dirty="0" smtClean="0">
                <a:latin typeface="+mn-lt"/>
                <a:cs typeface="+mn-cs"/>
              </a:rPr>
              <a:t>NIHL prevalence of 120 Million</a:t>
            </a:r>
          </a:p>
          <a:p>
            <a:pPr marL="1257300" lvl="2" indent="-342900">
              <a:buFont typeface="Wingdings" pitchFamily="2" charset="2"/>
              <a:buChar char="q"/>
              <a:defRPr/>
            </a:pPr>
            <a:r>
              <a:rPr lang="en-US" sz="2400" dirty="0" smtClean="0">
                <a:latin typeface="+mn-lt"/>
                <a:cs typeface="+mn-cs"/>
              </a:rPr>
              <a:t>Member states to setup National Programs on Noise</a:t>
            </a:r>
          </a:p>
          <a:p>
            <a:pPr marL="800100" lvl="1" indent="-342900">
              <a:buFont typeface="Courier New" pitchFamily="49" charset="0"/>
              <a:buChar char="o"/>
              <a:defRPr/>
            </a:pPr>
            <a:r>
              <a:rPr lang="en-US" sz="2400" dirty="0" smtClean="0">
                <a:latin typeface="+mn-lt"/>
                <a:cs typeface="+mn-cs"/>
              </a:rPr>
              <a:t>WHO-PDH rates NIHL as the most prevalent irreversible industrial disease and most compensable occupational disease</a:t>
            </a:r>
          </a:p>
          <a:p>
            <a:pPr marL="342900" indent="-342900">
              <a:buFontTx/>
              <a:buChar char="•"/>
              <a:defRPr/>
            </a:pPr>
            <a:endParaRPr lang="en-US" sz="2400" dirty="0" smtClean="0">
              <a:latin typeface="+mn-lt"/>
              <a:cs typeface="+mn-cs"/>
            </a:endParaRPr>
          </a:p>
          <a:p>
            <a:pPr marL="342900" indent="-342900">
              <a:buFontTx/>
              <a:buChar char="•"/>
              <a:defRPr/>
            </a:pPr>
            <a:endParaRPr lang="en-US" sz="3200" dirty="0" smtClean="0">
              <a:latin typeface="+mn-lt"/>
              <a:cs typeface="+mn-cs"/>
            </a:endParaRPr>
          </a:p>
          <a:p>
            <a:pPr marL="1714500" lvl="3" indent="-342900">
              <a:buFontTx/>
              <a:buChar char="•"/>
              <a:defRPr/>
            </a:pPr>
            <a:endParaRPr lang="en-US" sz="3200" dirty="0" smtClean="0">
              <a:latin typeface="+mn-lt"/>
              <a:cs typeface="+mn-cs"/>
            </a:endParaRPr>
          </a:p>
        </p:txBody>
      </p:sp>
    </p:spTree>
  </p:cSld>
  <p:clrMapOvr>
    <a:masterClrMapping/>
  </p:clrMapOvr>
  <p:transition>
    <p:spli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6" name="Picture 3"/>
          <p:cNvPicPr>
            <a:picLocks noChangeAspect="1" noChangeArrowheads="1"/>
          </p:cNvPicPr>
          <p:nvPr/>
        </p:nvPicPr>
        <p:blipFill>
          <a:blip r:embed="rId2" cstate="print"/>
          <a:srcRect l="56223" t="5468" r="18422" b="23450"/>
          <a:stretch>
            <a:fillRect/>
          </a:stretch>
        </p:blipFill>
        <p:spPr bwMode="auto">
          <a:xfrm>
            <a:off x="8124760" y="6324600"/>
            <a:ext cx="693889" cy="392198"/>
          </a:xfrm>
          <a:prstGeom prst="rect">
            <a:avLst/>
          </a:prstGeom>
          <a:ln>
            <a:solidFill>
              <a:srgbClr val="C49F00"/>
            </a:solidFill>
          </a:ln>
          <a:effectLst/>
        </p:spPr>
      </p:pic>
      <p:cxnSp>
        <p:nvCxnSpPr>
          <p:cNvPr id="8" name="Straight Connector 7"/>
          <p:cNvCxnSpPr/>
          <p:nvPr/>
        </p:nvCxnSpPr>
        <p:spPr>
          <a:xfrm flipV="1">
            <a:off x="1142977" y="6324599"/>
            <a:ext cx="6781823" cy="1"/>
          </a:xfrm>
          <a:prstGeom prst="line">
            <a:avLst/>
          </a:prstGeom>
          <a:ln w="12700">
            <a:solidFill>
              <a:srgbClr val="C49F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142977" y="6748299"/>
            <a:ext cx="6781823" cy="0"/>
          </a:xfrm>
          <a:prstGeom prst="line">
            <a:avLst/>
          </a:prstGeom>
          <a:ln w="12700">
            <a:solidFill>
              <a:srgbClr val="C49F00"/>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3" cstate="print"/>
          <a:srcRect/>
          <a:stretch>
            <a:fillRect/>
          </a:stretch>
        </p:blipFill>
        <p:spPr bwMode="auto">
          <a:xfrm>
            <a:off x="285721" y="6324600"/>
            <a:ext cx="857256" cy="423699"/>
          </a:xfrm>
          <a:prstGeom prst="rect">
            <a:avLst/>
          </a:prstGeom>
          <a:noFill/>
          <a:ln w="9525">
            <a:noFill/>
            <a:miter lim="800000"/>
            <a:headEnd/>
            <a:tailEnd/>
          </a:ln>
          <a:effectLst/>
        </p:spPr>
      </p:pic>
      <p:cxnSp>
        <p:nvCxnSpPr>
          <p:cNvPr id="16" name="Straight Connector 15"/>
          <p:cNvCxnSpPr/>
          <p:nvPr/>
        </p:nvCxnSpPr>
        <p:spPr>
          <a:xfrm>
            <a:off x="0" y="1066800"/>
            <a:ext cx="8929718" cy="1588"/>
          </a:xfrm>
          <a:prstGeom prst="line">
            <a:avLst/>
          </a:prstGeom>
          <a:ln>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18" name="Title 3"/>
          <p:cNvSpPr txBox="1">
            <a:spLocks/>
          </p:cNvSpPr>
          <p:nvPr/>
        </p:nvSpPr>
        <p:spPr>
          <a:xfrm>
            <a:off x="71438" y="-24"/>
            <a:ext cx="9001156" cy="571504"/>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endParaRPr kumimoji="0" lang="en-ZA" sz="2400" b="1" i="0" u="none" strike="noStrike" kern="1200" cap="none" spc="0" normalizeH="0" baseline="0" noProof="0" dirty="0">
              <a:ln>
                <a:noFill/>
              </a:ln>
              <a:solidFill>
                <a:srgbClr val="C49F00"/>
              </a:solidFill>
              <a:effectLst/>
              <a:uLnTx/>
              <a:uFillTx/>
              <a:latin typeface="Arial" pitchFamily="34" charset="0"/>
              <a:ea typeface="+mj-ea"/>
              <a:cs typeface="Arial" pitchFamily="34" charset="0"/>
            </a:endParaRPr>
          </a:p>
        </p:txBody>
      </p:sp>
      <p:sp>
        <p:nvSpPr>
          <p:cNvPr id="11" name="Title 3"/>
          <p:cNvSpPr txBox="1">
            <a:spLocks/>
          </p:cNvSpPr>
          <p:nvPr/>
        </p:nvSpPr>
        <p:spPr>
          <a:xfrm>
            <a:off x="84788" y="381000"/>
            <a:ext cx="9001156" cy="571504"/>
          </a:xfrm>
          <a:prstGeom prst="rect">
            <a:avLst/>
          </a:prstGeom>
        </p:spPr>
        <p:txBody>
          <a:bodyPr vert="horz" lIns="91440" tIns="45720" rIns="91440" bIns="45720" rtlCol="0" anchor="ct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ZA" sz="3200" b="1" dirty="0" smtClean="0">
                <a:latin typeface="Arial" pitchFamily="34" charset="0"/>
                <a:ea typeface="+mj-ea"/>
                <a:cs typeface="Arial" pitchFamily="34" charset="0"/>
              </a:rPr>
              <a:t>T</a:t>
            </a:r>
            <a:r>
              <a:rPr kumimoji="0" lang="en-ZA" sz="3200" b="1" i="0" u="none" strike="noStrike" kern="1200" cap="none" spc="0" normalizeH="0" baseline="0" noProof="0" dirty="0" smtClean="0">
                <a:ln>
                  <a:noFill/>
                </a:ln>
                <a:effectLst/>
                <a:uLnTx/>
                <a:uFillTx/>
                <a:latin typeface="Arial" pitchFamily="34" charset="0"/>
                <a:ea typeface="+mj-ea"/>
                <a:cs typeface="Arial" pitchFamily="34" charset="0"/>
              </a:rPr>
              <a:t>he Problem</a:t>
            </a:r>
            <a:endParaRPr kumimoji="0" lang="en-ZA" sz="3200" b="1" i="0" u="none" strike="noStrike" kern="1200" cap="none" spc="0" normalizeH="0" baseline="0" noProof="0" dirty="0">
              <a:ln>
                <a:noFill/>
              </a:ln>
              <a:effectLst/>
              <a:uLnTx/>
              <a:uFillTx/>
              <a:latin typeface="Arial" pitchFamily="34" charset="0"/>
              <a:ea typeface="+mj-ea"/>
              <a:cs typeface="Arial" pitchFamily="34" charset="0"/>
            </a:endParaRPr>
          </a:p>
        </p:txBody>
      </p:sp>
      <p:sp>
        <p:nvSpPr>
          <p:cNvPr id="10" name="Rectangle 9"/>
          <p:cNvSpPr/>
          <p:nvPr/>
        </p:nvSpPr>
        <p:spPr>
          <a:xfrm>
            <a:off x="2590800" y="6324600"/>
            <a:ext cx="3801041" cy="369332"/>
          </a:xfrm>
          <a:prstGeom prst="rect">
            <a:avLst/>
          </a:prstGeom>
        </p:spPr>
        <p:txBody>
          <a:bodyPr wrap="none">
            <a:spAutoFit/>
          </a:bodyPr>
          <a:lstStyle/>
          <a:p>
            <a:pPr marL="342900" lvl="0" indent="-342900" algn="ctr" fontAlgn="auto">
              <a:spcBef>
                <a:spcPct val="20000"/>
              </a:spcBef>
              <a:spcAft>
                <a:spcPts val="0"/>
              </a:spcAft>
              <a:defRPr/>
            </a:pPr>
            <a:r>
              <a:rPr lang="en-ZA" b="1" dirty="0" smtClean="0">
                <a:solidFill>
                  <a:schemeClr val="tx1">
                    <a:lumMod val="75000"/>
                    <a:lumOff val="25000"/>
                  </a:schemeClr>
                </a:solidFill>
                <a:latin typeface="Arial" pitchFamily="34" charset="0"/>
                <a:cs typeface="Arial" pitchFamily="34" charset="0"/>
              </a:rPr>
              <a:t>Leading the change to zero harm</a:t>
            </a:r>
            <a:endParaRPr lang="en-ZA" b="1" dirty="0">
              <a:solidFill>
                <a:schemeClr val="tx1">
                  <a:lumMod val="75000"/>
                  <a:lumOff val="25000"/>
                </a:schemeClr>
              </a:solidFill>
              <a:latin typeface="Arial" pitchFamily="34" charset="0"/>
              <a:cs typeface="Arial" pitchFamily="34" charset="0"/>
            </a:endParaRPr>
          </a:p>
        </p:txBody>
      </p:sp>
      <p:sp>
        <p:nvSpPr>
          <p:cNvPr id="889" name="Rectangle 3"/>
          <p:cNvSpPr txBox="1">
            <a:spLocks noChangeArrowheads="1"/>
          </p:cNvSpPr>
          <p:nvPr/>
        </p:nvSpPr>
        <p:spPr>
          <a:xfrm>
            <a:off x="381000" y="1295400"/>
            <a:ext cx="8424936" cy="4800600"/>
          </a:xfrm>
          <a:prstGeom prst="rect">
            <a:avLst/>
          </a:prstGeom>
        </p:spPr>
        <p:txBody>
          <a:bodyPr vert="horz" lIns="91440" tIns="45720" rIns="91440" bIns="45720" rtlCol="0">
            <a:normAutofit/>
          </a:bodyPr>
          <a:lstStyle/>
          <a:p>
            <a:pPr marL="609600" marR="0" lvl="0" indent="-609600" algn="ctr" defTabSz="914400" rtl="0" eaLnBrk="1" fontAlgn="auto" latinLnBrk="0" hangingPunct="1">
              <a:lnSpc>
                <a:spcPct val="9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ZA" sz="800" b="1"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3" name="Rectangle 8"/>
          <p:cNvSpPr>
            <a:spLocks noChangeArrowheads="1"/>
          </p:cNvSpPr>
          <p:nvPr/>
        </p:nvSpPr>
        <p:spPr bwMode="auto">
          <a:xfrm>
            <a:off x="228600" y="1219200"/>
            <a:ext cx="8686800" cy="5029200"/>
          </a:xfrm>
          <a:prstGeom prst="rect">
            <a:avLst/>
          </a:prstGeom>
          <a:noFill/>
          <a:ln w="9525">
            <a:noFill/>
            <a:miter lim="800000"/>
            <a:headEnd/>
            <a:tailEnd/>
          </a:ln>
        </p:spPr>
        <p:txBody>
          <a:bodyPr/>
          <a:lstStyle/>
          <a:p>
            <a:pPr marL="342900" indent="-342900">
              <a:buFontTx/>
              <a:buChar char="•"/>
              <a:defRPr/>
            </a:pPr>
            <a:r>
              <a:rPr lang="en-US" sz="2800" dirty="0" smtClean="0">
                <a:latin typeface="+mn-lt"/>
                <a:cs typeface="+mn-cs"/>
              </a:rPr>
              <a:t>State Intervention</a:t>
            </a:r>
          </a:p>
          <a:p>
            <a:pPr marL="800100" lvl="1" indent="-342900">
              <a:buFont typeface="Courier New" pitchFamily="49" charset="0"/>
              <a:buChar char="o"/>
              <a:defRPr/>
            </a:pPr>
            <a:r>
              <a:rPr lang="en-US" sz="2400" dirty="0" smtClean="0">
                <a:latin typeface="+mn-lt"/>
                <a:cs typeface="+mn-cs"/>
              </a:rPr>
              <a:t>Compensation for Occupational  Injuries and Diseases Act 130/1993 (COID Act)</a:t>
            </a:r>
          </a:p>
          <a:p>
            <a:pPr marL="1257300" lvl="2" indent="-342900">
              <a:buFont typeface="Wingdings" pitchFamily="2" charset="2"/>
              <a:buChar char="q"/>
              <a:defRPr/>
            </a:pPr>
            <a:r>
              <a:rPr lang="en-US" sz="2400" dirty="0" smtClean="0">
                <a:latin typeface="+mn-lt"/>
                <a:cs typeface="+mn-cs"/>
              </a:rPr>
              <a:t>Instruction  - 168, 171 </a:t>
            </a:r>
          </a:p>
          <a:p>
            <a:pPr marL="1257300" lvl="2" indent="-342900">
              <a:buFont typeface="Wingdings" pitchFamily="2" charset="2"/>
              <a:buChar char="q"/>
              <a:defRPr/>
            </a:pPr>
            <a:r>
              <a:rPr lang="en-US" sz="2400" dirty="0" smtClean="0">
                <a:latin typeface="+mn-lt"/>
                <a:cs typeface="+mn-cs"/>
              </a:rPr>
              <a:t>Simplification &amp; fairness the compensation mechanism</a:t>
            </a:r>
          </a:p>
          <a:p>
            <a:pPr marL="1257300" lvl="2" indent="-342900">
              <a:buFont typeface="Wingdings" pitchFamily="2" charset="2"/>
              <a:buChar char="q"/>
              <a:defRPr/>
            </a:pPr>
            <a:r>
              <a:rPr lang="en-US" sz="2400" dirty="0" smtClean="0">
                <a:latin typeface="+mn-lt"/>
                <a:cs typeface="+mn-cs"/>
              </a:rPr>
              <a:t>Punishes employers who allow the hearing ability of employees to deteriorate due to noise exposure at work places – Part of the National Program</a:t>
            </a:r>
          </a:p>
          <a:p>
            <a:pPr marL="1257300" lvl="2" indent="-342900">
              <a:buFont typeface="Wingdings" pitchFamily="2" charset="2"/>
              <a:buChar char="q"/>
              <a:defRPr/>
            </a:pPr>
            <a:r>
              <a:rPr lang="en-US" sz="2400" dirty="0" smtClean="0">
                <a:latin typeface="+mn-lt"/>
                <a:cs typeface="+mn-cs"/>
              </a:rPr>
              <a:t>Baseline Audiogram test</a:t>
            </a:r>
          </a:p>
          <a:p>
            <a:pPr marL="1257300" lvl="2" indent="-342900">
              <a:buFont typeface="Wingdings" pitchFamily="2" charset="2"/>
              <a:buChar char="q"/>
              <a:defRPr/>
            </a:pPr>
            <a:endParaRPr lang="en-US" sz="2400" dirty="0" smtClean="0">
              <a:latin typeface="+mn-lt"/>
              <a:cs typeface="+mn-cs"/>
            </a:endParaRPr>
          </a:p>
          <a:p>
            <a:pPr marL="800100" lvl="1" indent="-342900">
              <a:buFont typeface="Courier New" pitchFamily="49" charset="0"/>
              <a:buChar char="o"/>
              <a:defRPr/>
            </a:pPr>
            <a:r>
              <a:rPr lang="en-US" sz="2400" dirty="0" smtClean="0">
                <a:latin typeface="+mn-lt"/>
                <a:cs typeface="+mn-cs"/>
              </a:rPr>
              <a:t>DMR’s Hearing Conservation Guidelines</a:t>
            </a:r>
          </a:p>
          <a:p>
            <a:pPr marL="1257300" lvl="2" indent="-342900">
              <a:buFont typeface="Courier New" pitchFamily="49" charset="0"/>
              <a:buChar char="o"/>
              <a:defRPr/>
            </a:pPr>
            <a:r>
              <a:rPr lang="en-US" sz="2400" dirty="0" smtClean="0">
                <a:latin typeface="+mn-lt"/>
                <a:cs typeface="+mn-cs"/>
              </a:rPr>
              <a:t>Hearing Conservation Programs in Mines</a:t>
            </a:r>
          </a:p>
          <a:p>
            <a:pPr marL="1257300" lvl="2" indent="-342900">
              <a:buFont typeface="Courier New" pitchFamily="49" charset="0"/>
              <a:buChar char="o"/>
              <a:defRPr/>
            </a:pPr>
            <a:r>
              <a:rPr lang="en-US" sz="2400" dirty="0" smtClean="0">
                <a:latin typeface="+mn-lt"/>
                <a:cs typeface="+mn-cs"/>
              </a:rPr>
              <a:t>Medical surveillance Programs</a:t>
            </a:r>
          </a:p>
          <a:p>
            <a:pPr marL="342900" indent="-342900">
              <a:buFontTx/>
              <a:buChar char="•"/>
              <a:defRPr/>
            </a:pPr>
            <a:endParaRPr lang="en-US" sz="3200" dirty="0" smtClean="0">
              <a:latin typeface="+mn-lt"/>
              <a:cs typeface="+mn-cs"/>
            </a:endParaRPr>
          </a:p>
          <a:p>
            <a:pPr marL="1714500" lvl="3" indent="-342900">
              <a:buFontTx/>
              <a:buChar char="•"/>
              <a:defRPr/>
            </a:pPr>
            <a:endParaRPr lang="en-US" sz="3200" dirty="0" smtClean="0">
              <a:latin typeface="+mn-lt"/>
              <a:cs typeface="+mn-cs"/>
            </a:endParaRPr>
          </a:p>
        </p:txBody>
      </p:sp>
    </p:spTree>
  </p:cSld>
  <p:clrMapOvr>
    <a:masterClrMapping/>
  </p:clrMapOvr>
  <p:transition>
    <p:spli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p:cNvPicPr>
            <a:picLocks noChangeAspect="1" noChangeArrowheads="1"/>
          </p:cNvPicPr>
          <p:nvPr/>
        </p:nvPicPr>
        <p:blipFill>
          <a:blip r:embed="rId2" cstate="print"/>
          <a:srcRect l="56223" t="5468" r="18422" b="23450"/>
          <a:stretch>
            <a:fillRect/>
          </a:stretch>
        </p:blipFill>
        <p:spPr bwMode="auto">
          <a:xfrm>
            <a:off x="8124760" y="6324600"/>
            <a:ext cx="693889" cy="392198"/>
          </a:xfrm>
          <a:prstGeom prst="rect">
            <a:avLst/>
          </a:prstGeom>
          <a:ln>
            <a:solidFill>
              <a:srgbClr val="C49F00"/>
            </a:solidFill>
          </a:ln>
          <a:effectLst/>
        </p:spPr>
      </p:pic>
      <p:cxnSp>
        <p:nvCxnSpPr>
          <p:cNvPr id="8" name="Straight Connector 7"/>
          <p:cNvCxnSpPr/>
          <p:nvPr/>
        </p:nvCxnSpPr>
        <p:spPr>
          <a:xfrm flipV="1">
            <a:off x="1142977" y="6324599"/>
            <a:ext cx="6781823" cy="1"/>
          </a:xfrm>
          <a:prstGeom prst="line">
            <a:avLst/>
          </a:prstGeom>
          <a:ln w="12700">
            <a:solidFill>
              <a:srgbClr val="C49F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142977" y="6748299"/>
            <a:ext cx="6781823" cy="0"/>
          </a:xfrm>
          <a:prstGeom prst="line">
            <a:avLst/>
          </a:prstGeom>
          <a:ln w="12700">
            <a:solidFill>
              <a:srgbClr val="C49F00"/>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3" cstate="print"/>
          <a:srcRect/>
          <a:stretch>
            <a:fillRect/>
          </a:stretch>
        </p:blipFill>
        <p:spPr bwMode="auto">
          <a:xfrm>
            <a:off x="285721" y="6324600"/>
            <a:ext cx="857256" cy="423699"/>
          </a:xfrm>
          <a:prstGeom prst="rect">
            <a:avLst/>
          </a:prstGeom>
          <a:noFill/>
          <a:ln w="9525">
            <a:noFill/>
            <a:miter lim="800000"/>
            <a:headEnd/>
            <a:tailEnd/>
          </a:ln>
          <a:effectLst/>
        </p:spPr>
      </p:pic>
      <p:cxnSp>
        <p:nvCxnSpPr>
          <p:cNvPr id="16" name="Straight Connector 15"/>
          <p:cNvCxnSpPr/>
          <p:nvPr/>
        </p:nvCxnSpPr>
        <p:spPr>
          <a:xfrm>
            <a:off x="0" y="1066800"/>
            <a:ext cx="8929718" cy="1588"/>
          </a:xfrm>
          <a:prstGeom prst="line">
            <a:avLst/>
          </a:prstGeom>
          <a:ln>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18" name="Title 3"/>
          <p:cNvSpPr txBox="1">
            <a:spLocks/>
          </p:cNvSpPr>
          <p:nvPr/>
        </p:nvSpPr>
        <p:spPr>
          <a:xfrm>
            <a:off x="71438" y="-24"/>
            <a:ext cx="9001156" cy="571504"/>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endParaRPr kumimoji="0" lang="en-ZA" sz="2400" b="1" i="0" u="none" strike="noStrike" kern="1200" cap="none" spc="0" normalizeH="0" baseline="0" noProof="0" dirty="0">
              <a:ln>
                <a:noFill/>
              </a:ln>
              <a:solidFill>
                <a:srgbClr val="C49F00"/>
              </a:solidFill>
              <a:effectLst/>
              <a:uLnTx/>
              <a:uFillTx/>
              <a:latin typeface="Arial" pitchFamily="34" charset="0"/>
              <a:ea typeface="+mj-ea"/>
              <a:cs typeface="Arial" pitchFamily="34" charset="0"/>
            </a:endParaRPr>
          </a:p>
        </p:txBody>
      </p:sp>
      <p:sp>
        <p:nvSpPr>
          <p:cNvPr id="11" name="Title 3"/>
          <p:cNvSpPr txBox="1">
            <a:spLocks/>
          </p:cNvSpPr>
          <p:nvPr/>
        </p:nvSpPr>
        <p:spPr>
          <a:xfrm>
            <a:off x="84788" y="381000"/>
            <a:ext cx="9001156" cy="571504"/>
          </a:xfrm>
          <a:prstGeom prst="rect">
            <a:avLst/>
          </a:prstGeom>
        </p:spPr>
        <p:txBody>
          <a:bodyPr vert="horz" lIns="91440" tIns="45720" rIns="91440" bIns="45720" rtlCol="0" anchor="ct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ZA" sz="3200" b="1" dirty="0" smtClean="0">
                <a:latin typeface="Arial" pitchFamily="34" charset="0"/>
                <a:ea typeface="+mj-ea"/>
                <a:cs typeface="Arial" pitchFamily="34" charset="0"/>
              </a:rPr>
              <a:t>T</a:t>
            </a:r>
            <a:r>
              <a:rPr kumimoji="0" lang="en-ZA" sz="3200" b="1" i="0" u="none" strike="noStrike" kern="1200" cap="none" spc="0" normalizeH="0" baseline="0" noProof="0" dirty="0" smtClean="0">
                <a:ln>
                  <a:noFill/>
                </a:ln>
                <a:effectLst/>
                <a:uLnTx/>
                <a:uFillTx/>
                <a:latin typeface="Arial" pitchFamily="34" charset="0"/>
                <a:ea typeface="+mj-ea"/>
                <a:cs typeface="Arial" pitchFamily="34" charset="0"/>
              </a:rPr>
              <a:t>he Problem</a:t>
            </a:r>
            <a:endParaRPr kumimoji="0" lang="en-ZA" sz="3200" b="1" i="0" u="none" strike="noStrike" kern="1200" cap="none" spc="0" normalizeH="0" baseline="0" noProof="0" dirty="0">
              <a:ln>
                <a:noFill/>
              </a:ln>
              <a:effectLst/>
              <a:uLnTx/>
              <a:uFillTx/>
              <a:latin typeface="Arial" pitchFamily="34" charset="0"/>
              <a:ea typeface="+mj-ea"/>
              <a:cs typeface="Arial" pitchFamily="34" charset="0"/>
            </a:endParaRPr>
          </a:p>
        </p:txBody>
      </p:sp>
      <p:sp>
        <p:nvSpPr>
          <p:cNvPr id="10" name="Rectangle 9"/>
          <p:cNvSpPr/>
          <p:nvPr/>
        </p:nvSpPr>
        <p:spPr>
          <a:xfrm>
            <a:off x="2590800" y="6324600"/>
            <a:ext cx="3801041" cy="369332"/>
          </a:xfrm>
          <a:prstGeom prst="rect">
            <a:avLst/>
          </a:prstGeom>
        </p:spPr>
        <p:txBody>
          <a:bodyPr wrap="none">
            <a:spAutoFit/>
          </a:bodyPr>
          <a:lstStyle/>
          <a:p>
            <a:pPr marL="342900" lvl="0" indent="-342900" algn="ctr" fontAlgn="auto">
              <a:spcBef>
                <a:spcPct val="20000"/>
              </a:spcBef>
              <a:spcAft>
                <a:spcPts val="0"/>
              </a:spcAft>
              <a:defRPr/>
            </a:pPr>
            <a:r>
              <a:rPr lang="en-ZA" b="1" dirty="0" smtClean="0">
                <a:solidFill>
                  <a:schemeClr val="tx1">
                    <a:lumMod val="75000"/>
                    <a:lumOff val="25000"/>
                  </a:schemeClr>
                </a:solidFill>
                <a:latin typeface="Arial" pitchFamily="34" charset="0"/>
                <a:cs typeface="Arial" pitchFamily="34" charset="0"/>
              </a:rPr>
              <a:t>Leading the change to zero harm</a:t>
            </a:r>
            <a:endParaRPr lang="en-ZA" b="1" dirty="0">
              <a:solidFill>
                <a:schemeClr val="tx1">
                  <a:lumMod val="75000"/>
                  <a:lumOff val="25000"/>
                </a:schemeClr>
              </a:solidFill>
              <a:latin typeface="Arial" pitchFamily="34" charset="0"/>
              <a:cs typeface="Arial" pitchFamily="34" charset="0"/>
            </a:endParaRPr>
          </a:p>
        </p:txBody>
      </p:sp>
      <p:sp>
        <p:nvSpPr>
          <p:cNvPr id="889" name="Rectangle 3"/>
          <p:cNvSpPr txBox="1">
            <a:spLocks noChangeArrowheads="1"/>
          </p:cNvSpPr>
          <p:nvPr/>
        </p:nvSpPr>
        <p:spPr>
          <a:xfrm>
            <a:off x="381000" y="1295400"/>
            <a:ext cx="8424936" cy="4800600"/>
          </a:xfrm>
          <a:prstGeom prst="rect">
            <a:avLst/>
          </a:prstGeom>
        </p:spPr>
        <p:txBody>
          <a:bodyPr vert="horz" lIns="91440" tIns="45720" rIns="91440" bIns="45720" rtlCol="0">
            <a:normAutofit/>
          </a:bodyPr>
          <a:lstStyle/>
          <a:p>
            <a:pPr marL="609600" marR="0" lvl="0" indent="-609600" algn="ctr" defTabSz="914400" rtl="0" eaLnBrk="1" fontAlgn="auto" latinLnBrk="0" hangingPunct="1">
              <a:lnSpc>
                <a:spcPct val="9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ZA" sz="800" b="1"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3" name="Rectangle 8"/>
          <p:cNvSpPr>
            <a:spLocks noChangeArrowheads="1"/>
          </p:cNvSpPr>
          <p:nvPr/>
        </p:nvSpPr>
        <p:spPr bwMode="auto">
          <a:xfrm>
            <a:off x="228600" y="1219200"/>
            <a:ext cx="8686800" cy="5029200"/>
          </a:xfrm>
          <a:prstGeom prst="rect">
            <a:avLst/>
          </a:prstGeom>
          <a:noFill/>
          <a:ln w="9525">
            <a:noFill/>
            <a:miter lim="800000"/>
            <a:headEnd/>
            <a:tailEnd/>
          </a:ln>
        </p:spPr>
        <p:txBody>
          <a:bodyPr/>
          <a:lstStyle/>
          <a:p>
            <a:pPr marL="342900" indent="-342900">
              <a:buFontTx/>
              <a:buChar char="•"/>
              <a:defRPr/>
            </a:pPr>
            <a:r>
              <a:rPr lang="en-US" sz="2800" dirty="0" smtClean="0">
                <a:latin typeface="+mn-lt"/>
                <a:cs typeface="+mn-cs"/>
              </a:rPr>
              <a:t>Industry Response</a:t>
            </a:r>
          </a:p>
          <a:p>
            <a:pPr marL="800100" lvl="1" indent="-342900">
              <a:buFont typeface="Courier New" pitchFamily="49" charset="0"/>
              <a:buChar char="o"/>
              <a:defRPr/>
            </a:pPr>
            <a:r>
              <a:rPr lang="en-US" sz="2400" dirty="0" smtClean="0">
                <a:latin typeface="+mn-lt"/>
                <a:cs typeface="+mn-cs"/>
              </a:rPr>
              <a:t>1988 - Concern through the establishment of HCP User Guide No. 11</a:t>
            </a:r>
          </a:p>
          <a:p>
            <a:pPr marL="1257300" lvl="2" indent="-342900">
              <a:buFont typeface="Wingdings" pitchFamily="2" charset="2"/>
              <a:buChar char="q"/>
              <a:defRPr/>
            </a:pPr>
            <a:r>
              <a:rPr lang="en-US" sz="2400" dirty="0" smtClean="0">
                <a:latin typeface="+mn-lt"/>
                <a:cs typeface="+mn-cs"/>
              </a:rPr>
              <a:t>Voluntary</a:t>
            </a:r>
          </a:p>
          <a:p>
            <a:pPr marL="800100" lvl="1" indent="-342900">
              <a:buFont typeface="Courier New" pitchFamily="49" charset="0"/>
              <a:buChar char="o"/>
              <a:defRPr/>
            </a:pPr>
            <a:r>
              <a:rPr lang="en-US" sz="2400" dirty="0" smtClean="0">
                <a:latin typeface="+mn-lt"/>
                <a:cs typeface="+mn-cs"/>
              </a:rPr>
              <a:t>Mining Occupational Health Advisory Committee  (MOHAC) - Tripartite advisory body</a:t>
            </a:r>
          </a:p>
          <a:p>
            <a:pPr marL="1257300" lvl="2" indent="-342900">
              <a:buFont typeface="Wingdings" pitchFamily="2" charset="2"/>
              <a:buChar char="q"/>
              <a:defRPr/>
            </a:pPr>
            <a:r>
              <a:rPr lang="en-US" sz="2400" dirty="0" smtClean="0">
                <a:latin typeface="+mn-lt"/>
                <a:cs typeface="+mn-cs"/>
              </a:rPr>
              <a:t>Adopted the 2003 Industry milestones</a:t>
            </a:r>
          </a:p>
          <a:p>
            <a:pPr marL="1257300" lvl="2" indent="-342900">
              <a:buFont typeface="Wingdings" pitchFamily="2" charset="2"/>
              <a:buChar char="q"/>
              <a:defRPr/>
            </a:pPr>
            <a:r>
              <a:rPr lang="en-US" sz="2400" dirty="0" smtClean="0">
                <a:latin typeface="+mn-lt"/>
                <a:cs typeface="+mn-cs"/>
              </a:rPr>
              <a:t>Implemented the DMR/DME ‘s HCP Guidelines</a:t>
            </a:r>
          </a:p>
          <a:p>
            <a:pPr marL="1714500" lvl="3" indent="-342900">
              <a:buFont typeface="Wingdings" pitchFamily="2" charset="2"/>
              <a:buChar char="§"/>
              <a:defRPr/>
            </a:pPr>
            <a:r>
              <a:rPr lang="en-US" sz="2000" dirty="0" smtClean="0">
                <a:latin typeface="+mn-lt"/>
                <a:cs typeface="+mn-cs"/>
              </a:rPr>
              <a:t>Elimination,</a:t>
            </a:r>
          </a:p>
          <a:p>
            <a:pPr marL="1714500" lvl="3" indent="-342900">
              <a:buFont typeface="Wingdings" pitchFamily="2" charset="2"/>
              <a:buChar char="§"/>
              <a:defRPr/>
            </a:pPr>
            <a:r>
              <a:rPr lang="en-US" sz="2000" dirty="0" smtClean="0">
                <a:latin typeface="+mn-lt"/>
                <a:cs typeface="+mn-cs"/>
              </a:rPr>
              <a:t>Engineering Noise Control</a:t>
            </a:r>
          </a:p>
          <a:p>
            <a:pPr marL="1714500" lvl="3" indent="-342900">
              <a:buFont typeface="Wingdings" pitchFamily="2" charset="2"/>
              <a:buChar char="§"/>
              <a:defRPr/>
            </a:pPr>
            <a:r>
              <a:rPr lang="en-US" sz="2000" dirty="0" smtClean="0">
                <a:latin typeface="+mn-lt"/>
                <a:cs typeface="+mn-cs"/>
              </a:rPr>
              <a:t>Administrative Control measures</a:t>
            </a:r>
          </a:p>
          <a:p>
            <a:pPr marL="1714500" lvl="3" indent="-342900">
              <a:buFont typeface="Wingdings" pitchFamily="2" charset="2"/>
              <a:buChar char="§"/>
              <a:defRPr/>
            </a:pPr>
            <a:r>
              <a:rPr lang="en-US" sz="2000" dirty="0" smtClean="0">
                <a:latin typeface="+mn-lt"/>
                <a:cs typeface="+mn-cs"/>
              </a:rPr>
              <a:t>Personal Protection</a:t>
            </a:r>
            <a:endParaRPr lang="en-US" sz="2000" dirty="0" smtClean="0">
              <a:solidFill>
                <a:srgbClr val="FF0000"/>
              </a:solidFill>
              <a:latin typeface="+mn-lt"/>
              <a:cs typeface="+mn-cs"/>
            </a:endParaRPr>
          </a:p>
          <a:p>
            <a:pPr marL="1714500" lvl="3" indent="-342900">
              <a:buFont typeface="Wingdings" pitchFamily="2" charset="2"/>
              <a:buChar char="§"/>
              <a:defRPr/>
            </a:pPr>
            <a:r>
              <a:rPr lang="en-US" sz="2000" dirty="0" smtClean="0">
                <a:latin typeface="+mn-lt"/>
                <a:cs typeface="+mn-cs"/>
              </a:rPr>
              <a:t>Medical surveillance</a:t>
            </a:r>
            <a:endParaRPr lang="en-US" sz="2400" dirty="0" smtClean="0">
              <a:latin typeface="+mn-lt"/>
              <a:cs typeface="+mn-cs"/>
            </a:endParaRPr>
          </a:p>
          <a:p>
            <a:pPr marL="1714500" lvl="3" indent="-342900">
              <a:buFont typeface="Wingdings" pitchFamily="2" charset="2"/>
              <a:buChar char="q"/>
              <a:defRPr/>
            </a:pPr>
            <a:endParaRPr lang="en-US" sz="2400" dirty="0" smtClean="0">
              <a:latin typeface="+mn-lt"/>
              <a:cs typeface="+mn-cs"/>
            </a:endParaRPr>
          </a:p>
          <a:p>
            <a:pPr marL="1714500" lvl="3" indent="-342900">
              <a:buFont typeface="Wingdings" pitchFamily="2" charset="2"/>
              <a:buChar char="q"/>
              <a:defRPr/>
            </a:pPr>
            <a:endParaRPr lang="en-US" sz="2400" dirty="0" smtClean="0">
              <a:latin typeface="+mn-lt"/>
              <a:cs typeface="+mn-cs"/>
            </a:endParaRPr>
          </a:p>
          <a:p>
            <a:pPr marL="1714500" lvl="3" indent="-342900">
              <a:buFont typeface="Wingdings" pitchFamily="2" charset="2"/>
              <a:buChar char="q"/>
              <a:defRPr/>
            </a:pPr>
            <a:endParaRPr lang="en-US" sz="2400" dirty="0" smtClean="0">
              <a:latin typeface="+mn-lt"/>
              <a:cs typeface="+mn-cs"/>
            </a:endParaRPr>
          </a:p>
          <a:p>
            <a:pPr marL="1257300" lvl="2" indent="-342900">
              <a:buFont typeface="Wingdings" pitchFamily="2" charset="2"/>
              <a:buChar char="q"/>
              <a:defRPr/>
            </a:pPr>
            <a:endParaRPr lang="en-US" sz="2400" dirty="0" smtClean="0">
              <a:latin typeface="+mn-lt"/>
              <a:cs typeface="+mn-cs"/>
            </a:endParaRPr>
          </a:p>
          <a:p>
            <a:pPr marL="342900" indent="-342900">
              <a:buFontTx/>
              <a:buChar char="•"/>
              <a:defRPr/>
            </a:pPr>
            <a:endParaRPr lang="en-US" sz="3200" dirty="0" smtClean="0">
              <a:latin typeface="+mn-lt"/>
              <a:cs typeface="+mn-cs"/>
            </a:endParaRPr>
          </a:p>
          <a:p>
            <a:pPr marL="1714500" lvl="3" indent="-342900">
              <a:buFontTx/>
              <a:buChar char="•"/>
              <a:defRPr/>
            </a:pPr>
            <a:endParaRPr lang="en-US" sz="3200" dirty="0" smtClean="0">
              <a:latin typeface="+mn-lt"/>
              <a:cs typeface="+mn-cs"/>
            </a:endParaRPr>
          </a:p>
        </p:txBody>
      </p:sp>
    </p:spTree>
  </p:cSld>
  <p:clrMapOvr>
    <a:masterClrMapping/>
  </p:clrMapOvr>
  <p:transition>
    <p:spli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6" name="Picture 3"/>
          <p:cNvPicPr>
            <a:picLocks noChangeAspect="1" noChangeArrowheads="1"/>
          </p:cNvPicPr>
          <p:nvPr/>
        </p:nvPicPr>
        <p:blipFill>
          <a:blip r:embed="rId2" cstate="print"/>
          <a:srcRect l="56223" t="5468" r="18422" b="23450"/>
          <a:stretch>
            <a:fillRect/>
          </a:stretch>
        </p:blipFill>
        <p:spPr bwMode="auto">
          <a:xfrm>
            <a:off x="8124760" y="6324600"/>
            <a:ext cx="693889" cy="392198"/>
          </a:xfrm>
          <a:prstGeom prst="rect">
            <a:avLst/>
          </a:prstGeom>
          <a:ln>
            <a:solidFill>
              <a:srgbClr val="C49F00"/>
            </a:solidFill>
          </a:ln>
          <a:effectLst/>
        </p:spPr>
      </p:pic>
      <p:cxnSp>
        <p:nvCxnSpPr>
          <p:cNvPr id="8" name="Straight Connector 7"/>
          <p:cNvCxnSpPr/>
          <p:nvPr/>
        </p:nvCxnSpPr>
        <p:spPr>
          <a:xfrm flipV="1">
            <a:off x="1142977" y="6324599"/>
            <a:ext cx="6781823" cy="1"/>
          </a:xfrm>
          <a:prstGeom prst="line">
            <a:avLst/>
          </a:prstGeom>
          <a:ln w="12700">
            <a:solidFill>
              <a:srgbClr val="C49F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142977" y="6748299"/>
            <a:ext cx="6781823" cy="0"/>
          </a:xfrm>
          <a:prstGeom prst="line">
            <a:avLst/>
          </a:prstGeom>
          <a:ln w="12700">
            <a:solidFill>
              <a:srgbClr val="C49F00"/>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3" cstate="print"/>
          <a:srcRect/>
          <a:stretch>
            <a:fillRect/>
          </a:stretch>
        </p:blipFill>
        <p:spPr bwMode="auto">
          <a:xfrm>
            <a:off x="285721" y="6324600"/>
            <a:ext cx="857256" cy="423699"/>
          </a:xfrm>
          <a:prstGeom prst="rect">
            <a:avLst/>
          </a:prstGeom>
          <a:noFill/>
          <a:ln w="9525">
            <a:noFill/>
            <a:miter lim="800000"/>
            <a:headEnd/>
            <a:tailEnd/>
          </a:ln>
          <a:effectLst/>
        </p:spPr>
      </p:pic>
      <p:cxnSp>
        <p:nvCxnSpPr>
          <p:cNvPr id="16" name="Straight Connector 15"/>
          <p:cNvCxnSpPr/>
          <p:nvPr/>
        </p:nvCxnSpPr>
        <p:spPr>
          <a:xfrm>
            <a:off x="0" y="1066800"/>
            <a:ext cx="8929718" cy="1588"/>
          </a:xfrm>
          <a:prstGeom prst="line">
            <a:avLst/>
          </a:prstGeom>
          <a:ln>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18" name="Title 3"/>
          <p:cNvSpPr txBox="1">
            <a:spLocks/>
          </p:cNvSpPr>
          <p:nvPr/>
        </p:nvSpPr>
        <p:spPr>
          <a:xfrm>
            <a:off x="71438" y="-24"/>
            <a:ext cx="9001156" cy="571504"/>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endParaRPr kumimoji="0" lang="en-ZA" sz="2400" b="1" i="0" u="none" strike="noStrike" kern="1200" cap="none" spc="0" normalizeH="0" baseline="0" noProof="0" dirty="0">
              <a:ln>
                <a:noFill/>
              </a:ln>
              <a:solidFill>
                <a:srgbClr val="C49F00"/>
              </a:solidFill>
              <a:effectLst/>
              <a:uLnTx/>
              <a:uFillTx/>
              <a:latin typeface="Arial" pitchFamily="34" charset="0"/>
              <a:ea typeface="+mj-ea"/>
              <a:cs typeface="Arial" pitchFamily="34" charset="0"/>
            </a:endParaRPr>
          </a:p>
        </p:txBody>
      </p:sp>
      <p:sp>
        <p:nvSpPr>
          <p:cNvPr id="11" name="Title 3"/>
          <p:cNvSpPr txBox="1">
            <a:spLocks/>
          </p:cNvSpPr>
          <p:nvPr/>
        </p:nvSpPr>
        <p:spPr>
          <a:xfrm>
            <a:off x="84788" y="381000"/>
            <a:ext cx="9001156" cy="571504"/>
          </a:xfrm>
          <a:prstGeom prst="rect">
            <a:avLst/>
          </a:prstGeom>
        </p:spPr>
        <p:txBody>
          <a:bodyPr vert="horz" lIns="91440" tIns="45720" rIns="91440" bIns="45720" rtlCol="0" anchor="ct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ZA" sz="3200" b="1" dirty="0" smtClean="0">
                <a:latin typeface="Arial" pitchFamily="34" charset="0"/>
                <a:ea typeface="+mj-ea"/>
                <a:cs typeface="Arial" pitchFamily="34" charset="0"/>
              </a:rPr>
              <a:t>T</a:t>
            </a:r>
            <a:r>
              <a:rPr kumimoji="0" lang="en-ZA" sz="3200" b="1" i="0" u="none" strike="noStrike" kern="1200" cap="none" spc="0" normalizeH="0" baseline="0" noProof="0" dirty="0" smtClean="0">
                <a:ln>
                  <a:noFill/>
                </a:ln>
                <a:effectLst/>
                <a:uLnTx/>
                <a:uFillTx/>
                <a:latin typeface="Arial" pitchFamily="34" charset="0"/>
                <a:ea typeface="+mj-ea"/>
                <a:cs typeface="Arial" pitchFamily="34" charset="0"/>
              </a:rPr>
              <a:t>he Problem</a:t>
            </a:r>
            <a:endParaRPr kumimoji="0" lang="en-ZA" sz="3200" b="1" i="0" u="none" strike="noStrike" kern="1200" cap="none" spc="0" normalizeH="0" baseline="0" noProof="0" dirty="0">
              <a:ln>
                <a:noFill/>
              </a:ln>
              <a:effectLst/>
              <a:uLnTx/>
              <a:uFillTx/>
              <a:latin typeface="Arial" pitchFamily="34" charset="0"/>
              <a:ea typeface="+mj-ea"/>
              <a:cs typeface="Arial" pitchFamily="34" charset="0"/>
            </a:endParaRPr>
          </a:p>
        </p:txBody>
      </p:sp>
      <p:sp>
        <p:nvSpPr>
          <p:cNvPr id="10" name="Rectangle 9"/>
          <p:cNvSpPr/>
          <p:nvPr/>
        </p:nvSpPr>
        <p:spPr>
          <a:xfrm>
            <a:off x="2590800" y="6324600"/>
            <a:ext cx="3801041" cy="369332"/>
          </a:xfrm>
          <a:prstGeom prst="rect">
            <a:avLst/>
          </a:prstGeom>
        </p:spPr>
        <p:txBody>
          <a:bodyPr wrap="none">
            <a:spAutoFit/>
          </a:bodyPr>
          <a:lstStyle/>
          <a:p>
            <a:pPr marL="342900" lvl="0" indent="-342900" algn="ctr" fontAlgn="auto">
              <a:spcBef>
                <a:spcPct val="20000"/>
              </a:spcBef>
              <a:spcAft>
                <a:spcPts val="0"/>
              </a:spcAft>
              <a:defRPr/>
            </a:pPr>
            <a:r>
              <a:rPr lang="en-ZA" b="1" dirty="0" smtClean="0">
                <a:solidFill>
                  <a:schemeClr val="tx1">
                    <a:lumMod val="75000"/>
                    <a:lumOff val="25000"/>
                  </a:schemeClr>
                </a:solidFill>
                <a:latin typeface="Arial" pitchFamily="34" charset="0"/>
                <a:cs typeface="Arial" pitchFamily="34" charset="0"/>
              </a:rPr>
              <a:t>Leading the change to zero harm</a:t>
            </a:r>
            <a:endParaRPr lang="en-ZA" b="1" dirty="0">
              <a:solidFill>
                <a:schemeClr val="tx1">
                  <a:lumMod val="75000"/>
                  <a:lumOff val="25000"/>
                </a:schemeClr>
              </a:solidFill>
              <a:latin typeface="Arial" pitchFamily="34" charset="0"/>
              <a:cs typeface="Arial" pitchFamily="34" charset="0"/>
            </a:endParaRPr>
          </a:p>
        </p:txBody>
      </p:sp>
      <p:sp>
        <p:nvSpPr>
          <p:cNvPr id="889" name="Rectangle 3"/>
          <p:cNvSpPr txBox="1">
            <a:spLocks noChangeArrowheads="1"/>
          </p:cNvSpPr>
          <p:nvPr/>
        </p:nvSpPr>
        <p:spPr>
          <a:xfrm>
            <a:off x="381000" y="1295400"/>
            <a:ext cx="8424936" cy="4800600"/>
          </a:xfrm>
          <a:prstGeom prst="rect">
            <a:avLst/>
          </a:prstGeom>
        </p:spPr>
        <p:txBody>
          <a:bodyPr vert="horz" lIns="91440" tIns="45720" rIns="91440" bIns="45720" rtlCol="0">
            <a:normAutofit/>
          </a:bodyPr>
          <a:lstStyle/>
          <a:p>
            <a:pPr marL="609600" marR="0" lvl="0" indent="-609600" algn="ctr" defTabSz="914400" rtl="0" eaLnBrk="1" fontAlgn="auto" latinLnBrk="0" hangingPunct="1">
              <a:lnSpc>
                <a:spcPct val="9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ZA" sz="800" b="1"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3" name="Rectangle 8"/>
          <p:cNvSpPr>
            <a:spLocks noChangeArrowheads="1"/>
          </p:cNvSpPr>
          <p:nvPr/>
        </p:nvSpPr>
        <p:spPr bwMode="auto">
          <a:xfrm>
            <a:off x="228600" y="1219200"/>
            <a:ext cx="8686800" cy="5029200"/>
          </a:xfrm>
          <a:prstGeom prst="rect">
            <a:avLst/>
          </a:prstGeom>
          <a:noFill/>
          <a:ln w="9525">
            <a:noFill/>
            <a:miter lim="800000"/>
            <a:headEnd/>
            <a:tailEnd/>
          </a:ln>
        </p:spPr>
        <p:txBody>
          <a:bodyPr/>
          <a:lstStyle/>
          <a:p>
            <a:pPr marL="342900" indent="-342900">
              <a:buFontTx/>
              <a:buChar char="•"/>
              <a:defRPr/>
            </a:pPr>
            <a:r>
              <a:rPr lang="en-US" sz="2800" dirty="0" smtClean="0">
                <a:latin typeface="+mn-lt"/>
                <a:cs typeface="+mn-cs"/>
              </a:rPr>
              <a:t>Industry Response (cont.)</a:t>
            </a:r>
          </a:p>
          <a:p>
            <a:pPr marL="342900" indent="-342900">
              <a:buFontTx/>
              <a:buChar char="•"/>
              <a:defRPr/>
            </a:pPr>
            <a:endParaRPr lang="en-US" sz="2800" dirty="0" smtClean="0">
              <a:latin typeface="+mn-lt"/>
              <a:cs typeface="+mn-cs"/>
            </a:endParaRPr>
          </a:p>
          <a:p>
            <a:pPr marL="1257300" lvl="2" indent="-342900">
              <a:buFont typeface="Wingdings" pitchFamily="2" charset="2"/>
              <a:buChar char="q"/>
              <a:defRPr/>
            </a:pPr>
            <a:r>
              <a:rPr lang="en-US" sz="2400" dirty="0" smtClean="0">
                <a:solidFill>
                  <a:srgbClr val="FF0000"/>
                </a:solidFill>
                <a:latin typeface="+mn-lt"/>
                <a:cs typeface="+mn-cs"/>
              </a:rPr>
              <a:t>HPD to be used as an interim protective measure while permanent engineering solutions are being investigated and developed </a:t>
            </a:r>
            <a:r>
              <a:rPr lang="en-US" sz="2400" dirty="0" smtClean="0">
                <a:latin typeface="+mn-lt"/>
                <a:cs typeface="+mn-cs"/>
              </a:rPr>
              <a:t>– </a:t>
            </a:r>
            <a:r>
              <a:rPr lang="en-US" sz="2400" i="1" dirty="0" smtClean="0">
                <a:latin typeface="+mn-lt"/>
                <a:cs typeface="+mn-cs"/>
              </a:rPr>
              <a:t>world wide applicable standard</a:t>
            </a:r>
          </a:p>
          <a:p>
            <a:pPr marL="1714500" lvl="3" indent="-342900">
              <a:buFont typeface="Wingdings" pitchFamily="2" charset="2"/>
              <a:buChar char="§"/>
              <a:defRPr/>
            </a:pPr>
            <a:r>
              <a:rPr lang="en-US" sz="2800" smtClean="0">
                <a:latin typeface="+mn-lt"/>
                <a:cs typeface="+mn-cs"/>
              </a:rPr>
              <a:t>DMR </a:t>
            </a:r>
            <a:r>
              <a:rPr lang="en-US" sz="2800" dirty="0" smtClean="0">
                <a:latin typeface="+mn-lt"/>
                <a:cs typeface="+mn-cs"/>
              </a:rPr>
              <a:t>approach</a:t>
            </a:r>
          </a:p>
          <a:p>
            <a:pPr marL="1714500" lvl="3" indent="-342900">
              <a:buFont typeface="Wingdings" pitchFamily="2" charset="2"/>
              <a:buChar char="§"/>
              <a:defRPr/>
            </a:pPr>
            <a:r>
              <a:rPr lang="en-US" sz="2800" dirty="0" smtClean="0">
                <a:latin typeface="+mn-lt"/>
                <a:cs typeface="+mn-cs"/>
              </a:rPr>
              <a:t>World wide applicable standard/approach</a:t>
            </a:r>
          </a:p>
          <a:p>
            <a:pPr marL="1714500" lvl="3" indent="-342900">
              <a:buFont typeface="Wingdings" pitchFamily="2" charset="2"/>
              <a:buChar char="q"/>
              <a:defRPr/>
            </a:pPr>
            <a:endParaRPr lang="en-US" sz="2400" dirty="0" smtClean="0">
              <a:latin typeface="+mn-lt"/>
              <a:cs typeface="+mn-cs"/>
            </a:endParaRPr>
          </a:p>
          <a:p>
            <a:pPr marL="1714500" lvl="3" indent="-342900">
              <a:buFont typeface="Wingdings" pitchFamily="2" charset="2"/>
              <a:buChar char="q"/>
              <a:defRPr/>
            </a:pPr>
            <a:endParaRPr lang="en-US" sz="2400" dirty="0" smtClean="0">
              <a:latin typeface="+mn-lt"/>
              <a:cs typeface="+mn-cs"/>
            </a:endParaRPr>
          </a:p>
          <a:p>
            <a:pPr marL="1714500" lvl="3" indent="-342900">
              <a:buFont typeface="Wingdings" pitchFamily="2" charset="2"/>
              <a:buChar char="q"/>
              <a:defRPr/>
            </a:pPr>
            <a:endParaRPr lang="en-US" sz="2400" dirty="0" smtClean="0">
              <a:latin typeface="+mn-lt"/>
              <a:cs typeface="+mn-cs"/>
            </a:endParaRPr>
          </a:p>
          <a:p>
            <a:pPr marL="1257300" lvl="2" indent="-342900">
              <a:buFont typeface="Wingdings" pitchFamily="2" charset="2"/>
              <a:buChar char="q"/>
              <a:defRPr/>
            </a:pPr>
            <a:endParaRPr lang="en-US" sz="2400" dirty="0" smtClean="0">
              <a:latin typeface="+mn-lt"/>
              <a:cs typeface="+mn-cs"/>
            </a:endParaRPr>
          </a:p>
          <a:p>
            <a:pPr marL="342900" indent="-342900">
              <a:buFontTx/>
              <a:buChar char="•"/>
              <a:defRPr/>
            </a:pPr>
            <a:endParaRPr lang="en-US" sz="3200" dirty="0" smtClean="0">
              <a:latin typeface="+mn-lt"/>
              <a:cs typeface="+mn-cs"/>
            </a:endParaRPr>
          </a:p>
          <a:p>
            <a:pPr marL="1714500" lvl="3" indent="-342900">
              <a:buFontTx/>
              <a:buChar char="•"/>
              <a:defRPr/>
            </a:pPr>
            <a:endParaRPr lang="en-US" sz="3200" dirty="0" smtClean="0">
              <a:latin typeface="+mn-lt"/>
              <a:cs typeface="+mn-cs"/>
            </a:endParaRPr>
          </a:p>
        </p:txBody>
      </p:sp>
    </p:spTree>
  </p:cSld>
  <p:clrMapOvr>
    <a:masterClrMapping/>
  </p:clrMapOvr>
  <p:transition>
    <p:spli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6" name="Picture 3"/>
          <p:cNvPicPr>
            <a:picLocks noChangeAspect="1" noChangeArrowheads="1"/>
          </p:cNvPicPr>
          <p:nvPr/>
        </p:nvPicPr>
        <p:blipFill>
          <a:blip r:embed="rId2" cstate="print"/>
          <a:srcRect l="56223" t="5468" r="18422" b="23450"/>
          <a:stretch>
            <a:fillRect/>
          </a:stretch>
        </p:blipFill>
        <p:spPr bwMode="auto">
          <a:xfrm>
            <a:off x="8124760" y="6324600"/>
            <a:ext cx="693889" cy="392198"/>
          </a:xfrm>
          <a:prstGeom prst="rect">
            <a:avLst/>
          </a:prstGeom>
          <a:ln>
            <a:solidFill>
              <a:srgbClr val="C49F00"/>
            </a:solidFill>
          </a:ln>
          <a:effectLst/>
        </p:spPr>
      </p:pic>
      <p:cxnSp>
        <p:nvCxnSpPr>
          <p:cNvPr id="8" name="Straight Connector 7"/>
          <p:cNvCxnSpPr/>
          <p:nvPr/>
        </p:nvCxnSpPr>
        <p:spPr>
          <a:xfrm flipV="1">
            <a:off x="1142977" y="6324599"/>
            <a:ext cx="6781823" cy="1"/>
          </a:xfrm>
          <a:prstGeom prst="line">
            <a:avLst/>
          </a:prstGeom>
          <a:ln w="12700">
            <a:solidFill>
              <a:srgbClr val="C49F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142977" y="6748299"/>
            <a:ext cx="6781823" cy="0"/>
          </a:xfrm>
          <a:prstGeom prst="line">
            <a:avLst/>
          </a:prstGeom>
          <a:ln w="12700">
            <a:solidFill>
              <a:srgbClr val="C49F00"/>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3" cstate="print"/>
          <a:srcRect/>
          <a:stretch>
            <a:fillRect/>
          </a:stretch>
        </p:blipFill>
        <p:spPr bwMode="auto">
          <a:xfrm>
            <a:off x="285721" y="6324600"/>
            <a:ext cx="857256" cy="423699"/>
          </a:xfrm>
          <a:prstGeom prst="rect">
            <a:avLst/>
          </a:prstGeom>
          <a:noFill/>
          <a:ln w="9525">
            <a:noFill/>
            <a:miter lim="800000"/>
            <a:headEnd/>
            <a:tailEnd/>
          </a:ln>
          <a:effectLst/>
        </p:spPr>
      </p:pic>
      <p:cxnSp>
        <p:nvCxnSpPr>
          <p:cNvPr id="16" name="Straight Connector 15"/>
          <p:cNvCxnSpPr/>
          <p:nvPr/>
        </p:nvCxnSpPr>
        <p:spPr>
          <a:xfrm>
            <a:off x="0" y="1066800"/>
            <a:ext cx="8929718" cy="1588"/>
          </a:xfrm>
          <a:prstGeom prst="line">
            <a:avLst/>
          </a:prstGeom>
          <a:ln>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18" name="Title 3"/>
          <p:cNvSpPr txBox="1">
            <a:spLocks/>
          </p:cNvSpPr>
          <p:nvPr/>
        </p:nvSpPr>
        <p:spPr>
          <a:xfrm>
            <a:off x="71438" y="-24"/>
            <a:ext cx="9001156" cy="571504"/>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endParaRPr kumimoji="0" lang="en-ZA" sz="2400" b="1" i="0" u="none" strike="noStrike" kern="1200" cap="none" spc="0" normalizeH="0" baseline="0" noProof="0" dirty="0">
              <a:ln>
                <a:noFill/>
              </a:ln>
              <a:solidFill>
                <a:srgbClr val="C49F00"/>
              </a:solidFill>
              <a:effectLst/>
              <a:uLnTx/>
              <a:uFillTx/>
              <a:latin typeface="Arial" pitchFamily="34" charset="0"/>
              <a:ea typeface="+mj-ea"/>
              <a:cs typeface="Arial" pitchFamily="34" charset="0"/>
            </a:endParaRPr>
          </a:p>
        </p:txBody>
      </p:sp>
      <p:sp>
        <p:nvSpPr>
          <p:cNvPr id="11" name="Title 3"/>
          <p:cNvSpPr txBox="1">
            <a:spLocks/>
          </p:cNvSpPr>
          <p:nvPr/>
        </p:nvSpPr>
        <p:spPr>
          <a:xfrm>
            <a:off x="84788" y="381000"/>
            <a:ext cx="9001156" cy="571504"/>
          </a:xfrm>
          <a:prstGeom prst="rect">
            <a:avLst/>
          </a:prstGeom>
        </p:spPr>
        <p:txBody>
          <a:bodyPr vert="horz" lIns="91440" tIns="45720" rIns="91440" bIns="45720" rtlCol="0" anchor="ct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ZA" sz="3200" b="1" dirty="0" smtClean="0">
                <a:latin typeface="Arial" pitchFamily="34" charset="0"/>
                <a:ea typeface="+mj-ea"/>
                <a:cs typeface="Arial" pitchFamily="34" charset="0"/>
              </a:rPr>
              <a:t>The Problem</a:t>
            </a:r>
            <a:endParaRPr kumimoji="0" lang="en-ZA" sz="3200" b="1" i="0" u="none" strike="noStrike" kern="1200" cap="none" spc="0" normalizeH="0" baseline="0" noProof="0" dirty="0">
              <a:ln>
                <a:noFill/>
              </a:ln>
              <a:effectLst/>
              <a:uLnTx/>
              <a:uFillTx/>
              <a:latin typeface="Arial" pitchFamily="34" charset="0"/>
              <a:ea typeface="+mj-ea"/>
              <a:cs typeface="Arial" pitchFamily="34" charset="0"/>
            </a:endParaRPr>
          </a:p>
        </p:txBody>
      </p:sp>
      <p:sp>
        <p:nvSpPr>
          <p:cNvPr id="10" name="Rectangle 9"/>
          <p:cNvSpPr/>
          <p:nvPr/>
        </p:nvSpPr>
        <p:spPr>
          <a:xfrm>
            <a:off x="2590800" y="6324600"/>
            <a:ext cx="3801041" cy="369332"/>
          </a:xfrm>
          <a:prstGeom prst="rect">
            <a:avLst/>
          </a:prstGeom>
        </p:spPr>
        <p:txBody>
          <a:bodyPr wrap="none">
            <a:spAutoFit/>
          </a:bodyPr>
          <a:lstStyle/>
          <a:p>
            <a:pPr marL="342900" lvl="0" indent="-342900" algn="ctr" fontAlgn="auto">
              <a:spcBef>
                <a:spcPct val="20000"/>
              </a:spcBef>
              <a:spcAft>
                <a:spcPts val="0"/>
              </a:spcAft>
              <a:defRPr/>
            </a:pPr>
            <a:r>
              <a:rPr lang="en-ZA" b="1" dirty="0" smtClean="0">
                <a:solidFill>
                  <a:schemeClr val="tx1">
                    <a:lumMod val="75000"/>
                    <a:lumOff val="25000"/>
                  </a:schemeClr>
                </a:solidFill>
                <a:latin typeface="Arial" pitchFamily="34" charset="0"/>
                <a:cs typeface="Arial" pitchFamily="34" charset="0"/>
              </a:rPr>
              <a:t>Leading the change to zero harm</a:t>
            </a:r>
            <a:endParaRPr lang="en-ZA" b="1" dirty="0">
              <a:solidFill>
                <a:schemeClr val="tx1">
                  <a:lumMod val="75000"/>
                  <a:lumOff val="25000"/>
                </a:schemeClr>
              </a:solidFill>
              <a:latin typeface="Arial" pitchFamily="34" charset="0"/>
              <a:cs typeface="Arial" pitchFamily="34" charset="0"/>
            </a:endParaRPr>
          </a:p>
        </p:txBody>
      </p:sp>
      <p:sp>
        <p:nvSpPr>
          <p:cNvPr id="889" name="Rectangle 3"/>
          <p:cNvSpPr txBox="1">
            <a:spLocks noChangeArrowheads="1"/>
          </p:cNvSpPr>
          <p:nvPr/>
        </p:nvSpPr>
        <p:spPr>
          <a:xfrm>
            <a:off x="381000" y="1295400"/>
            <a:ext cx="8424936" cy="4800600"/>
          </a:xfrm>
          <a:prstGeom prst="rect">
            <a:avLst/>
          </a:prstGeom>
        </p:spPr>
        <p:txBody>
          <a:bodyPr vert="horz" lIns="91440" tIns="45720" rIns="91440" bIns="45720" rtlCol="0">
            <a:normAutofit/>
          </a:bodyPr>
          <a:lstStyle/>
          <a:p>
            <a:pPr marL="609600" marR="0" lvl="0" indent="-609600" algn="ctr" defTabSz="914400" rtl="0" eaLnBrk="1" fontAlgn="auto" latinLnBrk="0" hangingPunct="1">
              <a:lnSpc>
                <a:spcPct val="9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ZA" sz="800" b="1"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3" name="Rectangle 8"/>
          <p:cNvSpPr>
            <a:spLocks noChangeArrowheads="1"/>
          </p:cNvSpPr>
          <p:nvPr/>
        </p:nvSpPr>
        <p:spPr bwMode="auto">
          <a:xfrm>
            <a:off x="228600" y="1219200"/>
            <a:ext cx="8686800" cy="5029200"/>
          </a:xfrm>
          <a:prstGeom prst="rect">
            <a:avLst/>
          </a:prstGeom>
          <a:noFill/>
          <a:ln w="9525">
            <a:noFill/>
            <a:miter lim="800000"/>
            <a:headEnd/>
            <a:tailEnd/>
          </a:ln>
        </p:spPr>
        <p:txBody>
          <a:bodyPr/>
          <a:lstStyle/>
          <a:p>
            <a:pPr marL="342900" indent="-342900">
              <a:buFontTx/>
              <a:buChar char="•"/>
              <a:defRPr/>
            </a:pPr>
            <a:r>
              <a:rPr lang="en-US" sz="2800" dirty="0" smtClean="0">
                <a:latin typeface="+mn-lt"/>
                <a:cs typeface="+mn-cs"/>
              </a:rPr>
              <a:t>Prevalence of NIHL are derived primarily from compensation data</a:t>
            </a:r>
          </a:p>
          <a:p>
            <a:pPr marL="800100" lvl="1" indent="-342900">
              <a:buFont typeface="Courier New" pitchFamily="49" charset="0"/>
              <a:buChar char="o"/>
              <a:defRPr/>
            </a:pPr>
            <a:r>
              <a:rPr lang="en-US" sz="2000" dirty="0" smtClean="0">
                <a:latin typeface="+mn-lt"/>
                <a:cs typeface="+mn-cs"/>
              </a:rPr>
              <a:t>Only once workers are compensable (10% PLH shift from the baseline assessment) are they documented as having NIHL</a:t>
            </a:r>
          </a:p>
          <a:p>
            <a:pPr marL="800100" lvl="1" indent="-342900">
              <a:buFont typeface="Courier New" pitchFamily="49" charset="0"/>
              <a:buChar char="o"/>
              <a:defRPr/>
            </a:pPr>
            <a:r>
              <a:rPr lang="en-US" sz="2000" dirty="0" smtClean="0">
                <a:latin typeface="+mn-lt"/>
                <a:cs typeface="+mn-cs"/>
              </a:rPr>
              <a:t>Any degree of hearing loss that is not compensable is not reported in public data</a:t>
            </a:r>
          </a:p>
          <a:p>
            <a:pPr marL="800100" lvl="1" indent="-342900">
              <a:buFont typeface="Courier New" pitchFamily="49" charset="0"/>
              <a:buChar char="o"/>
              <a:defRPr/>
            </a:pPr>
            <a:endParaRPr lang="en-US" sz="2400" dirty="0" smtClean="0">
              <a:latin typeface="+mn-lt"/>
              <a:cs typeface="+mn-cs"/>
            </a:endParaRPr>
          </a:p>
          <a:p>
            <a:pPr marL="342900" lvl="1" indent="-342900">
              <a:buFontTx/>
              <a:buChar char="•"/>
              <a:defRPr/>
            </a:pPr>
            <a:r>
              <a:rPr lang="en-US" sz="2400" dirty="0" smtClean="0">
                <a:latin typeface="+mn-lt"/>
                <a:cs typeface="+mn-cs"/>
              </a:rPr>
              <a:t>70% of South African miners are exposed to noise levels exceeding the legislated Occupational Exposure Level (OEL) of 85 dBA</a:t>
            </a:r>
          </a:p>
          <a:p>
            <a:pPr marL="342900" lvl="1" indent="-342900">
              <a:buFontTx/>
              <a:buChar char="•"/>
              <a:defRPr/>
            </a:pPr>
            <a:endParaRPr lang="en-US" sz="2400" dirty="0" smtClean="0">
              <a:latin typeface="+mn-lt"/>
              <a:cs typeface="+mn-cs"/>
            </a:endParaRPr>
          </a:p>
          <a:p>
            <a:pPr marL="342900" lvl="1" indent="-342900">
              <a:buFontTx/>
              <a:buChar char="•"/>
              <a:defRPr/>
            </a:pPr>
            <a:endParaRPr lang="en-US" sz="2400" dirty="0" smtClean="0">
              <a:latin typeface="+mn-lt"/>
              <a:cs typeface="+mn-cs"/>
            </a:endParaRPr>
          </a:p>
          <a:p>
            <a:pPr marL="342900" indent="-342900">
              <a:buFontTx/>
              <a:buChar char="•"/>
              <a:defRPr/>
            </a:pPr>
            <a:endParaRPr lang="en-US" sz="2400" dirty="0" smtClean="0">
              <a:latin typeface="+mn-lt"/>
              <a:cs typeface="+mn-cs"/>
            </a:endParaRPr>
          </a:p>
          <a:p>
            <a:pPr marL="800100" lvl="1" indent="-342900">
              <a:buFont typeface="Courier New" pitchFamily="49" charset="0"/>
              <a:buChar char="o"/>
              <a:defRPr/>
            </a:pPr>
            <a:endParaRPr lang="en-US" sz="2400" dirty="0" smtClean="0">
              <a:latin typeface="+mn-lt"/>
              <a:cs typeface="+mn-cs"/>
            </a:endParaRPr>
          </a:p>
        </p:txBody>
      </p:sp>
    </p:spTree>
  </p:cSld>
  <p:clrMapOvr>
    <a:masterClrMapping/>
  </p:clrMapOvr>
  <p:transition>
    <p:spli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p:cNvPicPr>
            <a:picLocks noChangeAspect="1" noChangeArrowheads="1"/>
          </p:cNvPicPr>
          <p:nvPr/>
        </p:nvPicPr>
        <p:blipFill>
          <a:blip r:embed="rId2" cstate="print"/>
          <a:srcRect l="56223" t="5468" r="18422" b="23450"/>
          <a:stretch>
            <a:fillRect/>
          </a:stretch>
        </p:blipFill>
        <p:spPr bwMode="auto">
          <a:xfrm>
            <a:off x="8124760" y="6324600"/>
            <a:ext cx="693889" cy="392198"/>
          </a:xfrm>
          <a:prstGeom prst="rect">
            <a:avLst/>
          </a:prstGeom>
          <a:ln>
            <a:solidFill>
              <a:srgbClr val="C49F00"/>
            </a:solidFill>
          </a:ln>
          <a:effectLst/>
        </p:spPr>
      </p:pic>
      <p:cxnSp>
        <p:nvCxnSpPr>
          <p:cNvPr id="8" name="Straight Connector 7"/>
          <p:cNvCxnSpPr/>
          <p:nvPr/>
        </p:nvCxnSpPr>
        <p:spPr>
          <a:xfrm flipV="1">
            <a:off x="1142977" y="6324599"/>
            <a:ext cx="6781823" cy="1"/>
          </a:xfrm>
          <a:prstGeom prst="line">
            <a:avLst/>
          </a:prstGeom>
          <a:ln w="12700">
            <a:solidFill>
              <a:srgbClr val="C49F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142977" y="6748299"/>
            <a:ext cx="6781823" cy="0"/>
          </a:xfrm>
          <a:prstGeom prst="line">
            <a:avLst/>
          </a:prstGeom>
          <a:ln w="12700">
            <a:solidFill>
              <a:srgbClr val="C49F00"/>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3" cstate="print"/>
          <a:srcRect/>
          <a:stretch>
            <a:fillRect/>
          </a:stretch>
        </p:blipFill>
        <p:spPr bwMode="auto">
          <a:xfrm>
            <a:off x="285721" y="6324600"/>
            <a:ext cx="857256" cy="423699"/>
          </a:xfrm>
          <a:prstGeom prst="rect">
            <a:avLst/>
          </a:prstGeom>
          <a:noFill/>
          <a:ln w="9525">
            <a:noFill/>
            <a:miter lim="800000"/>
            <a:headEnd/>
            <a:tailEnd/>
          </a:ln>
          <a:effectLst/>
        </p:spPr>
      </p:pic>
      <p:cxnSp>
        <p:nvCxnSpPr>
          <p:cNvPr id="16" name="Straight Connector 15"/>
          <p:cNvCxnSpPr/>
          <p:nvPr/>
        </p:nvCxnSpPr>
        <p:spPr>
          <a:xfrm>
            <a:off x="0" y="1066800"/>
            <a:ext cx="8929718" cy="1588"/>
          </a:xfrm>
          <a:prstGeom prst="line">
            <a:avLst/>
          </a:prstGeom>
          <a:ln>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18" name="Title 3"/>
          <p:cNvSpPr txBox="1">
            <a:spLocks/>
          </p:cNvSpPr>
          <p:nvPr/>
        </p:nvSpPr>
        <p:spPr>
          <a:xfrm>
            <a:off x="71438" y="-24"/>
            <a:ext cx="9001156" cy="571504"/>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endParaRPr kumimoji="0" lang="en-ZA" sz="2400" b="1" i="0" u="none" strike="noStrike" kern="1200" cap="none" spc="0" normalizeH="0" baseline="0" noProof="0" dirty="0">
              <a:ln>
                <a:noFill/>
              </a:ln>
              <a:solidFill>
                <a:srgbClr val="C49F00"/>
              </a:solidFill>
              <a:effectLst/>
              <a:uLnTx/>
              <a:uFillTx/>
              <a:latin typeface="Arial" pitchFamily="34" charset="0"/>
              <a:ea typeface="+mj-ea"/>
              <a:cs typeface="Arial" pitchFamily="34" charset="0"/>
            </a:endParaRPr>
          </a:p>
        </p:txBody>
      </p:sp>
      <p:sp>
        <p:nvSpPr>
          <p:cNvPr id="11" name="Title 3"/>
          <p:cNvSpPr txBox="1">
            <a:spLocks/>
          </p:cNvSpPr>
          <p:nvPr/>
        </p:nvSpPr>
        <p:spPr>
          <a:xfrm>
            <a:off x="84788" y="381000"/>
            <a:ext cx="9001156" cy="571504"/>
          </a:xfrm>
          <a:prstGeom prst="rect">
            <a:avLst/>
          </a:prstGeom>
        </p:spPr>
        <p:txBody>
          <a:bodyPr vert="horz" lIns="91440" tIns="45720" rIns="91440" bIns="45720" rtlCol="0" anchor="ct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ZA" sz="3200" b="1" dirty="0" smtClean="0">
                <a:latin typeface="Arial" pitchFamily="34" charset="0"/>
                <a:ea typeface="+mj-ea"/>
                <a:cs typeface="Arial" pitchFamily="34" charset="0"/>
              </a:rPr>
              <a:t>The Problem</a:t>
            </a:r>
            <a:endParaRPr kumimoji="0" lang="en-ZA" sz="3200" b="1" i="0" u="none" strike="noStrike" kern="1200" cap="none" spc="0" normalizeH="0" baseline="0" noProof="0" dirty="0">
              <a:ln>
                <a:noFill/>
              </a:ln>
              <a:effectLst/>
              <a:uLnTx/>
              <a:uFillTx/>
              <a:latin typeface="Arial" pitchFamily="34" charset="0"/>
              <a:ea typeface="+mj-ea"/>
              <a:cs typeface="Arial" pitchFamily="34" charset="0"/>
            </a:endParaRPr>
          </a:p>
        </p:txBody>
      </p:sp>
      <p:sp>
        <p:nvSpPr>
          <p:cNvPr id="10" name="Rectangle 9"/>
          <p:cNvSpPr/>
          <p:nvPr/>
        </p:nvSpPr>
        <p:spPr>
          <a:xfrm>
            <a:off x="2590800" y="6324600"/>
            <a:ext cx="3801041" cy="369332"/>
          </a:xfrm>
          <a:prstGeom prst="rect">
            <a:avLst/>
          </a:prstGeom>
        </p:spPr>
        <p:txBody>
          <a:bodyPr wrap="none">
            <a:spAutoFit/>
          </a:bodyPr>
          <a:lstStyle/>
          <a:p>
            <a:pPr marL="342900" lvl="0" indent="-342900" algn="ctr" fontAlgn="auto">
              <a:spcBef>
                <a:spcPct val="20000"/>
              </a:spcBef>
              <a:spcAft>
                <a:spcPts val="0"/>
              </a:spcAft>
              <a:defRPr/>
            </a:pPr>
            <a:r>
              <a:rPr lang="en-ZA" b="1" dirty="0" smtClean="0">
                <a:solidFill>
                  <a:schemeClr val="tx1">
                    <a:lumMod val="75000"/>
                    <a:lumOff val="25000"/>
                  </a:schemeClr>
                </a:solidFill>
                <a:latin typeface="Arial" pitchFamily="34" charset="0"/>
                <a:cs typeface="Arial" pitchFamily="34" charset="0"/>
              </a:rPr>
              <a:t>Leading the change to zero harm</a:t>
            </a:r>
            <a:endParaRPr lang="en-ZA" b="1" dirty="0">
              <a:solidFill>
                <a:schemeClr val="tx1">
                  <a:lumMod val="75000"/>
                  <a:lumOff val="25000"/>
                </a:schemeClr>
              </a:solidFill>
              <a:latin typeface="Arial" pitchFamily="34" charset="0"/>
              <a:cs typeface="Arial" pitchFamily="34" charset="0"/>
            </a:endParaRPr>
          </a:p>
        </p:txBody>
      </p:sp>
      <p:sp>
        <p:nvSpPr>
          <p:cNvPr id="889" name="Rectangle 3"/>
          <p:cNvSpPr txBox="1">
            <a:spLocks noChangeArrowheads="1"/>
          </p:cNvSpPr>
          <p:nvPr/>
        </p:nvSpPr>
        <p:spPr>
          <a:xfrm>
            <a:off x="381000" y="1295400"/>
            <a:ext cx="8424936" cy="4800600"/>
          </a:xfrm>
          <a:prstGeom prst="rect">
            <a:avLst/>
          </a:prstGeom>
        </p:spPr>
        <p:txBody>
          <a:bodyPr vert="horz" lIns="91440" tIns="45720" rIns="91440" bIns="45720" rtlCol="0">
            <a:normAutofit/>
          </a:bodyPr>
          <a:lstStyle/>
          <a:p>
            <a:pPr marL="609600" marR="0" lvl="0" indent="-609600" algn="ctr" defTabSz="914400" rtl="0" eaLnBrk="1" fontAlgn="auto" latinLnBrk="0" hangingPunct="1">
              <a:lnSpc>
                <a:spcPct val="9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ZA" sz="800" b="1"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3" name="Rectangle 8"/>
          <p:cNvSpPr>
            <a:spLocks noChangeArrowheads="1"/>
          </p:cNvSpPr>
          <p:nvPr/>
        </p:nvSpPr>
        <p:spPr bwMode="auto">
          <a:xfrm>
            <a:off x="228600" y="1219200"/>
            <a:ext cx="8686800" cy="5029200"/>
          </a:xfrm>
          <a:prstGeom prst="rect">
            <a:avLst/>
          </a:prstGeom>
          <a:noFill/>
          <a:ln w="9525">
            <a:noFill/>
            <a:miter lim="800000"/>
            <a:headEnd/>
            <a:tailEnd/>
          </a:ln>
        </p:spPr>
        <p:txBody>
          <a:bodyPr/>
          <a:lstStyle/>
          <a:p>
            <a:pPr marL="342900" indent="-342900">
              <a:buFontTx/>
              <a:buChar char="•"/>
              <a:defRPr/>
            </a:pPr>
            <a:r>
              <a:rPr lang="en-US" sz="2800" dirty="0" smtClean="0">
                <a:latin typeface="+mn-lt"/>
                <a:cs typeface="+mn-cs"/>
              </a:rPr>
              <a:t>Impact of the Hazard </a:t>
            </a:r>
          </a:p>
          <a:p>
            <a:pPr marL="800100" lvl="1" indent="-342900">
              <a:buFont typeface="Courier New" pitchFamily="49" charset="0"/>
              <a:buChar char="o"/>
              <a:defRPr/>
            </a:pPr>
            <a:r>
              <a:rPr lang="en-US" sz="2400" dirty="0" smtClean="0">
                <a:latin typeface="+mn-lt"/>
                <a:cs typeface="+mn-cs"/>
              </a:rPr>
              <a:t>NIHL has cost the Industry R890 M – 1997 to 2007</a:t>
            </a:r>
          </a:p>
          <a:p>
            <a:pPr marL="1257300" lvl="2" indent="-342900">
              <a:buFont typeface="Wingdings" pitchFamily="2" charset="2"/>
              <a:buChar char="§"/>
              <a:defRPr/>
            </a:pPr>
            <a:r>
              <a:rPr lang="en-US" sz="2400" dirty="0" smtClean="0">
                <a:latin typeface="+mn-lt"/>
                <a:cs typeface="+mn-cs"/>
              </a:rPr>
              <a:t>R370 M – 2005 to 2009</a:t>
            </a:r>
          </a:p>
          <a:p>
            <a:pPr marL="800100" lvl="1" indent="-342900">
              <a:buFont typeface="Courier New" pitchFamily="49" charset="0"/>
              <a:buChar char="o"/>
              <a:defRPr/>
            </a:pPr>
            <a:r>
              <a:rPr lang="en-US" sz="2400" dirty="0" smtClean="0">
                <a:latin typeface="+mn-lt"/>
                <a:cs typeface="+mn-cs"/>
              </a:rPr>
              <a:t>Single biggest occupational disease in workforce</a:t>
            </a:r>
          </a:p>
          <a:p>
            <a:pPr marL="800100" lvl="1" indent="-342900">
              <a:buFont typeface="Courier New" pitchFamily="49" charset="0"/>
              <a:buChar char="o"/>
              <a:defRPr/>
            </a:pPr>
            <a:r>
              <a:rPr lang="en-US" sz="2400" dirty="0" smtClean="0">
                <a:latin typeface="+mn-lt"/>
                <a:cs typeface="+mn-cs"/>
              </a:rPr>
              <a:t>Total NIHL claims in 2011 – R 44M</a:t>
            </a:r>
          </a:p>
          <a:p>
            <a:pPr marL="1257300" lvl="2" indent="-342900">
              <a:buFont typeface="Wingdings" pitchFamily="2" charset="2"/>
              <a:buChar char="§"/>
              <a:defRPr/>
            </a:pPr>
            <a:r>
              <a:rPr lang="en-US" sz="2400" dirty="0" smtClean="0">
                <a:latin typeface="+mn-lt"/>
                <a:cs typeface="+mn-cs"/>
              </a:rPr>
              <a:t>Direct Cost – R37M</a:t>
            </a:r>
          </a:p>
          <a:p>
            <a:pPr marL="1257300" lvl="2" indent="-342900">
              <a:buFont typeface="Wingdings" pitchFamily="2" charset="2"/>
              <a:buChar char="§"/>
              <a:defRPr/>
            </a:pPr>
            <a:r>
              <a:rPr lang="en-US" sz="2400" dirty="0" smtClean="0">
                <a:latin typeface="+mn-lt"/>
                <a:cs typeface="+mn-cs"/>
              </a:rPr>
              <a:t>Subsequent cost – R5M</a:t>
            </a:r>
          </a:p>
          <a:p>
            <a:pPr marL="1257300" lvl="2" indent="-342900">
              <a:buFont typeface="Wingdings" pitchFamily="2" charset="2"/>
              <a:buChar char="§"/>
              <a:defRPr/>
            </a:pPr>
            <a:r>
              <a:rPr lang="en-US" sz="2400" dirty="0" smtClean="0">
                <a:latin typeface="+mn-lt"/>
                <a:cs typeface="+mn-cs"/>
              </a:rPr>
              <a:t>Days off - R 175K</a:t>
            </a:r>
          </a:p>
          <a:p>
            <a:pPr marL="800100" lvl="1" indent="-342900">
              <a:buFont typeface="Courier New" pitchFamily="49" charset="0"/>
              <a:buChar char="o"/>
              <a:defRPr/>
            </a:pPr>
            <a:r>
              <a:rPr lang="en-US" sz="2400" dirty="0" smtClean="0">
                <a:latin typeface="+mn-lt"/>
                <a:cs typeface="+mn-cs"/>
              </a:rPr>
              <a:t>Very good progress</a:t>
            </a:r>
          </a:p>
          <a:p>
            <a:pPr marL="800100" lvl="1" indent="-342900">
              <a:buFont typeface="Courier New" pitchFamily="49" charset="0"/>
              <a:buChar char="o"/>
              <a:defRPr/>
            </a:pPr>
            <a:r>
              <a:rPr lang="en-US" sz="2400" dirty="0" smtClean="0">
                <a:latin typeface="+mn-lt"/>
                <a:cs typeface="+mn-cs"/>
              </a:rPr>
              <a:t>Overwhelming Literature </a:t>
            </a:r>
          </a:p>
          <a:p>
            <a:pPr marL="1257300" lvl="2" indent="-342900">
              <a:buFont typeface="Wingdings" pitchFamily="2" charset="2"/>
              <a:buChar char="§"/>
              <a:defRPr/>
            </a:pPr>
            <a:r>
              <a:rPr lang="en-US" sz="2400" dirty="0" smtClean="0">
                <a:latin typeface="+mn-lt"/>
                <a:cs typeface="+mn-cs"/>
              </a:rPr>
              <a:t>Data : Scarce , unreliable not  standardized </a:t>
            </a:r>
            <a:r>
              <a:rPr lang="en-US" sz="2400" i="1" dirty="0" smtClean="0">
                <a:latin typeface="+mn-lt"/>
                <a:cs typeface="+mn-cs"/>
              </a:rPr>
              <a:t>(different criteria for different countries etc) </a:t>
            </a:r>
          </a:p>
          <a:p>
            <a:pPr marL="1257300" lvl="2" indent="-342900">
              <a:buFont typeface="Wingdings" pitchFamily="2" charset="2"/>
              <a:buChar char="§"/>
              <a:defRPr/>
            </a:pPr>
            <a:r>
              <a:rPr lang="en-US" sz="2400" dirty="0" smtClean="0">
                <a:latin typeface="+mn-lt"/>
                <a:cs typeface="+mn-cs"/>
              </a:rPr>
              <a:t>General absence of a ‘ </a:t>
            </a:r>
            <a:r>
              <a:rPr lang="en-US" sz="2400" b="1" i="1" dirty="0" smtClean="0">
                <a:latin typeface="+mn-lt"/>
                <a:cs typeface="+mn-cs"/>
              </a:rPr>
              <a:t>helicopter view</a:t>
            </a:r>
            <a:r>
              <a:rPr lang="en-US" sz="2400" dirty="0" smtClean="0">
                <a:latin typeface="+mn-lt"/>
                <a:cs typeface="+mn-cs"/>
              </a:rPr>
              <a:t>’</a:t>
            </a:r>
          </a:p>
        </p:txBody>
      </p:sp>
    </p:spTree>
  </p:cSld>
  <p:clrMapOvr>
    <a:masterClrMapping/>
  </p:clrMapOvr>
  <p:transition>
    <p:split/>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21866</TotalTime>
  <Words>1618</Words>
  <Application>Microsoft Office PowerPoint</Application>
  <PresentationFormat>On-screen Show (4:3)</PresentationFormat>
  <Paragraphs>284</Paragraphs>
  <Slides>23</Slides>
  <Notes>3</Notes>
  <HiddenSlides>4</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5" baseType="lpstr">
      <vt:lpstr>Office Theme</vt:lpstr>
      <vt:lpstr>Worksheet</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vector>
  </TitlesOfParts>
  <Company>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dlabuschagne</dc:creator>
  <cp:lastModifiedBy>Hgumede</cp:lastModifiedBy>
  <cp:revision>633</cp:revision>
  <cp:lastPrinted>2011-11-14T14:29:43Z</cp:lastPrinted>
  <dcterms:created xsi:type="dcterms:W3CDTF">2007-02-09T08:16:42Z</dcterms:created>
  <dcterms:modified xsi:type="dcterms:W3CDTF">2012-06-01T06:41:32Z</dcterms:modified>
</cp:coreProperties>
</file>