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07" r:id="rId2"/>
    <p:sldId id="300" r:id="rId3"/>
    <p:sldId id="334" r:id="rId4"/>
    <p:sldId id="369" r:id="rId5"/>
    <p:sldId id="370" r:id="rId6"/>
    <p:sldId id="367" r:id="rId7"/>
    <p:sldId id="368" r:id="rId8"/>
    <p:sldId id="355" r:id="rId9"/>
    <p:sldId id="359" r:id="rId10"/>
    <p:sldId id="358" r:id="rId11"/>
    <p:sldId id="366" r:id="rId12"/>
    <p:sldId id="356" r:id="rId13"/>
    <p:sldId id="357" r:id="rId14"/>
    <p:sldId id="308" r:id="rId15"/>
    <p:sldId id="365" r:id="rId16"/>
    <p:sldId id="371" r:id="rId17"/>
    <p:sldId id="364" r:id="rId18"/>
    <p:sldId id="343" r:id="rId19"/>
  </p:sldIdLst>
  <p:sldSz cx="9144000" cy="6858000" type="screen4x3"/>
  <p:notesSz cx="9928225" cy="6669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CC"/>
    <a:srgbClr val="0000CC"/>
    <a:srgbClr val="00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92245" autoAdjust="0"/>
  </p:normalViewPr>
  <p:slideViewPr>
    <p:cSldViewPr>
      <p:cViewPr>
        <p:scale>
          <a:sx n="70" d="100"/>
          <a:sy n="70" d="100"/>
        </p:scale>
        <p:origin x="-4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66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vid.msiza\Desktop\Copy%20of%20statsfor2010-201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avid.msiza\Desktop\iPOT\david.msiza\Desktop\OHSTrends\Safety\2012\fatalitiespermonth180512a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David.Msiza.DMR\Desktop\iPOT\david.msiza\Desktop\OHSTrends\Safety\Accidentcontributors06201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David.Msiza.DMR\My%20Documents\Annual%20report%20occupational%20hygiene%20stats%202010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de.hugo\Local%20Settings\Temporary%20Internet%20Files\Content.Outlook\V7J05AON\ANNUAL%20MEDICAL%20REPORT%202010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de.hugo\Local%20Settings\Temporary%20Internet%20Files\Content.Outlook\V7J05AON\ANNUAL%20MEDICAL%20REPORT%202010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de.hugo\Local%20Settings\Temporary%20Internet%20Files\Content.Outlook\V7J05AON\ANNUAL%20MEDICAL%20REPORT%20201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2400" baseline="0" dirty="0"/>
              <a:t>Actual Fatalities by Commodity</a:t>
            </a:r>
          </a:p>
          <a:p>
            <a:pPr>
              <a:defRPr/>
            </a:pPr>
            <a:r>
              <a:rPr lang="en-US" baseline="0" dirty="0"/>
              <a:t>2000 - 2011</a:t>
            </a:r>
            <a:endParaRPr lang="en-US" dirty="0"/>
          </a:p>
        </c:rich>
      </c:tx>
      <c:layout/>
    </c:title>
    <c:view3D>
      <c:rAngAx val="1"/>
    </c:view3D>
    <c:sideWall>
      <c:spPr>
        <a:solidFill>
          <a:srgbClr val="FFFFCC"/>
        </a:solidFill>
        <a:ln w="12700">
          <a:solidFill>
            <a:schemeClr val="tx1"/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/>
          <a:lightRig rig="threePt" dir="t"/>
        </a:scene3d>
        <a:sp3d>
          <a:bevelT w="139700" h="139700" prst="divot"/>
        </a:sp3d>
      </c:spPr>
    </c:sideWall>
    <c:backWall>
      <c:spPr>
        <a:solidFill>
          <a:srgbClr val="FFFFCC"/>
        </a:solidFill>
        <a:ln w="12700">
          <a:solidFill>
            <a:schemeClr val="tx1"/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/>
          <a:lightRig rig="threePt" dir="t"/>
        </a:scene3d>
        <a:sp3d>
          <a:bevelT w="139700" h="139700" prst="divot"/>
        </a:sp3d>
      </c:spPr>
    </c:backWall>
    <c:plotArea>
      <c:layout>
        <c:manualLayout>
          <c:layoutTarget val="inner"/>
          <c:xMode val="edge"/>
          <c:yMode val="edge"/>
          <c:x val="4.4267923891955815E-2"/>
          <c:y val="0.15665547889852441"/>
          <c:w val="0.95556353893263291"/>
          <c:h val="0.70519855810374965"/>
        </c:manualLayout>
      </c:layout>
      <c:bar3DChart>
        <c:barDir val="col"/>
        <c:grouping val="clustered"/>
        <c:ser>
          <c:idx val="0"/>
          <c:order val="0"/>
          <c:tx>
            <c:strRef>
              <c:f>CommFatals!$A$5</c:f>
              <c:strCache>
                <c:ptCount val="1"/>
                <c:pt idx="0">
                  <c:v>Gold</c:v>
                </c:pt>
              </c:strCache>
            </c:strRef>
          </c:tx>
          <c:spPr>
            <a:solidFill>
              <a:srgbClr val="00B050"/>
            </a:solidFill>
          </c:spPr>
          <c:cat>
            <c:numRef>
              <c:f>CommFatals!$B$4:$M$4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CommFatals!$B$5:$M$5</c:f>
              <c:numCache>
                <c:formatCode>General</c:formatCode>
                <c:ptCount val="12"/>
                <c:pt idx="0">
                  <c:v>172</c:v>
                </c:pt>
                <c:pt idx="1">
                  <c:v>179</c:v>
                </c:pt>
                <c:pt idx="2">
                  <c:v>172</c:v>
                </c:pt>
                <c:pt idx="3">
                  <c:v>149</c:v>
                </c:pt>
                <c:pt idx="4">
                  <c:v>109</c:v>
                </c:pt>
                <c:pt idx="5">
                  <c:v>105</c:v>
                </c:pt>
                <c:pt idx="6">
                  <c:v>114</c:v>
                </c:pt>
                <c:pt idx="7">
                  <c:v>114</c:v>
                </c:pt>
                <c:pt idx="8">
                  <c:v>85</c:v>
                </c:pt>
                <c:pt idx="9">
                  <c:v>81</c:v>
                </c:pt>
                <c:pt idx="10">
                  <c:v>62</c:v>
                </c:pt>
                <c:pt idx="11">
                  <c:v>51</c:v>
                </c:pt>
              </c:numCache>
            </c:numRef>
          </c:val>
        </c:ser>
        <c:ser>
          <c:idx val="1"/>
          <c:order val="1"/>
          <c:tx>
            <c:strRef>
              <c:f>CommFatals!$A$6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2"/>
            </a:solidFill>
          </c:spPr>
          <c:cat>
            <c:numRef>
              <c:f>CommFatals!$B$4:$M$4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CommFatals!$B$6:$M$6</c:f>
              <c:numCache>
                <c:formatCode>General</c:formatCode>
                <c:ptCount val="12"/>
                <c:pt idx="0">
                  <c:v>31</c:v>
                </c:pt>
                <c:pt idx="1">
                  <c:v>19</c:v>
                </c:pt>
                <c:pt idx="2">
                  <c:v>21</c:v>
                </c:pt>
                <c:pt idx="3">
                  <c:v>24</c:v>
                </c:pt>
                <c:pt idx="4">
                  <c:v>20</c:v>
                </c:pt>
                <c:pt idx="5">
                  <c:v>16</c:v>
                </c:pt>
                <c:pt idx="6">
                  <c:v>20</c:v>
                </c:pt>
                <c:pt idx="7">
                  <c:v>15</c:v>
                </c:pt>
                <c:pt idx="8">
                  <c:v>20</c:v>
                </c:pt>
                <c:pt idx="9">
                  <c:v>18</c:v>
                </c:pt>
                <c:pt idx="10">
                  <c:v>12</c:v>
                </c:pt>
                <c:pt idx="11">
                  <c:v>12</c:v>
                </c:pt>
              </c:numCache>
            </c:numRef>
          </c:val>
        </c:ser>
        <c:ser>
          <c:idx val="2"/>
          <c:order val="2"/>
          <c:tx>
            <c:strRef>
              <c:f>CommFatals!$A$7</c:f>
              <c:strCache>
                <c:ptCount val="1"/>
                <c:pt idx="0">
                  <c:v>Platinum</c:v>
                </c:pt>
              </c:strCache>
            </c:strRef>
          </c:tx>
          <c:spPr>
            <a:solidFill>
              <a:srgbClr val="0070C0"/>
            </a:solidFill>
          </c:spPr>
          <c:cat>
            <c:numRef>
              <c:f>CommFatals!$B$4:$M$4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CommFatals!$B$7:$M$7</c:f>
              <c:numCache>
                <c:formatCode>General</c:formatCode>
                <c:ptCount val="12"/>
                <c:pt idx="0">
                  <c:v>45</c:v>
                </c:pt>
                <c:pt idx="1">
                  <c:v>49</c:v>
                </c:pt>
                <c:pt idx="2">
                  <c:v>53</c:v>
                </c:pt>
                <c:pt idx="3">
                  <c:v>58</c:v>
                </c:pt>
                <c:pt idx="4">
                  <c:v>65</c:v>
                </c:pt>
                <c:pt idx="5">
                  <c:v>47</c:v>
                </c:pt>
                <c:pt idx="6">
                  <c:v>40</c:v>
                </c:pt>
                <c:pt idx="7">
                  <c:v>53</c:v>
                </c:pt>
                <c:pt idx="8">
                  <c:v>36</c:v>
                </c:pt>
                <c:pt idx="9">
                  <c:v>41</c:v>
                </c:pt>
                <c:pt idx="10">
                  <c:v>34</c:v>
                </c:pt>
                <c:pt idx="11">
                  <c:v>37</c:v>
                </c:pt>
              </c:numCache>
            </c:numRef>
          </c:val>
        </c:ser>
        <c:ser>
          <c:idx val="3"/>
          <c:order val="3"/>
          <c:tx>
            <c:strRef>
              <c:f>CommFatals!$A$8</c:f>
              <c:strCache>
                <c:ptCount val="1"/>
                <c:pt idx="0">
                  <c:v>Other Mines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CommFatals!$B$4:$M$4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CommFatals!$B$8:$M$8</c:f>
              <c:numCache>
                <c:formatCode>General</c:formatCode>
                <c:ptCount val="12"/>
                <c:pt idx="0">
                  <c:v>34</c:v>
                </c:pt>
                <c:pt idx="1">
                  <c:v>38</c:v>
                </c:pt>
                <c:pt idx="2">
                  <c:v>44</c:v>
                </c:pt>
                <c:pt idx="3">
                  <c:v>40</c:v>
                </c:pt>
                <c:pt idx="4">
                  <c:v>53</c:v>
                </c:pt>
                <c:pt idx="5">
                  <c:v>32</c:v>
                </c:pt>
                <c:pt idx="6">
                  <c:v>26</c:v>
                </c:pt>
                <c:pt idx="7">
                  <c:v>38</c:v>
                </c:pt>
                <c:pt idx="8">
                  <c:v>29</c:v>
                </c:pt>
                <c:pt idx="9">
                  <c:v>27</c:v>
                </c:pt>
                <c:pt idx="10">
                  <c:v>19</c:v>
                </c:pt>
                <c:pt idx="11">
                  <c:v>23</c:v>
                </c:pt>
              </c:numCache>
            </c:numRef>
          </c:val>
        </c:ser>
        <c:gapWidth val="75"/>
        <c:shape val="box"/>
        <c:axId val="201088384"/>
        <c:axId val="201090176"/>
        <c:axId val="0"/>
      </c:bar3DChart>
      <c:catAx>
        <c:axId val="20108838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1090176"/>
        <c:crosses val="autoZero"/>
        <c:auto val="1"/>
        <c:lblAlgn val="ctr"/>
        <c:lblOffset val="100"/>
      </c:catAx>
      <c:valAx>
        <c:axId val="20109017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10883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592771255523946"/>
          <c:y val="0.94265503498032732"/>
          <c:w val="0.56677961445564118"/>
          <c:h val="4.4825880398054296E-2"/>
        </c:manualLayout>
      </c:layout>
      <c:txPr>
        <a:bodyPr/>
        <a:lstStyle/>
        <a:p>
          <a:pPr>
            <a:defRPr sz="1400"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gradFill>
      <a:gsLst>
        <a:gs pos="0">
          <a:srgbClr val="FBEAC7"/>
        </a:gs>
        <a:gs pos="17999">
          <a:srgbClr val="FEE7F2"/>
        </a:gs>
        <a:gs pos="36000">
          <a:srgbClr val="FAC77D"/>
        </a:gs>
        <a:gs pos="61000">
          <a:srgbClr val="FBA97D"/>
        </a:gs>
        <a:gs pos="82001">
          <a:srgbClr val="FBD49C"/>
        </a:gs>
        <a:gs pos="100000">
          <a:srgbClr val="FEE7F2"/>
        </a:gs>
      </a:gsLst>
      <a:lin ang="5400000" scaled="0"/>
    </a:gradFill>
    <a:ln w="38100">
      <a:solidFill>
        <a:sysClr val="windowText" lastClr="000000">
          <a:lumMod val="95000"/>
          <a:lumOff val="5000"/>
        </a:sysClr>
      </a:solidFill>
    </a:ln>
    <a:effectLst>
      <a:innerShdw blurRad="63500" dist="50800" dir="8100000">
        <a:prstClr val="black">
          <a:alpha val="50000"/>
        </a:prstClr>
      </a:innerShdw>
    </a:effectLst>
    <a:scene3d>
      <a:camera prst="orthographicFront"/>
      <a:lightRig rig="threePt" dir="t"/>
    </a:scene3d>
    <a:sp3d>
      <a:bevelT prst="slope"/>
    </a:sp3d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059833552541042E-2"/>
          <c:y val="0.18361212602572929"/>
          <c:w val="0.85306616312813544"/>
          <c:h val="0.64657576058426269"/>
        </c:manualLayout>
      </c:layout>
      <c:lineChart>
        <c:grouping val="standard"/>
        <c:ser>
          <c:idx val="0"/>
          <c:order val="0"/>
          <c:tx>
            <c:v>2010</c:v>
          </c:tx>
          <c:spPr>
            <a:ln w="50800">
              <a:solidFill>
                <a:srgbClr val="3333FF"/>
              </a:solidFill>
            </a:ln>
          </c:spPr>
          <c:marker>
            <c:symbol val="none"/>
          </c:marker>
          <c:cat>
            <c:strRef>
              <c:f>Sheet1!$B$4:$B$15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1"/>
        </c:ser>
        <c:ser>
          <c:idx val="1"/>
          <c:order val="1"/>
          <c:tx>
            <c:v>2011</c:v>
          </c:tx>
          <c:spPr>
            <a:ln w="50800">
              <a:solidFill>
                <a:srgbClr val="FF00FF"/>
              </a:solidFill>
            </a:ln>
          </c:spPr>
          <c:marker>
            <c:symbol val="none"/>
          </c:marker>
          <c:cat>
            <c:strRef>
              <c:f>Sheet1!$B$4:$B$15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Sheet1!$C$4:$C$15</c:f>
              <c:numCache>
                <c:formatCode>General</c:formatCode>
                <c:ptCount val="12"/>
                <c:pt idx="0">
                  <c:v>11</c:v>
                </c:pt>
                <c:pt idx="1">
                  <c:v>14</c:v>
                </c:pt>
                <c:pt idx="2">
                  <c:v>8</c:v>
                </c:pt>
                <c:pt idx="3">
                  <c:v>10</c:v>
                </c:pt>
                <c:pt idx="4">
                  <c:v>4</c:v>
                </c:pt>
                <c:pt idx="5">
                  <c:v>8</c:v>
                </c:pt>
                <c:pt idx="6">
                  <c:v>16</c:v>
                </c:pt>
                <c:pt idx="7">
                  <c:v>8</c:v>
                </c:pt>
                <c:pt idx="8">
                  <c:v>11</c:v>
                </c:pt>
                <c:pt idx="9">
                  <c:v>11</c:v>
                </c:pt>
                <c:pt idx="10">
                  <c:v>11</c:v>
                </c:pt>
                <c:pt idx="11">
                  <c:v>11</c:v>
                </c:pt>
              </c:numCache>
            </c:numRef>
          </c:val>
          <c:smooth val="1"/>
        </c:ser>
        <c:ser>
          <c:idx val="2"/>
          <c:order val="2"/>
          <c:tx>
            <c:v>2012</c:v>
          </c:tx>
          <c:spPr>
            <a:ln w="50800">
              <a:solidFill>
                <a:srgbClr val="00FF00"/>
              </a:solidFill>
            </a:ln>
          </c:spPr>
          <c:marker>
            <c:symbol val="none"/>
          </c:marker>
          <c:cat>
            <c:strRef>
              <c:f>Sheet1!$B$4:$B$15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Sheet1!$D$4:$D$15</c:f>
              <c:numCache>
                <c:formatCode>General</c:formatCode>
                <c:ptCount val="12"/>
                <c:pt idx="0">
                  <c:v>15</c:v>
                </c:pt>
                <c:pt idx="1">
                  <c:v>9</c:v>
                </c:pt>
                <c:pt idx="2">
                  <c:v>12</c:v>
                </c:pt>
                <c:pt idx="3">
                  <c:v>3</c:v>
                </c:pt>
              </c:numCache>
            </c:numRef>
          </c:val>
          <c:smooth val="1"/>
        </c:ser>
        <c:marker val="1"/>
        <c:axId val="62448000"/>
        <c:axId val="62449536"/>
      </c:lineChart>
      <c:catAx>
        <c:axId val="62448000"/>
        <c:scaling>
          <c:orientation val="minMax"/>
        </c:scaling>
        <c:axPos val="b"/>
        <c:tickLblPos val="nextTo"/>
        <c:crossAx val="62449536"/>
        <c:crosses val="autoZero"/>
        <c:auto val="1"/>
        <c:lblAlgn val="ctr"/>
        <c:lblOffset val="100"/>
      </c:catAx>
      <c:valAx>
        <c:axId val="62449536"/>
        <c:scaling>
          <c:orientation val="minMax"/>
        </c:scaling>
        <c:axPos val="l"/>
        <c:majorGridlines/>
        <c:numFmt formatCode="General" sourceLinked="1"/>
        <c:tickLblPos val="nextTo"/>
        <c:crossAx val="62448000"/>
        <c:crosses val="autoZero"/>
        <c:crossBetween val="between"/>
      </c:valAx>
      <c:spPr>
        <a:solidFill>
          <a:srgbClr val="FFFFCC"/>
        </a:solidFill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43750947384456224"/>
          <c:y val="0.9186395758992485"/>
          <c:w val="0.24459906260101641"/>
          <c:h val="7.9713185539155573E-2"/>
        </c:manualLayout>
      </c:layout>
    </c:legend>
    <c:plotVisOnly val="1"/>
  </c:chart>
  <c:spPr>
    <a:gradFill>
      <a:gsLst>
        <a:gs pos="0">
          <a:srgbClr val="FBEAC7"/>
        </a:gs>
        <a:gs pos="17999">
          <a:srgbClr val="FEE7F2"/>
        </a:gs>
        <a:gs pos="36000">
          <a:srgbClr val="FAC77D"/>
        </a:gs>
        <a:gs pos="61000">
          <a:srgbClr val="FBA97D"/>
        </a:gs>
        <a:gs pos="82001">
          <a:srgbClr val="FBD49C"/>
        </a:gs>
        <a:gs pos="100000">
          <a:srgbClr val="FEE7F2"/>
        </a:gs>
      </a:gsLst>
      <a:lin ang="5400000" scaled="0"/>
    </a:gradFill>
  </c:spPr>
  <c:txPr>
    <a:bodyPr/>
    <a:lstStyle/>
    <a:p>
      <a:pPr>
        <a:defRPr sz="1400" b="1"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9078237095363082"/>
          <c:y val="0.25217222260231364"/>
          <c:w val="0.71396472439279723"/>
          <c:h val="0.69974837533128764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206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Pt>
            <c:idx val="4"/>
            <c:spPr>
              <a:solidFill>
                <a:srgbClr val="C00000"/>
              </a:solidFill>
            </c:spPr>
          </c:dPt>
          <c:dPt>
            <c:idx val="8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1.7741177390927294E-2"/>
                  <c:y val="-7.26739749584420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Fall </a:t>
                    </a:r>
                    <a:r>
                      <a:rPr lang="en-US" dirty="0"/>
                      <a:t>of Ground
</a:t>
                    </a:r>
                    <a:r>
                      <a:rPr lang="en-US" dirty="0" smtClean="0"/>
                      <a:t>30%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4.3460081921042053E-2"/>
                  <c:y val="-3.7590100342667601E-3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-2.6245078740157492E-2"/>
                  <c:y val="2.630501181187781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Trackless Mobile Machinery
</a:t>
                    </a:r>
                    <a:r>
                      <a:rPr lang="en-US" dirty="0" smtClean="0"/>
                      <a:t>15%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0"/>
                  <c:y val="2.7658507359902391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6.5046041119860024E-2"/>
                  <c:y val="7.191244365689125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Fall from Heights </a:t>
                    </a:r>
                  </a:p>
                  <a:p>
                    <a:r>
                      <a:rPr lang="en-US" dirty="0" smtClean="0"/>
                      <a:t>6%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5"/>
              <c:layout>
                <c:manualLayout>
                  <c:x val="-5.673233087263619E-2"/>
                  <c:y val="-2.347565999111915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Machinery
</a:t>
                    </a:r>
                    <a:r>
                      <a:rPr lang="en-US" dirty="0" smtClean="0"/>
                      <a:t>6%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6"/>
              <c:layout>
                <c:manualLayout>
                  <c:x val="-7.6391513560804897E-2"/>
                  <c:y val="-9.63404738624388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Electricity
</a:t>
                    </a:r>
                    <a:r>
                      <a:rPr lang="en-US" dirty="0" smtClean="0"/>
                      <a:t>3%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7"/>
              <c:layout>
                <c:manualLayout>
                  <c:x val="4.8194553805774282E-2"/>
                  <c:y val="-6.6670597994102673E-2"/>
                </c:manualLayout>
              </c:layout>
              <c:showCatName val="1"/>
              <c:showPercent val="1"/>
            </c:dLbl>
            <c:dLbl>
              <c:idx val="8"/>
              <c:layout>
                <c:manualLayout>
                  <c:x val="0.13427646544181976"/>
                  <c:y val="7.700345587542294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Other
</a:t>
                    </a:r>
                    <a:r>
                      <a:rPr lang="en-US" dirty="0" smtClean="0"/>
                      <a:t>6%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Sheet1!$B$4:$B$12</c:f>
              <c:strCache>
                <c:ptCount val="9"/>
                <c:pt idx="0">
                  <c:v>Fall of Ground</c:v>
                </c:pt>
                <c:pt idx="1">
                  <c:v>General</c:v>
                </c:pt>
                <c:pt idx="2">
                  <c:v>Trackless Mobile Machinery</c:v>
                </c:pt>
                <c:pt idx="3">
                  <c:v>Railbound Equipment</c:v>
                </c:pt>
                <c:pt idx="4">
                  <c:v>S/W Installation</c:v>
                </c:pt>
                <c:pt idx="5">
                  <c:v>Machinery</c:v>
                </c:pt>
                <c:pt idx="6">
                  <c:v>Electricity</c:v>
                </c:pt>
                <c:pt idx="7">
                  <c:v>Explosives</c:v>
                </c:pt>
                <c:pt idx="8">
                  <c:v>Other</c:v>
                </c:pt>
              </c:strCache>
            </c:strRef>
          </c:cat>
          <c:val>
            <c:numRef>
              <c:f>Sheet1!$C$4:$C$12</c:f>
              <c:numCache>
                <c:formatCode>General</c:formatCode>
                <c:ptCount val="9"/>
                <c:pt idx="0">
                  <c:v>33</c:v>
                </c:pt>
                <c:pt idx="1">
                  <c:v>17</c:v>
                </c:pt>
                <c:pt idx="2">
                  <c:v>15</c:v>
                </c:pt>
                <c:pt idx="3">
                  <c:v>9</c:v>
                </c:pt>
                <c:pt idx="4">
                  <c:v>5</c:v>
                </c:pt>
                <c:pt idx="5">
                  <c:v>4</c:v>
                </c:pt>
                <c:pt idx="6">
                  <c:v>2</c:v>
                </c:pt>
                <c:pt idx="7">
                  <c:v>3</c:v>
                </c:pt>
                <c:pt idx="8">
                  <c:v>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spPr>
    <a:gradFill>
      <a:gsLst>
        <a:gs pos="0">
          <a:srgbClr val="FBEAC7"/>
        </a:gs>
        <a:gs pos="17999">
          <a:srgbClr val="FEE7F2"/>
        </a:gs>
        <a:gs pos="36000">
          <a:srgbClr val="FAC77D"/>
        </a:gs>
        <a:gs pos="61000">
          <a:srgbClr val="FBA97D"/>
        </a:gs>
        <a:gs pos="82001">
          <a:srgbClr val="FBD49C"/>
        </a:gs>
        <a:gs pos="100000">
          <a:srgbClr val="FEE7F2"/>
        </a:gs>
      </a:gsLst>
      <a:lin ang="5400000" scaled="0"/>
    </a:gradFill>
  </c:sp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>
                <a:latin typeface="Calibri" pitchFamily="34" charset="0"/>
                <a:cs typeface="Calibri" pitchFamily="34" charset="0"/>
              </a:defRPr>
            </a:pPr>
            <a:r>
              <a:rPr lang="en-US" sz="2400" b="1" i="0" baseline="0" dirty="0">
                <a:latin typeface="Calibri" pitchFamily="34" charset="0"/>
                <a:cs typeface="Calibri" pitchFamily="34" charset="0"/>
              </a:rPr>
              <a:t>% Compliance with Health Milestone</a:t>
            </a:r>
          </a:p>
          <a:p>
            <a:pPr>
              <a:defRPr>
                <a:latin typeface="Calibri" pitchFamily="34" charset="0"/>
                <a:cs typeface="Calibri" pitchFamily="34" charset="0"/>
              </a:defRPr>
            </a:pPr>
            <a:r>
              <a:rPr lang="en-US" sz="1800" b="1" i="0" baseline="0" dirty="0">
                <a:latin typeface="Calibri" pitchFamily="34" charset="0"/>
                <a:cs typeface="Calibri" pitchFamily="34" charset="0"/>
              </a:rPr>
              <a:t>Respirable </a:t>
            </a:r>
            <a:r>
              <a:rPr lang="en-US" sz="1800" b="1" i="0" baseline="0" dirty="0" smtClean="0">
                <a:latin typeface="Calibri" pitchFamily="34" charset="0"/>
                <a:cs typeface="Calibri" pitchFamily="34" charset="0"/>
              </a:rPr>
              <a:t>Crystalline </a:t>
            </a:r>
            <a:r>
              <a:rPr lang="en-US" sz="1800" b="1" i="0" baseline="0" dirty="0">
                <a:latin typeface="Calibri" pitchFamily="34" charset="0"/>
                <a:cs typeface="Calibri" pitchFamily="34" charset="0"/>
              </a:rPr>
              <a:t>Silica( &lt;0.10 mg/m</a:t>
            </a:r>
            <a:r>
              <a:rPr lang="en-US" sz="1800" b="1" i="0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sz="1800" b="1" i="0" baseline="0" dirty="0">
                <a:latin typeface="Calibri" pitchFamily="34" charset="0"/>
                <a:cs typeface="Calibri" pitchFamily="34" charset="0"/>
              </a:rPr>
              <a:t> )</a:t>
            </a:r>
          </a:p>
          <a:p>
            <a:pPr>
              <a:defRPr>
                <a:latin typeface="Calibri" pitchFamily="34" charset="0"/>
                <a:cs typeface="Calibri" pitchFamily="34" charset="0"/>
              </a:defRPr>
            </a:pPr>
            <a:r>
              <a:rPr lang="en-US" sz="1800" b="1" i="0" baseline="0" dirty="0">
                <a:latin typeface="Calibri" pitchFamily="34" charset="0"/>
                <a:cs typeface="Calibri" pitchFamily="34" charset="0"/>
              </a:rPr>
              <a:t>2006 - 2010 </a:t>
            </a:r>
            <a:endParaRPr lang="en-US" dirty="0">
              <a:latin typeface="Calibri" pitchFamily="34" charset="0"/>
              <a:cs typeface="Calibri" pitchFamily="34" charset="0"/>
            </a:endParaRPr>
          </a:p>
        </c:rich>
      </c:tx>
      <c:layout>
        <c:manualLayout>
          <c:xMode val="edge"/>
          <c:yMode val="edge"/>
          <c:x val="0.24322596693050411"/>
          <c:y val="6.8542662227112378E-3"/>
        </c:manualLayout>
      </c:layout>
    </c:title>
    <c:plotArea>
      <c:layout>
        <c:manualLayout>
          <c:layoutTarget val="inner"/>
          <c:xMode val="edge"/>
          <c:yMode val="edge"/>
          <c:x val="4.0932139384721504E-2"/>
          <c:y val="0.16489505257479636"/>
          <c:w val="0.94404438603296459"/>
          <c:h val="0.72147849786673268"/>
        </c:manualLayout>
      </c:layout>
      <c:barChart>
        <c:barDir val="col"/>
        <c:grouping val="clustered"/>
        <c:ser>
          <c:idx val="0"/>
          <c:order val="0"/>
          <c:tx>
            <c:strRef>
              <c:f>'Silica Percentage'!$O$7</c:f>
              <c:strCache>
                <c:ptCount val="1"/>
                <c:pt idx="0">
                  <c:v>RSA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'Silica Percentage'!$P$6:$T$6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'Silica Percentage'!$P$7:$T$7</c:f>
              <c:numCache>
                <c:formatCode>General</c:formatCode>
                <c:ptCount val="5"/>
                <c:pt idx="0">
                  <c:v>94.5</c:v>
                </c:pt>
                <c:pt idx="1">
                  <c:v>91.59</c:v>
                </c:pt>
                <c:pt idx="2">
                  <c:v>89.06</c:v>
                </c:pt>
                <c:pt idx="3">
                  <c:v>89.64</c:v>
                </c:pt>
                <c:pt idx="4">
                  <c:v>84.81</c:v>
                </c:pt>
              </c:numCache>
            </c:numRef>
          </c:val>
        </c:ser>
        <c:gapWidth val="75"/>
        <c:overlap val="-25"/>
        <c:axId val="63434112"/>
        <c:axId val="65897600"/>
      </c:barChart>
      <c:catAx>
        <c:axId val="6343411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5897600"/>
        <c:crosses val="autoZero"/>
        <c:auto val="1"/>
        <c:lblAlgn val="ctr"/>
        <c:lblOffset val="100"/>
      </c:catAx>
      <c:valAx>
        <c:axId val="6589760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 b="1"/>
            </a:pPr>
            <a:endParaRPr lang="en-US"/>
          </a:p>
        </c:txPr>
        <c:crossAx val="63434112"/>
        <c:crosses val="autoZero"/>
        <c:crossBetween val="between"/>
      </c:valAx>
      <c:spPr>
        <a:solidFill>
          <a:srgbClr val="FFFFCC"/>
        </a:solidFill>
      </c:spPr>
    </c:plotArea>
    <c:legend>
      <c:legendPos val="b"/>
      <c:layout>
        <c:manualLayout>
          <c:xMode val="edge"/>
          <c:yMode val="edge"/>
          <c:x val="0.4758934531311147"/>
          <c:y val="0.95206435009058232"/>
          <c:w val="0.27766241618121784"/>
          <c:h val="3.5411188584528908E-2"/>
        </c:manualLayout>
      </c:layout>
    </c:legend>
    <c:plotVisOnly val="1"/>
    <c:dispBlanksAs val="gap"/>
  </c:chart>
  <c:spPr>
    <a:gradFill>
      <a:gsLst>
        <a:gs pos="0">
          <a:srgbClr val="FBEAC7"/>
        </a:gs>
        <a:gs pos="17999">
          <a:srgbClr val="FEE7F2"/>
        </a:gs>
        <a:gs pos="36000">
          <a:srgbClr val="FAC77D"/>
        </a:gs>
        <a:gs pos="61000">
          <a:srgbClr val="FBA97D"/>
        </a:gs>
        <a:gs pos="82001">
          <a:srgbClr val="FBD49C"/>
        </a:gs>
        <a:gs pos="100000">
          <a:srgbClr val="FEE7F2"/>
        </a:gs>
      </a:gsLst>
      <a:lin ang="5400000" scaled="0"/>
    </a:gradFill>
  </c:sp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en-ZA" sz="2400" b="1" i="0" u="none" strike="noStrike" baseline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defRPr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AMR:</a:t>
            </a:r>
            <a:r>
              <a:rPr lang="en-ZA" sz="2400" baseline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ZA" sz="2400" dirty="0" smtClean="0">
                <a:latin typeface="Calibri" pitchFamily="34" charset="0"/>
                <a:cs typeface="Calibri" pitchFamily="34" charset="0"/>
              </a:rPr>
              <a:t>Pulmonary TB diseases</a:t>
            </a:r>
          </a:p>
          <a:p>
            <a:pPr>
              <a:defRPr lang="en-ZA" sz="2400" b="1" i="0" u="none" strike="noStrike" baseline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defRPr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2009 </a:t>
            </a:r>
            <a:r>
              <a:rPr lang="en-ZA" sz="2400" dirty="0">
                <a:latin typeface="Calibri" pitchFamily="34" charset="0"/>
                <a:cs typeface="Calibri" pitchFamily="34" charset="0"/>
              </a:rPr>
              <a:t>to 2010</a:t>
            </a:r>
          </a:p>
        </c:rich>
      </c:tx>
      <c:layout>
        <c:manualLayout>
          <c:xMode val="edge"/>
          <c:yMode val="edge"/>
          <c:x val="0.36593055555555581"/>
          <c:y val="0"/>
        </c:manualLayout>
      </c:layout>
    </c:title>
    <c:plotArea>
      <c:layout>
        <c:manualLayout>
          <c:layoutTarget val="inner"/>
          <c:xMode val="edge"/>
          <c:yMode val="edge"/>
          <c:x val="0.10346402575966666"/>
          <c:y val="0.13536603532666541"/>
          <c:w val="0.89752638339462598"/>
          <c:h val="0.72183585159963382"/>
        </c:manualLayout>
      </c:layout>
      <c:barChart>
        <c:barDir val="col"/>
        <c:grouping val="clustered"/>
        <c:ser>
          <c:idx val="0"/>
          <c:order val="0"/>
          <c:tx>
            <c:strRef>
              <c:f>Sheet1!$E$11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Sheet1!$D$12:$D$17</c:f>
              <c:strCache>
                <c:ptCount val="6"/>
                <c:pt idx="0">
                  <c:v>Gold</c:v>
                </c:pt>
                <c:pt idx="1">
                  <c:v>Platinum</c:v>
                </c:pt>
                <c:pt idx="2">
                  <c:v>Coal</c:v>
                </c:pt>
                <c:pt idx="3">
                  <c:v>Diamonds</c:v>
                </c:pt>
                <c:pt idx="4">
                  <c:v>Other</c:v>
                </c:pt>
                <c:pt idx="5">
                  <c:v>Total</c:v>
                </c:pt>
              </c:strCache>
            </c:strRef>
          </c:cat>
          <c:val>
            <c:numRef>
              <c:f>Sheet1!$E$12:$E$17</c:f>
              <c:numCache>
                <c:formatCode>General</c:formatCode>
                <c:ptCount val="6"/>
                <c:pt idx="0">
                  <c:v>3266</c:v>
                </c:pt>
                <c:pt idx="1">
                  <c:v>873</c:v>
                </c:pt>
                <c:pt idx="2">
                  <c:v>207</c:v>
                </c:pt>
                <c:pt idx="3">
                  <c:v>4</c:v>
                </c:pt>
                <c:pt idx="4">
                  <c:v>129</c:v>
                </c:pt>
                <c:pt idx="5">
                  <c:v>4479</c:v>
                </c:pt>
              </c:numCache>
            </c:numRef>
          </c:val>
        </c:ser>
        <c:ser>
          <c:idx val="1"/>
          <c:order val="1"/>
          <c:tx>
            <c:strRef>
              <c:f>Sheet1!$F$11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Sheet1!$D$12:$D$17</c:f>
              <c:strCache>
                <c:ptCount val="6"/>
                <c:pt idx="0">
                  <c:v>Gold</c:v>
                </c:pt>
                <c:pt idx="1">
                  <c:v>Platinum</c:v>
                </c:pt>
                <c:pt idx="2">
                  <c:v>Coal</c:v>
                </c:pt>
                <c:pt idx="3">
                  <c:v>Diamonds</c:v>
                </c:pt>
                <c:pt idx="4">
                  <c:v>Other</c:v>
                </c:pt>
                <c:pt idx="5">
                  <c:v>Total</c:v>
                </c:pt>
              </c:strCache>
            </c:strRef>
          </c:cat>
          <c:val>
            <c:numRef>
              <c:f>Sheet1!$F$12:$F$17</c:f>
              <c:numCache>
                <c:formatCode>General</c:formatCode>
                <c:ptCount val="6"/>
                <c:pt idx="0">
                  <c:v>3243</c:v>
                </c:pt>
                <c:pt idx="1">
                  <c:v>993</c:v>
                </c:pt>
                <c:pt idx="2">
                  <c:v>162</c:v>
                </c:pt>
                <c:pt idx="3">
                  <c:v>8</c:v>
                </c:pt>
                <c:pt idx="4">
                  <c:v>46</c:v>
                </c:pt>
                <c:pt idx="5">
                  <c:v>4452</c:v>
                </c:pt>
              </c:numCache>
            </c:numRef>
          </c:val>
        </c:ser>
        <c:axId val="66347776"/>
        <c:axId val="66349312"/>
      </c:barChart>
      <c:catAx>
        <c:axId val="6634777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lang="en-ZA"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6349312"/>
        <c:crosses val="autoZero"/>
        <c:auto val="1"/>
        <c:lblAlgn val="ctr"/>
        <c:lblOffset val="100"/>
      </c:catAx>
      <c:valAx>
        <c:axId val="66349312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lang="en-ZA" sz="1200" b="1" i="0" u="none" strike="noStrike" baseline="0">
                <a:solidFill>
                  <a:srgbClr val="000000"/>
                </a:solidFill>
                <a:latin typeface="+mj-lt"/>
                <a:ea typeface="Calibri"/>
                <a:cs typeface="Calibri"/>
              </a:defRPr>
            </a:pPr>
            <a:endParaRPr lang="en-US"/>
          </a:p>
        </c:txPr>
        <c:crossAx val="663477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ZA" sz="1400" b="1" i="0" u="none" strike="noStrike" baseline="0">
                <a:solidFill>
                  <a:srgbClr val="000000"/>
                </a:solidFill>
                <a:latin typeface="+mj-lt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CC"/>
        </a:solidFill>
      </c:spPr>
    </c:plotArea>
    <c:plotVisOnly val="1"/>
    <c:dispBlanksAs val="gap"/>
  </c:chart>
  <c:spPr>
    <a:gradFill>
      <a:gsLst>
        <a:gs pos="0">
          <a:srgbClr val="FBEAC7"/>
        </a:gs>
        <a:gs pos="17999">
          <a:srgbClr val="FEE7F2"/>
        </a:gs>
        <a:gs pos="36000">
          <a:srgbClr val="FAC77D"/>
        </a:gs>
        <a:gs pos="61000">
          <a:srgbClr val="FBA97D"/>
        </a:gs>
        <a:gs pos="82001">
          <a:srgbClr val="FBD49C"/>
        </a:gs>
        <a:gs pos="100000">
          <a:srgbClr val="FEE7F2"/>
        </a:gs>
      </a:gsLst>
      <a:lin ang="5400000" scaled="0"/>
    </a:gra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lang="en-ZA" sz="2000" b="1" i="0" u="none" strike="noStrike" baseline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defRPr>
            </a:pPr>
            <a:r>
              <a:rPr lang="en-ZA" sz="2000" dirty="0" smtClean="0">
                <a:latin typeface="Calibri" pitchFamily="34" charset="0"/>
                <a:cs typeface="Calibri" pitchFamily="34" charset="0"/>
              </a:rPr>
              <a:t>AMR: Silicosis diseases </a:t>
            </a:r>
          </a:p>
          <a:p>
            <a:pPr>
              <a:defRPr lang="en-ZA" sz="2000" b="1" i="0" u="none" strike="noStrike" baseline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defRPr>
            </a:pPr>
            <a:r>
              <a:rPr lang="en-ZA" sz="2000" dirty="0" smtClean="0">
                <a:latin typeface="Calibri" pitchFamily="34" charset="0"/>
                <a:cs typeface="Calibri" pitchFamily="34" charset="0"/>
              </a:rPr>
              <a:t>2009 </a:t>
            </a:r>
            <a:r>
              <a:rPr lang="en-ZA" sz="2000" dirty="0">
                <a:latin typeface="Calibri" pitchFamily="34" charset="0"/>
                <a:cs typeface="Calibri" pitchFamily="34" charset="0"/>
              </a:rPr>
              <a:t>and 2010</a:t>
            </a:r>
          </a:p>
        </c:rich>
      </c:tx>
      <c:layout>
        <c:manualLayout>
          <c:xMode val="edge"/>
          <c:yMode val="edge"/>
          <c:x val="0.31541655730533746"/>
          <c:y val="2.8333333333333332E-2"/>
        </c:manualLayout>
      </c:layout>
    </c:title>
    <c:plotArea>
      <c:layout>
        <c:manualLayout>
          <c:layoutTarget val="inner"/>
          <c:xMode val="edge"/>
          <c:yMode val="edge"/>
          <c:x val="8.7240135723165649E-2"/>
          <c:y val="0.14233893263342137"/>
          <c:w val="0.82466469190407343"/>
          <c:h val="0.72495555555555735"/>
        </c:manualLayout>
      </c:layout>
      <c:barChart>
        <c:barDir val="col"/>
        <c:grouping val="clustered"/>
        <c:ser>
          <c:idx val="0"/>
          <c:order val="0"/>
          <c:tx>
            <c:strRef>
              <c:f>Sheet1!$E$3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Sheet1!$D$4:$D$9</c:f>
              <c:strCache>
                <c:ptCount val="6"/>
                <c:pt idx="0">
                  <c:v>Gold</c:v>
                </c:pt>
                <c:pt idx="1">
                  <c:v>Platinum</c:v>
                </c:pt>
                <c:pt idx="2">
                  <c:v>Coal</c:v>
                </c:pt>
                <c:pt idx="3">
                  <c:v>Diamonds</c:v>
                </c:pt>
                <c:pt idx="4">
                  <c:v>Other</c:v>
                </c:pt>
                <c:pt idx="5">
                  <c:v>Total</c:v>
                </c:pt>
              </c:strCache>
            </c:strRef>
          </c:cat>
          <c:val>
            <c:numRef>
              <c:f>Sheet1!$E$4:$E$9</c:f>
              <c:numCache>
                <c:formatCode>General</c:formatCode>
                <c:ptCount val="6"/>
                <c:pt idx="0">
                  <c:v>1430</c:v>
                </c:pt>
                <c:pt idx="1">
                  <c:v>165</c:v>
                </c:pt>
                <c:pt idx="2">
                  <c:v>12</c:v>
                </c:pt>
                <c:pt idx="3">
                  <c:v>4</c:v>
                </c:pt>
                <c:pt idx="4">
                  <c:v>95</c:v>
                </c:pt>
                <c:pt idx="5">
                  <c:v>1706</c:v>
                </c:pt>
              </c:numCache>
            </c:numRef>
          </c:val>
        </c:ser>
        <c:ser>
          <c:idx val="1"/>
          <c:order val="1"/>
          <c:tx>
            <c:strRef>
              <c:f>Sheet1!$F$3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Sheet1!$D$4:$D$9</c:f>
              <c:strCache>
                <c:ptCount val="6"/>
                <c:pt idx="0">
                  <c:v>Gold</c:v>
                </c:pt>
                <c:pt idx="1">
                  <c:v>Platinum</c:v>
                </c:pt>
                <c:pt idx="2">
                  <c:v>Coal</c:v>
                </c:pt>
                <c:pt idx="3">
                  <c:v>Diamonds</c:v>
                </c:pt>
                <c:pt idx="4">
                  <c:v>Other</c:v>
                </c:pt>
                <c:pt idx="5">
                  <c:v>Total</c:v>
                </c:pt>
              </c:strCache>
            </c:strRef>
          </c:cat>
          <c:val>
            <c:numRef>
              <c:f>Sheet1!$F$4:$F$9</c:f>
              <c:numCache>
                <c:formatCode>General</c:formatCode>
                <c:ptCount val="6"/>
                <c:pt idx="0">
                  <c:v>1642</c:v>
                </c:pt>
                <c:pt idx="1">
                  <c:v>89</c:v>
                </c:pt>
                <c:pt idx="2">
                  <c:v>3</c:v>
                </c:pt>
                <c:pt idx="3">
                  <c:v>0</c:v>
                </c:pt>
                <c:pt idx="4">
                  <c:v>8</c:v>
                </c:pt>
                <c:pt idx="5">
                  <c:v>1742</c:v>
                </c:pt>
              </c:numCache>
            </c:numRef>
          </c:val>
        </c:ser>
        <c:axId val="67850624"/>
        <c:axId val="67852160"/>
      </c:barChart>
      <c:catAx>
        <c:axId val="6785062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lang="en-ZA"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7852160"/>
        <c:crosses val="autoZero"/>
        <c:auto val="1"/>
        <c:lblAlgn val="ctr"/>
        <c:lblOffset val="100"/>
      </c:catAx>
      <c:valAx>
        <c:axId val="67852160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lang="en-ZA" sz="1200" b="1" i="0" u="none" strike="noStrike" baseline="0">
                <a:solidFill>
                  <a:srgbClr val="000000"/>
                </a:solidFill>
                <a:latin typeface="+mj-lt"/>
                <a:ea typeface="Calibri"/>
                <a:cs typeface="Calibri"/>
              </a:defRPr>
            </a:pPr>
            <a:endParaRPr lang="en-US"/>
          </a:p>
        </c:txPr>
        <c:crossAx val="678506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ZA" sz="1400" b="1" i="0" u="none" strike="noStrike" baseline="0">
                <a:solidFill>
                  <a:srgbClr val="000000"/>
                </a:solidFill>
                <a:latin typeface="+mj-lt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CC"/>
        </a:solidFill>
      </c:spPr>
    </c:plotArea>
    <c:plotVisOnly val="1"/>
    <c:dispBlanksAs val="gap"/>
  </c:chart>
  <c:spPr>
    <a:gradFill>
      <a:gsLst>
        <a:gs pos="0">
          <a:srgbClr val="FBEAC7"/>
        </a:gs>
        <a:gs pos="17999">
          <a:srgbClr val="FEE7F2"/>
        </a:gs>
        <a:gs pos="36000">
          <a:srgbClr val="FAC77D"/>
        </a:gs>
        <a:gs pos="61000">
          <a:srgbClr val="FBA97D"/>
        </a:gs>
        <a:gs pos="82001">
          <a:srgbClr val="FBD49C"/>
        </a:gs>
        <a:gs pos="100000">
          <a:srgbClr val="FEE7F2"/>
        </a:gs>
      </a:gsLst>
      <a:lin ang="5400000" scaled="0"/>
    </a:gra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lang="en-ZA" sz="2800" b="1" i="0" u="none" strike="noStrike" baseline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defRPr>
            </a:pPr>
            <a:r>
              <a:rPr lang="en-ZA" sz="2800" dirty="0" smtClean="0">
                <a:latin typeface="Calibri" pitchFamily="34" charset="0"/>
                <a:cs typeface="Calibri" pitchFamily="34" charset="0"/>
              </a:rPr>
              <a:t>AMR: Noise </a:t>
            </a:r>
            <a:r>
              <a:rPr lang="en-ZA" sz="2800" dirty="0">
                <a:latin typeface="Calibri" pitchFamily="34" charset="0"/>
                <a:cs typeface="Calibri" pitchFamily="34" charset="0"/>
              </a:rPr>
              <a:t>Induced Hearing Loss </a:t>
            </a:r>
            <a:r>
              <a:rPr lang="en-ZA" sz="2800" dirty="0" smtClean="0">
                <a:latin typeface="Calibri" pitchFamily="34" charset="0"/>
                <a:cs typeface="Calibri" pitchFamily="34" charset="0"/>
              </a:rPr>
              <a:t>diseases</a:t>
            </a:r>
          </a:p>
          <a:p>
            <a:pPr>
              <a:defRPr lang="en-ZA" sz="2800" b="1" i="0" u="none" strike="noStrike" baseline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defRPr>
            </a:pPr>
            <a:r>
              <a:rPr lang="en-ZA" sz="2800" dirty="0" smtClean="0">
                <a:latin typeface="Calibri" pitchFamily="34" charset="0"/>
                <a:cs typeface="Calibri" pitchFamily="34" charset="0"/>
              </a:rPr>
              <a:t>2009 to </a:t>
            </a:r>
            <a:r>
              <a:rPr lang="en-ZA" sz="2800" dirty="0">
                <a:latin typeface="Calibri" pitchFamily="34" charset="0"/>
                <a:cs typeface="Calibri" pitchFamily="34" charset="0"/>
              </a:rPr>
              <a:t>2010</a:t>
            </a:r>
          </a:p>
        </c:rich>
      </c:tx>
      <c:layout>
        <c:manualLayout>
          <c:xMode val="edge"/>
          <c:yMode val="edge"/>
          <c:x val="0.2325915354330709"/>
          <c:y val="7.972003499562585E-4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Sheet1!$E$19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Sheet1!$D$20:$D$25</c:f>
              <c:strCache>
                <c:ptCount val="6"/>
                <c:pt idx="0">
                  <c:v>Gold</c:v>
                </c:pt>
                <c:pt idx="1">
                  <c:v>Platinum</c:v>
                </c:pt>
                <c:pt idx="2">
                  <c:v>Coal</c:v>
                </c:pt>
                <c:pt idx="3">
                  <c:v>Diamonds</c:v>
                </c:pt>
                <c:pt idx="4">
                  <c:v>Other</c:v>
                </c:pt>
                <c:pt idx="5">
                  <c:v>Total</c:v>
                </c:pt>
              </c:strCache>
            </c:strRef>
          </c:cat>
          <c:val>
            <c:numRef>
              <c:f>Sheet1!$E$20:$E$25</c:f>
              <c:numCache>
                <c:formatCode>General</c:formatCode>
                <c:ptCount val="6"/>
                <c:pt idx="0">
                  <c:v>597</c:v>
                </c:pt>
                <c:pt idx="1">
                  <c:v>312</c:v>
                </c:pt>
                <c:pt idx="2">
                  <c:v>117</c:v>
                </c:pt>
                <c:pt idx="3">
                  <c:v>52</c:v>
                </c:pt>
                <c:pt idx="4">
                  <c:v>265</c:v>
                </c:pt>
                <c:pt idx="5">
                  <c:v>1343</c:v>
                </c:pt>
              </c:numCache>
            </c:numRef>
          </c:val>
        </c:ser>
        <c:ser>
          <c:idx val="1"/>
          <c:order val="1"/>
          <c:tx>
            <c:strRef>
              <c:f>Sheet1!$F$19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Sheet1!$D$20:$D$25</c:f>
              <c:strCache>
                <c:ptCount val="6"/>
                <c:pt idx="0">
                  <c:v>Gold</c:v>
                </c:pt>
                <c:pt idx="1">
                  <c:v>Platinum</c:v>
                </c:pt>
                <c:pt idx="2">
                  <c:v>Coal</c:v>
                </c:pt>
                <c:pt idx="3">
                  <c:v>Diamonds</c:v>
                </c:pt>
                <c:pt idx="4">
                  <c:v>Other</c:v>
                </c:pt>
                <c:pt idx="5">
                  <c:v>Total</c:v>
                </c:pt>
              </c:strCache>
            </c:strRef>
          </c:cat>
          <c:val>
            <c:numRef>
              <c:f>Sheet1!$F$20:$F$25</c:f>
              <c:numCache>
                <c:formatCode>General</c:formatCode>
                <c:ptCount val="6"/>
                <c:pt idx="0">
                  <c:v>590</c:v>
                </c:pt>
                <c:pt idx="1">
                  <c:v>237</c:v>
                </c:pt>
                <c:pt idx="2">
                  <c:v>93</c:v>
                </c:pt>
                <c:pt idx="3">
                  <c:v>10</c:v>
                </c:pt>
                <c:pt idx="4">
                  <c:v>282</c:v>
                </c:pt>
                <c:pt idx="5">
                  <c:v>1212</c:v>
                </c:pt>
              </c:numCache>
            </c:numRef>
          </c:val>
        </c:ser>
        <c:axId val="67878912"/>
        <c:axId val="67880448"/>
      </c:barChart>
      <c:catAx>
        <c:axId val="67878912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lang="en-ZA"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7880448"/>
        <c:crosses val="autoZero"/>
        <c:auto val="1"/>
        <c:lblAlgn val="ctr"/>
        <c:lblOffset val="100"/>
      </c:catAx>
      <c:valAx>
        <c:axId val="67880448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lang="en-ZA" sz="1200" b="1" i="0" u="none" strike="noStrike" baseline="0">
                <a:solidFill>
                  <a:srgbClr val="000000"/>
                </a:solidFill>
                <a:latin typeface="+mj-lt"/>
                <a:ea typeface="Calibri"/>
                <a:cs typeface="Calibri"/>
              </a:defRPr>
            </a:pPr>
            <a:endParaRPr lang="en-US"/>
          </a:p>
        </c:txPr>
        <c:crossAx val="6787891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ZA" sz="1400" b="1" i="0" u="none" strike="noStrike" baseline="0">
                <a:solidFill>
                  <a:srgbClr val="000000"/>
                </a:solidFill>
                <a:latin typeface="+mj-lt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CC"/>
        </a:solidFill>
      </c:spPr>
    </c:plotArea>
    <c:plotVisOnly val="1"/>
    <c:dispBlanksAs val="gap"/>
  </c:chart>
  <c:spPr>
    <a:gradFill>
      <a:gsLst>
        <a:gs pos="0">
          <a:srgbClr val="FBEAC7"/>
        </a:gs>
        <a:gs pos="17999">
          <a:srgbClr val="FEE7F2"/>
        </a:gs>
        <a:gs pos="36000">
          <a:srgbClr val="FAC77D"/>
        </a:gs>
        <a:gs pos="61000">
          <a:srgbClr val="FBA97D"/>
        </a:gs>
        <a:gs pos="82001">
          <a:srgbClr val="FBD49C"/>
        </a:gs>
        <a:gs pos="100000">
          <a:srgbClr val="FEE7F2"/>
        </a:gs>
      </a:gsLst>
      <a:lin ang="5400000" scaled="0"/>
    </a:gra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0.40233</cdr:x>
      <cdr:y>0.01772</cdr:y>
    </cdr:from>
    <cdr:to>
      <cdr:x>0.825</cdr:x>
      <cdr:y>0.05333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78906" y="101270"/>
          <a:ext cx="3864893" cy="2035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b="1" dirty="0" smtClean="0">
              <a:latin typeface="Arial Rounded MT Bold" pitchFamily="34" charset="0"/>
            </a:rPr>
            <a:t>FATALITIES BY MONTH</a:t>
          </a:r>
          <a:endParaRPr lang="en-US" sz="2000" b="1" dirty="0">
            <a:latin typeface="Arial Rounded MT Bold" pitchFamily="34" charset="0"/>
          </a:endParaRPr>
        </a:p>
        <a:p xmlns:a="http://schemas.openxmlformats.org/drawingml/2006/main">
          <a:r>
            <a:rPr lang="en-US" sz="1600" b="1" dirty="0">
              <a:latin typeface="Arial Rounded MT Bold" pitchFamily="34" charset="0"/>
            </a:rPr>
            <a:t>        </a:t>
          </a:r>
          <a:r>
            <a:rPr lang="en-US" sz="1600" b="1" dirty="0" smtClean="0">
              <a:latin typeface="Arial Rounded MT Bold" pitchFamily="34" charset="0"/>
            </a:rPr>
            <a:t>   ALL </a:t>
          </a:r>
          <a:r>
            <a:rPr lang="en-US" sz="1600" b="1" dirty="0">
              <a:latin typeface="Arial Rounded MT Bold" pitchFamily="34" charset="0"/>
            </a:rPr>
            <a:t>MINES</a:t>
          </a:r>
        </a:p>
        <a:p xmlns:a="http://schemas.openxmlformats.org/drawingml/2006/main">
          <a:r>
            <a:rPr lang="en-US" sz="1600" b="1" dirty="0">
              <a:latin typeface="Arial Rounded MT Bold" pitchFamily="34" charset="0"/>
            </a:rPr>
            <a:t>    Jan</a:t>
          </a:r>
          <a:r>
            <a:rPr lang="en-US" sz="1600" b="1" baseline="0" dirty="0">
              <a:latin typeface="Arial Rounded MT Bold" pitchFamily="34" charset="0"/>
            </a:rPr>
            <a:t> </a:t>
          </a:r>
          <a:r>
            <a:rPr lang="en-US" sz="1600" b="1" dirty="0">
              <a:latin typeface="Arial Rounded MT Bold" pitchFamily="34" charset="0"/>
            </a:rPr>
            <a:t>2011 - April</a:t>
          </a:r>
          <a:r>
            <a:rPr lang="en-US" sz="1600" b="1" baseline="0" dirty="0">
              <a:latin typeface="Arial Rounded MT Bold" pitchFamily="34" charset="0"/>
            </a:rPr>
            <a:t> </a:t>
          </a:r>
          <a:r>
            <a:rPr lang="en-US" sz="1600" b="1" dirty="0">
              <a:latin typeface="Arial Rounded MT Bold" pitchFamily="34" charset="0"/>
            </a:rPr>
            <a:t>2012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0.29059</cdr:x>
      <cdr:y>0</cdr:y>
    </cdr:from>
    <cdr:to>
      <cdr:x>0.76516</cdr:x>
      <cdr:y>0.08453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04224" y="0"/>
          <a:ext cx="4416369" cy="5145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2200" b="1" dirty="0">
              <a:latin typeface="Arial Rounded MT Bold" pitchFamily="34" charset="0"/>
            </a:rPr>
            <a:t>Main Contributors of Fatalities</a:t>
          </a:r>
        </a:p>
        <a:p xmlns:a="http://schemas.openxmlformats.org/drawingml/2006/main">
          <a:pPr algn="ctr"/>
          <a:r>
            <a:rPr lang="en-US" sz="1800" b="1" dirty="0">
              <a:latin typeface="Arial Rounded MT Bold" pitchFamily="34" charset="0"/>
            </a:rPr>
            <a:t> </a:t>
          </a:r>
          <a:r>
            <a:rPr lang="en-US" sz="1800" b="1" dirty="0" smtClean="0">
              <a:latin typeface="Arial Rounded MT Bold" pitchFamily="34" charset="0"/>
            </a:rPr>
            <a:t>All Mines</a:t>
          </a:r>
          <a:endParaRPr lang="en-US" sz="1800" b="1" dirty="0">
            <a:latin typeface="Arial Rounded MT Bold" pitchFamily="34" charset="0"/>
          </a:endParaRPr>
        </a:p>
        <a:p xmlns:a="http://schemas.openxmlformats.org/drawingml/2006/main">
          <a:pPr algn="ctr"/>
          <a:r>
            <a:rPr lang="en-US" sz="1800" b="1" dirty="0" smtClean="0">
              <a:latin typeface="Arial Rounded MT Bold" pitchFamily="34" charset="0"/>
            </a:rPr>
            <a:t>2011</a:t>
          </a:r>
          <a:endParaRPr lang="en-US" sz="1800" b="1" dirty="0">
            <a:latin typeface="Arial Rounded MT Bold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0.03877</cdr:x>
      <cdr:y>0.22667</cdr:y>
    </cdr:from>
    <cdr:to>
      <cdr:x>0.975</cdr:x>
      <cdr:y>0.24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354513" y="1295400"/>
          <a:ext cx="8560887" cy="7620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00FF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3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33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ADFAC-FFCB-459C-9397-3BBB2B336B88}" type="datetimeFigureOut">
              <a:rPr lang="en-US" smtClean="0"/>
              <a:pPr/>
              <a:t>5/17/2012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34125"/>
            <a:ext cx="4302125" cy="333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6334125"/>
            <a:ext cx="4303713" cy="333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E274F-09D1-4C9F-B4CA-E8319825D7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614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3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af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13" y="0"/>
            <a:ext cx="4302125" cy="333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2133D95-F4D2-453B-A7DE-B9FA1E8271C0}" type="datetimeFigureOut">
              <a:rPr lang="af-ZA"/>
              <a:pPr>
                <a:defRPr/>
              </a:pPr>
              <a:t>2012/05/17</a:t>
            </a:fld>
            <a:endParaRPr lang="af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97238" y="500063"/>
            <a:ext cx="3333750" cy="2500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af-Z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167063"/>
            <a:ext cx="7943850" cy="300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af-Z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34125"/>
            <a:ext cx="4302125" cy="333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af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13" y="6334125"/>
            <a:ext cx="4302125" cy="333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D6F37B-1F8B-41EB-867C-86AD1F9C4D1D}" type="slidenum">
              <a:rPr lang="af-ZA"/>
              <a:pPr>
                <a:defRPr/>
              </a:pPr>
              <a:t>‹#›</a:t>
            </a:fld>
            <a:endParaRPr lang="af-ZA"/>
          </a:p>
        </p:txBody>
      </p:sp>
    </p:spTree>
    <p:extLst>
      <p:ext uri="{BB962C8B-B14F-4D97-AF65-F5344CB8AC3E}">
        <p14:creationId xmlns="" xmlns:p14="http://schemas.microsoft.com/office/powerpoint/2010/main" val="256380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A1E1F-724B-4B06-8371-739168D603D1}" type="slidenum">
              <a:rPr lang="en-ZA"/>
              <a:pPr/>
              <a:t>1</a:t>
            </a:fld>
            <a:endParaRPr lang="en-ZA" dirty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f-ZA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42AF54-1C8E-4BEC-BB58-0CC530642487}" type="slidenum">
              <a:rPr lang="af-ZA" smtClean="0"/>
              <a:pPr/>
              <a:t>14</a:t>
            </a:fld>
            <a:endParaRPr lang="af-Z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8EC0-884C-4F3B-AAFA-AB3AE65F34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26F4C-2BA6-4B61-B09F-E443C457F5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39C26-B797-4784-8370-A62935537A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6BA6E-CA8E-42F1-8D3F-9F7250EF8A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C987B-B73C-42A6-A1A3-8BDA4C1567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FADA2-1D9D-4188-AE3E-8877B96A2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9D2D1-7BFA-44CF-8FB5-6D7868A1FA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AE94-96C4-475C-BA42-711811A20C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14559-783A-4BFD-BEFE-BE714DE411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60264-1B0E-4D39-8CDA-6083298770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f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9FD75-5845-43D9-95AF-284DE83FE5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1435E61-C9F7-4559-B2AD-8ACAE1A37B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6BA6E-CA8E-42F1-8D3F-9F7250EF8A2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76400" y="1143000"/>
            <a:ext cx="7162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    Overview of health and safety performance within the mining industry.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 18 May 2012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Mine Health and Safety Inspectorate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7315200" cy="731837"/>
          </a:xfrm>
          <a:noFill/>
        </p:spPr>
        <p:txBody>
          <a:bodyPr/>
          <a:lstStyle/>
          <a:p>
            <a:pPr eaLnBrk="1" hangingPunct="1"/>
            <a:r>
              <a:rPr lang="en-ZA" sz="3200" b="1" dirty="0" smtClean="0">
                <a:latin typeface="Arial Rounded MT Bold" pitchFamily="34" charset="0"/>
              </a:rPr>
              <a:t>MMPA CONGRESS </a:t>
            </a:r>
            <a:endParaRPr lang="en-ZA" sz="3200" b="1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71494801"/>
              </p:ext>
            </p:extLst>
          </p:nvPr>
        </p:nvGraphicFramePr>
        <p:xfrm>
          <a:off x="0" y="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06905448"/>
              </p:ext>
            </p:extLst>
          </p:nvPr>
        </p:nvGraphicFramePr>
        <p:xfrm>
          <a:off x="0" y="1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43549730"/>
              </p:ext>
            </p:extLst>
          </p:nvPr>
        </p:nvGraphicFramePr>
        <p:xfrm>
          <a:off x="0" y="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7286501"/>
              </p:ext>
            </p:extLst>
          </p:nvPr>
        </p:nvGraphicFramePr>
        <p:xfrm>
          <a:off x="0" y="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1828800" y="1905000"/>
            <a:ext cx="7315200" cy="2590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1828800" y="533400"/>
            <a:ext cx="73152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7800" indent="-177800" algn="just">
              <a:spcBef>
                <a:spcPct val="50000"/>
              </a:spcBef>
              <a:buFont typeface="Arial" pitchFamily="34" charset="0"/>
              <a:buChar char="•"/>
            </a:pPr>
            <a:r>
              <a:rPr lang="en-ZA" sz="2400" dirty="0" smtClean="0"/>
              <a:t>Entrenching </a:t>
            </a:r>
            <a:r>
              <a:rPr lang="en-ZA" sz="2400" dirty="0" smtClean="0"/>
              <a:t>a sustainable culture for all mine personnel to ensure a balanced approach on health and safety matters in the mining </a:t>
            </a:r>
            <a:r>
              <a:rPr lang="en-ZA" sz="2400" dirty="0" smtClean="0"/>
              <a:t>sector. </a:t>
            </a:r>
            <a:endParaRPr lang="en-ZA" sz="2400" dirty="0" smtClean="0"/>
          </a:p>
          <a:p>
            <a:pPr marL="177800" indent="-177800" algn="just">
              <a:spcBef>
                <a:spcPct val="50000"/>
              </a:spcBef>
              <a:buFont typeface="Arial" pitchFamily="34" charset="0"/>
              <a:buChar char="•"/>
            </a:pPr>
            <a:r>
              <a:rPr lang="en-ZA" sz="2400" dirty="0" smtClean="0"/>
              <a:t>Skills shortage of qualified occupational medical practitioners and hygienists.</a:t>
            </a:r>
          </a:p>
          <a:p>
            <a:pPr marL="177800" indent="-177800" algn="just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/>
              <a:t>Inaccurate/Inadequate</a:t>
            </a:r>
            <a:r>
              <a:rPr lang="en-US" sz="2400" dirty="0" smtClean="0"/>
              <a:t>, late and non submission of health statutory </a:t>
            </a:r>
            <a:r>
              <a:rPr lang="en-US" sz="2400" dirty="0" smtClean="0"/>
              <a:t>reports, including occupational hygiene measurements and TB.</a:t>
            </a:r>
            <a:endParaRPr lang="en-ZA" sz="2400" b="1" dirty="0" smtClean="0"/>
          </a:p>
          <a:p>
            <a:pPr marL="177800" indent="-177800" algn="just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/>
              <a:t>Inadequate linkage between occupational hygiene measurements  and medical surveillance </a:t>
            </a:r>
            <a:r>
              <a:rPr lang="en-US" sz="2400" dirty="0" smtClean="0"/>
              <a:t>records.</a:t>
            </a:r>
            <a:endParaRPr lang="en-US" sz="2400" dirty="0" smtClean="0"/>
          </a:p>
          <a:p>
            <a:pPr marL="177800" indent="-177800" algn="just">
              <a:spcBef>
                <a:spcPct val="50000"/>
              </a:spcBef>
              <a:buFont typeface="Arial" pitchFamily="34" charset="0"/>
              <a:buChar char="•"/>
            </a:pPr>
            <a:r>
              <a:rPr lang="en-ZA" sz="2400" dirty="0" smtClean="0">
                <a:latin typeface="+mn-lt"/>
              </a:rPr>
              <a:t>Ensuring that workers are timeously made aware of their right to appeal in terms of Section 20</a:t>
            </a:r>
            <a:r>
              <a:rPr lang="en-ZA" sz="2400" b="1" dirty="0" smtClean="0">
                <a:latin typeface="+mn-lt"/>
              </a:rPr>
              <a:t>. </a:t>
            </a:r>
            <a:endParaRPr lang="en-ZA" sz="2400" b="1" dirty="0" smtClean="0">
              <a:latin typeface="+mn-lt"/>
            </a:endParaRPr>
          </a:p>
          <a:p>
            <a:pPr marL="280988" indent="-280988" algn="just">
              <a:spcBef>
                <a:spcPct val="50000"/>
              </a:spcBef>
              <a:buFont typeface="Arial" pitchFamily="34" charset="0"/>
              <a:buChar char="•"/>
            </a:pPr>
            <a:endParaRPr lang="en-ZA" sz="2400" b="1" dirty="0" smtClean="0">
              <a:latin typeface="+mj-lt"/>
            </a:endParaRPr>
          </a:p>
        </p:txBody>
      </p:sp>
      <p:sp>
        <p:nvSpPr>
          <p:cNvPr id="8" name="Text Box 83"/>
          <p:cNvSpPr txBox="1">
            <a:spLocks noChangeArrowheads="1"/>
          </p:cNvSpPr>
          <p:nvPr/>
        </p:nvSpPr>
        <p:spPr bwMode="auto">
          <a:xfrm>
            <a:off x="1066800" y="0"/>
            <a:ext cx="80772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ZA" sz="4000" b="1" i="1" dirty="0" smtClean="0">
                <a:latin typeface="Calibri" pitchFamily="34" charset="0"/>
                <a:cs typeface="Calibri" pitchFamily="34" charset="0"/>
              </a:rPr>
              <a:t>CHALLENGES</a:t>
            </a:r>
            <a:endParaRPr lang="en-GB" sz="4000" b="1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676400" y="609600"/>
            <a:ext cx="7467600" cy="4953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77800" indent="-177800" algn="just"/>
            <a:r>
              <a:rPr lang="en-ZA" sz="2400" dirty="0" smtClean="0"/>
              <a:t>2003 OHS </a:t>
            </a:r>
            <a:r>
              <a:rPr lang="en-ZA" sz="2400" dirty="0" smtClean="0"/>
              <a:t>Milestones – 2013 a reporting year on </a:t>
            </a:r>
            <a:r>
              <a:rPr lang="en-ZA" sz="2400" dirty="0" smtClean="0"/>
              <a:t>elimination of silicosis, noise induced hearing loss, fatalities and injuries.</a:t>
            </a:r>
          </a:p>
          <a:p>
            <a:pPr marL="177800" indent="-177800" algn="just"/>
            <a:endParaRPr lang="en-ZA" sz="1600" dirty="0" smtClean="0">
              <a:cs typeface="Calibri" pitchFamily="34" charset="0"/>
            </a:endParaRPr>
          </a:p>
          <a:p>
            <a:pPr marL="177800" indent="-177800" algn="just"/>
            <a:r>
              <a:rPr lang="en-US" sz="2400" dirty="0" smtClean="0">
                <a:cs typeface="Calibri" pitchFamily="34" charset="0"/>
              </a:rPr>
              <a:t>DMR Chief </a:t>
            </a:r>
            <a:r>
              <a:rPr lang="en-US" sz="2400" dirty="0" smtClean="0">
                <a:cs typeface="Calibri" pitchFamily="34" charset="0"/>
              </a:rPr>
              <a:t>Directorate: Occupational Health </a:t>
            </a:r>
            <a:r>
              <a:rPr lang="en-US" sz="2400" dirty="0" smtClean="0">
                <a:cs typeface="Calibri" pitchFamily="34" charset="0"/>
              </a:rPr>
              <a:t>has been established and is operational.</a:t>
            </a:r>
          </a:p>
          <a:p>
            <a:pPr marL="177800" indent="-177800" algn="just"/>
            <a:endParaRPr lang="en-US" sz="1600" dirty="0" smtClean="0">
              <a:cs typeface="Calibri" pitchFamily="34" charset="0"/>
            </a:endParaRPr>
          </a:p>
          <a:p>
            <a:pPr marL="177800" indent="-177800" algn="just"/>
            <a:r>
              <a:rPr lang="en-US" sz="2400" dirty="0" smtClean="0">
                <a:cs typeface="Calibri" pitchFamily="34" charset="0"/>
              </a:rPr>
              <a:t>Department </a:t>
            </a:r>
            <a:r>
              <a:rPr lang="en-US" sz="2400" dirty="0" smtClean="0">
                <a:cs typeface="Arial" charset="0"/>
              </a:rPr>
              <a:t>is </a:t>
            </a:r>
            <a:r>
              <a:rPr lang="en-US" sz="2400" dirty="0" smtClean="0">
                <a:cs typeface="Arial" charset="0"/>
              </a:rPr>
              <a:t>going to engage in </a:t>
            </a:r>
            <a:r>
              <a:rPr lang="en-US" sz="2400" dirty="0" smtClean="0">
                <a:cs typeface="Arial" charset="0"/>
              </a:rPr>
              <a:t>a </a:t>
            </a:r>
            <a:r>
              <a:rPr lang="en-US" sz="2400" dirty="0" smtClean="0">
                <a:cs typeface="Arial" charset="0"/>
              </a:rPr>
              <a:t>verification and validation project of dust bearing silica quartz and air quantity measurements</a:t>
            </a:r>
            <a:r>
              <a:rPr lang="en-US" sz="2400" dirty="0" smtClean="0">
                <a:cs typeface="Arial" charset="0"/>
              </a:rPr>
              <a:t>.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marL="177800" indent="-177800" algn="just"/>
            <a:endParaRPr lang="en-US" sz="1600" dirty="0" smtClean="0"/>
          </a:p>
          <a:p>
            <a:pPr marL="177800" indent="-177800" algn="just"/>
            <a:r>
              <a:rPr lang="en-US" sz="2400" dirty="0" smtClean="0"/>
              <a:t>The </a:t>
            </a:r>
            <a:r>
              <a:rPr lang="en-US" sz="2400" dirty="0" smtClean="0"/>
              <a:t>Mine Health and Safety Act is being amended to improve on compliance and </a:t>
            </a:r>
            <a:r>
              <a:rPr lang="en-US" sz="2400" dirty="0" smtClean="0"/>
              <a:t>thus </a:t>
            </a:r>
            <a:r>
              <a:rPr lang="en-US" sz="2400" dirty="0" smtClean="0"/>
              <a:t>health and safety </a:t>
            </a:r>
            <a:r>
              <a:rPr lang="en-US" sz="2400" dirty="0" smtClean="0"/>
              <a:t>trends</a:t>
            </a:r>
            <a:r>
              <a:rPr lang="en-US" sz="2400" dirty="0" smtClean="0"/>
              <a:t>.</a:t>
            </a:r>
            <a:endParaRPr lang="en-ZA" sz="2400" dirty="0" smtClean="0"/>
          </a:p>
          <a:p>
            <a:pPr marL="177800" indent="-177800" algn="just"/>
            <a:endParaRPr lang="en-US" sz="2400" dirty="0"/>
          </a:p>
        </p:txBody>
      </p:sp>
      <p:sp>
        <p:nvSpPr>
          <p:cNvPr id="5" name="Text Placeholder 4"/>
          <p:cNvSpPr txBox="1">
            <a:spLocks/>
          </p:cNvSpPr>
          <p:nvPr/>
        </p:nvSpPr>
        <p:spPr>
          <a:xfrm>
            <a:off x="2133600" y="0"/>
            <a:ext cx="6705600" cy="68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TOPICAL ISSUES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9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676400" y="533400"/>
            <a:ext cx="7467600" cy="4953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77800" indent="-177800" algn="just">
              <a:tabLst>
                <a:tab pos="630238" algn="l"/>
              </a:tabLst>
            </a:pPr>
            <a:r>
              <a:rPr lang="en-US" sz="2600" dirty="0" smtClean="0">
                <a:cs typeface="Calibri" pitchFamily="34" charset="0"/>
              </a:rPr>
              <a:t>The Department has commenced with Ministerial Group Audits focusing on  control measures of airborne pollutants, noise; TB, HIV and AIDS; non-communicable diseases; living and change house conditions. </a:t>
            </a:r>
          </a:p>
          <a:p>
            <a:pPr marL="177800" indent="-177800" algn="just">
              <a:tabLst>
                <a:tab pos="630238" algn="l"/>
              </a:tabLst>
            </a:pPr>
            <a:endParaRPr lang="en-US" sz="1800" dirty="0" smtClean="0">
              <a:cs typeface="Calibri" pitchFamily="34" charset="0"/>
            </a:endParaRPr>
          </a:p>
          <a:p>
            <a:pPr marL="177800" indent="-177800" algn="just">
              <a:tabLst>
                <a:tab pos="630238" algn="l"/>
              </a:tabLst>
            </a:pPr>
            <a:r>
              <a:rPr lang="en-US" sz="2600" dirty="0" smtClean="0">
                <a:cs typeface="Calibri" pitchFamily="34" charset="0"/>
              </a:rPr>
              <a:t>DMR is collaborating with DoH, DoL and tripartite stakeholders in monitoring the i</a:t>
            </a:r>
            <a:r>
              <a:rPr lang="en-ZA" sz="2600" dirty="0" smtClean="0">
                <a:cs typeface="Calibri" pitchFamily="34" charset="0"/>
              </a:rPr>
              <a:t>mplementation of the 2011 Mine Health and Safety Summit Commitments on </a:t>
            </a:r>
            <a:r>
              <a:rPr lang="en-US" sz="2600" dirty="0" smtClean="0">
                <a:cs typeface="Calibri" pitchFamily="34" charset="0"/>
              </a:rPr>
              <a:t>TB, HIV and AIDS; </a:t>
            </a:r>
            <a:r>
              <a:rPr lang="en-ZA" sz="2600" dirty="0" smtClean="0">
                <a:cs typeface="Calibri" pitchFamily="34" charset="0"/>
              </a:rPr>
              <a:t>elimination of silicosis and noise induced hearing loss; </a:t>
            </a:r>
            <a:r>
              <a:rPr lang="en-US" sz="2600" dirty="0" smtClean="0">
                <a:cs typeface="Calibri" pitchFamily="34" charset="0"/>
              </a:rPr>
              <a:t>Culture </a:t>
            </a:r>
            <a:r>
              <a:rPr lang="en-US" sz="2600" dirty="0" smtClean="0">
                <a:cs typeface="Calibri" pitchFamily="34" charset="0"/>
              </a:rPr>
              <a:t>Transformation </a:t>
            </a:r>
            <a:r>
              <a:rPr lang="en-US" sz="2600" dirty="0" smtClean="0">
                <a:cs typeface="Calibri" pitchFamily="34" charset="0"/>
              </a:rPr>
              <a:t>Framework and Centre </a:t>
            </a:r>
            <a:r>
              <a:rPr lang="en-US" sz="2600" dirty="0" smtClean="0">
                <a:cs typeface="Calibri" pitchFamily="34" charset="0"/>
              </a:rPr>
              <a:t>of Excellence. </a:t>
            </a:r>
          </a:p>
          <a:p>
            <a:pPr marL="177800" indent="-177800" algn="just">
              <a:buNone/>
              <a:tabLst>
                <a:tab pos="630238" algn="l"/>
              </a:tabLst>
            </a:pPr>
            <a:endParaRPr lang="en-US" sz="2600" dirty="0" smtClean="0">
              <a:cs typeface="Calibri" pitchFamily="34" charset="0"/>
            </a:endParaRPr>
          </a:p>
          <a:p>
            <a:pPr marL="346075" indent="-346075" defTabSz="161925">
              <a:buFontTx/>
              <a:buNone/>
              <a:tabLst>
                <a:tab pos="346075" algn="l"/>
              </a:tabLst>
            </a:pPr>
            <a:r>
              <a:rPr lang="en-US" sz="26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     </a:t>
            </a:r>
            <a:endParaRPr lang="en-US" sz="2600" dirty="0" smtClean="0"/>
          </a:p>
          <a:p>
            <a:endParaRPr lang="en-US" sz="2600" dirty="0" smtClean="0"/>
          </a:p>
          <a:p>
            <a:pPr algn="just">
              <a:tabLst>
                <a:tab pos="346075" algn="l"/>
              </a:tabLst>
            </a:pPr>
            <a:r>
              <a:rPr lang="en-US" sz="2600" dirty="0" smtClean="0"/>
              <a:t> </a:t>
            </a:r>
          </a:p>
          <a:p>
            <a:pPr>
              <a:buFontTx/>
              <a:buNone/>
            </a:pPr>
            <a:endParaRPr lang="en-US" sz="2600" dirty="0"/>
          </a:p>
        </p:txBody>
      </p:sp>
      <p:sp>
        <p:nvSpPr>
          <p:cNvPr id="5" name="Text Placeholder 4"/>
          <p:cNvSpPr txBox="1">
            <a:spLocks/>
          </p:cNvSpPr>
          <p:nvPr/>
        </p:nvSpPr>
        <p:spPr>
          <a:xfrm>
            <a:off x="2133600" y="0"/>
            <a:ext cx="6705600" cy="68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TOPICAL ISSUES (Cont.)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975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752600" y="685800"/>
            <a:ext cx="7162800" cy="4800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47813" y="115888"/>
            <a:ext cx="7596187" cy="720725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52601" y="914400"/>
            <a:ext cx="73914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7800" indent="-1778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Although there has been a significant </a:t>
            </a:r>
            <a:r>
              <a:rPr lang="en-US" sz="2800" dirty="0"/>
              <a:t>progress in OHS in SA </a:t>
            </a:r>
            <a:r>
              <a:rPr lang="en-US" sz="2800" dirty="0" smtClean="0"/>
              <a:t>mines, </a:t>
            </a:r>
            <a:r>
              <a:rPr lang="en-US" sz="2800" dirty="0" smtClean="0"/>
              <a:t>a collective effort is still required to prevent </a:t>
            </a:r>
            <a:r>
              <a:rPr lang="en-US" sz="2800" dirty="0" smtClean="0"/>
              <a:t>harm on mine workers.</a:t>
            </a:r>
            <a:endParaRPr lang="en-US" sz="2800" dirty="0"/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/>
          </a:p>
          <a:p>
            <a:pPr marL="177800" indent="-1778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/>
              <a:t>High levels of </a:t>
            </a:r>
            <a:r>
              <a:rPr lang="en-US" sz="2800" dirty="0" smtClean="0"/>
              <a:t>death</a:t>
            </a:r>
            <a:r>
              <a:rPr lang="en-US" sz="2800" dirty="0"/>
              <a:t>, </a:t>
            </a:r>
            <a:r>
              <a:rPr lang="en-US" sz="2800" dirty="0" smtClean="0"/>
              <a:t>injuries </a:t>
            </a:r>
            <a:r>
              <a:rPr lang="en-US" sz="2800" dirty="0"/>
              <a:t>and </a:t>
            </a:r>
            <a:r>
              <a:rPr lang="en-US" sz="2800" dirty="0" smtClean="0"/>
              <a:t>diseases still remain of great concern.</a:t>
            </a:r>
            <a:endParaRPr lang="en-US" sz="2800" dirty="0"/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/>
          </a:p>
          <a:p>
            <a:pPr marL="177800" lvl="0" indent="-1778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ZA" sz="2800" kern="0" dirty="0" smtClean="0">
                <a:cs typeface="Times New Roman" pitchFamily="18" charset="0"/>
              </a:rPr>
              <a:t>Each stakeholder </a:t>
            </a:r>
            <a:r>
              <a:rPr lang="en-ZA" sz="2800" kern="0" dirty="0" smtClean="0">
                <a:cs typeface="Times New Roman" pitchFamily="18" charset="0"/>
              </a:rPr>
              <a:t>has </a:t>
            </a:r>
            <a:r>
              <a:rPr lang="en-ZA" sz="2800" kern="0" dirty="0" smtClean="0">
                <a:cs typeface="Times New Roman" pitchFamily="18" charset="0"/>
              </a:rPr>
              <a:t>an </a:t>
            </a:r>
            <a:r>
              <a:rPr lang="en-ZA" sz="2800" kern="0" dirty="0" smtClean="0">
                <a:cs typeface="Times New Roman" pitchFamily="18" charset="0"/>
              </a:rPr>
              <a:t>integral </a:t>
            </a:r>
            <a:r>
              <a:rPr lang="en-ZA" sz="2800" kern="0" dirty="0" smtClean="0">
                <a:cs typeface="Times New Roman" pitchFamily="18" charset="0"/>
              </a:rPr>
              <a:t>and </a:t>
            </a:r>
            <a:r>
              <a:rPr lang="en-ZA" sz="2800" kern="0" dirty="0" smtClean="0">
                <a:cs typeface="Times New Roman" pitchFamily="18" charset="0"/>
              </a:rPr>
              <a:t>equally important role to play</a:t>
            </a:r>
            <a:r>
              <a:rPr lang="en-US" sz="2800" dirty="0" smtClean="0"/>
              <a:t> to ensure that we achieve a goal of “Zero Harm” which we all strive for.</a:t>
            </a:r>
            <a:endParaRPr lang="en-ZA" sz="2800" kern="0" dirty="0" smtClean="0"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589536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133600"/>
            <a:ext cx="6705600" cy="1143000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THANK YOU.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315200" cy="731838"/>
          </a:xfrm>
        </p:spPr>
        <p:txBody>
          <a:bodyPr/>
          <a:lstStyle/>
          <a:p>
            <a:r>
              <a:rPr lang="en-ZA" sz="3200" b="1" dirty="0"/>
              <a:t>Presentation Outline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6BA6E-CA8E-42F1-8D3F-9F7250EF8A2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52600" y="1066800"/>
            <a:ext cx="73914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</a:pPr>
            <a:endParaRPr lang="en-US" sz="2400" b="1" dirty="0" smtClean="0">
              <a:latin typeface="Arial Rounded MT Bold" pitchFamily="34" charset="0"/>
            </a:endParaRP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b="1" dirty="0" smtClean="0">
                <a:latin typeface="Arial Rounded MT Bold" pitchFamily="34" charset="0"/>
              </a:rPr>
              <a:t>Background</a:t>
            </a: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endParaRPr lang="en-US" sz="2400" b="1" dirty="0" smtClean="0">
              <a:latin typeface="Arial Rounded MT Bold" pitchFamily="34" charset="0"/>
            </a:endParaRP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b="1" dirty="0" smtClean="0">
                <a:latin typeface="Arial Rounded MT Bold" pitchFamily="34" charset="0"/>
              </a:rPr>
              <a:t>Health </a:t>
            </a:r>
            <a:r>
              <a:rPr lang="en-US" sz="2400" b="1" dirty="0">
                <a:latin typeface="Arial Rounded MT Bold" pitchFamily="34" charset="0"/>
              </a:rPr>
              <a:t>and Safety </a:t>
            </a:r>
            <a:r>
              <a:rPr lang="en-US" sz="2400" b="1" dirty="0" smtClean="0">
                <a:latin typeface="Arial Rounded MT Bold" pitchFamily="34" charset="0"/>
              </a:rPr>
              <a:t>Overview.</a:t>
            </a: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endParaRPr lang="en-US" sz="2400" b="1" dirty="0" smtClean="0">
              <a:latin typeface="Arial Rounded MT Bold" pitchFamily="34" charset="0"/>
            </a:endParaRP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b="1" dirty="0" smtClean="0">
                <a:latin typeface="Arial Rounded MT Bold" pitchFamily="34" charset="0"/>
              </a:rPr>
              <a:t>Occupational </a:t>
            </a:r>
            <a:r>
              <a:rPr lang="en-US" sz="2400" b="1" dirty="0" smtClean="0">
                <a:latin typeface="Arial Rounded MT Bold" pitchFamily="34" charset="0"/>
              </a:rPr>
              <a:t>Health </a:t>
            </a:r>
            <a:r>
              <a:rPr lang="en-US" sz="2400" b="1" dirty="0" smtClean="0">
                <a:latin typeface="Arial Rounded MT Bold" pitchFamily="34" charset="0"/>
              </a:rPr>
              <a:t>Challenges</a:t>
            </a:r>
            <a:r>
              <a:rPr lang="en-US" sz="2400" b="1" dirty="0" smtClean="0">
                <a:latin typeface="Arial Rounded MT Bold" pitchFamily="34" charset="0"/>
              </a:rPr>
              <a:t>.</a:t>
            </a: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endParaRPr lang="en-US" sz="2400" b="1" dirty="0" smtClean="0">
              <a:latin typeface="Arial Rounded MT Bold" pitchFamily="34" charset="0"/>
            </a:endParaRP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b="1" dirty="0" smtClean="0">
                <a:latin typeface="Arial Rounded MT Bold" pitchFamily="34" charset="0"/>
              </a:rPr>
              <a:t>Topical Issues.</a:t>
            </a:r>
            <a:endParaRPr lang="en-US" sz="2400" b="1" dirty="0" smtClean="0">
              <a:latin typeface="Arial Rounded MT Bold" pitchFamily="34" charset="0"/>
            </a:endParaRP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endParaRPr lang="en-US" sz="2400" b="1" dirty="0" smtClean="0">
              <a:latin typeface="Arial Rounded MT Bold" pitchFamily="34" charset="0"/>
            </a:endParaRP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b="1" dirty="0" smtClean="0">
                <a:latin typeface="Arial Rounded MT Bold" pitchFamily="34" charset="0"/>
              </a:rPr>
              <a:t>Conclusion.</a:t>
            </a:r>
            <a:endParaRPr lang="en-US" sz="2400" b="1" dirty="0" smtClean="0">
              <a:latin typeface="Arial Rounded MT Bold" pitchFamily="34" charset="0"/>
            </a:endParaRP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endParaRPr lang="en-US" sz="2400" b="1" dirty="0" smtClean="0">
              <a:latin typeface="Arial Rounded MT Bold" pitchFamily="34" charset="0"/>
            </a:endParaRP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endParaRPr lang="en-US" sz="2400" b="1" dirty="0" smtClean="0">
              <a:latin typeface="Arial Rounded MT Bold" pitchFamily="34" charset="0"/>
            </a:endParaRP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endParaRPr lang="en-US" sz="2400" b="1" dirty="0">
              <a:latin typeface="Arial Rounded MT Bold" pitchFamily="34" charset="0"/>
            </a:endParaRP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</a:pPr>
            <a:endParaRPr lang="en-US" sz="2400" b="1" dirty="0">
              <a:latin typeface="Arial Rounded MT Bold" pitchFamily="34" charset="0"/>
            </a:endParaRPr>
          </a:p>
          <a:p>
            <a:pPr marL="712788" lvl="1" indent="-533400" algn="just">
              <a:lnSpc>
                <a:spcPct val="80000"/>
              </a:lnSpc>
              <a:spcBef>
                <a:spcPct val="20000"/>
              </a:spcBef>
            </a:pPr>
            <a:endParaRPr lang="en-US" sz="2400" b="1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6BA6E-CA8E-42F1-8D3F-9F7250EF8A2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8263"/>
            <a:ext cx="8229600" cy="388937"/>
          </a:xfrm>
        </p:spPr>
        <p:txBody>
          <a:bodyPr/>
          <a:lstStyle/>
          <a:p>
            <a:r>
              <a:rPr lang="en-ZA" sz="3200" b="1" dirty="0">
                <a:latin typeface="Calibri" pitchFamily="34" charset="0"/>
                <a:cs typeface="Calibri" pitchFamily="34" charset="0"/>
              </a:rPr>
              <a:t>Background</a:t>
            </a:r>
            <a:endParaRPr lang="en-GB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676400" y="4572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ZA" sz="2400" dirty="0" smtClean="0">
                <a:solidFill>
                  <a:srgbClr val="000000"/>
                </a:solidFill>
                <a:latin typeface="+mn-lt"/>
                <a:cs typeface="Calibri" pitchFamily="34" charset="0"/>
              </a:rPr>
              <a:t>Loss </a:t>
            </a:r>
            <a:r>
              <a:rPr lang="en-ZA" sz="2400" dirty="0" smtClean="0">
                <a:solidFill>
                  <a:srgbClr val="000000"/>
                </a:solidFill>
                <a:latin typeface="+mn-lt"/>
                <a:cs typeface="Calibri" pitchFamily="34" charset="0"/>
              </a:rPr>
              <a:t>of life still a great concern as more than 75 000 mineworkers died </a:t>
            </a:r>
            <a:r>
              <a:rPr lang="en-ZA" sz="2400" dirty="0" smtClean="0">
                <a:solidFill>
                  <a:srgbClr val="000000"/>
                </a:solidFill>
                <a:latin typeface="+mn-lt"/>
                <a:cs typeface="Calibri" pitchFamily="34" charset="0"/>
              </a:rPr>
              <a:t>and </a:t>
            </a:r>
            <a:r>
              <a:rPr lang="en-GB" sz="2400" dirty="0" smtClean="0"/>
              <a:t>more </a:t>
            </a:r>
            <a:r>
              <a:rPr lang="en-GB" sz="2400" dirty="0" smtClean="0"/>
              <a:t>than a million were seriously </a:t>
            </a:r>
            <a:r>
              <a:rPr lang="en-GB" sz="2400" dirty="0" smtClean="0"/>
              <a:t>injured </a:t>
            </a:r>
            <a:r>
              <a:rPr lang="en-ZA" sz="2400" dirty="0" smtClean="0">
                <a:solidFill>
                  <a:srgbClr val="000000"/>
                </a:solidFill>
                <a:latin typeface="+mn-lt"/>
              </a:rPr>
              <a:t>as a result of</a:t>
            </a:r>
            <a:r>
              <a:rPr lang="en-ZA" sz="2400" dirty="0" smtClean="0">
                <a:solidFill>
                  <a:srgbClr val="000000"/>
                </a:solidFill>
                <a:latin typeface="+mn-lt"/>
                <a:cs typeface="Calibri" pitchFamily="34" charset="0"/>
              </a:rPr>
              <a:t> </a:t>
            </a:r>
            <a:r>
              <a:rPr lang="en-ZA" sz="2400" dirty="0" smtClean="0">
                <a:solidFill>
                  <a:srgbClr val="000000"/>
                </a:solidFill>
                <a:latin typeface="+mn-lt"/>
                <a:cs typeface="Calibri" pitchFamily="34" charset="0"/>
              </a:rPr>
              <a:t>mine accidents since 1900 to date</a:t>
            </a:r>
            <a:r>
              <a:rPr lang="en-ZA" sz="2400" dirty="0" smtClean="0">
                <a:solidFill>
                  <a:srgbClr val="000000"/>
                </a:solidFill>
                <a:latin typeface="+mn-lt"/>
                <a:cs typeface="Calibri" pitchFamily="34" charset="0"/>
              </a:rPr>
              <a:t>.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ZA" sz="1000" dirty="0" smtClean="0">
              <a:solidFill>
                <a:srgbClr val="000000"/>
              </a:solidFill>
              <a:latin typeface="+mn-lt"/>
              <a:cs typeface="Calibri" pitchFamily="34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It is estimated that many more lost their lives as a result of Tuberculosis, Silicosis and other </a:t>
            </a:r>
            <a:r>
              <a:rPr lang="en-GB" sz="2400" dirty="0" smtClean="0"/>
              <a:t>health related conditions </a:t>
            </a:r>
            <a:r>
              <a:rPr lang="en-GB" sz="2400" dirty="0" smtClean="0"/>
              <a:t>at the mines.</a:t>
            </a:r>
            <a:endParaRPr lang="en-ZA" sz="2400" dirty="0" smtClean="0">
              <a:solidFill>
                <a:srgbClr val="000000"/>
              </a:solidFill>
              <a:latin typeface="+mn-lt"/>
              <a:cs typeface="Calibri" pitchFamily="34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ZA" sz="1000" dirty="0" smtClean="0">
              <a:latin typeface="+mn-lt"/>
              <a:cs typeface="Calibri" pitchFamily="34" charset="0"/>
            </a:endParaRPr>
          </a:p>
          <a:p>
            <a:pPr marL="342900" lvl="0" indent="-342900"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ZA" sz="2400" kern="0" dirty="0" smtClean="0">
                <a:latin typeface="+mn-lt"/>
                <a:cs typeface="Calibri" pitchFamily="34" charset="0"/>
              </a:rPr>
              <a:t>Poor legacy of health management resulting in social and economic impact with suffering mine employees and companies facing potential multimillion rand claims</a:t>
            </a:r>
            <a:r>
              <a:rPr lang="en-ZA" sz="2400" kern="0" dirty="0" smtClean="0">
                <a:latin typeface="+mn-lt"/>
                <a:cs typeface="Calibri" pitchFamily="34" charset="0"/>
              </a:rPr>
              <a:t>.</a:t>
            </a:r>
          </a:p>
          <a:p>
            <a:pPr marL="342900" lvl="0" indent="-342900" algn="just"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ZA" sz="1000" kern="0" dirty="0" smtClean="0">
              <a:latin typeface="+mn-lt"/>
              <a:cs typeface="Calibri" pitchFamily="34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cs typeface="Calibri" pitchFamily="34" charset="0"/>
              </a:rPr>
              <a:t>It is estimated that South Africa’s in situ mineral wealth is worth some R20-trillion.</a:t>
            </a:r>
          </a:p>
          <a:p>
            <a:pPr marL="342900" indent="-342900" algn="just" eaLnBrk="0" hangingPunct="0">
              <a:spcBef>
                <a:spcPct val="20000"/>
              </a:spcBef>
            </a:pPr>
            <a:endParaRPr lang="en-US" sz="1400" dirty="0" smtClean="0"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1143000"/>
            <a:ext cx="7315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buFontTx/>
              <a:buNone/>
            </a:pPr>
            <a:endParaRPr lang="en-ZA" sz="28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Tx/>
              <a:buChar char="•"/>
            </a:pPr>
            <a:r>
              <a:rPr lang="en-ZA" sz="2800" dirty="0">
                <a:latin typeface="Times New Roman" pitchFamily="18" charset="0"/>
                <a:cs typeface="Times New Roman" pitchFamily="18" charset="0"/>
              </a:rPr>
              <a:t>Zero Rate of Fatalities and Injuries by 2013. </a:t>
            </a:r>
          </a:p>
          <a:p>
            <a:pPr marL="609600" indent="-609600">
              <a:buFontTx/>
              <a:buChar char="•"/>
            </a:pPr>
            <a:endParaRPr lang="en-ZA" sz="28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Tx/>
              <a:buChar char="•"/>
            </a:pPr>
            <a:r>
              <a:rPr lang="en-ZA" sz="2800" dirty="0">
                <a:latin typeface="Times New Roman" pitchFamily="18" charset="0"/>
                <a:cs typeface="Times New Roman" pitchFamily="18" charset="0"/>
              </a:rPr>
              <a:t>Achieve safety performance levels equivalent to current international benchmarks.       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08"/>
          <p:cNvSpPr>
            <a:spLocks noChangeArrowheads="1"/>
          </p:cNvSpPr>
          <p:nvPr/>
        </p:nvSpPr>
        <p:spPr bwMode="auto">
          <a:xfrm>
            <a:off x="1219199" y="0"/>
            <a:ext cx="82153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ZA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Occupational </a:t>
            </a:r>
            <a:r>
              <a:rPr lang="en-ZA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Safety </a:t>
            </a:r>
            <a:r>
              <a:rPr lang="en-ZA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Milestones</a:t>
            </a:r>
            <a:endParaRPr lang="en-GB" sz="36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" y="1"/>
          <a:ext cx="9144000" cy="563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" y="1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0" y="1"/>
          <a:ext cx="9144000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-153988" y="-239714"/>
          <a:ext cx="9523413" cy="6030913"/>
        </p:xfrm>
        <a:graphic>
          <a:graphicData uri="http://schemas.openxmlformats.org/presentationml/2006/ole">
            <p:oleObj spid="_x0000_s44042" name="Worksheet" r:id="rId3" imgW="6029249" imgH="3695700" progId="Excel.Sheet.8">
              <p:embed/>
            </p:oleObj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19200" y="0"/>
            <a:ext cx="759618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sz="2400" b="1" i="1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CLINICAL CAUSES </a:t>
            </a:r>
            <a:r>
              <a:rPr lang="en-ZA" sz="2400" b="1" i="1" dirty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OF </a:t>
            </a:r>
            <a:r>
              <a:rPr lang="en-ZA" sz="2400" b="1" i="1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DEATH</a:t>
            </a:r>
          </a:p>
          <a:p>
            <a:pPr algn="ctr">
              <a:spcBef>
                <a:spcPct val="50000"/>
              </a:spcBef>
            </a:pPr>
            <a:r>
              <a:rPr lang="en-ZA" b="1" i="1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2003 </a:t>
            </a:r>
            <a:r>
              <a:rPr lang="en-ZA" b="1" i="1" dirty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- </a:t>
            </a:r>
            <a:r>
              <a:rPr lang="en-ZA" b="1" i="1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2010</a:t>
            </a:r>
            <a:endParaRPr lang="en-GB" b="1" i="1" dirty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559-783A-4BFD-BEFE-BE714DE4119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ectangle 107"/>
          <p:cNvSpPr>
            <a:spLocks noChangeArrowheads="1"/>
          </p:cNvSpPr>
          <p:nvPr/>
        </p:nvSpPr>
        <p:spPr bwMode="auto">
          <a:xfrm>
            <a:off x="1752600" y="1196975"/>
            <a:ext cx="7391400" cy="454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  <a:tabLst>
                <a:tab pos="549275" algn="l"/>
              </a:tabLst>
            </a:pPr>
            <a:r>
              <a:rPr lang="en-US" sz="2200" b="1" dirty="0">
                <a:latin typeface="Arial" charset="0"/>
                <a:cs typeface="Times New Roman" pitchFamily="18" charset="0"/>
              </a:rPr>
              <a:t>Elimination of Silicosis</a:t>
            </a:r>
            <a:endParaRPr lang="en-US" sz="2200" dirty="0"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  <a:tabLst>
                <a:tab pos="549275" algn="l"/>
              </a:tabLst>
            </a:pPr>
            <a:r>
              <a:rPr lang="en-US" sz="2200" dirty="0">
                <a:latin typeface="Verdana"/>
                <a:cs typeface="Times New Roman" pitchFamily="18" charset="0"/>
              </a:rPr>
              <a:t> </a:t>
            </a:r>
            <a:endParaRPr lang="en-US" sz="2200" dirty="0"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Char char="•"/>
              <a:tabLst>
                <a:tab pos="549275" algn="l"/>
              </a:tabLst>
            </a:pPr>
            <a:r>
              <a:rPr lang="en-US" sz="2200" dirty="0">
                <a:latin typeface="Arial" charset="0"/>
                <a:cs typeface="Times New Roman" pitchFamily="18" charset="0"/>
              </a:rPr>
              <a:t>By December 2008, 95% of exposure measurements for  respirable crystalline silica &lt; OEL of 0,1mg/m</a:t>
            </a:r>
            <a:r>
              <a:rPr lang="en-US" sz="2200" baseline="30000" dirty="0">
                <a:latin typeface="Arial" charset="0"/>
                <a:cs typeface="Times New Roman" pitchFamily="18" charset="0"/>
              </a:rPr>
              <a:t>3</a:t>
            </a:r>
            <a:r>
              <a:rPr lang="en-US" sz="2200" dirty="0">
                <a:latin typeface="Arial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  <a:buFontTx/>
              <a:buNone/>
              <a:tabLst>
                <a:tab pos="549275" algn="l"/>
              </a:tabLst>
            </a:pPr>
            <a:endParaRPr lang="en-US" sz="800" dirty="0"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Char char="•"/>
              <a:tabLst>
                <a:tab pos="549275" algn="l"/>
              </a:tabLst>
            </a:pPr>
            <a:r>
              <a:rPr lang="en-US" sz="2200" dirty="0">
                <a:latin typeface="Arial" charset="0"/>
                <a:cs typeface="Times New Roman" pitchFamily="18" charset="0"/>
              </a:rPr>
              <a:t>From 2013, no new cases of silicosis amongst previously unexposed individuals.</a:t>
            </a:r>
          </a:p>
          <a:p>
            <a:pPr algn="just">
              <a:lnSpc>
                <a:spcPct val="90000"/>
              </a:lnSpc>
              <a:buFontTx/>
              <a:buNone/>
              <a:tabLst>
                <a:tab pos="549275" algn="l"/>
              </a:tabLst>
            </a:pPr>
            <a:endParaRPr lang="en-GB" sz="2200" dirty="0">
              <a:latin typeface="Arial" charset="0"/>
            </a:endParaRPr>
          </a:p>
          <a:p>
            <a:pPr algn="just">
              <a:lnSpc>
                <a:spcPct val="90000"/>
              </a:lnSpc>
              <a:buFontTx/>
              <a:buNone/>
              <a:tabLst>
                <a:tab pos="549275" algn="l"/>
              </a:tabLst>
            </a:pPr>
            <a:r>
              <a:rPr lang="en-US" sz="2200" b="1" dirty="0">
                <a:latin typeface="Arial" charset="0"/>
                <a:cs typeface="Times New Roman" pitchFamily="18" charset="0"/>
              </a:rPr>
              <a:t>Elimination of Noise Induced Hearing Loss (NIHL)</a:t>
            </a:r>
          </a:p>
          <a:p>
            <a:pPr algn="just">
              <a:lnSpc>
                <a:spcPct val="90000"/>
              </a:lnSpc>
              <a:buFontTx/>
              <a:buNone/>
              <a:tabLst>
                <a:tab pos="549275" algn="l"/>
              </a:tabLst>
            </a:pPr>
            <a:endParaRPr lang="en-US" sz="2200" dirty="0"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Char char="•"/>
              <a:tabLst>
                <a:tab pos="549275" algn="l"/>
              </a:tabLst>
            </a:pPr>
            <a:r>
              <a:rPr lang="en-US" sz="2200" dirty="0">
                <a:latin typeface="Arial" charset="0"/>
                <a:cs typeface="Times New Roman" pitchFamily="18" charset="0"/>
              </a:rPr>
              <a:t>By December 2008 hearing loss less than 10% amongst occupationally exposed individuals.</a:t>
            </a:r>
          </a:p>
          <a:p>
            <a:pPr algn="just">
              <a:lnSpc>
                <a:spcPct val="90000"/>
              </a:lnSpc>
              <a:buFontTx/>
              <a:buNone/>
              <a:tabLst>
                <a:tab pos="549275" algn="l"/>
              </a:tabLst>
            </a:pPr>
            <a:endParaRPr lang="en-US" sz="800" dirty="0"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Char char="•"/>
              <a:tabLst>
                <a:tab pos="549275" algn="l"/>
              </a:tabLst>
            </a:pPr>
            <a:r>
              <a:rPr lang="en-US" sz="2200" dirty="0">
                <a:latin typeface="Arial" charset="0"/>
                <a:cs typeface="Times New Roman" pitchFamily="18" charset="0"/>
              </a:rPr>
              <a:t>From 2013 total noise emitted by all equipment in any workplace &lt; 110dB(A).</a:t>
            </a:r>
            <a:endParaRPr lang="en-GB" sz="22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8" name="Rectangle 108"/>
          <p:cNvSpPr>
            <a:spLocks noChangeArrowheads="1"/>
          </p:cNvSpPr>
          <p:nvPr/>
        </p:nvSpPr>
        <p:spPr bwMode="auto">
          <a:xfrm>
            <a:off x="1219199" y="0"/>
            <a:ext cx="82153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ZA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Occupational Health Milestones</a:t>
            </a:r>
            <a:endParaRPr lang="en-GB" sz="36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4926</TotalTime>
  <Words>594</Words>
  <Application>Microsoft Office PowerPoint</Application>
  <PresentationFormat>On-screen Show (4:3)</PresentationFormat>
  <Paragraphs>126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Worksheet</vt:lpstr>
      <vt:lpstr>MMPA CONGRESS </vt:lpstr>
      <vt:lpstr>Presentation Outline</vt:lpstr>
      <vt:lpstr>Background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   </vt:lpstr>
      <vt:lpstr>Slide 15</vt:lpstr>
      <vt:lpstr>Slide 16</vt:lpstr>
      <vt:lpstr>Slide 17</vt:lpstr>
      <vt:lpstr> THANK YOU.</vt:lpstr>
    </vt:vector>
  </TitlesOfParts>
  <Company>DME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Moses</dc:creator>
  <cp:lastModifiedBy>david.msiza</cp:lastModifiedBy>
  <cp:revision>650</cp:revision>
  <cp:lastPrinted>2012-03-27T13:24:22Z</cp:lastPrinted>
  <dcterms:created xsi:type="dcterms:W3CDTF">2009-09-02T08:31:40Z</dcterms:created>
  <dcterms:modified xsi:type="dcterms:W3CDTF">2012-05-17T22:10:39Z</dcterms:modified>
</cp:coreProperties>
</file>