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5"/>
  </p:notesMasterIdLst>
  <p:handoutMasterIdLst>
    <p:handoutMasterId r:id="rId26"/>
  </p:handoutMasterIdLst>
  <p:sldIdLst>
    <p:sldId id="304" r:id="rId2"/>
    <p:sldId id="452" r:id="rId3"/>
    <p:sldId id="534" r:id="rId4"/>
    <p:sldId id="535" r:id="rId5"/>
    <p:sldId id="536" r:id="rId6"/>
    <p:sldId id="537" r:id="rId7"/>
    <p:sldId id="538" r:id="rId8"/>
    <p:sldId id="539" r:id="rId9"/>
    <p:sldId id="540" r:id="rId10"/>
    <p:sldId id="541" r:id="rId11"/>
    <p:sldId id="542" r:id="rId12"/>
    <p:sldId id="543" r:id="rId13"/>
    <p:sldId id="544" r:id="rId14"/>
    <p:sldId id="545" r:id="rId15"/>
    <p:sldId id="546" r:id="rId16"/>
    <p:sldId id="547" r:id="rId17"/>
    <p:sldId id="554" r:id="rId18"/>
    <p:sldId id="548" r:id="rId19"/>
    <p:sldId id="549" r:id="rId20"/>
    <p:sldId id="550" r:id="rId21"/>
    <p:sldId id="551" r:id="rId22"/>
    <p:sldId id="552" r:id="rId23"/>
    <p:sldId id="553" r:id="rId24"/>
  </p:sldIdLst>
  <p:sldSz cx="9144000" cy="6858000" type="screen4x3"/>
  <p:notesSz cx="6858000" cy="9945688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ct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ct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ct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ct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E6BA00"/>
    <a:srgbClr val="5D5635"/>
    <a:srgbClr val="C49F00"/>
    <a:srgbClr val="5B5433"/>
    <a:srgbClr val="786F44"/>
    <a:srgbClr val="A2965C"/>
    <a:srgbClr val="FFCC66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27" autoAdjust="0"/>
  </p:normalViewPr>
  <p:slideViewPr>
    <p:cSldViewPr snapToGrid="0">
      <p:cViewPr>
        <p:scale>
          <a:sx n="66" d="100"/>
          <a:sy n="66" d="100"/>
        </p:scale>
        <p:origin x="-948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2" d="100"/>
        <a:sy n="52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920" y="-102"/>
      </p:cViewPr>
      <p:guideLst>
        <p:guide orient="horz" pos="3132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r>
              <a:rPr lang="en-ZA"/>
              <a:t>MOSH Entry Examination and Making Safe 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876B65D-17CC-42AD-81B7-83EBD4CF51D2}" type="datetimeFigureOut">
              <a:rPr lang="en-US"/>
              <a:pPr/>
              <a:t>6/1/2012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r>
              <a:rPr lang="pt-BR"/>
              <a:t>SACEPA Conference - Secunda - 25 January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92BF07A-2CBC-4139-B7C5-70C7DC361A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r>
              <a:rPr lang="en-ZA"/>
              <a:t>MOSH Entry Examination and Making Safe 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6A18E78-63A9-4B51-B4EA-EA42791D8C93}" type="datetimeFigureOut">
              <a:rPr lang="en-US"/>
              <a:pPr/>
              <a:t>6/1/2012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5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r>
              <a:rPr lang="pt-BR"/>
              <a:t>SACEPA Conference - Secunda - 25 January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D91A90C-1B67-4278-BC9C-B302A2142F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537CBE3-0B85-4AFA-B5C4-3F2F482E4DB8}" type="slidenum">
              <a:rPr lang="en-US">
                <a:latin typeface="Arial" pitchFamily="34" charset="0"/>
                <a:cs typeface="Arial" pitchFamily="34" charset="0"/>
              </a:rPr>
              <a:pPr/>
              <a:t>1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6390" name="Date Placeholder 6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835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040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245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449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654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859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064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497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269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473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678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883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088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293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401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606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811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01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221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42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630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FC963D-0E7F-477E-A06B-26B25B17EBCE}" type="datetime1">
              <a:rPr lang="en-US"/>
              <a:pPr/>
              <a:t>6/1/2012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60C1D-3073-434F-BE51-A8D53877F1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C3854A-1E6A-4A83-BE4F-3E81AB685B69}" type="datetime1">
              <a:rPr lang="en-US"/>
              <a:pPr/>
              <a:t>6/1/2012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7835F-792F-418E-B1DF-E21E7F94BB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68E720-8CE1-40DF-90A7-1666ED197DDD}" type="datetime1">
              <a:rPr lang="en-US"/>
              <a:pPr/>
              <a:t>6/1/2012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E4DDF-A399-4663-B7EF-6D51C6D458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99BB93-F342-4BB8-9016-7C676C3DAD96}" type="datetime1">
              <a:rPr lang="en-US"/>
              <a:pPr/>
              <a:t>6/1/2012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F7E1B-2870-4415-8CF9-A85FA42596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AADC6D-FE25-4937-9D68-D2670FD1EF70}" type="datetime1">
              <a:rPr lang="en-US"/>
              <a:pPr/>
              <a:t>6/1/2012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896129-52D5-4E53-978F-7DBA2197BA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5CABF8-8207-47AF-B57D-D0789A99059B}" type="datetime1">
              <a:rPr lang="en-US"/>
              <a:pPr/>
              <a:t>6/1/2012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AB2D1-C68E-45EC-921E-0CED3E57BB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137DB28-E0AC-47BE-850F-B5444E5A966B}" type="datetime1">
              <a:rPr lang="en-US"/>
              <a:pPr/>
              <a:t>6/1/2012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B96EB-F03C-48A9-B207-DA64F8BA2B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52C495E-0E1D-4602-B380-0358DDCD1085}" type="datetime1">
              <a:rPr lang="en-US"/>
              <a:pPr/>
              <a:t>6/1/2012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2A71E-5DEC-474B-9ED3-29BE5947D1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C523AC-A5A2-4AA8-9794-F451591043CB}" type="datetime1">
              <a:rPr lang="en-US"/>
              <a:pPr/>
              <a:t>6/1/2012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1FFB55-83BF-4929-93EA-BECB15E7C4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101B47-FDD3-41F2-9CE5-45522EDB7591}" type="datetime1">
              <a:rPr lang="en-US"/>
              <a:pPr/>
              <a:t>6/1/2012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EDCA15-15FF-49EC-BC73-817C2A1ADF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BC9A0E4-91BB-4887-BAA4-9BA475E31B25}" type="datetime1">
              <a:rPr lang="en-US"/>
              <a:pPr/>
              <a:t>6/1/2012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1C0D5-B2D7-41CA-B28B-8E568A6683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898989"/>
                </a:solidFill>
              </a:defRPr>
            </a:lvl1pPr>
          </a:lstStyle>
          <a:p>
            <a:fld id="{5D773B4A-09CB-42A1-9293-855840901022}" type="datetime1">
              <a:rPr lang="en-US"/>
              <a:pPr/>
              <a:t>6/1/2012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8A0D98D-91F5-43F2-BD8A-E64F5A63ED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A88800"/>
          </a:solidFill>
          <a:ln>
            <a:solidFill>
              <a:srgbClr val="C49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1800" dirty="0"/>
          </a:p>
        </p:txBody>
      </p:sp>
      <p:sp>
        <p:nvSpPr>
          <p:cNvPr id="8" name="Rectangle 7"/>
          <p:cNvSpPr/>
          <p:nvPr/>
        </p:nvSpPr>
        <p:spPr>
          <a:xfrm>
            <a:off x="-304800" y="0"/>
            <a:ext cx="4000500" cy="6858000"/>
          </a:xfrm>
          <a:prstGeom prst="rect">
            <a:avLst/>
          </a:prstGeom>
          <a:solidFill>
            <a:srgbClr val="E6B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1800" dirty="0"/>
          </a:p>
        </p:txBody>
      </p:sp>
      <p:grpSp>
        <p:nvGrpSpPr>
          <p:cNvPr id="15363" name="Group 20"/>
          <p:cNvGrpSpPr>
            <a:grpSpLocks/>
          </p:cNvGrpSpPr>
          <p:nvPr/>
        </p:nvGrpSpPr>
        <p:grpSpPr bwMode="auto">
          <a:xfrm>
            <a:off x="0" y="0"/>
            <a:ext cx="9144000" cy="1428750"/>
            <a:chOff x="118" y="119"/>
            <a:chExt cx="5467" cy="823"/>
          </a:xfrm>
        </p:grpSpPr>
        <p:pic>
          <p:nvPicPr>
            <p:cNvPr id="2052" name="Picture 1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18" y="119"/>
              <a:ext cx="766" cy="816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2053" name="Picture 1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967" y="119"/>
              <a:ext cx="618" cy="816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2054" name="Picture 3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85" y="119"/>
              <a:ext cx="4082" cy="823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  <p:pic>
        <p:nvPicPr>
          <p:cNvPr id="15364" name="Picture 7" descr="cmlogoDE copy"/>
          <p:cNvPicPr>
            <a:picLocks noChangeAspect="1" noChangeArrowheads="1"/>
          </p:cNvPicPr>
          <p:nvPr/>
        </p:nvPicPr>
        <p:blipFill>
          <a:blip r:embed="rId6" cstate="print">
            <a:grayscl/>
            <a:biLevel thresh="50000"/>
          </a:blip>
          <a:srcRect/>
          <a:stretch>
            <a:fillRect/>
          </a:stretch>
        </p:blipFill>
        <p:spPr bwMode="auto">
          <a:xfrm>
            <a:off x="8072438" y="6143625"/>
            <a:ext cx="903287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Connector 11"/>
          <p:cNvCxnSpPr/>
          <p:nvPr/>
        </p:nvCxnSpPr>
        <p:spPr>
          <a:xfrm>
            <a:off x="142875" y="6500813"/>
            <a:ext cx="7786688" cy="1587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4"/>
          <p:cNvSpPr txBox="1">
            <a:spLocks/>
          </p:cNvSpPr>
          <p:nvPr/>
        </p:nvSpPr>
        <p:spPr bwMode="auto">
          <a:xfrm>
            <a:off x="0" y="1600200"/>
            <a:ext cx="8153400" cy="996950"/>
          </a:xfrm>
          <a:prstGeom prst="rect">
            <a:avLst/>
          </a:prstGeom>
          <a:solidFill>
            <a:srgbClr val="000000">
              <a:alpha val="60000"/>
            </a:srgb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 eaLnBrk="0" hangingPunct="0"/>
            <a:r>
              <a:rPr lang="en-ZA" b="1">
                <a:solidFill>
                  <a:schemeClr val="bg1"/>
                </a:solidFill>
              </a:rPr>
              <a:t>EXPERT MODEL - NOISE</a:t>
            </a:r>
            <a:endParaRPr lang="en-ZA" sz="2800" b="1">
              <a:solidFill>
                <a:schemeClr val="bg1"/>
              </a:solidFill>
            </a:endParaRPr>
          </a:p>
        </p:txBody>
      </p:sp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rgbClr val="C49F0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4214810" y="3143248"/>
            <a:ext cx="4622017" cy="25717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5368" name="TextBox 14"/>
          <p:cNvSpPr txBox="1">
            <a:spLocks noChangeArrowheads="1"/>
          </p:cNvSpPr>
          <p:nvPr/>
        </p:nvSpPr>
        <p:spPr bwMode="auto">
          <a:xfrm>
            <a:off x="4286250" y="6515100"/>
            <a:ext cx="37147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100" i="1">
                <a:latin typeface="Tahoma" pitchFamily="34" charset="0"/>
                <a:cs typeface="Tahoma" pitchFamily="34" charset="0"/>
              </a:rPr>
              <a:t>Working together for a sustainable future since 1889</a:t>
            </a:r>
          </a:p>
        </p:txBody>
      </p:sp>
      <p:sp>
        <p:nvSpPr>
          <p:cNvPr id="15369" name="TextBox 13"/>
          <p:cNvSpPr txBox="1">
            <a:spLocks noChangeArrowheads="1"/>
          </p:cNvSpPr>
          <p:nvPr/>
        </p:nvSpPr>
        <p:spPr bwMode="auto">
          <a:xfrm>
            <a:off x="5072063" y="6215063"/>
            <a:ext cx="2970212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 b="1"/>
              <a:t>CHAMBER OF MINES OF SOUTH AFRICA</a:t>
            </a:r>
            <a:endParaRPr lang="en-US" sz="600" b="1"/>
          </a:p>
        </p:txBody>
      </p:sp>
      <p:sp>
        <p:nvSpPr>
          <p:cNvPr id="16" name="Subtitle 15"/>
          <p:cNvSpPr>
            <a:spLocks noGrp="1"/>
          </p:cNvSpPr>
          <p:nvPr>
            <p:ph type="subTitle" idx="1"/>
          </p:nvPr>
        </p:nvSpPr>
        <p:spPr>
          <a:xfrm>
            <a:off x="0" y="4038600"/>
            <a:ext cx="3657600" cy="1295400"/>
          </a:xfrm>
        </p:spPr>
        <p:txBody>
          <a:bodyPr>
            <a:normAutofit/>
          </a:bodyPr>
          <a:lstStyle/>
          <a:p>
            <a:r>
              <a:rPr lang="en-GB" sz="2800" b="1" smtClean="0">
                <a:solidFill>
                  <a:schemeClr val="tx1"/>
                </a:solidFill>
              </a:rPr>
              <a:t>Noise Adoption Team</a:t>
            </a:r>
            <a:r>
              <a:rPr lang="en-ZA" sz="2800" smtClean="0">
                <a:solidFill>
                  <a:schemeClr val="tx1"/>
                </a:solidFill>
              </a:rPr>
              <a:t> </a:t>
            </a:r>
          </a:p>
          <a:p>
            <a:endParaRPr lang="en-ZA" sz="2800" b="1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7330" name="Picture 3"/>
          <p:cNvPicPr>
            <a:picLocks noChangeAspect="1" noChangeArrowheads="1"/>
          </p:cNvPicPr>
          <p:nvPr/>
        </p:nvPicPr>
        <p:blipFill>
          <a:blip r:embed="rId3" cstate="print"/>
          <a:srcRect l="56223" t="5469" r="18422" b="23450"/>
          <a:stretch>
            <a:fillRect/>
          </a:stretch>
        </p:blipFill>
        <p:spPr bwMode="auto">
          <a:xfrm>
            <a:off x="8124825" y="6324600"/>
            <a:ext cx="693738" cy="392113"/>
          </a:xfrm>
          <a:prstGeom prst="rect">
            <a:avLst/>
          </a:prstGeom>
          <a:noFill/>
          <a:ln w="9525">
            <a:solidFill>
              <a:srgbClr val="C49F00"/>
            </a:solidFill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 flipV="1">
            <a:off x="1143000" y="6324600"/>
            <a:ext cx="6781800" cy="0"/>
          </a:xfrm>
          <a:prstGeom prst="line">
            <a:avLst/>
          </a:prstGeom>
          <a:ln w="12700">
            <a:solidFill>
              <a:srgbClr val="C49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143000" y="6748463"/>
            <a:ext cx="6781800" cy="0"/>
          </a:xfrm>
          <a:prstGeom prst="line">
            <a:avLst/>
          </a:prstGeom>
          <a:ln w="12700">
            <a:solidFill>
              <a:srgbClr val="C49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733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50" y="6324600"/>
            <a:ext cx="857250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Straight Connector 15"/>
          <p:cNvCxnSpPr/>
          <p:nvPr/>
        </p:nvCxnSpPr>
        <p:spPr>
          <a:xfrm>
            <a:off x="0" y="723900"/>
            <a:ext cx="8929688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3"/>
          <p:cNvSpPr txBox="1">
            <a:spLocks/>
          </p:cNvSpPr>
          <p:nvPr/>
        </p:nvSpPr>
        <p:spPr>
          <a:xfrm>
            <a:off x="71438" y="0"/>
            <a:ext cx="9001125" cy="5715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endParaRPr lang="en-ZA" sz="2400" b="1" dirty="0">
              <a:solidFill>
                <a:srgbClr val="C49F00"/>
              </a:solidFill>
              <a:ea typeface="+mj-ea"/>
            </a:endParaRPr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55563" y="109538"/>
            <a:ext cx="9001125" cy="571500"/>
          </a:xfrm>
          <a:prstGeom prst="rect">
            <a:avLst/>
          </a:prstGeom>
        </p:spPr>
        <p:txBody>
          <a:bodyPr anchor="ctr"/>
          <a:lstStyle/>
          <a:p>
            <a:pPr algn="l"/>
            <a:r>
              <a:rPr lang="en-ZA" sz="2400" b="1"/>
              <a:t>Influence Diagram – </a:t>
            </a:r>
            <a:r>
              <a:rPr lang="en-US" sz="2400" b="1"/>
              <a:t>Control of noise at source</a:t>
            </a:r>
            <a:endParaRPr lang="en-ZA" sz="2400" b="1"/>
          </a:p>
        </p:txBody>
      </p:sp>
      <p:sp>
        <p:nvSpPr>
          <p:cNvPr id="10" name="Rectangle 9"/>
          <p:cNvSpPr/>
          <p:nvPr/>
        </p:nvSpPr>
        <p:spPr>
          <a:xfrm>
            <a:off x="2590800" y="6324600"/>
            <a:ext cx="3800475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ZA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Leading the change to zero harm</a:t>
            </a:r>
            <a:endParaRPr lang="en-ZA" sz="1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7339" name="Rectangle 11"/>
          <p:cNvSpPr>
            <a:spLocks/>
          </p:cNvSpPr>
          <p:nvPr/>
        </p:nvSpPr>
        <p:spPr bwMode="auto">
          <a:xfrm>
            <a:off x="282575" y="1050925"/>
            <a:ext cx="8577263" cy="454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en-US" sz="2400"/>
              <a:t>The reduction of noise, either at its source or in its path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en-US" sz="2400"/>
              <a:t>should be a major focus of noise management programmes,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en-US" sz="2400"/>
              <a:t>considering both equipment and workplace design and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en-US" sz="2400"/>
              <a:t>maintenance. A range of engineering controls can achieve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en-US" sz="2400"/>
              <a:t>this, including: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endParaRPr lang="en-US" sz="2400"/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/>
              <a:t>isolation of the source, via location, enclosure, or vibration damping using metal or air springs or elastomer supports;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endParaRPr lang="en-US" sz="2400"/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/>
              <a:t>reduction at the source or in the path — using enclosures and barriers, mufflers or silencers on exhausts, or by reducing cutting, fan, or impact speeds;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endParaRPr lang="en-US" sz="240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9378" name="Picture 3"/>
          <p:cNvPicPr>
            <a:picLocks noChangeAspect="1" noChangeArrowheads="1"/>
          </p:cNvPicPr>
          <p:nvPr/>
        </p:nvPicPr>
        <p:blipFill>
          <a:blip r:embed="rId3" cstate="print"/>
          <a:srcRect l="56223" t="5469" r="18422" b="23450"/>
          <a:stretch>
            <a:fillRect/>
          </a:stretch>
        </p:blipFill>
        <p:spPr bwMode="auto">
          <a:xfrm>
            <a:off x="8124825" y="6324600"/>
            <a:ext cx="693738" cy="392113"/>
          </a:xfrm>
          <a:prstGeom prst="rect">
            <a:avLst/>
          </a:prstGeom>
          <a:noFill/>
          <a:ln w="9525">
            <a:solidFill>
              <a:srgbClr val="C49F00"/>
            </a:solidFill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 flipV="1">
            <a:off x="1143000" y="6324600"/>
            <a:ext cx="6781800" cy="0"/>
          </a:xfrm>
          <a:prstGeom prst="line">
            <a:avLst/>
          </a:prstGeom>
          <a:ln w="12700">
            <a:solidFill>
              <a:srgbClr val="C49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143000" y="6748463"/>
            <a:ext cx="6781800" cy="0"/>
          </a:xfrm>
          <a:prstGeom prst="line">
            <a:avLst/>
          </a:prstGeom>
          <a:ln w="12700">
            <a:solidFill>
              <a:srgbClr val="C49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938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50" y="6324600"/>
            <a:ext cx="857250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Straight Connector 15"/>
          <p:cNvCxnSpPr/>
          <p:nvPr/>
        </p:nvCxnSpPr>
        <p:spPr>
          <a:xfrm>
            <a:off x="0" y="723900"/>
            <a:ext cx="8929688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3"/>
          <p:cNvSpPr txBox="1">
            <a:spLocks/>
          </p:cNvSpPr>
          <p:nvPr/>
        </p:nvSpPr>
        <p:spPr>
          <a:xfrm>
            <a:off x="71438" y="0"/>
            <a:ext cx="9001125" cy="5715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endParaRPr lang="en-ZA" sz="2400" b="1" dirty="0">
              <a:solidFill>
                <a:srgbClr val="C49F00"/>
              </a:solidFill>
              <a:ea typeface="+mj-ea"/>
            </a:endParaRPr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55563" y="109538"/>
            <a:ext cx="9001125" cy="571500"/>
          </a:xfrm>
          <a:prstGeom prst="rect">
            <a:avLst/>
          </a:prstGeom>
        </p:spPr>
        <p:txBody>
          <a:bodyPr anchor="ctr"/>
          <a:lstStyle/>
          <a:p>
            <a:pPr algn="l"/>
            <a:r>
              <a:rPr lang="en-ZA" sz="2400" b="1"/>
              <a:t>Influence Diagram – </a:t>
            </a:r>
            <a:r>
              <a:rPr lang="en-US" sz="2400" b="1"/>
              <a:t>Control of noise at source - (cont)</a:t>
            </a:r>
            <a:endParaRPr lang="en-ZA" sz="2400" b="1"/>
          </a:p>
        </p:txBody>
      </p:sp>
      <p:sp>
        <p:nvSpPr>
          <p:cNvPr id="10" name="Rectangle 9"/>
          <p:cNvSpPr/>
          <p:nvPr/>
        </p:nvSpPr>
        <p:spPr>
          <a:xfrm>
            <a:off x="2590800" y="6324600"/>
            <a:ext cx="3800475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ZA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Leading the change to zero harm</a:t>
            </a:r>
            <a:endParaRPr lang="en-ZA" sz="1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9386" name="Rectangle 10"/>
          <p:cNvSpPr>
            <a:spLocks/>
          </p:cNvSpPr>
          <p:nvPr/>
        </p:nvSpPr>
        <p:spPr bwMode="auto">
          <a:xfrm>
            <a:off x="282575" y="1050925"/>
            <a:ext cx="8577263" cy="403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/>
              <a:t>replacement or alteration of machines — including belt drives as opposed to noisier gears, or electrical rather than pneumatic tools;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endParaRPr lang="en-US" sz="2400"/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/>
              <a:t>application of quieter materials — such as rubber liners in bins, conveyors, and vibrators;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endParaRPr lang="en-US" sz="2400"/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/>
              <a:t>active noise reduction (‘anti-noise’), in certain circumstances;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endParaRPr lang="en-US" sz="2400"/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/>
              <a:t>carrying out preventive maintenance: as parts become worn, noise levels can change.</a:t>
            </a:r>
            <a:endParaRPr lang="en-US" sz="24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1426" name="Picture 3"/>
          <p:cNvPicPr>
            <a:picLocks noChangeAspect="1" noChangeArrowheads="1"/>
          </p:cNvPicPr>
          <p:nvPr/>
        </p:nvPicPr>
        <p:blipFill>
          <a:blip r:embed="rId3" cstate="print"/>
          <a:srcRect l="56223" t="5469" r="18422" b="23450"/>
          <a:stretch>
            <a:fillRect/>
          </a:stretch>
        </p:blipFill>
        <p:spPr bwMode="auto">
          <a:xfrm>
            <a:off x="8124825" y="6324600"/>
            <a:ext cx="693738" cy="392113"/>
          </a:xfrm>
          <a:prstGeom prst="rect">
            <a:avLst/>
          </a:prstGeom>
          <a:noFill/>
          <a:ln w="9525">
            <a:solidFill>
              <a:srgbClr val="C49F00"/>
            </a:solidFill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 flipV="1">
            <a:off x="1143000" y="6324600"/>
            <a:ext cx="6781800" cy="0"/>
          </a:xfrm>
          <a:prstGeom prst="line">
            <a:avLst/>
          </a:prstGeom>
          <a:ln w="12700">
            <a:solidFill>
              <a:srgbClr val="C49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143000" y="6748463"/>
            <a:ext cx="6781800" cy="0"/>
          </a:xfrm>
          <a:prstGeom prst="line">
            <a:avLst/>
          </a:prstGeom>
          <a:ln w="12700">
            <a:solidFill>
              <a:srgbClr val="C49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1429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50" y="6324600"/>
            <a:ext cx="857250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Straight Connector 15"/>
          <p:cNvCxnSpPr/>
          <p:nvPr/>
        </p:nvCxnSpPr>
        <p:spPr>
          <a:xfrm>
            <a:off x="0" y="723900"/>
            <a:ext cx="8929688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3"/>
          <p:cNvSpPr txBox="1">
            <a:spLocks/>
          </p:cNvSpPr>
          <p:nvPr/>
        </p:nvSpPr>
        <p:spPr>
          <a:xfrm>
            <a:off x="71438" y="0"/>
            <a:ext cx="9001125" cy="5715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endParaRPr lang="en-ZA" sz="2400" b="1" dirty="0">
              <a:solidFill>
                <a:srgbClr val="C49F00"/>
              </a:solidFill>
              <a:ea typeface="+mj-ea"/>
            </a:endParaRPr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55563" y="109538"/>
            <a:ext cx="9001125" cy="571500"/>
          </a:xfrm>
          <a:prstGeom prst="rect">
            <a:avLst/>
          </a:prstGeom>
        </p:spPr>
        <p:txBody>
          <a:bodyPr anchor="ctr"/>
          <a:lstStyle/>
          <a:p>
            <a:pPr algn="l"/>
            <a:r>
              <a:rPr lang="en-ZA" sz="2400" b="1"/>
              <a:t>Influence Diagram – </a:t>
            </a:r>
            <a:r>
              <a:rPr lang="en-US" sz="2400" b="1"/>
              <a:t>Collective control measures</a:t>
            </a:r>
            <a:endParaRPr lang="en-ZA" sz="2400" b="1"/>
          </a:p>
        </p:txBody>
      </p:sp>
      <p:sp>
        <p:nvSpPr>
          <p:cNvPr id="10" name="Rectangle 9"/>
          <p:cNvSpPr/>
          <p:nvPr/>
        </p:nvSpPr>
        <p:spPr>
          <a:xfrm>
            <a:off x="2590800" y="6324600"/>
            <a:ext cx="3800475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ZA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Leading the change to zero harm</a:t>
            </a:r>
            <a:endParaRPr lang="en-ZA" sz="1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1435" name="Rectangle 11"/>
          <p:cNvSpPr>
            <a:spLocks/>
          </p:cNvSpPr>
          <p:nvPr/>
        </p:nvSpPr>
        <p:spPr bwMode="auto">
          <a:xfrm>
            <a:off x="338138" y="1055688"/>
            <a:ext cx="8424862" cy="527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en-US" sz="2400"/>
              <a:t>Where noise cannot be adequately controlled at source,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en-US" sz="2400"/>
              <a:t>Further steps should be taken to reduce the exposure of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en-US" sz="2400"/>
              <a:t>workers to noise. These can include changing the: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endParaRPr lang="en-US" sz="2400"/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/>
              <a:t>workplace — sound absorption in a room (e.g. a sound absorbing ceiling) can have a significant effect on reducing workers’ exposure to noise;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endParaRPr lang="en-US" sz="2400"/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/>
              <a:t>work organization (e.g. using working methods that require less exposure to noise); and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endParaRPr lang="en-US" sz="2400"/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/>
              <a:t>work equipment — how work equipment is installed, and where it is located, can make a big difference to workers’ noise exposure.</a:t>
            </a:r>
            <a:endParaRPr lang="en-US" sz="24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3474" name="Picture 3"/>
          <p:cNvPicPr>
            <a:picLocks noChangeAspect="1" noChangeArrowheads="1"/>
          </p:cNvPicPr>
          <p:nvPr/>
        </p:nvPicPr>
        <p:blipFill>
          <a:blip r:embed="rId3" cstate="print"/>
          <a:srcRect l="56223" t="5469" r="18422" b="23450"/>
          <a:stretch>
            <a:fillRect/>
          </a:stretch>
        </p:blipFill>
        <p:spPr bwMode="auto">
          <a:xfrm>
            <a:off x="8124825" y="6324600"/>
            <a:ext cx="693738" cy="392113"/>
          </a:xfrm>
          <a:prstGeom prst="rect">
            <a:avLst/>
          </a:prstGeom>
          <a:noFill/>
          <a:ln w="9525">
            <a:solidFill>
              <a:srgbClr val="C49F00"/>
            </a:solidFill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 flipV="1">
            <a:off x="1143000" y="6324600"/>
            <a:ext cx="6781800" cy="0"/>
          </a:xfrm>
          <a:prstGeom prst="line">
            <a:avLst/>
          </a:prstGeom>
          <a:ln w="12700">
            <a:solidFill>
              <a:srgbClr val="C49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143000" y="6748463"/>
            <a:ext cx="6781800" cy="0"/>
          </a:xfrm>
          <a:prstGeom prst="line">
            <a:avLst/>
          </a:prstGeom>
          <a:ln w="12700">
            <a:solidFill>
              <a:srgbClr val="C49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347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50" y="6324600"/>
            <a:ext cx="857250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Straight Connector 15"/>
          <p:cNvCxnSpPr/>
          <p:nvPr/>
        </p:nvCxnSpPr>
        <p:spPr>
          <a:xfrm>
            <a:off x="0" y="723900"/>
            <a:ext cx="8929688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3"/>
          <p:cNvSpPr txBox="1">
            <a:spLocks/>
          </p:cNvSpPr>
          <p:nvPr/>
        </p:nvSpPr>
        <p:spPr>
          <a:xfrm>
            <a:off x="71438" y="0"/>
            <a:ext cx="9001125" cy="5715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endParaRPr lang="en-ZA" sz="2400" b="1" dirty="0">
              <a:solidFill>
                <a:srgbClr val="C49F00"/>
              </a:solidFill>
              <a:ea typeface="+mj-ea"/>
            </a:endParaRPr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55563" y="109538"/>
            <a:ext cx="9001125" cy="571500"/>
          </a:xfrm>
          <a:prstGeom prst="rect">
            <a:avLst/>
          </a:prstGeom>
        </p:spPr>
        <p:txBody>
          <a:bodyPr anchor="ctr"/>
          <a:lstStyle/>
          <a:p>
            <a:pPr algn="l"/>
            <a:r>
              <a:rPr lang="en-ZA" sz="2400" b="1"/>
              <a:t>Influence Diagram – </a:t>
            </a:r>
            <a:r>
              <a:rPr lang="en-US" b="1"/>
              <a:t>VERY IMPORTANT</a:t>
            </a:r>
            <a:endParaRPr lang="en-ZA" b="1"/>
          </a:p>
        </p:txBody>
      </p:sp>
      <p:sp>
        <p:nvSpPr>
          <p:cNvPr id="10" name="Rectangle 9"/>
          <p:cNvSpPr/>
          <p:nvPr/>
        </p:nvSpPr>
        <p:spPr>
          <a:xfrm>
            <a:off x="2590800" y="6324600"/>
            <a:ext cx="3800475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ZA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Leading the change to zero harm</a:t>
            </a:r>
            <a:endParaRPr lang="en-ZA" sz="1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3483" name="Rectangle 11"/>
          <p:cNvSpPr>
            <a:spLocks/>
          </p:cNvSpPr>
          <p:nvPr/>
        </p:nvSpPr>
        <p:spPr bwMode="auto">
          <a:xfrm>
            <a:off x="457200" y="1600200"/>
            <a:ext cx="8229600" cy="308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spcBef>
                <a:spcPct val="20000"/>
              </a:spcBef>
              <a:buFont typeface="Arial" pitchFamily="34" charset="0"/>
              <a:buNone/>
            </a:pPr>
            <a:r>
              <a:rPr lang="en-US" sz="2800"/>
              <a:t>The ergonomics of any noise control measure</a:t>
            </a:r>
          </a:p>
          <a:p>
            <a:pPr marL="342900" indent="-342900" algn="l">
              <a:spcBef>
                <a:spcPct val="20000"/>
              </a:spcBef>
              <a:buFont typeface="Arial" pitchFamily="34" charset="0"/>
              <a:buNone/>
            </a:pPr>
            <a:r>
              <a:rPr lang="en-US" sz="2800"/>
              <a:t>should be considered.</a:t>
            </a:r>
          </a:p>
          <a:p>
            <a:pPr marL="342900" indent="-342900" algn="l">
              <a:spcBef>
                <a:spcPct val="20000"/>
              </a:spcBef>
              <a:buFont typeface="Arial" pitchFamily="34" charset="0"/>
              <a:buNone/>
            </a:pPr>
            <a:endParaRPr lang="en-US" sz="2800"/>
          </a:p>
          <a:p>
            <a:pPr marL="342900" indent="-342900" algn="l">
              <a:spcBef>
                <a:spcPct val="20000"/>
              </a:spcBef>
              <a:buFont typeface="Arial" pitchFamily="34" charset="0"/>
              <a:buNone/>
            </a:pPr>
            <a:r>
              <a:rPr lang="en-US" sz="2800"/>
              <a:t>When noise control measures create difficulties</a:t>
            </a:r>
          </a:p>
          <a:p>
            <a:pPr marL="342900" indent="-342900" algn="l">
              <a:spcBef>
                <a:spcPct val="20000"/>
              </a:spcBef>
              <a:buFont typeface="Arial" pitchFamily="34" charset="0"/>
              <a:buNone/>
            </a:pPr>
            <a:r>
              <a:rPr lang="en-US" sz="2800"/>
              <a:t>for workers to carry out their jobs, they may be</a:t>
            </a:r>
          </a:p>
          <a:p>
            <a:pPr marL="342900" indent="-342900" algn="l">
              <a:spcBef>
                <a:spcPct val="20000"/>
              </a:spcBef>
              <a:buFont typeface="Arial" pitchFamily="34" charset="0"/>
              <a:buNone/>
            </a:pPr>
            <a:r>
              <a:rPr lang="en-US" sz="2800"/>
              <a:t>modified or removed, rendering them ineffective.</a:t>
            </a: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22" name="Picture 3"/>
          <p:cNvPicPr>
            <a:picLocks noChangeAspect="1" noChangeArrowheads="1"/>
          </p:cNvPicPr>
          <p:nvPr/>
        </p:nvPicPr>
        <p:blipFill>
          <a:blip r:embed="rId3" cstate="print"/>
          <a:srcRect l="56223" t="5469" r="18422" b="23450"/>
          <a:stretch>
            <a:fillRect/>
          </a:stretch>
        </p:blipFill>
        <p:spPr bwMode="auto">
          <a:xfrm>
            <a:off x="8124825" y="6324600"/>
            <a:ext cx="693738" cy="392113"/>
          </a:xfrm>
          <a:prstGeom prst="rect">
            <a:avLst/>
          </a:prstGeom>
          <a:noFill/>
          <a:ln w="9525">
            <a:solidFill>
              <a:srgbClr val="C49F00"/>
            </a:solidFill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 flipV="1">
            <a:off x="1143000" y="6324600"/>
            <a:ext cx="6781800" cy="0"/>
          </a:xfrm>
          <a:prstGeom prst="line">
            <a:avLst/>
          </a:prstGeom>
          <a:ln w="12700">
            <a:solidFill>
              <a:srgbClr val="C49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143000" y="6748463"/>
            <a:ext cx="6781800" cy="0"/>
          </a:xfrm>
          <a:prstGeom prst="line">
            <a:avLst/>
          </a:prstGeom>
          <a:ln w="12700">
            <a:solidFill>
              <a:srgbClr val="C49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552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50" y="6324600"/>
            <a:ext cx="857250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Straight Connector 15"/>
          <p:cNvCxnSpPr/>
          <p:nvPr/>
        </p:nvCxnSpPr>
        <p:spPr>
          <a:xfrm>
            <a:off x="0" y="723900"/>
            <a:ext cx="8929688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3"/>
          <p:cNvSpPr txBox="1">
            <a:spLocks/>
          </p:cNvSpPr>
          <p:nvPr/>
        </p:nvSpPr>
        <p:spPr>
          <a:xfrm>
            <a:off x="71438" y="0"/>
            <a:ext cx="9001125" cy="5715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endParaRPr lang="en-ZA" sz="2400" b="1" dirty="0">
              <a:solidFill>
                <a:srgbClr val="C49F00"/>
              </a:solidFill>
              <a:ea typeface="+mj-ea"/>
            </a:endParaRPr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55563" y="109538"/>
            <a:ext cx="9001125" cy="571500"/>
          </a:xfrm>
          <a:prstGeom prst="rect">
            <a:avLst/>
          </a:prstGeom>
        </p:spPr>
        <p:txBody>
          <a:bodyPr anchor="ctr"/>
          <a:lstStyle/>
          <a:p>
            <a:pPr algn="l"/>
            <a:r>
              <a:rPr lang="en-ZA" sz="2400" b="1"/>
              <a:t>Influence Diagram – </a:t>
            </a:r>
            <a:r>
              <a:rPr lang="en-US" sz="2400" b="1"/>
              <a:t>Personal protective equipment</a:t>
            </a:r>
            <a:endParaRPr lang="en-ZA" sz="2400" b="1"/>
          </a:p>
        </p:txBody>
      </p:sp>
      <p:sp>
        <p:nvSpPr>
          <p:cNvPr id="10" name="Rectangle 9"/>
          <p:cNvSpPr/>
          <p:nvPr/>
        </p:nvSpPr>
        <p:spPr>
          <a:xfrm>
            <a:off x="2590800" y="6324600"/>
            <a:ext cx="3800475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ZA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Leading the change to zero harm</a:t>
            </a:r>
            <a:endParaRPr lang="en-ZA" sz="1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5531" name="Rectangle 11"/>
          <p:cNvSpPr>
            <a:spLocks/>
          </p:cNvSpPr>
          <p:nvPr/>
        </p:nvSpPr>
        <p:spPr bwMode="auto">
          <a:xfrm>
            <a:off x="493713" y="1054100"/>
            <a:ext cx="8154987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en-US" sz="2400"/>
              <a:t>Personal protective equipment (PPE), such as earplugs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en-US" sz="2400"/>
              <a:t>and earmuffs, should be used as a last resort after all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en-US" sz="2400"/>
              <a:t>efforts to eliminate or reduce the source of the noise have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en-US" sz="2400"/>
              <a:t>been exhausted. Issues to take into account when using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en-US" sz="2400"/>
              <a:t>PPE include: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endParaRPr lang="en-US" sz="2400"/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/>
              <a:t>making sure the PPE chosen is appropriate for the type and duration of the noise — it should also be compatible with other protective equipment;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endParaRPr lang="en-ZA" sz="2400"/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/>
              <a:t>employees should have a choice of suitable hearing protection so they can select the most comfortable solution;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endParaRPr lang="en-US" sz="240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7570" name="Picture 3"/>
          <p:cNvPicPr>
            <a:picLocks noChangeAspect="1" noChangeArrowheads="1"/>
          </p:cNvPicPr>
          <p:nvPr/>
        </p:nvPicPr>
        <p:blipFill>
          <a:blip r:embed="rId3" cstate="print"/>
          <a:srcRect l="56223" t="5469" r="18422" b="23450"/>
          <a:stretch>
            <a:fillRect/>
          </a:stretch>
        </p:blipFill>
        <p:spPr bwMode="auto">
          <a:xfrm>
            <a:off x="8124825" y="6324600"/>
            <a:ext cx="693738" cy="392113"/>
          </a:xfrm>
          <a:prstGeom prst="rect">
            <a:avLst/>
          </a:prstGeom>
          <a:noFill/>
          <a:ln w="9525">
            <a:solidFill>
              <a:srgbClr val="C49F00"/>
            </a:solidFill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 flipV="1">
            <a:off x="1143000" y="6324600"/>
            <a:ext cx="6781800" cy="0"/>
          </a:xfrm>
          <a:prstGeom prst="line">
            <a:avLst/>
          </a:prstGeom>
          <a:ln w="12700">
            <a:solidFill>
              <a:srgbClr val="C49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143000" y="6748463"/>
            <a:ext cx="6781800" cy="0"/>
          </a:xfrm>
          <a:prstGeom prst="line">
            <a:avLst/>
          </a:prstGeom>
          <a:ln w="12700">
            <a:solidFill>
              <a:srgbClr val="C49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757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50" y="6324600"/>
            <a:ext cx="857250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Straight Connector 15"/>
          <p:cNvCxnSpPr/>
          <p:nvPr/>
        </p:nvCxnSpPr>
        <p:spPr>
          <a:xfrm>
            <a:off x="0" y="723900"/>
            <a:ext cx="8929688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3"/>
          <p:cNvSpPr txBox="1">
            <a:spLocks/>
          </p:cNvSpPr>
          <p:nvPr/>
        </p:nvSpPr>
        <p:spPr>
          <a:xfrm>
            <a:off x="71438" y="0"/>
            <a:ext cx="9001125" cy="5715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endParaRPr lang="en-ZA" sz="2400" b="1" dirty="0">
              <a:solidFill>
                <a:srgbClr val="C49F00"/>
              </a:solidFill>
              <a:ea typeface="+mj-ea"/>
            </a:endParaRPr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55563" y="109538"/>
            <a:ext cx="9001125" cy="571500"/>
          </a:xfrm>
          <a:prstGeom prst="rect">
            <a:avLst/>
          </a:prstGeom>
        </p:spPr>
        <p:txBody>
          <a:bodyPr anchor="ctr"/>
          <a:lstStyle/>
          <a:p>
            <a:pPr algn="l"/>
            <a:r>
              <a:rPr lang="en-ZA" sz="2400" b="1"/>
              <a:t>Influence Diagram – </a:t>
            </a:r>
            <a:r>
              <a:rPr lang="en-US" sz="2400" b="1"/>
              <a:t>Personal protective equipment - (cont)</a:t>
            </a:r>
            <a:endParaRPr lang="en-ZA" sz="2400" b="1"/>
          </a:p>
        </p:txBody>
      </p:sp>
      <p:sp>
        <p:nvSpPr>
          <p:cNvPr id="10" name="Rectangle 9"/>
          <p:cNvSpPr/>
          <p:nvPr/>
        </p:nvSpPr>
        <p:spPr>
          <a:xfrm>
            <a:off x="2590800" y="6324600"/>
            <a:ext cx="3800475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ZA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Leading the change to zero harm</a:t>
            </a:r>
            <a:endParaRPr lang="en-ZA" sz="1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7578" name="Rectangle 10"/>
          <p:cNvSpPr>
            <a:spLocks/>
          </p:cNvSpPr>
          <p:nvPr/>
        </p:nvSpPr>
        <p:spPr bwMode="auto">
          <a:xfrm>
            <a:off x="493713" y="1068388"/>
            <a:ext cx="8154987" cy="330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/>
              <a:t>many workers, such as drivers, police officers, pilots, and camera operators, need communication earmuffs or headsets, often with active noise cancellation (ANC) to ensure clear communication and minimise accident risks;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endParaRPr lang="en-US" sz="2400"/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/>
              <a:t>the PPE should be correctly stored and maintained; and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endParaRPr lang="en-US" sz="2400"/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/>
              <a:t>training should be given on why the PPE is necessary, how it should be used, and how to store and maintain it.</a:t>
            </a: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9618" name="Picture 3"/>
          <p:cNvPicPr>
            <a:picLocks noChangeAspect="1" noChangeArrowheads="1"/>
          </p:cNvPicPr>
          <p:nvPr/>
        </p:nvPicPr>
        <p:blipFill>
          <a:blip r:embed="rId3" cstate="print"/>
          <a:srcRect l="56223" t="5469" r="18422" b="23450"/>
          <a:stretch>
            <a:fillRect/>
          </a:stretch>
        </p:blipFill>
        <p:spPr bwMode="auto">
          <a:xfrm>
            <a:off x="8124825" y="6324600"/>
            <a:ext cx="693738" cy="392113"/>
          </a:xfrm>
          <a:prstGeom prst="rect">
            <a:avLst/>
          </a:prstGeom>
          <a:noFill/>
          <a:ln w="9525">
            <a:solidFill>
              <a:srgbClr val="C49F00"/>
            </a:solidFill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 flipV="1">
            <a:off x="1143000" y="6324600"/>
            <a:ext cx="6781800" cy="0"/>
          </a:xfrm>
          <a:prstGeom prst="line">
            <a:avLst/>
          </a:prstGeom>
          <a:ln w="12700">
            <a:solidFill>
              <a:srgbClr val="C49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143000" y="6748463"/>
            <a:ext cx="6781800" cy="0"/>
          </a:xfrm>
          <a:prstGeom prst="line">
            <a:avLst/>
          </a:prstGeom>
          <a:ln w="12700">
            <a:solidFill>
              <a:srgbClr val="C49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962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50" y="6324600"/>
            <a:ext cx="857250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Straight Connector 15"/>
          <p:cNvCxnSpPr/>
          <p:nvPr/>
        </p:nvCxnSpPr>
        <p:spPr>
          <a:xfrm>
            <a:off x="0" y="723900"/>
            <a:ext cx="8929688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3"/>
          <p:cNvSpPr txBox="1">
            <a:spLocks/>
          </p:cNvSpPr>
          <p:nvPr/>
        </p:nvSpPr>
        <p:spPr>
          <a:xfrm>
            <a:off x="71438" y="0"/>
            <a:ext cx="9001125" cy="5715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endParaRPr lang="en-ZA" sz="2400" b="1" dirty="0">
              <a:solidFill>
                <a:srgbClr val="C49F00"/>
              </a:solidFill>
              <a:ea typeface="+mj-ea"/>
            </a:endParaRPr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55563" y="109538"/>
            <a:ext cx="9001125" cy="571500"/>
          </a:xfrm>
          <a:prstGeom prst="rect">
            <a:avLst/>
          </a:prstGeom>
        </p:spPr>
        <p:txBody>
          <a:bodyPr anchor="ctr"/>
          <a:lstStyle/>
          <a:p>
            <a:pPr algn="l"/>
            <a:r>
              <a:rPr lang="en-ZA" sz="2400" b="1"/>
              <a:t>Influence Diagram – </a:t>
            </a:r>
            <a:r>
              <a:rPr lang="en-US" sz="2400" b="1"/>
              <a:t>Exposure</a:t>
            </a:r>
            <a:endParaRPr lang="en-ZA" sz="2400" b="1"/>
          </a:p>
        </p:txBody>
      </p:sp>
      <p:sp>
        <p:nvSpPr>
          <p:cNvPr id="10" name="Rectangle 9"/>
          <p:cNvSpPr/>
          <p:nvPr/>
        </p:nvSpPr>
        <p:spPr>
          <a:xfrm>
            <a:off x="2590800" y="6324600"/>
            <a:ext cx="3800475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ZA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Leading the change to zero harm</a:t>
            </a:r>
            <a:endParaRPr lang="en-ZA" sz="1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239789" name="Group 173"/>
          <p:cNvGraphicFramePr>
            <a:graphicFrameLocks noGrp="1"/>
          </p:cNvGraphicFramePr>
          <p:nvPr/>
        </p:nvGraphicFramePr>
        <p:xfrm>
          <a:off x="282575" y="971550"/>
          <a:ext cx="2501900" cy="4857750"/>
        </p:xfrm>
        <a:graphic>
          <a:graphicData uri="http://schemas.openxmlformats.org/drawingml/2006/table">
            <a:tbl>
              <a:tblPr/>
              <a:tblGrid>
                <a:gridCol w="2501900"/>
              </a:tblGrid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Assay Personnel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Backfill  Labourers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Banksmen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Boilermakers &amp; Platers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Bulldozer Operators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 I P Plant Conveyor Attendant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 I P Plant Milling Attendant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Carpenters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Coal Cutter Assistants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Coal Cutter Operators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Coal Loader Operators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Coal Prep Plant Attendant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Coal Truck Drivers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Compressor Attendant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Continuous Miner Assistants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Continuous Miner Dual Scrubber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Continuous Miner Operators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Continuous Miner Standard Scrubber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Crusher Attendant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Crusher Attendants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9837" name="Group 221"/>
          <p:cNvGraphicFramePr>
            <a:graphicFrameLocks noGrp="1"/>
          </p:cNvGraphicFramePr>
          <p:nvPr/>
        </p:nvGraphicFramePr>
        <p:xfrm>
          <a:off x="3284538" y="985838"/>
          <a:ext cx="2576512" cy="4857750"/>
        </p:xfrm>
        <a:graphic>
          <a:graphicData uri="http://schemas.openxmlformats.org/drawingml/2006/table">
            <a:tbl>
              <a:tblPr/>
              <a:tblGrid>
                <a:gridCol w="2576512"/>
              </a:tblGrid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Crushing House Attendant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Cyanide Plant Conveyor Belt Attendant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Cyanide Plant Milling Attendant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Dayshift Supervisors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Development RDO's Muffled Pneumatic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Development RDO's Unmuffeld Pneumatic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Development RDO's Waterhydraulic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Development Teams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Diamond Drill Operators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Diesel Fitters &amp; Mechanics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Diesel Fuel Bay Attendants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Diesel Loco Operators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Dragline Machine Attendants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Dump Truckl Operators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Electric  Loco Operators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Electric Drill Operator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Electric Drill Operators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Filter Attendant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Fitters &amp; Turners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Front-End Loader Operators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9885" name="Group 269"/>
          <p:cNvGraphicFramePr>
            <a:graphicFrameLocks noGrp="1"/>
          </p:cNvGraphicFramePr>
          <p:nvPr/>
        </p:nvGraphicFramePr>
        <p:xfrm>
          <a:off x="6864350" y="923925"/>
          <a:ext cx="1654175" cy="5010150"/>
        </p:xfrm>
        <a:graphic>
          <a:graphicData uri="http://schemas.openxmlformats.org/drawingml/2006/table">
            <a:tbl>
              <a:tblPr/>
              <a:tblGrid>
                <a:gridCol w="1654175"/>
              </a:tblGrid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Front-end Loader Operators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Hydrojet Operators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Impact Breaker Operators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Jeep Occupants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Jumbo Drill Rig Operators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Land cruiser Occupants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LHD Operators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LHD Operators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Main Fan Attendants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Mine Overseers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Mine Overseers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Miners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Miners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Miners Assistants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Miners in Cont Mining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Miscellaneous Workshops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Mobile Scaler Operators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Nightshift Stope Teams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Nightshift Supervisors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Onsetters Teams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3954" name="Picture 3"/>
          <p:cNvPicPr>
            <a:picLocks noChangeAspect="1" noChangeArrowheads="1"/>
          </p:cNvPicPr>
          <p:nvPr/>
        </p:nvPicPr>
        <p:blipFill>
          <a:blip r:embed="rId3" cstate="print"/>
          <a:srcRect l="56223" t="5469" r="18422" b="23450"/>
          <a:stretch>
            <a:fillRect/>
          </a:stretch>
        </p:blipFill>
        <p:spPr bwMode="auto">
          <a:xfrm>
            <a:off x="8124825" y="6324600"/>
            <a:ext cx="693738" cy="392113"/>
          </a:xfrm>
          <a:prstGeom prst="rect">
            <a:avLst/>
          </a:prstGeom>
          <a:noFill/>
          <a:ln w="9525">
            <a:solidFill>
              <a:srgbClr val="C49F00"/>
            </a:solidFill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 flipV="1">
            <a:off x="1143000" y="6324600"/>
            <a:ext cx="6781800" cy="0"/>
          </a:xfrm>
          <a:prstGeom prst="line">
            <a:avLst/>
          </a:prstGeom>
          <a:ln w="12700">
            <a:solidFill>
              <a:srgbClr val="C49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143000" y="6748463"/>
            <a:ext cx="6781800" cy="0"/>
          </a:xfrm>
          <a:prstGeom prst="line">
            <a:avLst/>
          </a:prstGeom>
          <a:ln w="12700">
            <a:solidFill>
              <a:srgbClr val="C49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395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50" y="6324600"/>
            <a:ext cx="857250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Straight Connector 15"/>
          <p:cNvCxnSpPr/>
          <p:nvPr/>
        </p:nvCxnSpPr>
        <p:spPr>
          <a:xfrm>
            <a:off x="0" y="723900"/>
            <a:ext cx="8929688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3"/>
          <p:cNvSpPr txBox="1">
            <a:spLocks/>
          </p:cNvSpPr>
          <p:nvPr/>
        </p:nvSpPr>
        <p:spPr>
          <a:xfrm>
            <a:off x="71438" y="0"/>
            <a:ext cx="9001125" cy="5715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endParaRPr lang="en-ZA" sz="2400" b="1" dirty="0">
              <a:solidFill>
                <a:srgbClr val="C49F00"/>
              </a:solidFill>
              <a:ea typeface="+mj-ea"/>
            </a:endParaRPr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55563" y="109538"/>
            <a:ext cx="9001125" cy="571500"/>
          </a:xfrm>
          <a:prstGeom prst="rect">
            <a:avLst/>
          </a:prstGeom>
        </p:spPr>
        <p:txBody>
          <a:bodyPr anchor="ctr"/>
          <a:lstStyle/>
          <a:p>
            <a:pPr algn="l"/>
            <a:r>
              <a:rPr lang="en-ZA" sz="2400" b="1"/>
              <a:t>Influence Diagram – </a:t>
            </a:r>
            <a:r>
              <a:rPr lang="en-US" sz="2400" b="1"/>
              <a:t>Exposure- (cont)</a:t>
            </a:r>
            <a:endParaRPr lang="en-ZA" sz="2400" b="1"/>
          </a:p>
        </p:txBody>
      </p:sp>
      <p:sp>
        <p:nvSpPr>
          <p:cNvPr id="10" name="Rectangle 9"/>
          <p:cNvSpPr/>
          <p:nvPr/>
        </p:nvSpPr>
        <p:spPr>
          <a:xfrm>
            <a:off x="2590800" y="6324600"/>
            <a:ext cx="3800475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ZA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Leading the change to zero harm</a:t>
            </a:r>
            <a:endParaRPr lang="en-ZA" sz="1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254009" name="Group 57"/>
          <p:cNvGraphicFramePr>
            <a:graphicFrameLocks noGrp="1"/>
          </p:cNvGraphicFramePr>
          <p:nvPr/>
        </p:nvGraphicFramePr>
        <p:xfrm>
          <a:off x="304800" y="985838"/>
          <a:ext cx="2501900" cy="4857750"/>
        </p:xfrm>
        <a:graphic>
          <a:graphicData uri="http://schemas.openxmlformats.org/drawingml/2006/table">
            <a:tbl>
              <a:tblPr/>
              <a:tblGrid>
                <a:gridCol w="2501900"/>
              </a:tblGrid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Overburden Drill Operators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Pipes Tracks &amp; Ventilation Crews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Pneumatic Disk Sampler Operator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Pneumatic Loader Operators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Primary Breaker Attendant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Production Back actor Operators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Production Tyre Dozer Operators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Pump Attendants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Raw Coal Screening House Attendant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Reclaiming &amp; Salvage Personnel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Refrigeration Plant Attendants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Rehab Back actor Operators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Rehab Bulldozer Operators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Rehab Rear Dumper Operators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Roadway Grader Operators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Rockdrill Repair Workshop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Roof Bolter Operators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Roof Bolter Operators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Shearer Assistants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Shearer Operators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54057" name="Group 105"/>
          <p:cNvGraphicFramePr>
            <a:graphicFrameLocks noGrp="1"/>
          </p:cNvGraphicFramePr>
          <p:nvPr/>
        </p:nvGraphicFramePr>
        <p:xfrm>
          <a:off x="3321050" y="1000125"/>
          <a:ext cx="2501900" cy="4857750"/>
        </p:xfrm>
        <a:graphic>
          <a:graphicData uri="http://schemas.openxmlformats.org/drawingml/2006/table">
            <a:tbl>
              <a:tblPr/>
              <a:tblGrid>
                <a:gridCol w="2501900"/>
              </a:tblGrid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Shield Support Operators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Shift Supervisors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Shuttle Car Operators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Smelt House Personnel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Stope RDO's Muffled Pneumatic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Stope RDO's Unmuffeld Pneumatic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Stope RDO's Water hydraulic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Stope Teams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Survey Sampling Ventilation Personnel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Surveyors &amp; Samplers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Team Leaders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Team Leaders Conventional Mining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Team Leaders in Continuous Mining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Team Leaders in Longwall Mining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Team Supervisors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Timber Crews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Tip Attendants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Tip Labourers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Tramming Crews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UG Bus Drivers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54133" name="Group 181"/>
          <p:cNvGraphicFramePr>
            <a:graphicFrameLocks noGrp="1"/>
          </p:cNvGraphicFramePr>
          <p:nvPr/>
        </p:nvGraphicFramePr>
        <p:xfrm>
          <a:off x="6283325" y="1000125"/>
          <a:ext cx="2636838" cy="2428875"/>
        </p:xfrm>
        <a:graphic>
          <a:graphicData uri="http://schemas.openxmlformats.org/drawingml/2006/table">
            <a:tbl>
              <a:tblPr/>
              <a:tblGrid>
                <a:gridCol w="2636838"/>
              </a:tblGrid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UG Tractor Drivers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Underground Artisans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Underground Boilermakers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Underground Electricians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Utility Vehicle Drivers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Utility Vehicle Operators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Vibrating Road Compactor Roller Operators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Winch Bell Operators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Winch Operators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Wire Mesh Lace &amp; Barricades Personnel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1666" name="Picture 3"/>
          <p:cNvPicPr>
            <a:picLocks noChangeAspect="1" noChangeArrowheads="1"/>
          </p:cNvPicPr>
          <p:nvPr/>
        </p:nvPicPr>
        <p:blipFill>
          <a:blip r:embed="rId3" cstate="print"/>
          <a:srcRect l="56223" t="5469" r="18422" b="23450"/>
          <a:stretch>
            <a:fillRect/>
          </a:stretch>
        </p:blipFill>
        <p:spPr bwMode="auto">
          <a:xfrm>
            <a:off x="8124825" y="6324600"/>
            <a:ext cx="693738" cy="392113"/>
          </a:xfrm>
          <a:prstGeom prst="rect">
            <a:avLst/>
          </a:prstGeom>
          <a:noFill/>
          <a:ln w="9525">
            <a:solidFill>
              <a:srgbClr val="C49F00"/>
            </a:solidFill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 flipV="1">
            <a:off x="1143000" y="6324600"/>
            <a:ext cx="6781800" cy="0"/>
          </a:xfrm>
          <a:prstGeom prst="line">
            <a:avLst/>
          </a:prstGeom>
          <a:ln w="12700">
            <a:solidFill>
              <a:srgbClr val="C49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143000" y="6748463"/>
            <a:ext cx="6781800" cy="0"/>
          </a:xfrm>
          <a:prstGeom prst="line">
            <a:avLst/>
          </a:prstGeom>
          <a:ln w="12700">
            <a:solidFill>
              <a:srgbClr val="C49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1669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50" y="6324600"/>
            <a:ext cx="857250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Straight Connector 15"/>
          <p:cNvCxnSpPr/>
          <p:nvPr/>
        </p:nvCxnSpPr>
        <p:spPr>
          <a:xfrm>
            <a:off x="0" y="723900"/>
            <a:ext cx="8929688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3"/>
          <p:cNvSpPr txBox="1">
            <a:spLocks/>
          </p:cNvSpPr>
          <p:nvPr/>
        </p:nvSpPr>
        <p:spPr>
          <a:xfrm>
            <a:off x="71438" y="0"/>
            <a:ext cx="9001125" cy="5715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endParaRPr lang="en-ZA" sz="2400" b="1" dirty="0">
              <a:solidFill>
                <a:srgbClr val="C49F00"/>
              </a:solidFill>
              <a:ea typeface="+mj-ea"/>
            </a:endParaRPr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55563" y="109538"/>
            <a:ext cx="9001125" cy="571500"/>
          </a:xfrm>
          <a:prstGeom prst="rect">
            <a:avLst/>
          </a:prstGeom>
        </p:spPr>
        <p:txBody>
          <a:bodyPr anchor="ctr"/>
          <a:lstStyle/>
          <a:p>
            <a:pPr algn="l"/>
            <a:r>
              <a:rPr lang="en-ZA" sz="2400" b="1"/>
              <a:t>Influence Diagram – Effects of Exposure</a:t>
            </a:r>
          </a:p>
        </p:txBody>
      </p:sp>
      <p:sp>
        <p:nvSpPr>
          <p:cNvPr id="10" name="Rectangle 9"/>
          <p:cNvSpPr/>
          <p:nvPr/>
        </p:nvSpPr>
        <p:spPr>
          <a:xfrm>
            <a:off x="2590800" y="6324600"/>
            <a:ext cx="3800475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ZA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Leading the change to zero harm</a:t>
            </a:r>
            <a:endParaRPr lang="en-ZA" sz="1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41675" name="Rectangle 11"/>
          <p:cNvSpPr>
            <a:spLocks noChangeArrowheads="1"/>
          </p:cNvSpPr>
          <p:nvPr/>
        </p:nvSpPr>
        <p:spPr bwMode="auto">
          <a:xfrm>
            <a:off x="193675" y="1073150"/>
            <a:ext cx="8740775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l"/>
            <a:r>
              <a:rPr lang="en-US" sz="2400"/>
              <a:t>The effects of noise can be simplified into three general</a:t>
            </a:r>
          </a:p>
          <a:p>
            <a:pPr marL="342900" indent="-342900" algn="l"/>
            <a:r>
              <a:rPr lang="en-US" sz="2400"/>
              <a:t>categories:</a:t>
            </a:r>
          </a:p>
          <a:p>
            <a:pPr marL="342900" indent="-342900" algn="l"/>
            <a:endParaRPr lang="en-US" sz="2400"/>
          </a:p>
          <a:p>
            <a:pPr marL="342900" indent="-342900" algn="l">
              <a:buFontTx/>
              <a:buAutoNum type="arabicPeriod"/>
            </a:pPr>
            <a:r>
              <a:rPr lang="en-US" sz="2400"/>
              <a:t>Primary Effects</a:t>
            </a:r>
          </a:p>
          <a:p>
            <a:pPr marL="342900" indent="-342900" algn="l">
              <a:buFontTx/>
              <a:buAutoNum type="arabicPeriod"/>
            </a:pPr>
            <a:endParaRPr lang="en-US" sz="2400"/>
          </a:p>
          <a:p>
            <a:pPr marL="342900" indent="-342900" algn="l">
              <a:buFontTx/>
              <a:buAutoNum type="arabicPeriod"/>
            </a:pPr>
            <a:r>
              <a:rPr lang="en-US" sz="2400"/>
              <a:t>Effects on Communication and Performance</a:t>
            </a:r>
          </a:p>
          <a:p>
            <a:pPr marL="342900" indent="-342900" algn="l">
              <a:buFontTx/>
              <a:buAutoNum type="arabicPeriod"/>
            </a:pPr>
            <a:endParaRPr lang="en-US" sz="2400"/>
          </a:p>
          <a:p>
            <a:pPr marL="342900" indent="-342900" algn="l">
              <a:buFontTx/>
              <a:buAutoNum type="arabicPeriod"/>
            </a:pPr>
            <a:r>
              <a:rPr lang="en-US" sz="2400"/>
              <a:t>Other Effects</a:t>
            </a:r>
          </a:p>
          <a:p>
            <a:pPr marL="342900" indent="-342900" algn="l">
              <a:buFontTx/>
              <a:buAutoNum type="arabicPeriod"/>
            </a:pPr>
            <a:endParaRPr lang="en-US" sz="2400"/>
          </a:p>
          <a:p>
            <a:pPr marL="342900" indent="-342900" algn="l"/>
            <a:r>
              <a:rPr lang="en-US" sz="2400"/>
              <a:t>In some cases, the effects of hearing loss may be</a:t>
            </a:r>
          </a:p>
          <a:p>
            <a:pPr marL="342900" indent="-342900" algn="l"/>
            <a:r>
              <a:rPr lang="en-US" sz="2400"/>
              <a:t>classified by cause.</a:t>
            </a: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3714" name="Picture 3"/>
          <p:cNvPicPr>
            <a:picLocks noChangeAspect="1" noChangeArrowheads="1"/>
          </p:cNvPicPr>
          <p:nvPr/>
        </p:nvPicPr>
        <p:blipFill>
          <a:blip r:embed="rId3" cstate="print"/>
          <a:srcRect l="56223" t="5469" r="18422" b="23450"/>
          <a:stretch>
            <a:fillRect/>
          </a:stretch>
        </p:blipFill>
        <p:spPr bwMode="auto">
          <a:xfrm>
            <a:off x="8124825" y="6324600"/>
            <a:ext cx="693738" cy="392113"/>
          </a:xfrm>
          <a:prstGeom prst="rect">
            <a:avLst/>
          </a:prstGeom>
          <a:noFill/>
          <a:ln w="9525">
            <a:solidFill>
              <a:srgbClr val="C49F00"/>
            </a:solidFill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 flipV="1">
            <a:off x="1143000" y="6324600"/>
            <a:ext cx="6781800" cy="0"/>
          </a:xfrm>
          <a:prstGeom prst="line">
            <a:avLst/>
          </a:prstGeom>
          <a:ln w="12700">
            <a:solidFill>
              <a:srgbClr val="C49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143000" y="6748463"/>
            <a:ext cx="6781800" cy="0"/>
          </a:xfrm>
          <a:prstGeom prst="line">
            <a:avLst/>
          </a:prstGeom>
          <a:ln w="12700">
            <a:solidFill>
              <a:srgbClr val="C49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371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50" y="6324600"/>
            <a:ext cx="857250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Straight Connector 15"/>
          <p:cNvCxnSpPr/>
          <p:nvPr/>
        </p:nvCxnSpPr>
        <p:spPr>
          <a:xfrm>
            <a:off x="0" y="723900"/>
            <a:ext cx="8929688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3"/>
          <p:cNvSpPr txBox="1">
            <a:spLocks/>
          </p:cNvSpPr>
          <p:nvPr/>
        </p:nvSpPr>
        <p:spPr>
          <a:xfrm>
            <a:off x="71438" y="0"/>
            <a:ext cx="9001125" cy="5715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endParaRPr lang="en-ZA" sz="2400" b="1" dirty="0">
              <a:solidFill>
                <a:srgbClr val="C49F00"/>
              </a:solidFill>
              <a:ea typeface="+mj-ea"/>
            </a:endParaRPr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55563" y="109538"/>
            <a:ext cx="9001125" cy="571500"/>
          </a:xfrm>
          <a:prstGeom prst="rect">
            <a:avLst/>
          </a:prstGeom>
        </p:spPr>
        <p:txBody>
          <a:bodyPr anchor="ctr"/>
          <a:lstStyle/>
          <a:p>
            <a:pPr algn="l"/>
            <a:r>
              <a:rPr lang="en-ZA" sz="2400" b="1"/>
              <a:t>Influence Diagram – Primary Effects</a:t>
            </a:r>
          </a:p>
        </p:txBody>
      </p:sp>
      <p:sp>
        <p:nvSpPr>
          <p:cNvPr id="10" name="Rectangle 9"/>
          <p:cNvSpPr/>
          <p:nvPr/>
        </p:nvSpPr>
        <p:spPr>
          <a:xfrm>
            <a:off x="2590800" y="6324600"/>
            <a:ext cx="3800475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ZA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Leading the change to zero harm</a:t>
            </a:r>
            <a:endParaRPr lang="en-ZA" sz="1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43723" name="Rectangle 11"/>
          <p:cNvSpPr>
            <a:spLocks noChangeArrowheads="1"/>
          </p:cNvSpPr>
          <p:nvPr/>
        </p:nvSpPr>
        <p:spPr bwMode="auto">
          <a:xfrm>
            <a:off x="252413" y="1057275"/>
            <a:ext cx="8640762" cy="4760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l"/>
            <a:r>
              <a:rPr lang="en-US" sz="1800"/>
              <a:t>The primary effects of excessive noise exposure may include:</a:t>
            </a:r>
          </a:p>
          <a:p>
            <a:pPr marL="342900" indent="-342900" algn="l"/>
            <a:endParaRPr lang="en-US" sz="1800"/>
          </a:p>
          <a:p>
            <a:pPr marL="342900" indent="-342900" algn="l">
              <a:buFontTx/>
              <a:buChar char="•"/>
            </a:pPr>
            <a:r>
              <a:rPr lang="en-US" sz="1800" b="1"/>
              <a:t>Acoustic trauma </a:t>
            </a:r>
            <a:r>
              <a:rPr lang="en-US" sz="1800"/>
              <a:t>refers to a temporary or permanent hearing loss due to a sudden, intense acoustic or noise event, such as an explosion.</a:t>
            </a:r>
          </a:p>
          <a:p>
            <a:pPr marL="342900" indent="-342900" algn="l"/>
            <a:endParaRPr lang="en-ZA" sz="1800"/>
          </a:p>
          <a:p>
            <a:pPr marL="342900" indent="-342900" algn="l">
              <a:buFontTx/>
              <a:buChar char="•"/>
            </a:pPr>
            <a:r>
              <a:rPr lang="en-US" sz="1800" b="1"/>
              <a:t>Tinnitus </a:t>
            </a:r>
            <a:r>
              <a:rPr lang="en-US" sz="1800"/>
              <a:t>describes the condition of "ringing in the ears."</a:t>
            </a:r>
          </a:p>
          <a:p>
            <a:pPr marL="800100" lvl="1" indent="-342900" algn="l">
              <a:buFontTx/>
              <a:buChar char="•"/>
            </a:pPr>
            <a:r>
              <a:rPr lang="en-US" sz="1800"/>
              <a:t>Individuals often describe the sound as a hum, buzz, roar, ring, or whistle.</a:t>
            </a:r>
          </a:p>
          <a:p>
            <a:pPr marL="800100" lvl="1" indent="-342900" algn="l">
              <a:buFontTx/>
              <a:buChar char="•"/>
            </a:pPr>
            <a:r>
              <a:rPr lang="en-US" sz="1800"/>
              <a:t>The inner ear or neural system produces the actual sound.</a:t>
            </a:r>
          </a:p>
          <a:p>
            <a:pPr marL="800100" lvl="1" indent="-342900" algn="l">
              <a:buFontTx/>
              <a:buChar char="•"/>
            </a:pPr>
            <a:r>
              <a:rPr lang="en-US" sz="1800"/>
              <a:t>The predominant cause of tinnitus is long-term exposure to high sound levels, though it can also be caused by short-term exposure to very high sound levels, such as gunshots. Non-acoustic events, such as a blow to the head, dietary issues, stress, jaw joint disorders, debris 	on the eardrum, or prolonged use of aspirin may also cause tinnitus.</a:t>
            </a:r>
          </a:p>
          <a:p>
            <a:pPr marL="800100" lvl="1" indent="-342900" algn="l">
              <a:buFontTx/>
              <a:buChar char="•"/>
            </a:pPr>
            <a:r>
              <a:rPr lang="en-US" sz="1800"/>
              <a:t>Many people experience tinnitus during their lives. Most of the time the sensation is only temporary, however, it can be permanent and debilitating.</a:t>
            </a:r>
          </a:p>
          <a:p>
            <a:pPr marL="800100" lvl="1" indent="-342900" algn="l">
              <a:buFontTx/>
              <a:buChar char="•"/>
            </a:pPr>
            <a:r>
              <a:rPr lang="en-US" sz="1800"/>
              <a:t>Diagnosis and treatment of tinnitus can be difficult because it is a subjective measurement.</a:t>
            </a: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3"/>
          <p:cNvPicPr>
            <a:picLocks noChangeAspect="1" noChangeArrowheads="1"/>
          </p:cNvPicPr>
          <p:nvPr/>
        </p:nvPicPr>
        <p:blipFill>
          <a:blip r:embed="rId3" cstate="print"/>
          <a:srcRect l="56223" t="5469" r="18422" b="23450"/>
          <a:stretch>
            <a:fillRect/>
          </a:stretch>
        </p:blipFill>
        <p:spPr bwMode="auto">
          <a:xfrm>
            <a:off x="8124825" y="6324600"/>
            <a:ext cx="693738" cy="392113"/>
          </a:xfrm>
          <a:prstGeom prst="rect">
            <a:avLst/>
          </a:prstGeom>
          <a:noFill/>
          <a:ln w="9525">
            <a:solidFill>
              <a:srgbClr val="C49F00"/>
            </a:solidFill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 flipV="1">
            <a:off x="1143000" y="6324600"/>
            <a:ext cx="6781800" cy="0"/>
          </a:xfrm>
          <a:prstGeom prst="line">
            <a:avLst/>
          </a:prstGeom>
          <a:ln w="12700">
            <a:solidFill>
              <a:srgbClr val="C49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143000" y="6748463"/>
            <a:ext cx="6781800" cy="0"/>
          </a:xfrm>
          <a:prstGeom prst="line">
            <a:avLst/>
          </a:prstGeom>
          <a:ln w="12700">
            <a:solidFill>
              <a:srgbClr val="C49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41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50" y="6324600"/>
            <a:ext cx="857250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Straight Connector 15"/>
          <p:cNvCxnSpPr/>
          <p:nvPr/>
        </p:nvCxnSpPr>
        <p:spPr>
          <a:xfrm>
            <a:off x="0" y="723900"/>
            <a:ext cx="8929688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3"/>
          <p:cNvSpPr txBox="1">
            <a:spLocks/>
          </p:cNvSpPr>
          <p:nvPr/>
        </p:nvSpPr>
        <p:spPr>
          <a:xfrm>
            <a:off x="71438" y="0"/>
            <a:ext cx="9001125" cy="5715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endParaRPr lang="en-ZA" sz="2400" b="1" dirty="0">
              <a:solidFill>
                <a:srgbClr val="C49F00"/>
              </a:solidFill>
              <a:ea typeface="+mj-ea"/>
            </a:endParaRPr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55563" y="109538"/>
            <a:ext cx="9001125" cy="571500"/>
          </a:xfrm>
          <a:prstGeom prst="rect">
            <a:avLst/>
          </a:prstGeom>
        </p:spPr>
        <p:txBody>
          <a:bodyPr anchor="ctr"/>
          <a:lstStyle/>
          <a:p>
            <a:pPr algn="l"/>
            <a:r>
              <a:rPr lang="en-ZA" sz="2400" b="1"/>
              <a:t>Influence Diagram - Noise</a:t>
            </a:r>
          </a:p>
        </p:txBody>
      </p:sp>
      <p:sp>
        <p:nvSpPr>
          <p:cNvPr id="10" name="Rectangle 9"/>
          <p:cNvSpPr/>
          <p:nvPr/>
        </p:nvSpPr>
        <p:spPr>
          <a:xfrm>
            <a:off x="2590800" y="6324600"/>
            <a:ext cx="3800475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ZA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Leading the change to zero harm</a:t>
            </a:r>
            <a:endParaRPr lang="en-ZA" sz="1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7469" name="Group 61"/>
          <p:cNvGrpSpPr>
            <a:grpSpLocks/>
          </p:cNvGrpSpPr>
          <p:nvPr/>
        </p:nvGrpSpPr>
        <p:grpSpPr bwMode="auto">
          <a:xfrm>
            <a:off x="358775" y="995363"/>
            <a:ext cx="8424863" cy="4800600"/>
            <a:chOff x="226" y="816"/>
            <a:chExt cx="5307" cy="3024"/>
          </a:xfrm>
        </p:grpSpPr>
        <p:sp>
          <p:nvSpPr>
            <p:cNvPr id="889" name="Rectangle 3"/>
            <p:cNvSpPr txBox="1">
              <a:spLocks noChangeArrowheads="1"/>
            </p:cNvSpPr>
            <p:nvPr/>
          </p:nvSpPr>
          <p:spPr>
            <a:xfrm>
              <a:off x="226" y="816"/>
              <a:ext cx="5307" cy="3024"/>
            </a:xfrm>
            <a:prstGeom prst="rect">
              <a:avLst/>
            </a:prstGeom>
          </p:spPr>
          <p:txBody>
            <a:bodyPr>
              <a:normAutofit/>
            </a:bodyPr>
            <a:lstStyle/>
            <a:p>
              <a:pPr marL="609600" indent="-609600">
                <a:lnSpc>
                  <a:spcPct val="90000"/>
                </a:lnSpc>
                <a:spcBef>
                  <a:spcPct val="20000"/>
                </a:spcBef>
                <a:buFont typeface="Arial" pitchFamily="34" charset="0"/>
                <a:buNone/>
              </a:pPr>
              <a:endParaRPr lang="en-US" sz="1600">
                <a:solidFill>
                  <a:srgbClr val="898989"/>
                </a:solidFill>
                <a:latin typeface="Calibri" pitchFamily="34" charset="0"/>
              </a:endParaRPr>
            </a:p>
            <a:p>
              <a:pPr marL="609600" indent="-609600">
                <a:spcBef>
                  <a:spcPct val="20000"/>
                </a:spcBef>
                <a:buFont typeface="Arial" pitchFamily="34" charset="0"/>
                <a:buNone/>
              </a:pPr>
              <a:endParaRPr lang="en-ZA" sz="1600" b="1">
                <a:latin typeface="Calibri" pitchFamily="34" charset="0"/>
              </a:endParaRPr>
            </a:p>
          </p:txBody>
        </p:sp>
        <p:sp>
          <p:nvSpPr>
            <p:cNvPr id="17447" name="AutoShape 189"/>
            <p:cNvSpPr>
              <a:spLocks noChangeAspect="1" noChangeArrowheads="1"/>
            </p:cNvSpPr>
            <p:nvPr/>
          </p:nvSpPr>
          <p:spPr bwMode="auto">
            <a:xfrm>
              <a:off x="240" y="1056"/>
              <a:ext cx="1431" cy="596"/>
            </a:xfrm>
            <a:prstGeom prst="roundRect">
              <a:avLst>
                <a:gd name="adj" fmla="val 16667"/>
              </a:avLst>
            </a:prstGeom>
            <a:solidFill>
              <a:srgbClr val="F2F2F2"/>
            </a:solidFill>
            <a:ln w="25400">
              <a:solidFill>
                <a:srgbClr val="00B050">
                  <a:alpha val="94901"/>
                </a:srgbClr>
              </a:solidFill>
              <a:round/>
              <a:headEnd/>
              <a:tailEnd/>
            </a:ln>
          </p:spPr>
          <p:txBody>
            <a:bodyPr/>
            <a:lstStyle/>
            <a:p>
              <a:pPr rtl="1"/>
              <a:r>
                <a:rPr lang="en-ZA" sz="1800" b="1">
                  <a:solidFill>
                    <a:srgbClr val="000000"/>
                  </a:solidFill>
                  <a:latin typeface="Calibri" pitchFamily="34" charset="0"/>
                </a:rPr>
                <a:t>MINING METHOD</a:t>
              </a:r>
            </a:p>
          </p:txBody>
        </p:sp>
        <p:sp>
          <p:nvSpPr>
            <p:cNvPr id="17448" name="AutoShape 189"/>
            <p:cNvSpPr>
              <a:spLocks noChangeAspect="1" noChangeArrowheads="1"/>
            </p:cNvSpPr>
            <p:nvPr/>
          </p:nvSpPr>
          <p:spPr bwMode="auto">
            <a:xfrm>
              <a:off x="4032" y="2160"/>
              <a:ext cx="1431" cy="596"/>
            </a:xfrm>
            <a:prstGeom prst="roundRect">
              <a:avLst>
                <a:gd name="adj" fmla="val 16667"/>
              </a:avLst>
            </a:prstGeom>
            <a:solidFill>
              <a:srgbClr val="F2F2F2"/>
            </a:solidFill>
            <a:ln w="25400">
              <a:solidFill>
                <a:srgbClr val="00B050">
                  <a:alpha val="94901"/>
                </a:srgbClr>
              </a:solidFill>
              <a:round/>
              <a:headEnd/>
              <a:tailEnd/>
            </a:ln>
          </p:spPr>
          <p:txBody>
            <a:bodyPr/>
            <a:lstStyle/>
            <a:p>
              <a:pPr rtl="1"/>
              <a:r>
                <a:rPr lang="en-ZA" sz="1800" b="1">
                  <a:solidFill>
                    <a:srgbClr val="000000"/>
                  </a:solidFill>
                  <a:latin typeface="Calibri" pitchFamily="34" charset="0"/>
                </a:rPr>
                <a:t>BIOLOGICAL EFFECTS</a:t>
              </a:r>
            </a:p>
          </p:txBody>
        </p:sp>
        <p:sp>
          <p:nvSpPr>
            <p:cNvPr id="17449" name="AutoShape 189"/>
            <p:cNvSpPr>
              <a:spLocks noChangeAspect="1" noChangeArrowheads="1"/>
            </p:cNvSpPr>
            <p:nvPr/>
          </p:nvSpPr>
          <p:spPr bwMode="auto">
            <a:xfrm>
              <a:off x="4032" y="3148"/>
              <a:ext cx="1431" cy="596"/>
            </a:xfrm>
            <a:prstGeom prst="roundRect">
              <a:avLst>
                <a:gd name="adj" fmla="val 16667"/>
              </a:avLst>
            </a:prstGeom>
            <a:solidFill>
              <a:srgbClr val="F2F2F2"/>
            </a:solidFill>
            <a:ln w="25400">
              <a:solidFill>
                <a:srgbClr val="00B050">
                  <a:alpha val="94901"/>
                </a:srgbClr>
              </a:solidFill>
              <a:round/>
              <a:headEnd/>
              <a:tailEnd/>
            </a:ln>
          </p:spPr>
          <p:txBody>
            <a:bodyPr/>
            <a:lstStyle/>
            <a:p>
              <a:pPr rtl="1"/>
              <a:r>
                <a:rPr lang="en-ZA" sz="1800" b="1">
                  <a:solidFill>
                    <a:srgbClr val="000000"/>
                  </a:solidFill>
                  <a:latin typeface="Calibri" pitchFamily="34" charset="0"/>
                </a:rPr>
                <a:t>HEALTH EFFECTS</a:t>
              </a:r>
            </a:p>
          </p:txBody>
        </p:sp>
        <p:sp>
          <p:nvSpPr>
            <p:cNvPr id="17450" name="AutoShape 189"/>
            <p:cNvSpPr>
              <a:spLocks noChangeAspect="1" noChangeArrowheads="1"/>
            </p:cNvSpPr>
            <p:nvPr/>
          </p:nvSpPr>
          <p:spPr bwMode="auto">
            <a:xfrm>
              <a:off x="2136" y="1056"/>
              <a:ext cx="1431" cy="596"/>
            </a:xfrm>
            <a:prstGeom prst="roundRect">
              <a:avLst>
                <a:gd name="adj" fmla="val 16667"/>
              </a:avLst>
            </a:prstGeom>
            <a:solidFill>
              <a:srgbClr val="F2F2F2"/>
            </a:solidFill>
            <a:ln w="25400">
              <a:solidFill>
                <a:srgbClr val="00B050">
                  <a:alpha val="94901"/>
                </a:srgbClr>
              </a:solidFill>
              <a:round/>
              <a:headEnd/>
              <a:tailEnd/>
            </a:ln>
          </p:spPr>
          <p:txBody>
            <a:bodyPr/>
            <a:lstStyle/>
            <a:p>
              <a:pPr rtl="1"/>
              <a:r>
                <a:rPr lang="en-ZA" sz="1800" b="1">
                  <a:solidFill>
                    <a:srgbClr val="000000"/>
                  </a:solidFill>
                  <a:latin typeface="Calibri" pitchFamily="34" charset="0"/>
                </a:rPr>
                <a:t>LAYOUT</a:t>
              </a:r>
            </a:p>
          </p:txBody>
        </p:sp>
        <p:sp>
          <p:nvSpPr>
            <p:cNvPr id="17451" name="AutoShape 189"/>
            <p:cNvSpPr>
              <a:spLocks noChangeAspect="1" noChangeArrowheads="1"/>
            </p:cNvSpPr>
            <p:nvPr/>
          </p:nvSpPr>
          <p:spPr bwMode="auto">
            <a:xfrm>
              <a:off x="240" y="2160"/>
              <a:ext cx="1431" cy="596"/>
            </a:xfrm>
            <a:prstGeom prst="roundRect">
              <a:avLst>
                <a:gd name="adj" fmla="val 16667"/>
              </a:avLst>
            </a:prstGeom>
            <a:solidFill>
              <a:srgbClr val="F2F2F2"/>
            </a:solidFill>
            <a:ln w="25400">
              <a:solidFill>
                <a:srgbClr val="00B050">
                  <a:alpha val="94901"/>
                </a:srgbClr>
              </a:solidFill>
              <a:round/>
              <a:headEnd/>
              <a:tailEnd/>
            </a:ln>
          </p:spPr>
          <p:txBody>
            <a:bodyPr/>
            <a:lstStyle/>
            <a:p>
              <a:pPr rtl="1"/>
              <a:r>
                <a:rPr lang="en-ZA" sz="1800" b="1">
                  <a:solidFill>
                    <a:srgbClr val="000000"/>
                  </a:solidFill>
                  <a:latin typeface="Calibri" pitchFamily="34" charset="0"/>
                </a:rPr>
                <a:t>NOISE PROCESSES / SOURCES</a:t>
              </a:r>
            </a:p>
          </p:txBody>
        </p:sp>
        <p:sp>
          <p:nvSpPr>
            <p:cNvPr id="17452" name="AutoShape 189"/>
            <p:cNvSpPr>
              <a:spLocks noChangeAspect="1" noChangeArrowheads="1"/>
            </p:cNvSpPr>
            <p:nvPr/>
          </p:nvSpPr>
          <p:spPr bwMode="auto">
            <a:xfrm>
              <a:off x="2136" y="3148"/>
              <a:ext cx="1431" cy="596"/>
            </a:xfrm>
            <a:prstGeom prst="roundRect">
              <a:avLst>
                <a:gd name="adj" fmla="val 16667"/>
              </a:avLst>
            </a:prstGeom>
            <a:solidFill>
              <a:srgbClr val="F2F2F2"/>
            </a:solidFill>
            <a:ln w="25400">
              <a:solidFill>
                <a:srgbClr val="00B050">
                  <a:alpha val="94901"/>
                </a:srgbClr>
              </a:solidFill>
              <a:round/>
              <a:headEnd/>
              <a:tailEnd/>
            </a:ln>
          </p:spPr>
          <p:txBody>
            <a:bodyPr/>
            <a:lstStyle/>
            <a:p>
              <a:pPr rtl="1"/>
              <a:r>
                <a:rPr lang="en-ZA" sz="1800" b="1">
                  <a:solidFill>
                    <a:srgbClr val="000000"/>
                  </a:solidFill>
                  <a:latin typeface="Calibri" pitchFamily="34" charset="0"/>
                </a:rPr>
                <a:t>HIERACY OF CONTROLS</a:t>
              </a:r>
            </a:p>
          </p:txBody>
        </p:sp>
        <p:sp>
          <p:nvSpPr>
            <p:cNvPr id="17453" name="AutoShape 189"/>
            <p:cNvSpPr>
              <a:spLocks noChangeAspect="1" noChangeArrowheads="1"/>
            </p:cNvSpPr>
            <p:nvPr/>
          </p:nvSpPr>
          <p:spPr bwMode="auto">
            <a:xfrm>
              <a:off x="2136" y="2160"/>
              <a:ext cx="1431" cy="596"/>
            </a:xfrm>
            <a:prstGeom prst="roundRect">
              <a:avLst>
                <a:gd name="adj" fmla="val 16667"/>
              </a:avLst>
            </a:prstGeom>
            <a:solidFill>
              <a:srgbClr val="F2F2F2"/>
            </a:solidFill>
            <a:ln w="25400">
              <a:solidFill>
                <a:srgbClr val="00B050">
                  <a:alpha val="94901"/>
                </a:srgbClr>
              </a:solidFill>
              <a:round/>
              <a:headEnd/>
              <a:tailEnd/>
            </a:ln>
          </p:spPr>
          <p:txBody>
            <a:bodyPr/>
            <a:lstStyle/>
            <a:p>
              <a:pPr rtl="1"/>
              <a:r>
                <a:rPr lang="en-ZA" sz="1800" b="1">
                  <a:solidFill>
                    <a:srgbClr val="000000"/>
                  </a:solidFill>
                  <a:latin typeface="Calibri" pitchFamily="34" charset="0"/>
                </a:rPr>
                <a:t>EXPOSURE</a:t>
              </a:r>
            </a:p>
          </p:txBody>
        </p:sp>
        <p:sp>
          <p:nvSpPr>
            <p:cNvPr id="17455" name="Line 47"/>
            <p:cNvSpPr>
              <a:spLocks noChangeShapeType="1"/>
            </p:cNvSpPr>
            <p:nvPr/>
          </p:nvSpPr>
          <p:spPr bwMode="auto">
            <a:xfrm>
              <a:off x="672" y="3024"/>
              <a:ext cx="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58" name="Line 50"/>
            <p:cNvSpPr>
              <a:spLocks noChangeShapeType="1"/>
            </p:cNvSpPr>
            <p:nvPr/>
          </p:nvSpPr>
          <p:spPr bwMode="auto">
            <a:xfrm>
              <a:off x="1664" y="2450"/>
              <a:ext cx="47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59" name="Line 51"/>
            <p:cNvSpPr>
              <a:spLocks noChangeShapeType="1"/>
            </p:cNvSpPr>
            <p:nvPr/>
          </p:nvSpPr>
          <p:spPr bwMode="auto">
            <a:xfrm>
              <a:off x="923" y="1655"/>
              <a:ext cx="0" cy="50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60" name="Line 52"/>
            <p:cNvSpPr>
              <a:spLocks noChangeShapeType="1"/>
            </p:cNvSpPr>
            <p:nvPr/>
          </p:nvSpPr>
          <p:spPr bwMode="auto">
            <a:xfrm>
              <a:off x="1673" y="1335"/>
              <a:ext cx="46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61" name="Line 53"/>
            <p:cNvSpPr>
              <a:spLocks noChangeShapeType="1"/>
            </p:cNvSpPr>
            <p:nvPr/>
          </p:nvSpPr>
          <p:spPr bwMode="auto">
            <a:xfrm flipH="1">
              <a:off x="1627" y="1627"/>
              <a:ext cx="540" cy="53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63" name="Line 55"/>
            <p:cNvSpPr>
              <a:spLocks noChangeShapeType="1"/>
            </p:cNvSpPr>
            <p:nvPr/>
          </p:nvSpPr>
          <p:spPr bwMode="auto">
            <a:xfrm flipH="1" flipV="1">
              <a:off x="1655" y="2706"/>
              <a:ext cx="503" cy="46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64" name="Line 56"/>
            <p:cNvSpPr>
              <a:spLocks noChangeShapeType="1"/>
            </p:cNvSpPr>
            <p:nvPr/>
          </p:nvSpPr>
          <p:spPr bwMode="auto">
            <a:xfrm>
              <a:off x="2880" y="1646"/>
              <a:ext cx="0" cy="51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65" name="Line 57"/>
            <p:cNvSpPr>
              <a:spLocks noChangeShapeType="1"/>
            </p:cNvSpPr>
            <p:nvPr/>
          </p:nvSpPr>
          <p:spPr bwMode="auto">
            <a:xfrm>
              <a:off x="2880" y="2752"/>
              <a:ext cx="0" cy="39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66" name="Line 58"/>
            <p:cNvSpPr>
              <a:spLocks noChangeShapeType="1"/>
            </p:cNvSpPr>
            <p:nvPr/>
          </p:nvSpPr>
          <p:spPr bwMode="auto">
            <a:xfrm>
              <a:off x="3575" y="2432"/>
              <a:ext cx="45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67" name="Line 59"/>
            <p:cNvSpPr>
              <a:spLocks noChangeShapeType="1"/>
            </p:cNvSpPr>
            <p:nvPr/>
          </p:nvSpPr>
          <p:spPr bwMode="auto">
            <a:xfrm flipV="1">
              <a:off x="3547" y="2725"/>
              <a:ext cx="503" cy="4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68" name="Line 60"/>
            <p:cNvSpPr>
              <a:spLocks noChangeShapeType="1"/>
            </p:cNvSpPr>
            <p:nvPr/>
          </p:nvSpPr>
          <p:spPr bwMode="auto">
            <a:xfrm>
              <a:off x="4718" y="2752"/>
              <a:ext cx="0" cy="39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62" name="Picture 3"/>
          <p:cNvPicPr>
            <a:picLocks noChangeAspect="1" noChangeArrowheads="1"/>
          </p:cNvPicPr>
          <p:nvPr/>
        </p:nvPicPr>
        <p:blipFill>
          <a:blip r:embed="rId3" cstate="print"/>
          <a:srcRect l="56223" t="5469" r="18422" b="23450"/>
          <a:stretch>
            <a:fillRect/>
          </a:stretch>
        </p:blipFill>
        <p:spPr bwMode="auto">
          <a:xfrm>
            <a:off x="8124825" y="6324600"/>
            <a:ext cx="693738" cy="392113"/>
          </a:xfrm>
          <a:prstGeom prst="rect">
            <a:avLst/>
          </a:prstGeom>
          <a:noFill/>
          <a:ln w="9525">
            <a:solidFill>
              <a:srgbClr val="C49F00"/>
            </a:solidFill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 flipV="1">
            <a:off x="1143000" y="6324600"/>
            <a:ext cx="6781800" cy="0"/>
          </a:xfrm>
          <a:prstGeom prst="line">
            <a:avLst/>
          </a:prstGeom>
          <a:ln w="12700">
            <a:solidFill>
              <a:srgbClr val="C49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143000" y="6748463"/>
            <a:ext cx="6781800" cy="0"/>
          </a:xfrm>
          <a:prstGeom prst="line">
            <a:avLst/>
          </a:prstGeom>
          <a:ln w="12700">
            <a:solidFill>
              <a:srgbClr val="C49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576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50" y="6324600"/>
            <a:ext cx="857250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Straight Connector 15"/>
          <p:cNvCxnSpPr/>
          <p:nvPr/>
        </p:nvCxnSpPr>
        <p:spPr>
          <a:xfrm>
            <a:off x="0" y="723900"/>
            <a:ext cx="8929688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3"/>
          <p:cNvSpPr txBox="1">
            <a:spLocks/>
          </p:cNvSpPr>
          <p:nvPr/>
        </p:nvSpPr>
        <p:spPr>
          <a:xfrm>
            <a:off x="71438" y="0"/>
            <a:ext cx="9001125" cy="5715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endParaRPr lang="en-ZA" sz="2400" b="1" dirty="0">
              <a:solidFill>
                <a:srgbClr val="C49F00"/>
              </a:solidFill>
              <a:ea typeface="+mj-ea"/>
            </a:endParaRPr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55563" y="109538"/>
            <a:ext cx="9001125" cy="571500"/>
          </a:xfrm>
          <a:prstGeom prst="rect">
            <a:avLst/>
          </a:prstGeom>
        </p:spPr>
        <p:txBody>
          <a:bodyPr anchor="ctr"/>
          <a:lstStyle/>
          <a:p>
            <a:pPr algn="l"/>
            <a:r>
              <a:rPr lang="en-ZA" sz="2400" b="1"/>
              <a:t>Influence Diagram – Primary Effects - (cont)</a:t>
            </a:r>
          </a:p>
        </p:txBody>
      </p:sp>
      <p:sp>
        <p:nvSpPr>
          <p:cNvPr id="10" name="Rectangle 9"/>
          <p:cNvSpPr/>
          <p:nvPr/>
        </p:nvSpPr>
        <p:spPr>
          <a:xfrm>
            <a:off x="2590800" y="6324600"/>
            <a:ext cx="3800475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ZA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Leading the change to zero harm</a:t>
            </a:r>
            <a:endParaRPr lang="en-ZA" sz="1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45771" name="Rectangle 11"/>
          <p:cNvSpPr>
            <a:spLocks noChangeArrowheads="1"/>
          </p:cNvSpPr>
          <p:nvPr/>
        </p:nvSpPr>
        <p:spPr bwMode="auto">
          <a:xfrm>
            <a:off x="252413" y="1066800"/>
            <a:ext cx="8640762" cy="421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00100" lvl="1" indent="-342900" algn="l"/>
            <a:endParaRPr lang="en-US" sz="1800"/>
          </a:p>
          <a:p>
            <a:pPr marL="342900" indent="-342900" algn="l">
              <a:buFontTx/>
              <a:buChar char="•"/>
            </a:pPr>
            <a:r>
              <a:rPr lang="en-US" sz="1800" b="1"/>
              <a:t>A noise-induced temporary threshold shift (NITTS) </a:t>
            </a:r>
            <a:r>
              <a:rPr lang="en-US" sz="1800"/>
              <a:t>is a temporary loss in hearing sensitivity. NITTS may be the result of:</a:t>
            </a:r>
          </a:p>
          <a:p>
            <a:pPr marL="800100" lvl="1" indent="-342900" algn="l">
              <a:buFontTx/>
              <a:buChar char="•"/>
            </a:pPr>
            <a:r>
              <a:rPr lang="en-US" sz="1800"/>
              <a:t>The acoustic reflex of the stapedial muscle.</a:t>
            </a:r>
          </a:p>
          <a:p>
            <a:pPr marL="800100" lvl="1" indent="-342900" algn="l">
              <a:buFontTx/>
              <a:buChar char="•"/>
            </a:pPr>
            <a:r>
              <a:rPr lang="en-US" sz="1800"/>
              <a:t>Short-term exposure to noise.</a:t>
            </a:r>
          </a:p>
          <a:p>
            <a:pPr marL="800100" lvl="1" indent="-342900" algn="l">
              <a:buFontTx/>
              <a:buChar char="•"/>
            </a:pPr>
            <a:r>
              <a:rPr lang="en-US" sz="1800"/>
              <a:t>Fatigue of the inner ear.</a:t>
            </a:r>
          </a:p>
          <a:p>
            <a:pPr marL="342900" indent="-342900" algn="l"/>
            <a:r>
              <a:rPr lang="en-US" sz="1800"/>
              <a:t>	With NITTS, hearing sensitivity will return to the pre-exposed level in a matter of hours or days, assuming that there is not continued exposure to excessive noise.</a:t>
            </a:r>
          </a:p>
          <a:p>
            <a:pPr marL="342900" indent="-342900" algn="l"/>
            <a:endParaRPr lang="en-US" sz="1800"/>
          </a:p>
          <a:p>
            <a:pPr marL="342900" indent="-342900" algn="l">
              <a:buFontTx/>
              <a:buChar char="•"/>
            </a:pPr>
            <a:r>
              <a:rPr lang="en-US" sz="1800" b="1"/>
              <a:t>A noise-induced permanent threshold shift (NIPTS) </a:t>
            </a:r>
            <a:r>
              <a:rPr lang="en-US" sz="1800"/>
              <a:t>is a permanent loss in hearing sensitivity due to the destruction of sensory cells in the inner ear. This damage can be caused by:</a:t>
            </a:r>
          </a:p>
          <a:p>
            <a:pPr marL="800100" lvl="1" indent="-342900" algn="l">
              <a:buFontTx/>
              <a:buChar char="•"/>
            </a:pPr>
            <a:r>
              <a:rPr lang="en-US" sz="1800"/>
              <a:t>Long-term exposure to noise.</a:t>
            </a:r>
          </a:p>
          <a:p>
            <a:pPr marL="800100" lvl="1" indent="-342900" algn="l">
              <a:buFontTx/>
              <a:buChar char="•"/>
            </a:pPr>
            <a:r>
              <a:rPr lang="en-US" sz="1800"/>
              <a:t>Acoustic trauma.</a:t>
            </a: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7810" name="Picture 3"/>
          <p:cNvPicPr>
            <a:picLocks noChangeAspect="1" noChangeArrowheads="1"/>
          </p:cNvPicPr>
          <p:nvPr/>
        </p:nvPicPr>
        <p:blipFill>
          <a:blip r:embed="rId3" cstate="print"/>
          <a:srcRect l="56223" t="5469" r="18422" b="23450"/>
          <a:stretch>
            <a:fillRect/>
          </a:stretch>
        </p:blipFill>
        <p:spPr bwMode="auto">
          <a:xfrm>
            <a:off x="8124825" y="6324600"/>
            <a:ext cx="693738" cy="392113"/>
          </a:xfrm>
          <a:prstGeom prst="rect">
            <a:avLst/>
          </a:prstGeom>
          <a:noFill/>
          <a:ln w="9525">
            <a:solidFill>
              <a:srgbClr val="C49F00"/>
            </a:solidFill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 flipV="1">
            <a:off x="1143000" y="6324600"/>
            <a:ext cx="6781800" cy="0"/>
          </a:xfrm>
          <a:prstGeom prst="line">
            <a:avLst/>
          </a:prstGeom>
          <a:ln w="12700">
            <a:solidFill>
              <a:srgbClr val="C49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143000" y="6748463"/>
            <a:ext cx="6781800" cy="0"/>
          </a:xfrm>
          <a:prstGeom prst="line">
            <a:avLst/>
          </a:prstGeom>
          <a:ln w="12700">
            <a:solidFill>
              <a:srgbClr val="C49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781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50" y="6324600"/>
            <a:ext cx="857250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Straight Connector 15"/>
          <p:cNvCxnSpPr/>
          <p:nvPr/>
        </p:nvCxnSpPr>
        <p:spPr>
          <a:xfrm>
            <a:off x="0" y="723900"/>
            <a:ext cx="8929688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3"/>
          <p:cNvSpPr txBox="1">
            <a:spLocks/>
          </p:cNvSpPr>
          <p:nvPr/>
        </p:nvSpPr>
        <p:spPr>
          <a:xfrm>
            <a:off x="71438" y="0"/>
            <a:ext cx="9001125" cy="5715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endParaRPr lang="en-ZA" sz="2400" b="1" dirty="0">
              <a:solidFill>
                <a:srgbClr val="C49F00"/>
              </a:solidFill>
              <a:ea typeface="+mj-ea"/>
            </a:endParaRPr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55563" y="109538"/>
            <a:ext cx="9001125" cy="571500"/>
          </a:xfrm>
          <a:prstGeom prst="rect">
            <a:avLst/>
          </a:prstGeom>
        </p:spPr>
        <p:txBody>
          <a:bodyPr anchor="ctr"/>
          <a:lstStyle/>
          <a:p>
            <a:pPr algn="l"/>
            <a:r>
              <a:rPr lang="en-ZA" sz="2400" b="1"/>
              <a:t>Influence Diagram – Effects on Communication and Performance</a:t>
            </a:r>
          </a:p>
        </p:txBody>
      </p:sp>
      <p:sp>
        <p:nvSpPr>
          <p:cNvPr id="10" name="Rectangle 9"/>
          <p:cNvSpPr/>
          <p:nvPr/>
        </p:nvSpPr>
        <p:spPr>
          <a:xfrm>
            <a:off x="2590800" y="6324600"/>
            <a:ext cx="3800475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ZA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Leading the change to zero harm</a:t>
            </a:r>
            <a:endParaRPr lang="en-ZA" sz="1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47819" name="Rectangle 11"/>
          <p:cNvSpPr>
            <a:spLocks noChangeArrowheads="1"/>
          </p:cNvSpPr>
          <p:nvPr/>
        </p:nvSpPr>
        <p:spPr bwMode="auto">
          <a:xfrm>
            <a:off x="395288" y="1050925"/>
            <a:ext cx="8353425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l"/>
            <a:r>
              <a:rPr lang="en-US" sz="1800"/>
              <a:t>The effects of excessive noise exposure on communication and</a:t>
            </a:r>
          </a:p>
          <a:p>
            <a:pPr marL="342900" indent="-342900" algn="l"/>
            <a:r>
              <a:rPr lang="en-US" sz="1800"/>
              <a:t>Performance may include:</a:t>
            </a:r>
          </a:p>
          <a:p>
            <a:pPr marL="342900" indent="-342900" algn="l"/>
            <a:endParaRPr lang="en-US" sz="1800"/>
          </a:p>
          <a:p>
            <a:pPr marL="800100" lvl="1" indent="-342900" algn="l">
              <a:buFontTx/>
              <a:buChar char="•"/>
            </a:pPr>
            <a:r>
              <a:rPr lang="en-US" sz="1800"/>
              <a:t>Difficulty understanding speech.</a:t>
            </a:r>
          </a:p>
          <a:p>
            <a:pPr marL="800100" lvl="1" indent="-342900" algn="l">
              <a:buFontTx/>
              <a:buChar char="•"/>
            </a:pPr>
            <a:endParaRPr lang="en-US" sz="1800"/>
          </a:p>
          <a:p>
            <a:pPr marL="800100" lvl="1" indent="-342900" algn="l">
              <a:buFontTx/>
              <a:buChar char="•"/>
            </a:pPr>
            <a:r>
              <a:rPr lang="en-US" sz="1800"/>
              <a:t>Annoyance.</a:t>
            </a:r>
          </a:p>
          <a:p>
            <a:pPr marL="800100" lvl="1" indent="-342900" algn="l">
              <a:buFontTx/>
              <a:buChar char="•"/>
            </a:pPr>
            <a:endParaRPr lang="en-US" sz="1800"/>
          </a:p>
          <a:p>
            <a:pPr marL="800100" lvl="1" indent="-342900" algn="l">
              <a:buFontTx/>
              <a:buChar char="•"/>
            </a:pPr>
            <a:r>
              <a:rPr lang="en-US" sz="1800"/>
              <a:t>Difficulty concentrating.</a:t>
            </a:r>
          </a:p>
          <a:p>
            <a:pPr marL="800100" lvl="1" indent="-342900" algn="l">
              <a:buFontTx/>
              <a:buChar char="•"/>
            </a:pPr>
            <a:endParaRPr lang="en-US" sz="1800"/>
          </a:p>
          <a:p>
            <a:pPr marL="800100" lvl="1" indent="-342900" algn="l">
              <a:buFontTx/>
              <a:buChar char="•"/>
            </a:pPr>
            <a:r>
              <a:rPr lang="en-US" sz="1800"/>
              <a:t>Reduced efficiency.</a:t>
            </a:r>
          </a:p>
          <a:p>
            <a:pPr marL="800100" lvl="1" indent="-342900" algn="l">
              <a:buFontTx/>
              <a:buChar char="•"/>
            </a:pPr>
            <a:endParaRPr lang="en-US" sz="1800"/>
          </a:p>
          <a:p>
            <a:pPr marL="800100" lvl="1" indent="-342900" algn="l">
              <a:buFontTx/>
              <a:buChar char="•"/>
            </a:pPr>
            <a:r>
              <a:rPr lang="en-US" sz="1800"/>
              <a:t>Low morale.</a:t>
            </a:r>
          </a:p>
          <a:p>
            <a:pPr marL="800100" lvl="1" indent="-342900" algn="l">
              <a:buFontTx/>
              <a:buChar char="•"/>
            </a:pPr>
            <a:endParaRPr lang="en-US" sz="1800"/>
          </a:p>
          <a:p>
            <a:pPr marL="800100" lvl="1" indent="-342900" algn="l">
              <a:buFontTx/>
              <a:buChar char="•"/>
            </a:pPr>
            <a:r>
              <a:rPr lang="en-US" sz="1800"/>
              <a:t>Adverse social behavior.</a:t>
            </a: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9858" name="Picture 3"/>
          <p:cNvPicPr>
            <a:picLocks noChangeAspect="1" noChangeArrowheads="1"/>
          </p:cNvPicPr>
          <p:nvPr/>
        </p:nvPicPr>
        <p:blipFill>
          <a:blip r:embed="rId3" cstate="print"/>
          <a:srcRect l="56223" t="5469" r="18422" b="23450"/>
          <a:stretch>
            <a:fillRect/>
          </a:stretch>
        </p:blipFill>
        <p:spPr bwMode="auto">
          <a:xfrm>
            <a:off x="8124825" y="6324600"/>
            <a:ext cx="693738" cy="392113"/>
          </a:xfrm>
          <a:prstGeom prst="rect">
            <a:avLst/>
          </a:prstGeom>
          <a:noFill/>
          <a:ln w="9525">
            <a:solidFill>
              <a:srgbClr val="C49F00"/>
            </a:solidFill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 flipV="1">
            <a:off x="1143000" y="6324600"/>
            <a:ext cx="6781800" cy="0"/>
          </a:xfrm>
          <a:prstGeom prst="line">
            <a:avLst/>
          </a:prstGeom>
          <a:ln w="12700">
            <a:solidFill>
              <a:srgbClr val="C49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143000" y="6748463"/>
            <a:ext cx="6781800" cy="0"/>
          </a:xfrm>
          <a:prstGeom prst="line">
            <a:avLst/>
          </a:prstGeom>
          <a:ln w="12700">
            <a:solidFill>
              <a:srgbClr val="C49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986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50" y="6324600"/>
            <a:ext cx="857250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Straight Connector 15"/>
          <p:cNvCxnSpPr/>
          <p:nvPr/>
        </p:nvCxnSpPr>
        <p:spPr>
          <a:xfrm>
            <a:off x="0" y="723900"/>
            <a:ext cx="8929688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3"/>
          <p:cNvSpPr txBox="1">
            <a:spLocks/>
          </p:cNvSpPr>
          <p:nvPr/>
        </p:nvSpPr>
        <p:spPr>
          <a:xfrm>
            <a:off x="71438" y="0"/>
            <a:ext cx="9001125" cy="5715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endParaRPr lang="en-ZA" sz="2400" b="1" dirty="0">
              <a:solidFill>
                <a:srgbClr val="C49F00"/>
              </a:solidFill>
              <a:ea typeface="+mj-ea"/>
            </a:endParaRPr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55563" y="109538"/>
            <a:ext cx="9001125" cy="571500"/>
          </a:xfrm>
          <a:prstGeom prst="rect">
            <a:avLst/>
          </a:prstGeom>
        </p:spPr>
        <p:txBody>
          <a:bodyPr anchor="ctr"/>
          <a:lstStyle/>
          <a:p>
            <a:pPr algn="l"/>
            <a:r>
              <a:rPr lang="en-ZA" sz="2400" b="1"/>
              <a:t>Influence Diagram – Other Effects</a:t>
            </a:r>
          </a:p>
        </p:txBody>
      </p:sp>
      <p:sp>
        <p:nvSpPr>
          <p:cNvPr id="10" name="Rectangle 9"/>
          <p:cNvSpPr/>
          <p:nvPr/>
        </p:nvSpPr>
        <p:spPr>
          <a:xfrm>
            <a:off x="2590800" y="6324600"/>
            <a:ext cx="3800475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ZA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Leading the change to zero harm</a:t>
            </a:r>
            <a:endParaRPr lang="en-ZA" sz="1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49867" name="Rectangle 11"/>
          <p:cNvSpPr>
            <a:spLocks noChangeArrowheads="1"/>
          </p:cNvSpPr>
          <p:nvPr/>
        </p:nvSpPr>
        <p:spPr bwMode="auto">
          <a:xfrm>
            <a:off x="554038" y="1058863"/>
            <a:ext cx="7993062" cy="476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l"/>
            <a:r>
              <a:rPr lang="en-US" sz="1800"/>
              <a:t>Other effects of excessive noise exposure may include:</a:t>
            </a:r>
          </a:p>
          <a:p>
            <a:pPr marL="342900" indent="-342900" algn="l">
              <a:buFontTx/>
              <a:buAutoNum type="arabicPeriod"/>
            </a:pPr>
            <a:endParaRPr lang="en-US" sz="1800"/>
          </a:p>
          <a:p>
            <a:pPr marL="800100" lvl="1" indent="-342900" algn="l">
              <a:buFontTx/>
              <a:buChar char="•"/>
            </a:pPr>
            <a:r>
              <a:rPr lang="en-US" sz="1800"/>
              <a:t>Quickened pulse rate; increased blood pressure; and narrowing of the body's blood vessels as a result of noise may, over a long period of time, place an added burden on the heart.</a:t>
            </a:r>
          </a:p>
          <a:p>
            <a:pPr marL="800100" lvl="1" indent="-342900" algn="l">
              <a:buFontTx/>
              <a:buChar char="•"/>
            </a:pPr>
            <a:endParaRPr lang="en-US" sz="1800"/>
          </a:p>
          <a:p>
            <a:pPr marL="800100" lvl="1" indent="-342900" algn="l">
              <a:buFontTx/>
              <a:buChar char="•"/>
            </a:pPr>
            <a:r>
              <a:rPr lang="en-US" sz="1800"/>
              <a:t>Abnormal secretion of hormones.</a:t>
            </a:r>
          </a:p>
          <a:p>
            <a:pPr marL="800100" lvl="1" indent="-342900" algn="l">
              <a:buFontTx/>
              <a:buChar char="•"/>
            </a:pPr>
            <a:endParaRPr lang="en-US" sz="1800"/>
          </a:p>
          <a:p>
            <a:pPr marL="800100" lvl="1" indent="-342900" algn="l">
              <a:buFontTx/>
              <a:buChar char="•"/>
            </a:pPr>
            <a:r>
              <a:rPr lang="en-US" sz="1800"/>
              <a:t>Muscle tension.</a:t>
            </a:r>
          </a:p>
          <a:p>
            <a:pPr marL="800100" lvl="1" indent="-342900" algn="l">
              <a:buFontTx/>
              <a:buChar char="•"/>
            </a:pPr>
            <a:endParaRPr lang="en-US" sz="1800"/>
          </a:p>
          <a:p>
            <a:pPr marL="800100" lvl="1" indent="-342900" algn="l">
              <a:buFontTx/>
              <a:buChar char="•"/>
            </a:pPr>
            <a:r>
              <a:rPr lang="en-US" sz="1800"/>
              <a:t>Ulcers.</a:t>
            </a:r>
          </a:p>
          <a:p>
            <a:pPr marL="800100" lvl="1" indent="-342900" algn="l">
              <a:buFontTx/>
              <a:buChar char="•"/>
            </a:pPr>
            <a:endParaRPr lang="en-US" sz="1800"/>
          </a:p>
          <a:p>
            <a:pPr marL="800100" lvl="1" indent="-342900" algn="l">
              <a:buFontTx/>
              <a:buChar char="•"/>
            </a:pPr>
            <a:r>
              <a:rPr lang="en-US" sz="1800"/>
              <a:t>Loss of sleep.</a:t>
            </a:r>
          </a:p>
          <a:p>
            <a:pPr marL="800100" lvl="1" indent="-342900" algn="l">
              <a:buFontTx/>
              <a:buChar char="•"/>
            </a:pPr>
            <a:endParaRPr lang="en-US" sz="1800"/>
          </a:p>
          <a:p>
            <a:pPr marL="800100" lvl="1" indent="-342900" algn="l">
              <a:buFontTx/>
              <a:buChar char="•"/>
            </a:pPr>
            <a:r>
              <a:rPr lang="en-US" sz="1800"/>
              <a:t>Fatigue.</a:t>
            </a:r>
          </a:p>
          <a:p>
            <a:pPr marL="800100" lvl="1" indent="-342900" algn="l">
              <a:buFontTx/>
              <a:buChar char="•"/>
            </a:pPr>
            <a:endParaRPr lang="en-US" sz="1800"/>
          </a:p>
          <a:p>
            <a:pPr marL="800100" lvl="1" indent="-342900" algn="l">
              <a:buFontTx/>
              <a:buChar char="•"/>
            </a:pPr>
            <a:r>
              <a:rPr lang="en-US" sz="1800"/>
              <a:t>Stress reactions.</a:t>
            </a: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1906" name="Picture 3"/>
          <p:cNvPicPr>
            <a:picLocks noChangeAspect="1" noChangeArrowheads="1"/>
          </p:cNvPicPr>
          <p:nvPr/>
        </p:nvPicPr>
        <p:blipFill>
          <a:blip r:embed="rId3" cstate="print"/>
          <a:srcRect l="56223" t="5469" r="18422" b="23450"/>
          <a:stretch>
            <a:fillRect/>
          </a:stretch>
        </p:blipFill>
        <p:spPr bwMode="auto">
          <a:xfrm>
            <a:off x="8124825" y="6324600"/>
            <a:ext cx="693738" cy="392113"/>
          </a:xfrm>
          <a:prstGeom prst="rect">
            <a:avLst/>
          </a:prstGeom>
          <a:noFill/>
          <a:ln w="9525">
            <a:solidFill>
              <a:srgbClr val="C49F00"/>
            </a:solidFill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 flipV="1">
            <a:off x="1143000" y="6324600"/>
            <a:ext cx="6781800" cy="0"/>
          </a:xfrm>
          <a:prstGeom prst="line">
            <a:avLst/>
          </a:prstGeom>
          <a:ln w="12700">
            <a:solidFill>
              <a:srgbClr val="C49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143000" y="6748463"/>
            <a:ext cx="6781800" cy="0"/>
          </a:xfrm>
          <a:prstGeom prst="line">
            <a:avLst/>
          </a:prstGeom>
          <a:ln w="12700">
            <a:solidFill>
              <a:srgbClr val="C49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1909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50" y="6324600"/>
            <a:ext cx="857250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Straight Connector 15"/>
          <p:cNvCxnSpPr/>
          <p:nvPr/>
        </p:nvCxnSpPr>
        <p:spPr>
          <a:xfrm>
            <a:off x="0" y="723900"/>
            <a:ext cx="8929688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3"/>
          <p:cNvSpPr txBox="1">
            <a:spLocks/>
          </p:cNvSpPr>
          <p:nvPr/>
        </p:nvSpPr>
        <p:spPr>
          <a:xfrm>
            <a:off x="71438" y="0"/>
            <a:ext cx="9001125" cy="5715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endParaRPr lang="en-ZA" sz="2400" b="1" dirty="0">
              <a:solidFill>
                <a:srgbClr val="C49F00"/>
              </a:solidFill>
              <a:ea typeface="+mj-ea"/>
            </a:endParaRPr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55563" y="109538"/>
            <a:ext cx="9001125" cy="571500"/>
          </a:xfrm>
          <a:prstGeom prst="rect">
            <a:avLst/>
          </a:prstGeom>
        </p:spPr>
        <p:txBody>
          <a:bodyPr anchor="ctr"/>
          <a:lstStyle/>
          <a:p>
            <a:pPr algn="l"/>
            <a:r>
              <a:rPr lang="en-ZA" sz="2400" b="1"/>
              <a:t>Influence Diagram – Classified By Cause</a:t>
            </a:r>
          </a:p>
        </p:txBody>
      </p:sp>
      <p:sp>
        <p:nvSpPr>
          <p:cNvPr id="10" name="Rectangle 9"/>
          <p:cNvSpPr/>
          <p:nvPr/>
        </p:nvSpPr>
        <p:spPr>
          <a:xfrm>
            <a:off x="2590800" y="6324600"/>
            <a:ext cx="3800475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ZA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Leading the change to zero harm</a:t>
            </a:r>
            <a:endParaRPr lang="en-ZA" sz="1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1915" name="Rectangle 11"/>
          <p:cNvSpPr>
            <a:spLocks noChangeArrowheads="1"/>
          </p:cNvSpPr>
          <p:nvPr/>
        </p:nvSpPr>
        <p:spPr bwMode="auto">
          <a:xfrm>
            <a:off x="338138" y="1068388"/>
            <a:ext cx="8424862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l"/>
            <a:r>
              <a:rPr lang="en-US" sz="1800"/>
              <a:t>Hearing loss may also be categorized in terms of possible cause:</a:t>
            </a:r>
          </a:p>
          <a:p>
            <a:pPr marL="342900" indent="-342900" algn="l">
              <a:buFontTx/>
              <a:buAutoNum type="arabicPeriod"/>
            </a:pPr>
            <a:endParaRPr lang="en-US" sz="1800"/>
          </a:p>
          <a:p>
            <a:pPr marL="342900" indent="-342900" algn="l">
              <a:buFontTx/>
              <a:buChar char="•"/>
            </a:pPr>
            <a:r>
              <a:rPr lang="en-US" sz="1800"/>
              <a:t>Presbycusis: Loss caused by the aging process.</a:t>
            </a:r>
          </a:p>
          <a:p>
            <a:pPr marL="342900" indent="-342900" algn="l">
              <a:buFontTx/>
              <a:buChar char="•"/>
            </a:pPr>
            <a:endParaRPr lang="en-US" sz="1800"/>
          </a:p>
          <a:p>
            <a:pPr marL="342900" indent="-342900" algn="l">
              <a:buFontTx/>
              <a:buChar char="•"/>
            </a:pPr>
            <a:r>
              <a:rPr lang="en-US" sz="1800"/>
              <a:t>Noise-induced hearing loss.</a:t>
            </a:r>
          </a:p>
          <a:p>
            <a:pPr marL="800100" lvl="1" indent="-342900" algn="l">
              <a:buFontTx/>
              <a:buChar char="•"/>
            </a:pPr>
            <a:r>
              <a:rPr lang="en-US" sz="1800"/>
              <a:t>Industrial hearing loss: Loss caused by work-related noise exposure.</a:t>
            </a:r>
          </a:p>
          <a:p>
            <a:pPr marL="800100" lvl="1" indent="-342900" algn="l">
              <a:buFontTx/>
              <a:buChar char="•"/>
            </a:pPr>
            <a:r>
              <a:rPr lang="en-US" sz="1800"/>
              <a:t>Sociacusis: Loss attributed to the noises of everyday life.</a:t>
            </a:r>
          </a:p>
          <a:p>
            <a:pPr marL="800100" lvl="1" indent="-342900" algn="l">
              <a:buFontTx/>
              <a:buChar char="•"/>
            </a:pPr>
            <a:endParaRPr lang="en-US" sz="1800"/>
          </a:p>
          <a:p>
            <a:pPr marL="342900" indent="-342900" algn="l">
              <a:buFontTx/>
              <a:buChar char="•"/>
            </a:pPr>
            <a:r>
              <a:rPr lang="en-US" sz="1800"/>
              <a:t>Nosoacusis: Loss attributable to health deficiencies and diseases, including:</a:t>
            </a:r>
          </a:p>
          <a:p>
            <a:pPr marL="800100" lvl="1" indent="-342900" algn="l">
              <a:buFontTx/>
              <a:buChar char="•"/>
            </a:pPr>
            <a:r>
              <a:rPr lang="en-US" sz="1800"/>
              <a:t>Hereditary progressive deafness.</a:t>
            </a:r>
          </a:p>
          <a:p>
            <a:pPr marL="800100" lvl="1" indent="-342900" algn="l">
              <a:buFontTx/>
              <a:buChar char="•"/>
            </a:pPr>
            <a:r>
              <a:rPr lang="en-US" sz="1800"/>
              <a:t>Mumps.</a:t>
            </a:r>
          </a:p>
          <a:p>
            <a:pPr marL="800100" lvl="1" indent="-342900" algn="l">
              <a:buFontTx/>
              <a:buChar char="•"/>
            </a:pPr>
            <a:r>
              <a:rPr lang="en-US" sz="1800"/>
              <a:t>Rubella.</a:t>
            </a:r>
          </a:p>
          <a:p>
            <a:pPr marL="800100" lvl="1" indent="-342900" algn="l">
              <a:buFontTx/>
              <a:buChar char="•"/>
            </a:pPr>
            <a:r>
              <a:rPr lang="en-US" sz="1800"/>
              <a:t>Meniere's disease.</a:t>
            </a:r>
          </a:p>
          <a:p>
            <a:pPr marL="800100" lvl="1" indent="-342900" algn="l">
              <a:buFontTx/>
              <a:buChar char="•"/>
            </a:pPr>
            <a:r>
              <a:rPr lang="en-US" sz="1800"/>
              <a:t>Ototoxic drugs and chemicals.</a:t>
            </a:r>
          </a:p>
          <a:p>
            <a:pPr marL="800100" lvl="1" indent="-342900" algn="l">
              <a:buFontTx/>
              <a:buChar char="•"/>
            </a:pPr>
            <a:r>
              <a:rPr lang="en-US" sz="1800"/>
              <a:t>Barotrauma.</a:t>
            </a:r>
          </a:p>
          <a:p>
            <a:pPr marL="800100" lvl="1" indent="-342900" algn="l">
              <a:buFontTx/>
              <a:buChar char="•"/>
            </a:pPr>
            <a:r>
              <a:rPr lang="en-US" sz="1800"/>
              <a:t>Trauma from blows to the head.</a:t>
            </a: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2994" name="Picture 3"/>
          <p:cNvPicPr>
            <a:picLocks noChangeAspect="1" noChangeArrowheads="1"/>
          </p:cNvPicPr>
          <p:nvPr/>
        </p:nvPicPr>
        <p:blipFill>
          <a:blip r:embed="rId3" cstate="print"/>
          <a:srcRect l="56223" t="5469" r="18422" b="23450"/>
          <a:stretch>
            <a:fillRect/>
          </a:stretch>
        </p:blipFill>
        <p:spPr bwMode="auto">
          <a:xfrm>
            <a:off x="8124825" y="6324600"/>
            <a:ext cx="693738" cy="392113"/>
          </a:xfrm>
          <a:prstGeom prst="rect">
            <a:avLst/>
          </a:prstGeom>
          <a:noFill/>
          <a:ln w="9525">
            <a:solidFill>
              <a:srgbClr val="C49F00"/>
            </a:solidFill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 flipV="1">
            <a:off x="1143000" y="6324600"/>
            <a:ext cx="6781800" cy="0"/>
          </a:xfrm>
          <a:prstGeom prst="line">
            <a:avLst/>
          </a:prstGeom>
          <a:ln w="12700">
            <a:solidFill>
              <a:srgbClr val="C49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143000" y="6748463"/>
            <a:ext cx="6781800" cy="0"/>
          </a:xfrm>
          <a:prstGeom prst="line">
            <a:avLst/>
          </a:prstGeom>
          <a:ln w="12700">
            <a:solidFill>
              <a:srgbClr val="C49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299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50" y="6324600"/>
            <a:ext cx="857250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Straight Connector 15"/>
          <p:cNvCxnSpPr/>
          <p:nvPr/>
        </p:nvCxnSpPr>
        <p:spPr>
          <a:xfrm>
            <a:off x="0" y="723900"/>
            <a:ext cx="8929688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3"/>
          <p:cNvSpPr txBox="1">
            <a:spLocks/>
          </p:cNvSpPr>
          <p:nvPr/>
        </p:nvSpPr>
        <p:spPr>
          <a:xfrm>
            <a:off x="71438" y="0"/>
            <a:ext cx="9001125" cy="5715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endParaRPr lang="en-ZA" sz="2400" b="1" dirty="0">
              <a:solidFill>
                <a:srgbClr val="C49F00"/>
              </a:solidFill>
              <a:ea typeface="+mj-ea"/>
            </a:endParaRPr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55563" y="109538"/>
            <a:ext cx="9001125" cy="571500"/>
          </a:xfrm>
          <a:prstGeom prst="rect">
            <a:avLst/>
          </a:prstGeom>
        </p:spPr>
        <p:txBody>
          <a:bodyPr anchor="ctr"/>
          <a:lstStyle/>
          <a:p>
            <a:pPr algn="l"/>
            <a:r>
              <a:rPr lang="en-ZA" sz="2400" b="1"/>
              <a:t>Influence Diagram – Mining Method</a:t>
            </a:r>
          </a:p>
        </p:txBody>
      </p:sp>
      <p:sp>
        <p:nvSpPr>
          <p:cNvPr id="10" name="Rectangle 9"/>
          <p:cNvSpPr/>
          <p:nvPr/>
        </p:nvSpPr>
        <p:spPr>
          <a:xfrm>
            <a:off x="2590800" y="6324600"/>
            <a:ext cx="3800475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ZA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Leading the change to zero harm</a:t>
            </a:r>
            <a:endParaRPr lang="en-ZA" sz="1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213022" name="Group 30"/>
          <p:cNvGrpSpPr>
            <a:grpSpLocks/>
          </p:cNvGrpSpPr>
          <p:nvPr/>
        </p:nvGrpSpPr>
        <p:grpSpPr bwMode="auto">
          <a:xfrm>
            <a:off x="481013" y="1012825"/>
            <a:ext cx="8154987" cy="5200650"/>
            <a:chOff x="123" y="485"/>
            <a:chExt cx="5256" cy="3358"/>
          </a:xfrm>
        </p:grpSpPr>
        <p:sp>
          <p:nvSpPr>
            <p:cNvPr id="213023" name="AutoShape 189"/>
            <p:cNvSpPr>
              <a:spLocks noChangeAspect="1" noChangeArrowheads="1"/>
            </p:cNvSpPr>
            <p:nvPr/>
          </p:nvSpPr>
          <p:spPr bwMode="auto">
            <a:xfrm>
              <a:off x="123" y="2349"/>
              <a:ext cx="1431" cy="596"/>
            </a:xfrm>
            <a:prstGeom prst="roundRect">
              <a:avLst>
                <a:gd name="adj" fmla="val 16667"/>
              </a:avLst>
            </a:prstGeom>
            <a:solidFill>
              <a:srgbClr val="F2F2F2"/>
            </a:solidFill>
            <a:ln w="25400">
              <a:solidFill>
                <a:srgbClr val="00B050">
                  <a:alpha val="94901"/>
                </a:srgbClr>
              </a:solidFill>
              <a:round/>
              <a:headEnd/>
              <a:tailEnd/>
            </a:ln>
          </p:spPr>
          <p:txBody>
            <a:bodyPr/>
            <a:lstStyle/>
            <a:p>
              <a:pPr rtl="1"/>
              <a:r>
                <a:rPr lang="en-ZA" sz="2200" b="1">
                  <a:solidFill>
                    <a:srgbClr val="000000"/>
                  </a:solidFill>
                  <a:latin typeface="Calibri" pitchFamily="34" charset="0"/>
                </a:rPr>
                <a:t>MINING METHOD</a:t>
              </a:r>
            </a:p>
          </p:txBody>
        </p:sp>
        <p:sp>
          <p:nvSpPr>
            <p:cNvPr id="213024" name="AutoShape 189"/>
            <p:cNvSpPr>
              <a:spLocks noChangeAspect="1" noChangeArrowheads="1"/>
            </p:cNvSpPr>
            <p:nvPr/>
          </p:nvSpPr>
          <p:spPr bwMode="auto">
            <a:xfrm>
              <a:off x="2025" y="3247"/>
              <a:ext cx="1431" cy="596"/>
            </a:xfrm>
            <a:prstGeom prst="roundRect">
              <a:avLst>
                <a:gd name="adj" fmla="val 16667"/>
              </a:avLst>
            </a:prstGeom>
            <a:solidFill>
              <a:srgbClr val="F2F2F2"/>
            </a:solidFill>
            <a:ln w="25400">
              <a:solidFill>
                <a:srgbClr val="00B050">
                  <a:alpha val="94901"/>
                </a:srgbClr>
              </a:solidFill>
              <a:round/>
              <a:headEnd/>
              <a:tailEnd/>
            </a:ln>
          </p:spPr>
          <p:txBody>
            <a:bodyPr/>
            <a:lstStyle/>
            <a:p>
              <a:pPr rtl="1"/>
              <a:r>
                <a:rPr lang="en-ZA" sz="2200" b="1">
                  <a:solidFill>
                    <a:srgbClr val="000000"/>
                  </a:solidFill>
                  <a:latin typeface="Calibri" pitchFamily="34" charset="0"/>
                </a:rPr>
                <a:t>MECHANIZED MINING</a:t>
              </a:r>
            </a:p>
          </p:txBody>
        </p:sp>
        <p:sp>
          <p:nvSpPr>
            <p:cNvPr id="213025" name="AutoShape 189"/>
            <p:cNvSpPr>
              <a:spLocks noChangeAspect="1" noChangeArrowheads="1"/>
            </p:cNvSpPr>
            <p:nvPr/>
          </p:nvSpPr>
          <p:spPr bwMode="auto">
            <a:xfrm>
              <a:off x="2025" y="1397"/>
              <a:ext cx="1431" cy="596"/>
            </a:xfrm>
            <a:prstGeom prst="roundRect">
              <a:avLst>
                <a:gd name="adj" fmla="val 16667"/>
              </a:avLst>
            </a:prstGeom>
            <a:solidFill>
              <a:srgbClr val="F2F2F2"/>
            </a:solidFill>
            <a:ln w="25400">
              <a:solidFill>
                <a:srgbClr val="00B050">
                  <a:alpha val="94901"/>
                </a:srgbClr>
              </a:solidFill>
              <a:round/>
              <a:headEnd/>
              <a:tailEnd/>
            </a:ln>
          </p:spPr>
          <p:txBody>
            <a:bodyPr/>
            <a:lstStyle/>
            <a:p>
              <a:pPr rtl="1"/>
              <a:r>
                <a:rPr lang="en-ZA" sz="2200" b="1">
                  <a:solidFill>
                    <a:srgbClr val="000000"/>
                  </a:solidFill>
                  <a:latin typeface="Calibri" pitchFamily="34" charset="0"/>
                </a:rPr>
                <a:t>SURFACE MIING</a:t>
              </a:r>
            </a:p>
          </p:txBody>
        </p:sp>
        <p:sp>
          <p:nvSpPr>
            <p:cNvPr id="213026" name="AutoShape 189"/>
            <p:cNvSpPr>
              <a:spLocks noChangeAspect="1" noChangeArrowheads="1"/>
            </p:cNvSpPr>
            <p:nvPr/>
          </p:nvSpPr>
          <p:spPr bwMode="auto">
            <a:xfrm>
              <a:off x="2025" y="2322"/>
              <a:ext cx="1431" cy="596"/>
            </a:xfrm>
            <a:prstGeom prst="roundRect">
              <a:avLst>
                <a:gd name="adj" fmla="val 16667"/>
              </a:avLst>
            </a:prstGeom>
            <a:solidFill>
              <a:srgbClr val="F2F2F2"/>
            </a:solidFill>
            <a:ln w="25400">
              <a:solidFill>
                <a:srgbClr val="00B050">
                  <a:alpha val="94901"/>
                </a:srgbClr>
              </a:solidFill>
              <a:round/>
              <a:headEnd/>
              <a:tailEnd/>
            </a:ln>
          </p:spPr>
          <p:txBody>
            <a:bodyPr/>
            <a:lstStyle/>
            <a:p>
              <a:pPr rtl="1"/>
              <a:r>
                <a:rPr lang="en-ZA" sz="2200" b="1">
                  <a:solidFill>
                    <a:srgbClr val="000000"/>
                  </a:solidFill>
                  <a:latin typeface="Calibri" pitchFamily="34" charset="0"/>
                </a:rPr>
                <a:t>CONVENTIONAL MINING</a:t>
              </a:r>
            </a:p>
          </p:txBody>
        </p:sp>
        <p:sp>
          <p:nvSpPr>
            <p:cNvPr id="213027" name="AutoShape 189"/>
            <p:cNvSpPr>
              <a:spLocks noChangeAspect="1" noChangeArrowheads="1"/>
            </p:cNvSpPr>
            <p:nvPr/>
          </p:nvSpPr>
          <p:spPr bwMode="auto">
            <a:xfrm>
              <a:off x="3948" y="2335"/>
              <a:ext cx="1431" cy="596"/>
            </a:xfrm>
            <a:prstGeom prst="roundRect">
              <a:avLst>
                <a:gd name="adj" fmla="val 16667"/>
              </a:avLst>
            </a:prstGeom>
            <a:solidFill>
              <a:srgbClr val="F2F2F2"/>
            </a:solidFill>
            <a:ln w="25400">
              <a:solidFill>
                <a:srgbClr val="00B050">
                  <a:alpha val="94901"/>
                </a:srgbClr>
              </a:solidFill>
              <a:round/>
              <a:headEnd/>
              <a:tailEnd/>
            </a:ln>
          </p:spPr>
          <p:txBody>
            <a:bodyPr/>
            <a:lstStyle/>
            <a:p>
              <a:pPr rtl="1"/>
              <a:r>
                <a:rPr lang="en-ZA" sz="2200" b="1">
                  <a:solidFill>
                    <a:srgbClr val="000000"/>
                  </a:solidFill>
                  <a:latin typeface="Calibri" pitchFamily="34" charset="0"/>
                </a:rPr>
                <a:t>OPEN-PIT MINING</a:t>
              </a:r>
            </a:p>
          </p:txBody>
        </p:sp>
        <p:sp>
          <p:nvSpPr>
            <p:cNvPr id="213028" name="AutoShape 189"/>
            <p:cNvSpPr>
              <a:spLocks noChangeAspect="1" noChangeArrowheads="1"/>
            </p:cNvSpPr>
            <p:nvPr/>
          </p:nvSpPr>
          <p:spPr bwMode="auto">
            <a:xfrm>
              <a:off x="3948" y="485"/>
              <a:ext cx="1431" cy="596"/>
            </a:xfrm>
            <a:prstGeom prst="roundRect">
              <a:avLst>
                <a:gd name="adj" fmla="val 16667"/>
              </a:avLst>
            </a:prstGeom>
            <a:solidFill>
              <a:srgbClr val="F2F2F2"/>
            </a:solidFill>
            <a:ln w="25400">
              <a:solidFill>
                <a:srgbClr val="00B050">
                  <a:alpha val="94901"/>
                </a:srgbClr>
              </a:solidFill>
              <a:round/>
              <a:headEnd/>
              <a:tailEnd/>
            </a:ln>
          </p:spPr>
          <p:txBody>
            <a:bodyPr/>
            <a:lstStyle/>
            <a:p>
              <a:pPr rtl="1"/>
              <a:r>
                <a:rPr lang="en-ZA" sz="2200" b="1">
                  <a:solidFill>
                    <a:srgbClr val="000000"/>
                  </a:solidFill>
                  <a:latin typeface="Calibri" pitchFamily="34" charset="0"/>
                </a:rPr>
                <a:t>STRIP MINING</a:t>
              </a:r>
            </a:p>
          </p:txBody>
        </p:sp>
        <p:sp>
          <p:nvSpPr>
            <p:cNvPr id="213029" name="AutoShape 189"/>
            <p:cNvSpPr>
              <a:spLocks noChangeAspect="1" noChangeArrowheads="1"/>
            </p:cNvSpPr>
            <p:nvPr/>
          </p:nvSpPr>
          <p:spPr bwMode="auto">
            <a:xfrm>
              <a:off x="3948" y="1410"/>
              <a:ext cx="1431" cy="596"/>
            </a:xfrm>
            <a:prstGeom prst="roundRect">
              <a:avLst>
                <a:gd name="adj" fmla="val 16667"/>
              </a:avLst>
            </a:prstGeom>
            <a:solidFill>
              <a:srgbClr val="F2F2F2"/>
            </a:solidFill>
            <a:ln w="25400">
              <a:solidFill>
                <a:srgbClr val="00B050">
                  <a:alpha val="94901"/>
                </a:srgbClr>
              </a:solidFill>
              <a:round/>
              <a:headEnd/>
              <a:tailEnd/>
            </a:ln>
          </p:spPr>
          <p:txBody>
            <a:bodyPr/>
            <a:lstStyle/>
            <a:p>
              <a:pPr rtl="1"/>
              <a:r>
                <a:rPr lang="en-ZA" sz="2200" b="1">
                  <a:solidFill>
                    <a:srgbClr val="000000"/>
                  </a:solidFill>
                  <a:latin typeface="Calibri" pitchFamily="34" charset="0"/>
                </a:rPr>
                <a:t>TERRACE MINING</a:t>
              </a:r>
            </a:p>
          </p:txBody>
        </p:sp>
        <p:sp>
          <p:nvSpPr>
            <p:cNvPr id="213030" name="Line 38"/>
            <p:cNvSpPr>
              <a:spLocks noChangeShapeType="1"/>
            </p:cNvSpPr>
            <p:nvPr/>
          </p:nvSpPr>
          <p:spPr bwMode="auto">
            <a:xfrm>
              <a:off x="1554" y="2661"/>
              <a:ext cx="47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3031" name="Line 39"/>
            <p:cNvSpPr>
              <a:spLocks noChangeShapeType="1"/>
            </p:cNvSpPr>
            <p:nvPr/>
          </p:nvSpPr>
          <p:spPr bwMode="auto">
            <a:xfrm>
              <a:off x="1545" y="2661"/>
              <a:ext cx="521" cy="61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3032" name="Line 40"/>
            <p:cNvSpPr>
              <a:spLocks noChangeShapeType="1"/>
            </p:cNvSpPr>
            <p:nvPr/>
          </p:nvSpPr>
          <p:spPr bwMode="auto">
            <a:xfrm flipV="1">
              <a:off x="1554" y="1966"/>
              <a:ext cx="503" cy="69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3033" name="Line 41"/>
            <p:cNvSpPr>
              <a:spLocks noChangeShapeType="1"/>
            </p:cNvSpPr>
            <p:nvPr/>
          </p:nvSpPr>
          <p:spPr bwMode="auto">
            <a:xfrm>
              <a:off x="3447" y="1673"/>
              <a:ext cx="50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3034" name="Line 42"/>
            <p:cNvSpPr>
              <a:spLocks noChangeShapeType="1"/>
            </p:cNvSpPr>
            <p:nvPr/>
          </p:nvSpPr>
          <p:spPr bwMode="auto">
            <a:xfrm>
              <a:off x="3456" y="1664"/>
              <a:ext cx="512" cy="7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3035" name="Line 43"/>
            <p:cNvSpPr>
              <a:spLocks noChangeShapeType="1"/>
            </p:cNvSpPr>
            <p:nvPr/>
          </p:nvSpPr>
          <p:spPr bwMode="auto">
            <a:xfrm flipV="1">
              <a:off x="3456" y="1061"/>
              <a:ext cx="521" cy="61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42" name="Picture 3"/>
          <p:cNvPicPr>
            <a:picLocks noChangeAspect="1" noChangeArrowheads="1"/>
          </p:cNvPicPr>
          <p:nvPr/>
        </p:nvPicPr>
        <p:blipFill>
          <a:blip r:embed="rId3" cstate="print"/>
          <a:srcRect l="56223" t="5469" r="18422" b="23450"/>
          <a:stretch>
            <a:fillRect/>
          </a:stretch>
        </p:blipFill>
        <p:spPr bwMode="auto">
          <a:xfrm>
            <a:off x="8124825" y="6324600"/>
            <a:ext cx="693738" cy="392113"/>
          </a:xfrm>
          <a:prstGeom prst="rect">
            <a:avLst/>
          </a:prstGeom>
          <a:noFill/>
          <a:ln w="9525">
            <a:solidFill>
              <a:srgbClr val="C49F00"/>
            </a:solidFill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 flipV="1">
            <a:off x="1143000" y="6324600"/>
            <a:ext cx="6781800" cy="0"/>
          </a:xfrm>
          <a:prstGeom prst="line">
            <a:avLst/>
          </a:prstGeom>
          <a:ln w="12700">
            <a:solidFill>
              <a:srgbClr val="C49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143000" y="6748463"/>
            <a:ext cx="6781800" cy="0"/>
          </a:xfrm>
          <a:prstGeom prst="line">
            <a:avLst/>
          </a:prstGeom>
          <a:ln w="12700">
            <a:solidFill>
              <a:srgbClr val="C49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504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50" y="6324600"/>
            <a:ext cx="857250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Straight Connector 15"/>
          <p:cNvCxnSpPr/>
          <p:nvPr/>
        </p:nvCxnSpPr>
        <p:spPr>
          <a:xfrm>
            <a:off x="0" y="723900"/>
            <a:ext cx="8929688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3"/>
          <p:cNvSpPr txBox="1">
            <a:spLocks/>
          </p:cNvSpPr>
          <p:nvPr/>
        </p:nvSpPr>
        <p:spPr>
          <a:xfrm>
            <a:off x="71438" y="0"/>
            <a:ext cx="9001125" cy="5715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endParaRPr lang="en-ZA" sz="2400" b="1" dirty="0">
              <a:solidFill>
                <a:srgbClr val="C49F00"/>
              </a:solidFill>
              <a:ea typeface="+mj-ea"/>
            </a:endParaRPr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55563" y="109538"/>
            <a:ext cx="9001125" cy="571500"/>
          </a:xfrm>
          <a:prstGeom prst="rect">
            <a:avLst/>
          </a:prstGeom>
        </p:spPr>
        <p:txBody>
          <a:bodyPr anchor="ctr"/>
          <a:lstStyle/>
          <a:p>
            <a:pPr algn="l"/>
            <a:r>
              <a:rPr lang="en-ZA" sz="2400" b="1"/>
              <a:t>Influence Diagram – Processes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2590800" y="6324600"/>
            <a:ext cx="3800475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ZA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Leading the change to zero harm</a:t>
            </a:r>
            <a:endParaRPr lang="en-ZA" sz="1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215064" name="Group 24"/>
          <p:cNvGrpSpPr>
            <a:grpSpLocks/>
          </p:cNvGrpSpPr>
          <p:nvPr/>
        </p:nvGrpSpPr>
        <p:grpSpPr bwMode="auto">
          <a:xfrm>
            <a:off x="828675" y="996950"/>
            <a:ext cx="7448550" cy="5045075"/>
            <a:chOff x="342" y="1023"/>
            <a:chExt cx="4692" cy="3178"/>
          </a:xfrm>
        </p:grpSpPr>
        <p:sp>
          <p:nvSpPr>
            <p:cNvPr id="215065" name="Rectangle 25"/>
            <p:cNvSpPr>
              <a:spLocks/>
            </p:cNvSpPr>
            <p:nvPr/>
          </p:nvSpPr>
          <p:spPr bwMode="auto">
            <a:xfrm>
              <a:off x="3152" y="1023"/>
              <a:ext cx="1882" cy="300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342900" indent="-342900" algn="l" fontAlgn="b">
                <a:buFontTx/>
                <a:buChar char="•"/>
              </a:pPr>
              <a:r>
                <a:rPr lang="en-US" sz="1800"/>
                <a:t>U/g workshops</a:t>
              </a:r>
            </a:p>
            <a:p>
              <a:pPr marL="342900" indent="-342900" algn="l" fontAlgn="b">
                <a:buFontTx/>
                <a:buChar char="•"/>
              </a:pPr>
              <a:r>
                <a:rPr lang="en-US" sz="1800"/>
                <a:t>Raw material</a:t>
              </a:r>
            </a:p>
            <a:p>
              <a:pPr marL="342900" indent="-342900" algn="l" fontAlgn="b">
                <a:buFontTx/>
                <a:buChar char="•"/>
              </a:pPr>
              <a:r>
                <a:rPr lang="en-US" sz="1800"/>
                <a:t>Crushing</a:t>
              </a:r>
            </a:p>
            <a:p>
              <a:pPr marL="342900" indent="-342900" algn="l" fontAlgn="b">
                <a:buFontTx/>
                <a:buChar char="•"/>
              </a:pPr>
              <a:r>
                <a:rPr lang="en-US" sz="1800"/>
                <a:t>Milling/Pulverizing</a:t>
              </a:r>
            </a:p>
            <a:p>
              <a:pPr marL="342900" indent="-342900" algn="l" fontAlgn="b">
                <a:buFontTx/>
                <a:buChar char="•"/>
              </a:pPr>
              <a:r>
                <a:rPr lang="en-US" sz="1800"/>
                <a:t>Screening/Grading</a:t>
              </a:r>
            </a:p>
            <a:p>
              <a:pPr marL="342900" indent="-342900" algn="l" fontAlgn="b">
                <a:buFontTx/>
                <a:buChar char="•"/>
              </a:pPr>
              <a:r>
                <a:rPr lang="en-US" sz="1800"/>
                <a:t>Separation Processes</a:t>
              </a:r>
            </a:p>
            <a:p>
              <a:pPr marL="342900" indent="-342900" algn="l" fontAlgn="b">
                <a:buFontTx/>
                <a:buChar char="•"/>
              </a:pPr>
              <a:r>
                <a:rPr lang="en-US" sz="1800"/>
                <a:t>Concentrating</a:t>
              </a:r>
            </a:p>
            <a:p>
              <a:pPr marL="342900" indent="-342900" algn="l" fontAlgn="b">
                <a:buFontTx/>
                <a:buChar char="•"/>
              </a:pPr>
              <a:r>
                <a:rPr lang="en-US" sz="1800"/>
                <a:t>Heat Process</a:t>
              </a:r>
            </a:p>
            <a:p>
              <a:pPr marL="342900" indent="-342900" algn="l" fontAlgn="b">
                <a:buFontTx/>
                <a:buChar char="•"/>
              </a:pPr>
              <a:r>
                <a:rPr lang="en-US" sz="1800"/>
                <a:t>Smelting</a:t>
              </a:r>
            </a:p>
            <a:p>
              <a:pPr marL="342900" indent="-342900" algn="l" fontAlgn="b">
                <a:buFontTx/>
                <a:buChar char="•"/>
              </a:pPr>
              <a:r>
                <a:rPr lang="en-US" sz="1800"/>
                <a:t>Chemical Process</a:t>
              </a:r>
            </a:p>
            <a:p>
              <a:pPr marL="342900" indent="-342900" algn="l" fontAlgn="b">
                <a:buFontTx/>
                <a:buChar char="•"/>
              </a:pPr>
              <a:r>
                <a:rPr lang="en-US" sz="1800"/>
                <a:t>Refining</a:t>
              </a:r>
            </a:p>
            <a:p>
              <a:pPr marL="342900" indent="-342900" algn="l" fontAlgn="b">
                <a:buFontTx/>
                <a:buChar char="•"/>
              </a:pPr>
              <a:r>
                <a:rPr lang="en-US" sz="1800"/>
                <a:t>Final Products</a:t>
              </a:r>
            </a:p>
            <a:p>
              <a:pPr marL="342900" indent="-342900" algn="l" fontAlgn="b">
                <a:buFontTx/>
                <a:buChar char="•"/>
              </a:pPr>
              <a:r>
                <a:rPr lang="en-US" sz="1800"/>
                <a:t>Roving Plant</a:t>
              </a:r>
            </a:p>
            <a:p>
              <a:pPr marL="342900" indent="-342900" algn="l" fontAlgn="b">
                <a:buFontTx/>
                <a:buChar char="•"/>
              </a:pPr>
              <a:r>
                <a:rPr lang="en-US" sz="1800"/>
                <a:t>Roving Surface</a:t>
              </a:r>
            </a:p>
            <a:p>
              <a:pPr marL="342900" indent="-342900" algn="l" fontAlgn="b">
                <a:buFontTx/>
                <a:buChar char="•"/>
              </a:pPr>
              <a:r>
                <a:rPr lang="en-US" sz="1800"/>
                <a:t>Assay/Laboratory</a:t>
              </a:r>
            </a:p>
            <a:p>
              <a:pPr marL="342900" indent="-342900" algn="l" fontAlgn="b">
                <a:buFontTx/>
                <a:buChar char="•"/>
              </a:pPr>
              <a:r>
                <a:rPr lang="en-US" sz="1800"/>
                <a:t>Surface Workshops</a:t>
              </a:r>
            </a:p>
            <a:p>
              <a:pPr marL="342900" indent="-342900" algn="l" fontAlgn="b">
                <a:buFontTx/>
                <a:buChar char="•"/>
              </a:pPr>
              <a:r>
                <a:rPr lang="en-US" sz="1800"/>
                <a:t>Dumps/Dump Recycling</a:t>
              </a:r>
            </a:p>
          </p:txBody>
        </p:sp>
        <p:sp>
          <p:nvSpPr>
            <p:cNvPr id="215066" name="Rectangle 26"/>
            <p:cNvSpPr>
              <a:spLocks/>
            </p:cNvSpPr>
            <p:nvPr/>
          </p:nvSpPr>
          <p:spPr bwMode="auto">
            <a:xfrm>
              <a:off x="342" y="1023"/>
              <a:ext cx="2266" cy="317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342900" indent="-342900" algn="l" fontAlgn="b">
                <a:buFontTx/>
                <a:buChar char="•"/>
              </a:pPr>
              <a:r>
                <a:rPr lang="en-US" sz="1800"/>
                <a:t>Conventional Mining (coal)</a:t>
              </a:r>
            </a:p>
            <a:p>
              <a:pPr marL="342900" indent="-342900" algn="l" fontAlgn="b">
                <a:buFontTx/>
                <a:buChar char="•"/>
              </a:pPr>
              <a:r>
                <a:rPr lang="en-US" sz="1800"/>
                <a:t>Continuous Miner (coal)</a:t>
              </a:r>
            </a:p>
            <a:p>
              <a:pPr marL="342900" indent="-342900" algn="l" fontAlgn="b">
                <a:buFontTx/>
                <a:buChar char="•"/>
              </a:pPr>
              <a:r>
                <a:rPr lang="en-US" sz="1800"/>
                <a:t>Long wall Mining (coal)</a:t>
              </a:r>
            </a:p>
            <a:p>
              <a:pPr marL="342900" indent="-342900" algn="l" fontAlgn="b">
                <a:buFontTx/>
                <a:buChar char="•"/>
              </a:pPr>
              <a:r>
                <a:rPr lang="en-US" sz="1800"/>
                <a:t>Hand got (coal)</a:t>
              </a:r>
            </a:p>
            <a:p>
              <a:pPr marL="342900" indent="-342900" algn="l" fontAlgn="b">
                <a:buFontTx/>
                <a:buChar char="•"/>
              </a:pPr>
              <a:r>
                <a:rPr lang="en-US" sz="1800"/>
                <a:t>Stoping/Pillar Extraction (coal)</a:t>
              </a:r>
            </a:p>
            <a:p>
              <a:pPr marL="342900" indent="-342900" algn="l" fontAlgn="b">
                <a:buFontTx/>
                <a:buChar char="•"/>
              </a:pPr>
              <a:r>
                <a:rPr lang="en-US" sz="1800"/>
                <a:t>Rock Mining Coal</a:t>
              </a:r>
            </a:p>
            <a:p>
              <a:pPr marL="342900" indent="-342900" algn="l" fontAlgn="b">
                <a:buFontTx/>
                <a:buChar char="•"/>
              </a:pPr>
              <a:r>
                <a:rPr lang="en-US" sz="1800"/>
                <a:t>Opencast</a:t>
              </a:r>
            </a:p>
            <a:p>
              <a:pPr marL="342900" indent="-342900" algn="l" fontAlgn="b">
                <a:buFontTx/>
                <a:buChar char="•"/>
              </a:pPr>
              <a:r>
                <a:rPr lang="en-US" sz="1800"/>
                <a:t>Stoping</a:t>
              </a:r>
            </a:p>
            <a:p>
              <a:pPr marL="342900" indent="-342900" algn="l" fontAlgn="b">
                <a:buFontTx/>
                <a:buChar char="•"/>
              </a:pPr>
              <a:r>
                <a:rPr lang="en-US" sz="1800"/>
                <a:t>Development (Single shift)</a:t>
              </a:r>
            </a:p>
            <a:p>
              <a:pPr marL="342900" indent="-342900" algn="l" fontAlgn="b">
                <a:buFontTx/>
                <a:buChar char="•"/>
              </a:pPr>
              <a:r>
                <a:rPr lang="en-US" sz="1800"/>
                <a:t>Development (Multiblast)</a:t>
              </a:r>
            </a:p>
            <a:p>
              <a:pPr marL="342900" indent="-342900" algn="l" fontAlgn="b">
                <a:buFontTx/>
                <a:buChar char="•"/>
              </a:pPr>
              <a:r>
                <a:rPr lang="en-US" sz="1800"/>
                <a:t>Shaft Sinking</a:t>
              </a:r>
            </a:p>
            <a:p>
              <a:pPr marL="342900" indent="-342900" algn="l" fontAlgn="b">
                <a:buFontTx/>
                <a:buChar char="•"/>
              </a:pPr>
              <a:r>
                <a:rPr lang="en-US" sz="1800"/>
                <a:t>Raise Boring/Dry Drilling</a:t>
              </a:r>
            </a:p>
            <a:p>
              <a:pPr marL="342900" indent="-342900" algn="l" fontAlgn="b">
                <a:buFontTx/>
                <a:buChar char="•"/>
              </a:pPr>
              <a:r>
                <a:rPr lang="en-US" sz="1800"/>
                <a:t>Trackless Mining</a:t>
              </a:r>
            </a:p>
            <a:p>
              <a:pPr marL="342900" indent="-342900" algn="l" fontAlgn="b">
                <a:buFontTx/>
                <a:buChar char="•"/>
              </a:pPr>
              <a:r>
                <a:rPr lang="en-US" sz="1800"/>
                <a:t>Scraper Block Caving</a:t>
              </a:r>
            </a:p>
            <a:p>
              <a:pPr marL="342900" indent="-342900" algn="l" fontAlgn="b">
                <a:buFontTx/>
                <a:buChar char="•"/>
              </a:pPr>
              <a:r>
                <a:rPr lang="en-US" sz="1800"/>
                <a:t>Ground Handling</a:t>
              </a:r>
            </a:p>
            <a:p>
              <a:pPr marL="342900" indent="-342900" algn="l" fontAlgn="b">
                <a:buFontTx/>
                <a:buChar char="•"/>
              </a:pPr>
              <a:r>
                <a:rPr lang="en-US" sz="1800"/>
                <a:t>Conveyor/Loco’s</a:t>
              </a:r>
            </a:p>
            <a:p>
              <a:pPr marL="342900" indent="-342900" algn="l" fontAlgn="b">
                <a:buFontTx/>
                <a:buChar char="•"/>
              </a:pPr>
              <a:r>
                <a:rPr lang="en-US" sz="1800"/>
                <a:t>Shafts &amp; Services</a:t>
              </a:r>
            </a:p>
            <a:p>
              <a:pPr marL="342900" indent="-342900" algn="l" fontAlgn="b">
                <a:buFontTx/>
                <a:buChar char="•"/>
              </a:pPr>
              <a:r>
                <a:rPr lang="en-US" sz="1800"/>
                <a:t>Roving Underground</a:t>
              </a:r>
            </a:p>
          </p:txBody>
        </p:sp>
      </p:grp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7090" name="Picture 3"/>
          <p:cNvPicPr>
            <a:picLocks noChangeAspect="1" noChangeArrowheads="1"/>
          </p:cNvPicPr>
          <p:nvPr/>
        </p:nvPicPr>
        <p:blipFill>
          <a:blip r:embed="rId3" cstate="print"/>
          <a:srcRect l="56223" t="5469" r="18422" b="23450"/>
          <a:stretch>
            <a:fillRect/>
          </a:stretch>
        </p:blipFill>
        <p:spPr bwMode="auto">
          <a:xfrm>
            <a:off x="8124825" y="6324600"/>
            <a:ext cx="693738" cy="392113"/>
          </a:xfrm>
          <a:prstGeom prst="rect">
            <a:avLst/>
          </a:prstGeom>
          <a:noFill/>
          <a:ln w="9525">
            <a:solidFill>
              <a:srgbClr val="C49F00"/>
            </a:solidFill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 flipV="1">
            <a:off x="1143000" y="6324600"/>
            <a:ext cx="6781800" cy="0"/>
          </a:xfrm>
          <a:prstGeom prst="line">
            <a:avLst/>
          </a:prstGeom>
          <a:ln w="12700">
            <a:solidFill>
              <a:srgbClr val="C49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143000" y="6748463"/>
            <a:ext cx="6781800" cy="0"/>
          </a:xfrm>
          <a:prstGeom prst="line">
            <a:avLst/>
          </a:prstGeom>
          <a:ln w="12700">
            <a:solidFill>
              <a:srgbClr val="C49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709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50" y="6324600"/>
            <a:ext cx="857250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Straight Connector 15"/>
          <p:cNvCxnSpPr/>
          <p:nvPr/>
        </p:nvCxnSpPr>
        <p:spPr>
          <a:xfrm>
            <a:off x="0" y="723900"/>
            <a:ext cx="8929688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3"/>
          <p:cNvSpPr txBox="1">
            <a:spLocks/>
          </p:cNvSpPr>
          <p:nvPr/>
        </p:nvSpPr>
        <p:spPr>
          <a:xfrm>
            <a:off x="71438" y="0"/>
            <a:ext cx="9001125" cy="5715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endParaRPr lang="en-ZA" sz="2400" b="1" dirty="0">
              <a:solidFill>
                <a:srgbClr val="C49F00"/>
              </a:solidFill>
              <a:ea typeface="+mj-ea"/>
            </a:endParaRPr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55563" y="109538"/>
            <a:ext cx="9001125" cy="571500"/>
          </a:xfrm>
          <a:prstGeom prst="rect">
            <a:avLst/>
          </a:prstGeom>
        </p:spPr>
        <p:txBody>
          <a:bodyPr anchor="ctr"/>
          <a:lstStyle/>
          <a:p>
            <a:pPr algn="l"/>
            <a:r>
              <a:rPr lang="en-ZA" sz="2400" b="1"/>
              <a:t>Influence Diagram – Sources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2590800" y="6324600"/>
            <a:ext cx="3800475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ZA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Leading the change to zero harm</a:t>
            </a:r>
            <a:endParaRPr lang="en-ZA" sz="1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217101" name="Group 13"/>
          <p:cNvGrpSpPr>
            <a:grpSpLocks/>
          </p:cNvGrpSpPr>
          <p:nvPr/>
        </p:nvGrpSpPr>
        <p:grpSpPr bwMode="auto">
          <a:xfrm>
            <a:off x="582613" y="996950"/>
            <a:ext cx="7964487" cy="5140325"/>
            <a:chOff x="435" y="1036"/>
            <a:chExt cx="5017" cy="3238"/>
          </a:xfrm>
        </p:grpSpPr>
        <p:sp>
          <p:nvSpPr>
            <p:cNvPr id="217102" name="Rectangle 14"/>
            <p:cNvSpPr>
              <a:spLocks/>
            </p:cNvSpPr>
            <p:nvPr/>
          </p:nvSpPr>
          <p:spPr bwMode="auto">
            <a:xfrm>
              <a:off x="435" y="1036"/>
              <a:ext cx="1324" cy="3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342900" indent="-342900" algn="l" fontAlgn="b">
                <a:buFontTx/>
                <a:buChar char="•"/>
              </a:pPr>
              <a:r>
                <a:rPr lang="en-US" sz="1100">
                  <a:solidFill>
                    <a:srgbClr val="000000"/>
                  </a:solidFill>
                </a:rPr>
                <a:t>Abrasive cutter </a:t>
              </a:r>
            </a:p>
            <a:p>
              <a:pPr marL="342900" indent="-342900" algn="l" fontAlgn="b">
                <a:buFontTx/>
                <a:buChar char="•"/>
              </a:pPr>
              <a:r>
                <a:rPr lang="en-US" sz="1100">
                  <a:solidFill>
                    <a:srgbClr val="000000"/>
                  </a:solidFill>
                </a:rPr>
                <a:t>AC Motors </a:t>
              </a:r>
            </a:p>
            <a:p>
              <a:pPr marL="342900" indent="-342900" algn="l" fontAlgn="b">
                <a:buFontTx/>
                <a:buChar char="•"/>
              </a:pPr>
              <a:r>
                <a:rPr lang="en-US" sz="1100">
                  <a:solidFill>
                    <a:srgbClr val="000000"/>
                  </a:solidFill>
                </a:rPr>
                <a:t>After Cooler </a:t>
              </a:r>
            </a:p>
            <a:p>
              <a:pPr marL="342900" indent="-342900" algn="l" fontAlgn="b">
                <a:buFontTx/>
                <a:buChar char="•"/>
              </a:pPr>
              <a:r>
                <a:rPr lang="en-US" sz="1100">
                  <a:solidFill>
                    <a:srgbClr val="000000"/>
                  </a:solidFill>
                </a:rPr>
                <a:t>Air Hoist </a:t>
              </a:r>
            </a:p>
            <a:p>
              <a:pPr marL="342900" indent="-342900" algn="l" fontAlgn="b">
                <a:buFontTx/>
                <a:buChar char="•"/>
              </a:pPr>
              <a:r>
                <a:rPr lang="en-US" sz="1100">
                  <a:solidFill>
                    <a:srgbClr val="000000"/>
                  </a:solidFill>
                </a:rPr>
                <a:t>Air lines </a:t>
              </a:r>
            </a:p>
            <a:p>
              <a:pPr marL="342900" indent="-342900" algn="l" fontAlgn="b">
                <a:buFontTx/>
                <a:buChar char="•"/>
              </a:pPr>
              <a:r>
                <a:rPr lang="en-US" sz="1100">
                  <a:solidFill>
                    <a:srgbClr val="000000"/>
                  </a:solidFill>
                </a:rPr>
                <a:t>Air Pump </a:t>
              </a:r>
            </a:p>
            <a:p>
              <a:pPr marL="342900" indent="-342900" algn="l" fontAlgn="b">
                <a:buFontTx/>
                <a:buChar char="•"/>
              </a:pPr>
              <a:r>
                <a:rPr lang="en-US" sz="1100">
                  <a:solidFill>
                    <a:srgbClr val="000000"/>
                  </a:solidFill>
                </a:rPr>
                <a:t>Axial Fans </a:t>
              </a:r>
            </a:p>
            <a:p>
              <a:pPr marL="342900" indent="-342900" algn="l" fontAlgn="b">
                <a:buFontTx/>
                <a:buChar char="•"/>
              </a:pPr>
              <a:r>
                <a:rPr lang="en-US" sz="1100">
                  <a:solidFill>
                    <a:srgbClr val="000000"/>
                  </a:solidFill>
                </a:rPr>
                <a:t>Blacks Drills </a:t>
              </a:r>
            </a:p>
            <a:p>
              <a:pPr marL="342900" indent="-342900" algn="l" fontAlgn="b">
                <a:buFontTx/>
                <a:buChar char="•"/>
              </a:pPr>
              <a:r>
                <a:rPr lang="en-US" sz="1100">
                  <a:solidFill>
                    <a:srgbClr val="000000"/>
                  </a:solidFill>
                </a:rPr>
                <a:t>Blower </a:t>
              </a:r>
            </a:p>
            <a:p>
              <a:pPr marL="342900" indent="-342900" algn="l" fontAlgn="b">
                <a:buFontTx/>
                <a:buChar char="•"/>
              </a:pPr>
              <a:r>
                <a:rPr lang="en-US" sz="1100">
                  <a:solidFill>
                    <a:srgbClr val="000000"/>
                  </a:solidFill>
                </a:rPr>
                <a:t>Brute force feeder </a:t>
              </a:r>
            </a:p>
            <a:p>
              <a:pPr marL="342900" indent="-342900" algn="l" fontAlgn="b">
                <a:buFontTx/>
                <a:buChar char="•"/>
              </a:pPr>
              <a:r>
                <a:rPr lang="en-US" sz="1100">
                  <a:solidFill>
                    <a:srgbClr val="000000"/>
                  </a:solidFill>
                </a:rPr>
                <a:t>Bulk air cooler </a:t>
              </a:r>
            </a:p>
            <a:p>
              <a:pPr marL="342900" indent="-342900" algn="l" fontAlgn="b">
                <a:buFontTx/>
                <a:buChar char="•"/>
              </a:pPr>
              <a:r>
                <a:rPr lang="en-US" sz="1100"/>
                <a:t>Bulldozer</a:t>
              </a:r>
            </a:p>
            <a:p>
              <a:pPr marL="342900" indent="-342900" algn="l" fontAlgn="b">
                <a:buFontTx/>
                <a:buChar char="•"/>
              </a:pPr>
              <a:r>
                <a:rPr lang="en-US" sz="1100">
                  <a:solidFill>
                    <a:srgbClr val="000000"/>
                  </a:solidFill>
                </a:rPr>
                <a:t>Centrifuges </a:t>
              </a:r>
            </a:p>
            <a:p>
              <a:pPr marL="342900" indent="-342900" algn="l" fontAlgn="b">
                <a:buFontTx/>
                <a:buChar char="•"/>
              </a:pPr>
              <a:r>
                <a:rPr lang="en-US" sz="1100">
                  <a:solidFill>
                    <a:srgbClr val="000000"/>
                  </a:solidFill>
                </a:rPr>
                <a:t>Centrifugal pump </a:t>
              </a:r>
            </a:p>
            <a:p>
              <a:pPr marL="342900" indent="-342900" algn="l" fontAlgn="b">
                <a:buFontTx/>
                <a:buChar char="•"/>
              </a:pPr>
              <a:r>
                <a:rPr lang="en-US" sz="1100"/>
                <a:t>Coal Cutter</a:t>
              </a:r>
            </a:p>
            <a:p>
              <a:pPr marL="342900" indent="-342900" algn="l" fontAlgn="b">
                <a:buFontTx/>
                <a:buChar char="•"/>
              </a:pPr>
              <a:r>
                <a:rPr lang="en-US" sz="1100"/>
                <a:t>Coal Loader</a:t>
              </a:r>
            </a:p>
            <a:p>
              <a:pPr marL="342900" indent="-342900" algn="l" fontAlgn="b">
                <a:buFontTx/>
                <a:buChar char="•"/>
              </a:pPr>
              <a:r>
                <a:rPr lang="en-US" sz="1100"/>
                <a:t>Coal Truck</a:t>
              </a:r>
            </a:p>
            <a:p>
              <a:pPr marL="342900" indent="-342900" algn="l" fontAlgn="b">
                <a:buFontTx/>
                <a:buChar char="•"/>
              </a:pPr>
              <a:r>
                <a:rPr lang="en-US" sz="1100">
                  <a:solidFill>
                    <a:srgbClr val="000000"/>
                  </a:solidFill>
                </a:rPr>
                <a:t>Compressor </a:t>
              </a:r>
            </a:p>
            <a:p>
              <a:pPr marL="342900" indent="-342900" algn="l" fontAlgn="b">
                <a:buFontTx/>
                <a:buChar char="•"/>
              </a:pPr>
              <a:r>
                <a:rPr lang="en-US" sz="1100">
                  <a:solidFill>
                    <a:srgbClr val="000000"/>
                  </a:solidFill>
                </a:rPr>
                <a:t>Concrete mixer air</a:t>
              </a:r>
            </a:p>
            <a:p>
              <a:pPr marL="342900" indent="-342900" algn="l" fontAlgn="b">
                <a:buFontTx/>
                <a:buChar char="•"/>
              </a:pPr>
              <a:r>
                <a:rPr lang="en-US" sz="1100">
                  <a:solidFill>
                    <a:srgbClr val="000000"/>
                  </a:solidFill>
                </a:rPr>
                <a:t>Concrete mixer electrical </a:t>
              </a:r>
            </a:p>
            <a:p>
              <a:pPr marL="342900" indent="-342900" algn="l" fontAlgn="b">
                <a:buFontTx/>
                <a:buChar char="•"/>
              </a:pPr>
              <a:r>
                <a:rPr lang="en-US" sz="1100"/>
                <a:t>Continuous Miner</a:t>
              </a:r>
            </a:p>
            <a:p>
              <a:pPr marL="342900" indent="-342900" algn="l" fontAlgn="b">
                <a:buFontTx/>
                <a:buChar char="•"/>
              </a:pPr>
              <a:r>
                <a:rPr lang="en-US" sz="1100">
                  <a:solidFill>
                    <a:srgbClr val="000000"/>
                  </a:solidFill>
                </a:rPr>
                <a:t>Cooling unit </a:t>
              </a:r>
            </a:p>
            <a:p>
              <a:pPr marL="342900" indent="-342900" algn="l" fontAlgn="b">
                <a:buFontTx/>
                <a:buChar char="•"/>
              </a:pPr>
              <a:r>
                <a:rPr lang="en-US" sz="1100">
                  <a:solidFill>
                    <a:srgbClr val="000000"/>
                  </a:solidFill>
                </a:rPr>
                <a:t>Cranes </a:t>
              </a:r>
            </a:p>
            <a:p>
              <a:pPr marL="342900" indent="-342900" algn="l" fontAlgn="b">
                <a:buFontTx/>
                <a:buChar char="•"/>
              </a:pPr>
              <a:r>
                <a:rPr lang="en-US" sz="1100"/>
                <a:t>Crusher</a:t>
              </a:r>
            </a:p>
            <a:p>
              <a:pPr marL="342900" indent="-342900" algn="l" fontAlgn="b">
                <a:buFontTx/>
                <a:buChar char="•"/>
              </a:pPr>
              <a:r>
                <a:rPr lang="en-US" sz="1100">
                  <a:solidFill>
                    <a:srgbClr val="000000"/>
                  </a:solidFill>
                </a:rPr>
                <a:t>DC Motors </a:t>
              </a:r>
            </a:p>
            <a:p>
              <a:pPr marL="342900" indent="-342900" algn="l" fontAlgn="b">
                <a:buFontTx/>
                <a:buChar char="•"/>
              </a:pPr>
              <a:r>
                <a:rPr lang="en-US" sz="1100">
                  <a:solidFill>
                    <a:srgbClr val="000000"/>
                  </a:solidFill>
                </a:rPr>
                <a:t>Diamond Drill </a:t>
              </a:r>
            </a:p>
            <a:p>
              <a:pPr marL="342900" indent="-342900" algn="l" fontAlgn="b">
                <a:buFontTx/>
                <a:buChar char="•"/>
              </a:pPr>
              <a:r>
                <a:rPr lang="en-US" sz="1100">
                  <a:solidFill>
                    <a:srgbClr val="000000"/>
                  </a:solidFill>
                </a:rPr>
                <a:t>Diesel Engines </a:t>
              </a:r>
            </a:p>
            <a:p>
              <a:pPr marL="342900" indent="-342900" algn="l" fontAlgn="b">
                <a:buFontTx/>
                <a:buChar char="•"/>
              </a:pPr>
              <a:r>
                <a:rPr lang="en-US" sz="1100"/>
                <a:t>Dragline Machine</a:t>
              </a:r>
            </a:p>
            <a:p>
              <a:pPr marL="342900" indent="-342900" algn="l" fontAlgn="b">
                <a:buFontTx/>
                <a:buChar char="•"/>
              </a:pPr>
              <a:r>
                <a:rPr lang="en-US" sz="1100">
                  <a:solidFill>
                    <a:srgbClr val="000000"/>
                  </a:solidFill>
                </a:rPr>
                <a:t>Drill Rigs </a:t>
              </a:r>
            </a:p>
            <a:p>
              <a:pPr marL="342900" indent="-342900" algn="l" fontAlgn="b">
                <a:buFontTx/>
                <a:buChar char="•"/>
              </a:pPr>
              <a:r>
                <a:rPr lang="en-US" sz="1100">
                  <a:solidFill>
                    <a:srgbClr val="000000"/>
                  </a:solidFill>
                </a:rPr>
                <a:t>Drop set winch </a:t>
              </a:r>
            </a:p>
          </p:txBody>
        </p:sp>
        <p:sp>
          <p:nvSpPr>
            <p:cNvPr id="217103" name="Rectangle 15"/>
            <p:cNvSpPr>
              <a:spLocks/>
            </p:cNvSpPr>
            <p:nvPr/>
          </p:nvSpPr>
          <p:spPr bwMode="auto">
            <a:xfrm>
              <a:off x="2149" y="1036"/>
              <a:ext cx="1284" cy="3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342900" indent="-342900" algn="l" fontAlgn="b">
                <a:buFontTx/>
                <a:buChar char="•"/>
              </a:pPr>
              <a:r>
                <a:rPr lang="en-US" sz="1100">
                  <a:solidFill>
                    <a:srgbClr val="000000"/>
                  </a:solidFill>
                </a:rPr>
                <a:t>Drying equipment </a:t>
              </a:r>
            </a:p>
            <a:p>
              <a:pPr marL="342900" indent="-342900" algn="l" fontAlgn="b">
                <a:buFontTx/>
                <a:buChar char="•"/>
              </a:pPr>
              <a:r>
                <a:rPr lang="en-US" sz="1100"/>
                <a:t>Dump Truck</a:t>
              </a:r>
            </a:p>
            <a:p>
              <a:pPr marL="342900" indent="-342900" algn="l" fontAlgn="b">
                <a:buFontTx/>
                <a:buChar char="•"/>
              </a:pPr>
              <a:r>
                <a:rPr lang="en-US" sz="1100"/>
                <a:t>Electric Drill</a:t>
              </a:r>
            </a:p>
            <a:p>
              <a:pPr marL="342900" indent="-342900" algn="l" fontAlgn="b">
                <a:buFontTx/>
                <a:buChar char="•"/>
              </a:pPr>
              <a:r>
                <a:rPr lang="en-US" sz="1100">
                  <a:solidFill>
                    <a:srgbClr val="000000"/>
                  </a:solidFill>
                </a:rPr>
                <a:t>Electrical  Pumps </a:t>
              </a:r>
            </a:p>
            <a:p>
              <a:pPr marL="342900" indent="-342900" algn="l" fontAlgn="b">
                <a:buFontTx/>
                <a:buChar char="•"/>
              </a:pPr>
              <a:r>
                <a:rPr lang="en-US" sz="1100">
                  <a:solidFill>
                    <a:srgbClr val="000000"/>
                  </a:solidFill>
                </a:rPr>
                <a:t>Fan </a:t>
              </a:r>
            </a:p>
            <a:p>
              <a:pPr marL="342900" indent="-342900" algn="l" fontAlgn="b">
                <a:buFontTx/>
                <a:buChar char="•"/>
              </a:pPr>
              <a:r>
                <a:rPr lang="en-US" sz="1100">
                  <a:solidFill>
                    <a:srgbClr val="000000"/>
                  </a:solidFill>
                </a:rPr>
                <a:t>Forklift </a:t>
              </a:r>
            </a:p>
            <a:p>
              <a:pPr marL="342900" indent="-342900" algn="l" fontAlgn="b">
                <a:buFontTx/>
                <a:buChar char="•"/>
              </a:pPr>
              <a:r>
                <a:rPr lang="en-US" sz="1100">
                  <a:solidFill>
                    <a:srgbClr val="000000"/>
                  </a:solidFill>
                </a:rPr>
                <a:t>Fridge plants </a:t>
              </a:r>
            </a:p>
            <a:p>
              <a:pPr marL="342900" indent="-342900" algn="l" fontAlgn="b">
                <a:buFontTx/>
                <a:buChar char="•"/>
              </a:pPr>
              <a:r>
                <a:rPr lang="en-US" sz="1100">
                  <a:solidFill>
                    <a:srgbClr val="000000"/>
                  </a:solidFill>
                </a:rPr>
                <a:t>Front End Loader </a:t>
              </a:r>
            </a:p>
            <a:p>
              <a:pPr marL="342900" indent="-342900" algn="l" fontAlgn="b">
                <a:buFontTx/>
                <a:buChar char="•"/>
              </a:pPr>
              <a:r>
                <a:rPr lang="en-US" sz="1100">
                  <a:solidFill>
                    <a:srgbClr val="000000"/>
                  </a:solidFill>
                </a:rPr>
                <a:t>Generator </a:t>
              </a:r>
            </a:p>
            <a:p>
              <a:pPr marL="342900" indent="-342900" algn="l" fontAlgn="b">
                <a:buFontTx/>
                <a:buChar char="•"/>
              </a:pPr>
              <a:r>
                <a:rPr lang="en-US" sz="1100">
                  <a:solidFill>
                    <a:srgbClr val="000000"/>
                  </a:solidFill>
                </a:rPr>
                <a:t>Grinder </a:t>
              </a:r>
            </a:p>
            <a:p>
              <a:pPr marL="342900" indent="-342900" algn="l" fontAlgn="b">
                <a:buFontTx/>
                <a:buChar char="•"/>
              </a:pPr>
              <a:r>
                <a:rPr lang="en-US" sz="1100">
                  <a:solidFill>
                    <a:srgbClr val="000000"/>
                  </a:solidFill>
                </a:rPr>
                <a:t>Grinding equipment </a:t>
              </a:r>
            </a:p>
            <a:p>
              <a:pPr marL="342900" indent="-342900" algn="l" fontAlgn="b">
                <a:buFontTx/>
                <a:buChar char="•"/>
              </a:pPr>
              <a:r>
                <a:rPr lang="en-US" sz="1100">
                  <a:solidFill>
                    <a:srgbClr val="000000"/>
                  </a:solidFill>
                </a:rPr>
                <a:t>Gunite machine </a:t>
              </a:r>
            </a:p>
            <a:p>
              <a:pPr marL="342900" indent="-342900" algn="l" fontAlgn="b">
                <a:buFontTx/>
                <a:buChar char="•"/>
              </a:pPr>
              <a:r>
                <a:rPr lang="en-US" sz="1100">
                  <a:solidFill>
                    <a:srgbClr val="000000"/>
                  </a:solidFill>
                </a:rPr>
                <a:t>Huck bold machine </a:t>
              </a:r>
            </a:p>
            <a:p>
              <a:pPr marL="342900" indent="-342900" algn="l" fontAlgn="b">
                <a:buFontTx/>
                <a:buChar char="•"/>
              </a:pPr>
              <a:r>
                <a:rPr lang="en-US" sz="1100">
                  <a:solidFill>
                    <a:srgbClr val="000000"/>
                  </a:solidFill>
                </a:rPr>
                <a:t>Hydraulic Power packs </a:t>
              </a:r>
            </a:p>
            <a:p>
              <a:pPr marL="342900" indent="-342900" algn="l" fontAlgn="b">
                <a:buFontTx/>
                <a:buChar char="•"/>
              </a:pPr>
              <a:r>
                <a:rPr lang="en-US" sz="1100">
                  <a:solidFill>
                    <a:srgbClr val="000000"/>
                  </a:solidFill>
                </a:rPr>
                <a:t>Hydropower Drills </a:t>
              </a:r>
            </a:p>
            <a:p>
              <a:pPr marL="342900" indent="-342900" algn="l" fontAlgn="b">
                <a:buFontTx/>
                <a:buChar char="•"/>
              </a:pPr>
              <a:r>
                <a:rPr lang="en-US" sz="1100">
                  <a:solidFill>
                    <a:srgbClr val="000000"/>
                  </a:solidFill>
                </a:rPr>
                <a:t>Impact air driven tool </a:t>
              </a:r>
            </a:p>
            <a:p>
              <a:pPr marL="342900" indent="-342900" algn="l" fontAlgn="b">
                <a:buFontTx/>
                <a:buChar char="•"/>
              </a:pPr>
              <a:r>
                <a:rPr lang="en-US" sz="1100"/>
                <a:t>Impact Breaker</a:t>
              </a:r>
            </a:p>
            <a:p>
              <a:pPr marL="342900" indent="-342900" algn="l" fontAlgn="b">
                <a:buFontTx/>
                <a:buChar char="•"/>
              </a:pPr>
              <a:r>
                <a:rPr lang="en-US" sz="1100">
                  <a:solidFill>
                    <a:srgbClr val="000000"/>
                  </a:solidFill>
                </a:rPr>
                <a:t>Jaw </a:t>
              </a:r>
            </a:p>
            <a:p>
              <a:pPr marL="342900" indent="-342900" algn="l" fontAlgn="b">
                <a:buFontTx/>
                <a:buChar char="•"/>
              </a:pPr>
              <a:r>
                <a:rPr lang="en-US" sz="1100"/>
                <a:t>Jeep</a:t>
              </a:r>
            </a:p>
            <a:p>
              <a:pPr marL="342900" indent="-342900" algn="l" fontAlgn="b">
                <a:buFontTx/>
                <a:buChar char="•"/>
              </a:pPr>
              <a:r>
                <a:rPr lang="en-US" sz="1100"/>
                <a:t>Jumbo Drill Rig</a:t>
              </a:r>
            </a:p>
            <a:p>
              <a:pPr marL="342900" indent="-342900" algn="l" fontAlgn="b">
                <a:buFontTx/>
                <a:buChar char="•"/>
              </a:pPr>
              <a:r>
                <a:rPr lang="en-US" sz="1100"/>
                <a:t>Land cruiser</a:t>
              </a:r>
            </a:p>
            <a:p>
              <a:pPr marL="342900" indent="-342900" algn="l" fontAlgn="b">
                <a:buFontTx/>
                <a:buChar char="•"/>
              </a:pPr>
              <a:r>
                <a:rPr lang="en-US" sz="1100"/>
                <a:t>Load Haul Dumper</a:t>
              </a:r>
            </a:p>
            <a:p>
              <a:pPr marL="342900" indent="-342900" algn="l" fontAlgn="b">
                <a:buFontTx/>
                <a:buChar char="•"/>
              </a:pPr>
              <a:r>
                <a:rPr lang="en-US" sz="1100"/>
                <a:t>Mobile Scalar</a:t>
              </a:r>
            </a:p>
            <a:p>
              <a:pPr marL="342900" indent="-342900" algn="l" fontAlgn="b">
                <a:buFontTx/>
                <a:buChar char="•"/>
              </a:pPr>
              <a:r>
                <a:rPr lang="en-US" sz="1100">
                  <a:solidFill>
                    <a:srgbClr val="000000"/>
                  </a:solidFill>
                </a:rPr>
                <a:t>New Era Traction motor </a:t>
              </a:r>
            </a:p>
            <a:p>
              <a:pPr marL="342900" indent="-342900" algn="l" fontAlgn="b">
                <a:buFontTx/>
                <a:buChar char="•"/>
              </a:pPr>
              <a:r>
                <a:rPr lang="en-US" sz="1100"/>
                <a:t>Overburden Drill</a:t>
              </a:r>
            </a:p>
            <a:p>
              <a:pPr marL="342900" indent="-342900" algn="l" fontAlgn="b">
                <a:buFontTx/>
                <a:buChar char="•"/>
              </a:pPr>
              <a:r>
                <a:rPr lang="en-US" sz="1100">
                  <a:solidFill>
                    <a:srgbClr val="000000"/>
                  </a:solidFill>
                </a:rPr>
                <a:t>Pebble </a:t>
              </a:r>
            </a:p>
            <a:p>
              <a:pPr marL="342900" indent="-342900" algn="l" fontAlgn="b">
                <a:buFontTx/>
                <a:buChar char="•"/>
              </a:pPr>
              <a:r>
                <a:rPr lang="en-US" sz="1100">
                  <a:solidFill>
                    <a:srgbClr val="000000"/>
                  </a:solidFill>
                </a:rPr>
                <a:t>Press </a:t>
              </a:r>
            </a:p>
            <a:p>
              <a:pPr marL="342900" indent="-342900" algn="l" fontAlgn="b">
                <a:buFontTx/>
                <a:buChar char="•"/>
              </a:pPr>
              <a:r>
                <a:rPr lang="en-US" sz="1100"/>
                <a:t>Primary Breaker</a:t>
              </a:r>
            </a:p>
            <a:p>
              <a:pPr marL="342900" indent="-342900" algn="l" fontAlgn="b">
                <a:buFontTx/>
                <a:buChar char="•"/>
              </a:pPr>
              <a:r>
                <a:rPr lang="en-US" sz="1100"/>
                <a:t>Production Back Actor</a:t>
              </a:r>
            </a:p>
            <a:p>
              <a:pPr marL="342900" indent="-342900" algn="l" fontAlgn="b">
                <a:buFontTx/>
                <a:buChar char="•"/>
              </a:pPr>
              <a:r>
                <a:rPr lang="en-US" sz="1100">
                  <a:solidFill>
                    <a:srgbClr val="000000"/>
                  </a:solidFill>
                </a:rPr>
                <a:t>PRV station </a:t>
              </a:r>
            </a:p>
          </p:txBody>
        </p:sp>
        <p:sp>
          <p:nvSpPr>
            <p:cNvPr id="217104" name="Rectangle 16"/>
            <p:cNvSpPr>
              <a:spLocks/>
            </p:cNvSpPr>
            <p:nvPr/>
          </p:nvSpPr>
          <p:spPr bwMode="auto">
            <a:xfrm>
              <a:off x="3828" y="1036"/>
              <a:ext cx="1624" cy="3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342900" indent="-342900" algn="l" fontAlgn="b">
                <a:buFontTx/>
                <a:buChar char="•"/>
              </a:pPr>
              <a:r>
                <a:rPr lang="en-US" sz="1100">
                  <a:solidFill>
                    <a:srgbClr val="000000"/>
                  </a:solidFill>
                </a:rPr>
                <a:t>Pulverizer </a:t>
              </a:r>
            </a:p>
            <a:p>
              <a:pPr marL="342900" indent="-342900" algn="l" fontAlgn="b">
                <a:buFontTx/>
                <a:buChar char="•"/>
              </a:pPr>
              <a:r>
                <a:rPr lang="en-US" sz="1100">
                  <a:solidFill>
                    <a:srgbClr val="000000"/>
                  </a:solidFill>
                </a:rPr>
                <a:t>Pump chamber main pump </a:t>
              </a:r>
            </a:p>
            <a:p>
              <a:pPr marL="342900" indent="-342900" algn="l" fontAlgn="b">
                <a:buFontTx/>
                <a:buChar char="•"/>
              </a:pPr>
              <a:r>
                <a:rPr lang="en-US" sz="1100"/>
                <a:t>Rear Dumper</a:t>
              </a:r>
            </a:p>
            <a:p>
              <a:pPr marL="342900" indent="-342900" algn="l" fontAlgn="b">
                <a:buFontTx/>
                <a:buChar char="•"/>
              </a:pPr>
              <a:r>
                <a:rPr lang="en-US" sz="1100">
                  <a:solidFill>
                    <a:srgbClr val="000000"/>
                  </a:solidFill>
                </a:rPr>
                <a:t>Reciprocating pump </a:t>
              </a:r>
            </a:p>
            <a:p>
              <a:pPr marL="342900" indent="-342900" algn="l" fontAlgn="b">
                <a:buFontTx/>
                <a:buChar char="•"/>
              </a:pPr>
              <a:r>
                <a:rPr lang="en-US" sz="1100"/>
                <a:t>Roadway Grader</a:t>
              </a:r>
            </a:p>
            <a:p>
              <a:pPr marL="342900" indent="-342900" algn="l" fontAlgn="b">
                <a:buFontTx/>
                <a:buChar char="•"/>
              </a:pPr>
              <a:r>
                <a:rPr lang="en-US" sz="1100">
                  <a:solidFill>
                    <a:srgbClr val="000000"/>
                  </a:solidFill>
                </a:rPr>
                <a:t>Rock Drill Shop </a:t>
              </a:r>
            </a:p>
            <a:p>
              <a:pPr marL="342900" indent="-342900" algn="l" fontAlgn="b">
                <a:buFontTx/>
                <a:buChar char="•"/>
              </a:pPr>
              <a:r>
                <a:rPr lang="en-US" sz="1100">
                  <a:solidFill>
                    <a:srgbClr val="000000"/>
                  </a:solidFill>
                </a:rPr>
                <a:t>Rock breaker </a:t>
              </a:r>
            </a:p>
            <a:p>
              <a:pPr marL="342900" indent="-342900" algn="l" fontAlgn="b">
                <a:buFontTx/>
                <a:buChar char="•"/>
              </a:pPr>
              <a:r>
                <a:rPr lang="en-US" sz="1100">
                  <a:solidFill>
                    <a:srgbClr val="000000"/>
                  </a:solidFill>
                </a:rPr>
                <a:t>Rockdrills </a:t>
              </a:r>
            </a:p>
            <a:p>
              <a:pPr marL="342900" indent="-342900" algn="l" fontAlgn="b">
                <a:buFontTx/>
                <a:buChar char="•"/>
              </a:pPr>
              <a:r>
                <a:rPr lang="en-US" sz="1100">
                  <a:solidFill>
                    <a:srgbClr val="000000"/>
                  </a:solidFill>
                </a:rPr>
                <a:t>ROM Mill </a:t>
              </a:r>
            </a:p>
            <a:p>
              <a:pPr marL="342900" indent="-342900" algn="l" fontAlgn="b">
                <a:buFontTx/>
                <a:buChar char="•"/>
              </a:pPr>
              <a:r>
                <a:rPr lang="en-US" sz="1100"/>
                <a:t>Roof Bolter</a:t>
              </a:r>
            </a:p>
            <a:p>
              <a:pPr marL="342900" indent="-342900" algn="l" fontAlgn="b">
                <a:buFontTx/>
                <a:buChar char="•"/>
              </a:pPr>
              <a:r>
                <a:rPr lang="en-US" sz="1100"/>
                <a:t>Shearer</a:t>
              </a:r>
            </a:p>
            <a:p>
              <a:pPr marL="342900" indent="-342900" algn="l" fontAlgn="b">
                <a:buFontTx/>
                <a:buChar char="•"/>
              </a:pPr>
              <a:r>
                <a:rPr lang="en-US" sz="1100"/>
                <a:t>Shield Support</a:t>
              </a:r>
            </a:p>
            <a:p>
              <a:pPr marL="342900" indent="-342900" algn="l" fontAlgn="b">
                <a:buFontTx/>
                <a:buChar char="•"/>
              </a:pPr>
              <a:r>
                <a:rPr lang="en-US" sz="1100">
                  <a:solidFill>
                    <a:srgbClr val="000000"/>
                  </a:solidFill>
                </a:rPr>
                <a:t>Shot blast equipment </a:t>
              </a:r>
            </a:p>
            <a:p>
              <a:pPr marL="342900" indent="-342900" algn="l" fontAlgn="b">
                <a:buFontTx/>
                <a:buChar char="•"/>
              </a:pPr>
              <a:r>
                <a:rPr lang="en-US" sz="1100"/>
                <a:t>Shuttle Car</a:t>
              </a:r>
            </a:p>
            <a:p>
              <a:pPr marL="342900" indent="-342900" algn="l" fontAlgn="b">
                <a:buFontTx/>
                <a:buChar char="•"/>
              </a:pPr>
              <a:r>
                <a:rPr lang="en-US" sz="1100">
                  <a:solidFill>
                    <a:srgbClr val="000000"/>
                  </a:solidFill>
                </a:rPr>
                <a:t>Slip ring Motors </a:t>
              </a:r>
            </a:p>
            <a:p>
              <a:pPr marL="342900" indent="-342900" algn="l" fontAlgn="b">
                <a:buFontTx/>
                <a:buChar char="•"/>
              </a:pPr>
              <a:r>
                <a:rPr lang="en-US" sz="1100">
                  <a:solidFill>
                    <a:srgbClr val="000000"/>
                  </a:solidFill>
                </a:rPr>
                <a:t>Synchronous </a:t>
              </a:r>
            </a:p>
            <a:p>
              <a:pPr marL="342900" indent="-342900" algn="l" fontAlgn="b">
                <a:buFontTx/>
                <a:buChar char="•"/>
              </a:pPr>
              <a:r>
                <a:rPr lang="en-US" sz="1100">
                  <a:solidFill>
                    <a:srgbClr val="000000"/>
                  </a:solidFill>
                </a:rPr>
                <a:t>Tractor </a:t>
              </a:r>
            </a:p>
            <a:p>
              <a:pPr marL="342900" indent="-342900" algn="l" fontAlgn="b">
                <a:buFontTx/>
                <a:buChar char="•"/>
              </a:pPr>
              <a:r>
                <a:rPr lang="en-US" sz="1100">
                  <a:solidFill>
                    <a:srgbClr val="000000"/>
                  </a:solidFill>
                </a:rPr>
                <a:t>Turbine </a:t>
              </a:r>
            </a:p>
            <a:p>
              <a:pPr marL="342900" indent="-342900" algn="l" fontAlgn="b">
                <a:buFontTx/>
                <a:buChar char="•"/>
              </a:pPr>
              <a:r>
                <a:rPr lang="en-US" sz="1100"/>
                <a:t>UG Bus</a:t>
              </a:r>
            </a:p>
            <a:p>
              <a:pPr marL="342900" indent="-342900" algn="l" fontAlgn="b">
                <a:buFontTx/>
                <a:buChar char="•"/>
              </a:pPr>
              <a:r>
                <a:rPr lang="en-US" sz="1100"/>
                <a:t>UG Tractor</a:t>
              </a:r>
            </a:p>
            <a:p>
              <a:pPr marL="342900" indent="-342900" algn="l" fontAlgn="b">
                <a:buFontTx/>
                <a:buChar char="•"/>
              </a:pPr>
              <a:r>
                <a:rPr lang="en-US" sz="1100">
                  <a:solidFill>
                    <a:srgbClr val="000000"/>
                  </a:solidFill>
                </a:rPr>
                <a:t>Underground booster fan </a:t>
              </a:r>
            </a:p>
            <a:p>
              <a:pPr marL="342900" indent="-342900" algn="l" fontAlgn="b">
                <a:buFontTx/>
                <a:buChar char="•"/>
              </a:pPr>
              <a:r>
                <a:rPr lang="en-US" sz="1100">
                  <a:solidFill>
                    <a:srgbClr val="000000"/>
                  </a:solidFill>
                </a:rPr>
                <a:t>Underground Diesel Loco </a:t>
              </a:r>
            </a:p>
            <a:p>
              <a:pPr marL="342900" indent="-342900" algn="l" fontAlgn="b">
                <a:buFontTx/>
                <a:buChar char="•"/>
              </a:pPr>
              <a:r>
                <a:rPr lang="en-US" sz="1100"/>
                <a:t>Utility Vehicle</a:t>
              </a:r>
            </a:p>
            <a:p>
              <a:pPr marL="342900" indent="-342900" algn="l" fontAlgn="b">
                <a:buFontTx/>
                <a:buChar char="•"/>
              </a:pPr>
              <a:r>
                <a:rPr lang="en-US" sz="1100">
                  <a:solidFill>
                    <a:srgbClr val="000000"/>
                  </a:solidFill>
                </a:rPr>
                <a:t>V/S Pump </a:t>
              </a:r>
            </a:p>
            <a:p>
              <a:pPr marL="342900" indent="-342900" algn="l" fontAlgn="b">
                <a:buFontTx/>
                <a:buChar char="•"/>
              </a:pPr>
              <a:r>
                <a:rPr lang="en-US" sz="1100">
                  <a:solidFill>
                    <a:srgbClr val="000000"/>
                  </a:solidFill>
                </a:rPr>
                <a:t>Vibrating Feeder </a:t>
              </a:r>
            </a:p>
            <a:p>
              <a:pPr marL="342900" indent="-342900" algn="l" fontAlgn="b">
                <a:buFontTx/>
                <a:buChar char="•"/>
              </a:pPr>
              <a:r>
                <a:rPr lang="en-US" sz="1100"/>
                <a:t>Vibrating Road Compactor Roller</a:t>
              </a:r>
            </a:p>
            <a:p>
              <a:pPr marL="342900" indent="-342900" algn="l" fontAlgn="b">
                <a:buFontTx/>
                <a:buChar char="•"/>
              </a:pPr>
              <a:r>
                <a:rPr lang="en-US" sz="1100">
                  <a:solidFill>
                    <a:srgbClr val="000000"/>
                  </a:solidFill>
                </a:rPr>
                <a:t>Water Down Guns </a:t>
              </a:r>
            </a:p>
            <a:p>
              <a:pPr marL="342900" indent="-342900" algn="l" fontAlgn="b">
                <a:buFontTx/>
                <a:buChar char="•"/>
              </a:pPr>
              <a:r>
                <a:rPr lang="en-US" sz="1100">
                  <a:solidFill>
                    <a:srgbClr val="000000"/>
                  </a:solidFill>
                </a:rPr>
                <a:t>Water Jets </a:t>
              </a:r>
            </a:p>
            <a:p>
              <a:pPr marL="342900" indent="-342900" algn="l" fontAlgn="b">
                <a:buFontTx/>
                <a:buChar char="•"/>
              </a:pPr>
              <a:r>
                <a:rPr lang="en-US" sz="1100">
                  <a:solidFill>
                    <a:srgbClr val="000000"/>
                  </a:solidFill>
                </a:rPr>
                <a:t>Winch </a:t>
              </a:r>
            </a:p>
          </p:txBody>
        </p:sp>
      </p:grp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9138" name="Picture 3"/>
          <p:cNvPicPr>
            <a:picLocks noChangeAspect="1" noChangeArrowheads="1"/>
          </p:cNvPicPr>
          <p:nvPr/>
        </p:nvPicPr>
        <p:blipFill>
          <a:blip r:embed="rId3" cstate="print"/>
          <a:srcRect l="56223" t="5469" r="18422" b="23450"/>
          <a:stretch>
            <a:fillRect/>
          </a:stretch>
        </p:blipFill>
        <p:spPr bwMode="auto">
          <a:xfrm>
            <a:off x="8124825" y="6324600"/>
            <a:ext cx="693738" cy="392113"/>
          </a:xfrm>
          <a:prstGeom prst="rect">
            <a:avLst/>
          </a:prstGeom>
          <a:noFill/>
          <a:ln w="9525">
            <a:solidFill>
              <a:srgbClr val="C49F00"/>
            </a:solidFill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 flipV="1">
            <a:off x="1143000" y="6324600"/>
            <a:ext cx="6781800" cy="0"/>
          </a:xfrm>
          <a:prstGeom prst="line">
            <a:avLst/>
          </a:prstGeom>
          <a:ln w="12700">
            <a:solidFill>
              <a:srgbClr val="C49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143000" y="6748463"/>
            <a:ext cx="6781800" cy="0"/>
          </a:xfrm>
          <a:prstGeom prst="line">
            <a:avLst/>
          </a:prstGeom>
          <a:ln w="12700">
            <a:solidFill>
              <a:srgbClr val="C49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914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50" y="6324600"/>
            <a:ext cx="857250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Straight Connector 15"/>
          <p:cNvCxnSpPr/>
          <p:nvPr/>
        </p:nvCxnSpPr>
        <p:spPr>
          <a:xfrm>
            <a:off x="0" y="723900"/>
            <a:ext cx="8929688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3"/>
          <p:cNvSpPr txBox="1">
            <a:spLocks/>
          </p:cNvSpPr>
          <p:nvPr/>
        </p:nvSpPr>
        <p:spPr>
          <a:xfrm>
            <a:off x="71438" y="0"/>
            <a:ext cx="9001125" cy="5715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endParaRPr lang="en-ZA" sz="2400" b="1" dirty="0">
              <a:solidFill>
                <a:srgbClr val="C49F00"/>
              </a:solidFill>
              <a:ea typeface="+mj-ea"/>
            </a:endParaRPr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55563" y="109538"/>
            <a:ext cx="9001125" cy="571500"/>
          </a:xfrm>
          <a:prstGeom prst="rect">
            <a:avLst/>
          </a:prstGeom>
        </p:spPr>
        <p:txBody>
          <a:bodyPr anchor="ctr"/>
          <a:lstStyle/>
          <a:p>
            <a:pPr algn="l"/>
            <a:r>
              <a:rPr lang="en-ZA" sz="2400" b="1"/>
              <a:t>Influence Diagram – Layout</a:t>
            </a:r>
          </a:p>
        </p:txBody>
      </p:sp>
      <p:sp>
        <p:nvSpPr>
          <p:cNvPr id="10" name="Rectangle 9"/>
          <p:cNvSpPr/>
          <p:nvPr/>
        </p:nvSpPr>
        <p:spPr>
          <a:xfrm>
            <a:off x="2590800" y="6324600"/>
            <a:ext cx="3800475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ZA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Leading the change to zero harm</a:t>
            </a:r>
            <a:endParaRPr lang="en-ZA" sz="1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219150" name="Group 14"/>
          <p:cNvGrpSpPr>
            <a:grpSpLocks/>
          </p:cNvGrpSpPr>
          <p:nvPr/>
        </p:nvGrpSpPr>
        <p:grpSpPr bwMode="auto">
          <a:xfrm>
            <a:off x="166688" y="1006475"/>
            <a:ext cx="8577262" cy="4486275"/>
            <a:chOff x="105" y="733"/>
            <a:chExt cx="5403" cy="2826"/>
          </a:xfrm>
        </p:grpSpPr>
        <p:sp>
          <p:nvSpPr>
            <p:cNvPr id="219151" name="Text Box 15"/>
            <p:cNvSpPr txBox="1">
              <a:spLocks noChangeArrowheads="1"/>
            </p:cNvSpPr>
            <p:nvPr/>
          </p:nvSpPr>
          <p:spPr bwMode="auto">
            <a:xfrm>
              <a:off x="105" y="733"/>
              <a:ext cx="2572" cy="2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1800"/>
                <a:t>Box Hole (Development)</a:t>
              </a:r>
            </a:p>
            <a:p>
              <a:pPr algn="l"/>
              <a:r>
                <a:rPr lang="en-US" sz="1800"/>
                <a:t>Raise (Development)</a:t>
              </a:r>
            </a:p>
            <a:p>
              <a:pPr algn="l"/>
              <a:r>
                <a:rPr lang="en-US" sz="1800"/>
                <a:t>Winze (Development)</a:t>
              </a:r>
            </a:p>
            <a:p>
              <a:pPr algn="l"/>
              <a:r>
                <a:rPr lang="en-US" sz="1800"/>
                <a:t>Reef Drive Development</a:t>
              </a:r>
            </a:p>
            <a:p>
              <a:pPr algn="l"/>
              <a:r>
                <a:rPr lang="en-US" sz="1800"/>
                <a:t>Haulage (Development)</a:t>
              </a:r>
            </a:p>
            <a:p>
              <a:pPr algn="l"/>
              <a:r>
                <a:rPr lang="en-US" sz="1800"/>
                <a:t>Travelling Way (Development)</a:t>
              </a:r>
            </a:p>
            <a:p>
              <a:pPr algn="l"/>
              <a:r>
                <a:rPr lang="en-US" sz="1800"/>
                <a:t>Return Airway (Development)</a:t>
              </a:r>
            </a:p>
            <a:p>
              <a:pPr algn="l"/>
              <a:r>
                <a:rPr lang="en-US" sz="1800"/>
                <a:t>Conveyor Discharge Point (Tramming)</a:t>
              </a:r>
            </a:p>
            <a:p>
              <a:pPr algn="l"/>
              <a:r>
                <a:rPr lang="en-US" sz="1800"/>
                <a:t>Haulage (Transport Systems)</a:t>
              </a:r>
            </a:p>
            <a:p>
              <a:pPr algn="l"/>
              <a:r>
                <a:rPr lang="en-US" sz="1800"/>
                <a:t>Loading Box (Transport Systems)</a:t>
              </a:r>
            </a:p>
            <a:p>
              <a:pPr algn="l"/>
              <a:r>
                <a:rPr lang="en-US" sz="1800"/>
                <a:t>Tips</a:t>
              </a:r>
            </a:p>
            <a:p>
              <a:pPr algn="l"/>
              <a:r>
                <a:rPr lang="en-US" sz="1800"/>
                <a:t>Boxhole/Oredpass</a:t>
              </a:r>
            </a:p>
            <a:p>
              <a:pPr algn="l"/>
              <a:r>
                <a:rPr lang="en-US" sz="1800"/>
                <a:t>Shaft Station (Shaft Area)</a:t>
              </a:r>
            </a:p>
            <a:p>
              <a:pPr algn="l"/>
              <a:r>
                <a:rPr lang="en-US" sz="1800"/>
                <a:t>Headgear Tipping Point (Shaft)</a:t>
              </a:r>
            </a:p>
            <a:p>
              <a:pPr algn="l"/>
              <a:r>
                <a:rPr lang="en-US" sz="1800"/>
                <a:t>Inclined Shaft Loading Box</a:t>
              </a:r>
            </a:p>
            <a:p>
              <a:pPr algn="l"/>
              <a:r>
                <a:rPr lang="en-US" sz="1800"/>
                <a:t>Vertical Shaft Loading Box</a:t>
              </a:r>
            </a:p>
          </p:txBody>
        </p:sp>
        <p:sp>
          <p:nvSpPr>
            <p:cNvPr id="219152" name="Text Box 16"/>
            <p:cNvSpPr txBox="1">
              <a:spLocks noChangeArrowheads="1"/>
            </p:cNvSpPr>
            <p:nvPr/>
          </p:nvSpPr>
          <p:spPr bwMode="auto">
            <a:xfrm>
              <a:off x="3008" y="733"/>
              <a:ext cx="2500" cy="2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1800"/>
                <a:t>Stores</a:t>
              </a:r>
            </a:p>
            <a:p>
              <a:pPr algn="l"/>
              <a:r>
                <a:rPr lang="en-US" sz="1800"/>
                <a:t>Sub Station</a:t>
              </a:r>
            </a:p>
            <a:p>
              <a:pPr algn="l"/>
              <a:r>
                <a:rPr lang="en-US" sz="1800"/>
                <a:t>Hoist Chamber (Machinery Room)</a:t>
              </a:r>
            </a:p>
            <a:p>
              <a:pPr algn="l"/>
              <a:r>
                <a:rPr lang="en-US" sz="1800"/>
                <a:t>Pump Station (Machinery Room)</a:t>
              </a:r>
            </a:p>
            <a:p>
              <a:pPr algn="l"/>
              <a:r>
                <a:rPr lang="en-US" sz="1800"/>
                <a:t>Boiler Maker Shop</a:t>
              </a:r>
            </a:p>
            <a:p>
              <a:pPr algn="l"/>
              <a:r>
                <a:rPr lang="en-US" sz="1800"/>
                <a:t>Electrical Workshop</a:t>
              </a:r>
            </a:p>
            <a:p>
              <a:pPr algn="l"/>
              <a:r>
                <a:rPr lang="en-US" sz="1800"/>
                <a:t>Fitter Shop (Work Shop)</a:t>
              </a:r>
            </a:p>
            <a:p>
              <a:pPr algn="l"/>
              <a:r>
                <a:rPr lang="en-US" sz="1800"/>
                <a:t>Chairlift (Transport Systems)</a:t>
              </a:r>
            </a:p>
            <a:p>
              <a:pPr algn="l"/>
              <a:r>
                <a:rPr lang="en-US" sz="1800"/>
                <a:t>Dam or Sump</a:t>
              </a:r>
            </a:p>
            <a:p>
              <a:pPr algn="l"/>
              <a:r>
                <a:rPr lang="en-US" sz="1800"/>
                <a:t>First Aid Station (Shaft Area)</a:t>
              </a:r>
            </a:p>
            <a:p>
              <a:pPr algn="l"/>
              <a:r>
                <a:rPr lang="en-US" sz="1800"/>
                <a:t>Incline Shaft T/Way (Shaft Area)</a:t>
              </a:r>
            </a:p>
            <a:p>
              <a:pPr algn="l"/>
              <a:r>
                <a:rPr lang="en-US" sz="1800"/>
                <a:t>Waiting Place (Shaft &amp; Services)</a:t>
              </a:r>
            </a:p>
            <a:p>
              <a:pPr algn="l"/>
              <a:r>
                <a:rPr lang="en-US" sz="1800"/>
                <a:t>Inclined Shaft (Shaft Bank)</a:t>
              </a:r>
            </a:p>
            <a:p>
              <a:pPr algn="l"/>
              <a:r>
                <a:rPr lang="en-US" sz="1800"/>
                <a:t>Inclined Shaft Headgear (Shaft Bank)</a:t>
              </a:r>
            </a:p>
            <a:p>
              <a:pPr algn="l"/>
              <a:r>
                <a:rPr lang="en-US" sz="1800"/>
                <a:t>Loading Station (Shaft Bank)</a:t>
              </a:r>
            </a:p>
            <a:p>
              <a:pPr algn="l"/>
              <a:r>
                <a:rPr lang="en-US" sz="1800"/>
                <a:t>Shaft Station (Shaft Bank)</a:t>
              </a:r>
            </a:p>
          </p:txBody>
        </p:sp>
      </p:grp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1186" name="Picture 3"/>
          <p:cNvPicPr>
            <a:picLocks noChangeAspect="1" noChangeArrowheads="1"/>
          </p:cNvPicPr>
          <p:nvPr/>
        </p:nvPicPr>
        <p:blipFill>
          <a:blip r:embed="rId3" cstate="print"/>
          <a:srcRect l="56223" t="5469" r="18422" b="23450"/>
          <a:stretch>
            <a:fillRect/>
          </a:stretch>
        </p:blipFill>
        <p:spPr bwMode="auto">
          <a:xfrm>
            <a:off x="8124825" y="6324600"/>
            <a:ext cx="693738" cy="392113"/>
          </a:xfrm>
          <a:prstGeom prst="rect">
            <a:avLst/>
          </a:prstGeom>
          <a:noFill/>
          <a:ln w="9525">
            <a:solidFill>
              <a:srgbClr val="C49F00"/>
            </a:solidFill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 flipV="1">
            <a:off x="1143000" y="6324600"/>
            <a:ext cx="6781800" cy="0"/>
          </a:xfrm>
          <a:prstGeom prst="line">
            <a:avLst/>
          </a:prstGeom>
          <a:ln w="12700">
            <a:solidFill>
              <a:srgbClr val="C49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143000" y="6748463"/>
            <a:ext cx="6781800" cy="0"/>
          </a:xfrm>
          <a:prstGeom prst="line">
            <a:avLst/>
          </a:prstGeom>
          <a:ln w="12700">
            <a:solidFill>
              <a:srgbClr val="C49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1189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50" y="6324600"/>
            <a:ext cx="857250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Straight Connector 15"/>
          <p:cNvCxnSpPr/>
          <p:nvPr/>
        </p:nvCxnSpPr>
        <p:spPr>
          <a:xfrm>
            <a:off x="0" y="723900"/>
            <a:ext cx="8929688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3"/>
          <p:cNvSpPr txBox="1">
            <a:spLocks/>
          </p:cNvSpPr>
          <p:nvPr/>
        </p:nvSpPr>
        <p:spPr>
          <a:xfrm>
            <a:off x="71438" y="0"/>
            <a:ext cx="9001125" cy="5715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endParaRPr lang="en-ZA" sz="2400" b="1" dirty="0">
              <a:solidFill>
                <a:srgbClr val="C49F00"/>
              </a:solidFill>
              <a:ea typeface="+mj-ea"/>
            </a:endParaRPr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55563" y="109538"/>
            <a:ext cx="9001125" cy="571500"/>
          </a:xfrm>
          <a:prstGeom prst="rect">
            <a:avLst/>
          </a:prstGeom>
        </p:spPr>
        <p:txBody>
          <a:bodyPr anchor="ctr"/>
          <a:lstStyle/>
          <a:p>
            <a:pPr algn="l"/>
            <a:r>
              <a:rPr lang="en-ZA" sz="2400" b="1"/>
              <a:t>Influence Diagram – Layout - (Cont)</a:t>
            </a:r>
          </a:p>
        </p:txBody>
      </p:sp>
      <p:sp>
        <p:nvSpPr>
          <p:cNvPr id="10" name="Rectangle 9"/>
          <p:cNvSpPr/>
          <p:nvPr/>
        </p:nvSpPr>
        <p:spPr>
          <a:xfrm>
            <a:off x="2590800" y="6324600"/>
            <a:ext cx="3800475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ZA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Leading the change to zero harm</a:t>
            </a:r>
            <a:endParaRPr lang="en-ZA" sz="1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221197" name="Group 13"/>
          <p:cNvGrpSpPr>
            <a:grpSpLocks/>
          </p:cNvGrpSpPr>
          <p:nvPr/>
        </p:nvGrpSpPr>
        <p:grpSpPr bwMode="auto">
          <a:xfrm>
            <a:off x="595313" y="1016000"/>
            <a:ext cx="7920037" cy="3937000"/>
            <a:chOff x="204" y="973"/>
            <a:chExt cx="4989" cy="2480"/>
          </a:xfrm>
        </p:grpSpPr>
        <p:sp>
          <p:nvSpPr>
            <p:cNvPr id="221198" name="Text Box 14"/>
            <p:cNvSpPr txBox="1">
              <a:spLocks noChangeArrowheads="1"/>
            </p:cNvSpPr>
            <p:nvPr/>
          </p:nvSpPr>
          <p:spPr bwMode="auto">
            <a:xfrm>
              <a:off x="204" y="973"/>
              <a:ext cx="2108" cy="2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1800"/>
                <a:t>Vertical Shaft (Shaft Bank)</a:t>
              </a:r>
            </a:p>
            <a:p>
              <a:pPr algn="l"/>
              <a:r>
                <a:rPr lang="en-US" sz="1800"/>
                <a:t>Vertical Shaft Bank Area</a:t>
              </a:r>
            </a:p>
            <a:p>
              <a:pPr algn="l"/>
              <a:r>
                <a:rPr lang="en-US" sz="1800"/>
                <a:t>Vertical Shaft Bottom (Shaft)</a:t>
              </a:r>
            </a:p>
            <a:p>
              <a:pPr algn="l"/>
              <a:r>
                <a:rPr lang="en-US" sz="1800"/>
                <a:t>Vertical Shaft Headgear</a:t>
              </a:r>
            </a:p>
            <a:p>
              <a:pPr algn="l"/>
              <a:r>
                <a:rPr lang="en-US" sz="1800"/>
                <a:t>Mono Winch Bay</a:t>
              </a:r>
            </a:p>
            <a:p>
              <a:pPr algn="l"/>
              <a:r>
                <a:rPr lang="en-US" sz="1800"/>
                <a:t>Stope Working Face (Stoping)</a:t>
              </a:r>
            </a:p>
            <a:p>
              <a:pPr algn="l"/>
              <a:r>
                <a:rPr lang="en-US" sz="1800"/>
                <a:t>Strike Gully (Stoping)</a:t>
              </a:r>
            </a:p>
            <a:p>
              <a:pPr algn="l"/>
              <a:r>
                <a:rPr lang="en-US" sz="1800"/>
                <a:t>Updip Stope (Stoping)</a:t>
              </a:r>
            </a:p>
            <a:p>
              <a:pPr algn="l"/>
              <a:r>
                <a:rPr lang="en-US" sz="1800"/>
                <a:t>Centre Gully (Stoping)</a:t>
              </a:r>
            </a:p>
            <a:p>
              <a:pPr algn="l"/>
              <a:r>
                <a:rPr lang="en-US" sz="1800"/>
                <a:t>Stope Entrance (Stoping)</a:t>
              </a:r>
            </a:p>
            <a:p>
              <a:pPr algn="l"/>
              <a:r>
                <a:rPr lang="en-US" sz="1800"/>
                <a:t>Stope Travelling Way (Stoping)</a:t>
              </a:r>
            </a:p>
            <a:p>
              <a:pPr algn="l"/>
              <a:r>
                <a:rPr lang="en-US" sz="1800"/>
                <a:t>Reclamation Area (Stoping)</a:t>
              </a:r>
            </a:p>
            <a:p>
              <a:pPr algn="l"/>
              <a:r>
                <a:rPr lang="en-US" sz="1800"/>
                <a:t>Worked Out Area (Stoping)</a:t>
              </a:r>
            </a:p>
            <a:p>
              <a:pPr algn="l"/>
              <a:r>
                <a:rPr lang="en-US" sz="1800"/>
                <a:t>Stope Working Face (Stoping)</a:t>
              </a:r>
            </a:p>
          </p:txBody>
        </p:sp>
        <p:sp>
          <p:nvSpPr>
            <p:cNvPr id="221199" name="Text Box 15"/>
            <p:cNvSpPr txBox="1">
              <a:spLocks noChangeArrowheads="1"/>
            </p:cNvSpPr>
            <p:nvPr/>
          </p:nvSpPr>
          <p:spPr bwMode="auto">
            <a:xfrm>
              <a:off x="3107" y="973"/>
              <a:ext cx="2086" cy="2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en-US" sz="1800"/>
                <a:t>Surface (Shafts &amp; services)</a:t>
              </a:r>
            </a:p>
            <a:p>
              <a:pPr algn="l"/>
              <a:r>
                <a:rPr lang="en-US" sz="1800"/>
                <a:t>Winding Engine Room                                                                                                             </a:t>
              </a:r>
            </a:p>
            <a:p>
              <a:pPr algn="l"/>
              <a:r>
                <a:rPr lang="en-US" sz="1800"/>
                <a:t>Surface Fan House</a:t>
              </a:r>
            </a:p>
            <a:p>
              <a:pPr algn="l"/>
              <a:r>
                <a:rPr lang="en-US" sz="1800"/>
                <a:t>Surface Refrigeration                                                                                                             </a:t>
              </a:r>
            </a:p>
            <a:p>
              <a:pPr algn="l"/>
              <a:r>
                <a:rPr lang="en-US" sz="1800"/>
                <a:t>Surface Compressor House                                                                                                                </a:t>
              </a:r>
            </a:p>
            <a:p>
              <a:pPr algn="l"/>
              <a:r>
                <a:rPr lang="en-US" sz="1800"/>
                <a:t>Engineering Workshop</a:t>
              </a:r>
            </a:p>
            <a:p>
              <a:pPr algn="l"/>
              <a:r>
                <a:rPr lang="en-US" sz="1800"/>
                <a:t>Engineering Store (All)                                                                                            </a:t>
              </a:r>
            </a:p>
            <a:p>
              <a:pPr algn="l"/>
              <a:r>
                <a:rPr lang="en-US" sz="1800"/>
                <a:t>Mimic Control</a:t>
              </a:r>
            </a:p>
            <a:p>
              <a:pPr algn="l"/>
              <a:r>
                <a:rPr lang="en-US" sz="1800"/>
                <a:t>Hostel Kitchen</a:t>
              </a:r>
            </a:p>
            <a:p>
              <a:pPr algn="l"/>
              <a:r>
                <a:rPr lang="en-US" sz="1800"/>
                <a:t>Hostel Kitchen Store </a:t>
              </a:r>
            </a:p>
            <a:p>
              <a:pPr algn="l"/>
              <a:r>
                <a:rPr lang="en-US" sz="1800"/>
                <a:t>Hostel Liquor Outlet</a:t>
              </a:r>
            </a:p>
            <a:p>
              <a:pPr algn="l"/>
              <a:r>
                <a:rPr lang="en-US" sz="1800"/>
                <a:t>Laundry Room</a:t>
              </a:r>
            </a:p>
            <a:p>
              <a:pPr algn="l"/>
              <a:r>
                <a:rPr lang="en-US" sz="1800"/>
                <a:t>Medical Station</a:t>
              </a:r>
            </a:p>
            <a:p>
              <a:pPr algn="l"/>
              <a:r>
                <a:rPr lang="en-US" sz="1800"/>
                <a:t>General Offices</a:t>
              </a:r>
            </a:p>
          </p:txBody>
        </p:sp>
      </p:grp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3234" name="Picture 3"/>
          <p:cNvPicPr>
            <a:picLocks noChangeAspect="1" noChangeArrowheads="1"/>
          </p:cNvPicPr>
          <p:nvPr/>
        </p:nvPicPr>
        <p:blipFill>
          <a:blip r:embed="rId3" cstate="print"/>
          <a:srcRect l="56223" t="5469" r="18422" b="23450"/>
          <a:stretch>
            <a:fillRect/>
          </a:stretch>
        </p:blipFill>
        <p:spPr bwMode="auto">
          <a:xfrm>
            <a:off x="8124825" y="6324600"/>
            <a:ext cx="693738" cy="392113"/>
          </a:xfrm>
          <a:prstGeom prst="rect">
            <a:avLst/>
          </a:prstGeom>
          <a:noFill/>
          <a:ln w="9525">
            <a:solidFill>
              <a:srgbClr val="C49F00"/>
            </a:solidFill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 flipV="1">
            <a:off x="1143000" y="6324600"/>
            <a:ext cx="6781800" cy="0"/>
          </a:xfrm>
          <a:prstGeom prst="line">
            <a:avLst/>
          </a:prstGeom>
          <a:ln w="12700">
            <a:solidFill>
              <a:srgbClr val="C49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143000" y="6748463"/>
            <a:ext cx="6781800" cy="0"/>
          </a:xfrm>
          <a:prstGeom prst="line">
            <a:avLst/>
          </a:prstGeom>
          <a:ln w="12700">
            <a:solidFill>
              <a:srgbClr val="C49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323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50" y="6324600"/>
            <a:ext cx="857250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Straight Connector 15"/>
          <p:cNvCxnSpPr/>
          <p:nvPr/>
        </p:nvCxnSpPr>
        <p:spPr>
          <a:xfrm>
            <a:off x="0" y="723900"/>
            <a:ext cx="8929688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3"/>
          <p:cNvSpPr txBox="1">
            <a:spLocks/>
          </p:cNvSpPr>
          <p:nvPr/>
        </p:nvSpPr>
        <p:spPr>
          <a:xfrm>
            <a:off x="71438" y="0"/>
            <a:ext cx="9001125" cy="5715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endParaRPr lang="en-ZA" sz="2400" b="1" dirty="0">
              <a:solidFill>
                <a:srgbClr val="C49F00"/>
              </a:solidFill>
              <a:ea typeface="+mj-ea"/>
            </a:endParaRPr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55563" y="109538"/>
            <a:ext cx="9001125" cy="571500"/>
          </a:xfrm>
          <a:prstGeom prst="rect">
            <a:avLst/>
          </a:prstGeom>
        </p:spPr>
        <p:txBody>
          <a:bodyPr anchor="ctr"/>
          <a:lstStyle/>
          <a:p>
            <a:pPr algn="l"/>
            <a:r>
              <a:rPr lang="en-ZA" sz="2400" b="1"/>
              <a:t>Influence Diagram – </a:t>
            </a:r>
            <a:r>
              <a:rPr lang="en-US" sz="2400" b="1">
                <a:solidFill>
                  <a:srgbClr val="000000"/>
                </a:solidFill>
              </a:rPr>
              <a:t>Hierarchy of Controls</a:t>
            </a:r>
            <a:r>
              <a:rPr lang="en-US" sz="2400"/>
              <a:t> </a:t>
            </a:r>
            <a:endParaRPr lang="en-ZA" sz="2400"/>
          </a:p>
        </p:txBody>
      </p:sp>
      <p:sp>
        <p:nvSpPr>
          <p:cNvPr id="10" name="Rectangle 9"/>
          <p:cNvSpPr/>
          <p:nvPr/>
        </p:nvSpPr>
        <p:spPr>
          <a:xfrm>
            <a:off x="2590800" y="6324600"/>
            <a:ext cx="3800475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ZA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Leading the change to zero harm</a:t>
            </a:r>
            <a:endParaRPr lang="en-ZA" sz="1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3245" name="Rectangle 13"/>
          <p:cNvSpPr>
            <a:spLocks/>
          </p:cNvSpPr>
          <p:nvPr/>
        </p:nvSpPr>
        <p:spPr bwMode="auto">
          <a:xfrm>
            <a:off x="442913" y="105727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/>
              <a:t>elimination of noise sources;</a:t>
            </a:r>
          </a:p>
          <a:p>
            <a:pPr marL="342900" indent="-342900" algn="l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/>
              <a:t>control of noise at source;</a:t>
            </a:r>
          </a:p>
          <a:p>
            <a:pPr marL="342900" indent="-342900" algn="l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/>
              <a:t>collective control measures through work organization and workplace layout;</a:t>
            </a:r>
          </a:p>
          <a:p>
            <a:pPr marL="342900" indent="-342900" algn="l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/>
              <a:t>personal protective equipment.</a:t>
            </a:r>
            <a:endParaRPr lang="en-US" sz="24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82" name="Picture 3"/>
          <p:cNvPicPr>
            <a:picLocks noChangeAspect="1" noChangeArrowheads="1"/>
          </p:cNvPicPr>
          <p:nvPr/>
        </p:nvPicPr>
        <p:blipFill>
          <a:blip r:embed="rId3" cstate="print"/>
          <a:srcRect l="56223" t="5469" r="18422" b="23450"/>
          <a:stretch>
            <a:fillRect/>
          </a:stretch>
        </p:blipFill>
        <p:spPr bwMode="auto">
          <a:xfrm>
            <a:off x="8124825" y="6324600"/>
            <a:ext cx="693738" cy="392113"/>
          </a:xfrm>
          <a:prstGeom prst="rect">
            <a:avLst/>
          </a:prstGeom>
          <a:noFill/>
          <a:ln w="9525">
            <a:solidFill>
              <a:srgbClr val="C49F00"/>
            </a:solidFill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 flipV="1">
            <a:off x="1143000" y="6324600"/>
            <a:ext cx="6781800" cy="0"/>
          </a:xfrm>
          <a:prstGeom prst="line">
            <a:avLst/>
          </a:prstGeom>
          <a:ln w="12700">
            <a:solidFill>
              <a:srgbClr val="C49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143000" y="6748463"/>
            <a:ext cx="6781800" cy="0"/>
          </a:xfrm>
          <a:prstGeom prst="line">
            <a:avLst/>
          </a:prstGeom>
          <a:ln w="12700">
            <a:solidFill>
              <a:srgbClr val="C49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528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50" y="6324600"/>
            <a:ext cx="857250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Straight Connector 15"/>
          <p:cNvCxnSpPr/>
          <p:nvPr/>
        </p:nvCxnSpPr>
        <p:spPr>
          <a:xfrm>
            <a:off x="0" y="723900"/>
            <a:ext cx="8929688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3"/>
          <p:cNvSpPr txBox="1">
            <a:spLocks/>
          </p:cNvSpPr>
          <p:nvPr/>
        </p:nvSpPr>
        <p:spPr>
          <a:xfrm>
            <a:off x="71438" y="0"/>
            <a:ext cx="9001125" cy="5715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endParaRPr lang="en-ZA" sz="2400" b="1" dirty="0">
              <a:solidFill>
                <a:srgbClr val="C49F00"/>
              </a:solidFill>
              <a:ea typeface="+mj-ea"/>
            </a:endParaRPr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55563" y="109538"/>
            <a:ext cx="9001125" cy="571500"/>
          </a:xfrm>
          <a:prstGeom prst="rect">
            <a:avLst/>
          </a:prstGeom>
        </p:spPr>
        <p:txBody>
          <a:bodyPr anchor="ctr"/>
          <a:lstStyle/>
          <a:p>
            <a:pPr algn="l"/>
            <a:r>
              <a:rPr lang="en-ZA" sz="2400" b="1"/>
              <a:t>Influence Diagram – </a:t>
            </a:r>
            <a:r>
              <a:rPr lang="en-US" sz="2400" b="1"/>
              <a:t>Elimination of noise sources</a:t>
            </a:r>
            <a:endParaRPr lang="en-ZA" sz="2400" b="1"/>
          </a:p>
        </p:txBody>
      </p:sp>
      <p:sp>
        <p:nvSpPr>
          <p:cNvPr id="10" name="Rectangle 9"/>
          <p:cNvSpPr/>
          <p:nvPr/>
        </p:nvSpPr>
        <p:spPr>
          <a:xfrm>
            <a:off x="2590800" y="6324600"/>
            <a:ext cx="3800475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ZA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Leading the change to zero harm</a:t>
            </a:r>
            <a:endParaRPr lang="en-ZA" sz="1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5291" name="Rectangle 11"/>
          <p:cNvSpPr>
            <a:spLocks/>
          </p:cNvSpPr>
          <p:nvPr/>
        </p:nvSpPr>
        <p:spPr bwMode="auto">
          <a:xfrm>
            <a:off x="457200" y="1057275"/>
            <a:ext cx="8229600" cy="334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/>
              <a:t>The elimination of a source of noise is the most effective way to prevent risks to workers, and should always be considered when new work equipment or workplaces are planned.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endParaRPr lang="en-US" sz="2400"/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/>
              <a:t>A ‘no noise or low noise’ procurement policy is usually the most cost-effective way to prevent or control noise.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endParaRPr lang="en-US" sz="2400"/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Font typeface="Arial" pitchFamily="34" charset="0"/>
              <a:buNone/>
            </a:pPr>
            <a:endParaRPr lang="en-US" sz="2400" i="1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6286</TotalTime>
  <Words>2104</Words>
  <Application>Microsoft Office PowerPoint</Application>
  <PresentationFormat>On-screen Show (4:3)</PresentationFormat>
  <Paragraphs>485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Tahoma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Company>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dlabuschagne</dc:creator>
  <cp:lastModifiedBy>Hgumede</cp:lastModifiedBy>
  <cp:revision>573</cp:revision>
  <cp:lastPrinted>2011-11-14T14:29:43Z</cp:lastPrinted>
  <dcterms:created xsi:type="dcterms:W3CDTF">2007-02-09T08:16:42Z</dcterms:created>
  <dcterms:modified xsi:type="dcterms:W3CDTF">2012-06-01T07:13:32Z</dcterms:modified>
</cp:coreProperties>
</file>