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0" r:id="rId3"/>
    <p:sldId id="258" r:id="rId4"/>
    <p:sldId id="273" r:id="rId5"/>
    <p:sldId id="275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71" r:id="rId16"/>
    <p:sldId id="272" r:id="rId17"/>
    <p:sldId id="267" r:id="rId18"/>
    <p:sldId id="269" r:id="rId19"/>
    <p:sldId id="268" r:id="rId20"/>
    <p:sldId id="276" r:id="rId21"/>
    <p:sldId id="277" r:id="rId22"/>
    <p:sldId id="278" r:id="rId23"/>
    <p:sldId id="279" r:id="rId24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hgumede\Desktop\Data%20base%20analysis%20-%2010%20jun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gumede\Desktop\Data%20base%20analysis%20-%2012%20jun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gumede\Desktop\Data%20base%20analysis%20-%2012%20jun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gumede\Desktop\Data%20base%20analysis%20-%2012%20june%20activitie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gumede\Desktop\Data%20base%20analysis%20-%2012%20june%20activitie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hgumede\Desktop\Data%20base%20analysis%20-%2010%20june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hgumede\Desktop\Data%20base%20analysis%20-%2010%20june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hgumede\Desktop\Data%20base%20analysis%20-%2010%20june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hgumede\Desktop\Data%20base%20analysis%20-%2010%20jun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gumede\Desktop\Data%20base%20analysis%20-%2010%20june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hgumede\Desktop\Data%20base%20analysis%20-%2010%20jun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gumede\Desktop\Data%20base%20analysis%20-%2010%20jun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gumede\Desktop\Data%20base%20analysis%20-%2010%20jun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>
        <c:manualLayout>
          <c:xMode val="edge"/>
          <c:yMode val="edge"/>
          <c:x val="0.32736365684975577"/>
          <c:y val="4.7121490806587125E-2"/>
        </c:manualLayout>
      </c:layout>
      <c:txPr>
        <a:bodyPr/>
        <a:lstStyle/>
        <a:p>
          <a:pPr>
            <a:defRPr lang="en-ZA"/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13873878484105703"/>
          <c:y val="0.13390193940183068"/>
          <c:w val="0.7471314114405776"/>
          <c:h val="0.71599087510028181"/>
        </c:manualLayout>
      </c:layout>
      <c:scatterChart>
        <c:scatterStyle val="smoothMarker"/>
        <c:ser>
          <c:idx val="2"/>
          <c:order val="0"/>
          <c:tx>
            <c:strRef>
              <c:f>LL!$D$4</c:f>
              <c:strCache>
                <c:ptCount val="1"/>
                <c:pt idx="0">
                  <c:v>Industry Equipment - All Mines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LL!$C$5:$C$12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Ref>
              <c:f>LL!$D$5:$D$12</c:f>
              <c:numCache>
                <c:formatCode>General</c:formatCode>
                <c:ptCount val="8"/>
                <c:pt idx="0">
                  <c:v>5387</c:v>
                </c:pt>
                <c:pt idx="1">
                  <c:v>7305</c:v>
                </c:pt>
                <c:pt idx="2">
                  <c:v>13177</c:v>
                </c:pt>
                <c:pt idx="3">
                  <c:v>10611</c:v>
                </c:pt>
                <c:pt idx="4">
                  <c:v>16541</c:v>
                </c:pt>
                <c:pt idx="5">
                  <c:v>17964</c:v>
                </c:pt>
                <c:pt idx="6">
                  <c:v>11</c:v>
                </c:pt>
                <c:pt idx="7">
                  <c:v>0</c:v>
                </c:pt>
              </c:numCache>
            </c:numRef>
          </c:yVal>
          <c:smooth val="1"/>
        </c:ser>
        <c:axId val="148208640"/>
        <c:axId val="148218624"/>
      </c:scatterChart>
      <c:valAx>
        <c:axId val="148208640"/>
        <c:scaling>
          <c:orientation val="minMax"/>
          <c:max val="120"/>
          <c:min val="80"/>
        </c:scaling>
        <c:axPos val="b"/>
        <c:numFmt formatCode="General" sourceLinked="1"/>
        <c:tickLblPos val="nextTo"/>
        <c:spPr>
          <a:solidFill>
            <a:schemeClr val="lt1"/>
          </a:solidFill>
        </c:spPr>
        <c:txPr>
          <a:bodyPr/>
          <a:lstStyle/>
          <a:p>
            <a:pPr>
              <a:defRPr lang="en-ZA" sz="1800"/>
            </a:pPr>
            <a:endParaRPr lang="en-US"/>
          </a:p>
        </c:txPr>
        <c:crossAx val="148218624"/>
        <c:crosses val="autoZero"/>
        <c:crossBetween val="midCat"/>
        <c:majorUnit val="10"/>
      </c:valAx>
      <c:valAx>
        <c:axId val="148218624"/>
        <c:scaling>
          <c:orientation val="minMax"/>
          <c:max val="20000"/>
          <c:min val="0"/>
        </c:scaling>
        <c:axPos val="l"/>
        <c:majorGridlines/>
        <c:numFmt formatCode="General" sourceLinked="1"/>
        <c:tickLblPos val="nextTo"/>
        <c:spPr>
          <a:ln w="38100">
            <a:solidFill>
              <a:schemeClr val="accent1"/>
            </a:solidFill>
          </a:ln>
        </c:spPr>
        <c:txPr>
          <a:bodyPr/>
          <a:lstStyle/>
          <a:p>
            <a:pPr>
              <a:defRPr lang="en-ZA" sz="1800" b="1">
                <a:solidFill>
                  <a:schemeClr val="bg1"/>
                </a:solidFill>
              </a:defRPr>
            </a:pPr>
            <a:endParaRPr lang="en-US"/>
          </a:p>
        </c:txPr>
        <c:crossAx val="148208640"/>
        <c:crosses val="autoZero"/>
        <c:crossBetween val="midCat"/>
        <c:majorUnit val="5000"/>
      </c:valAx>
    </c:plotArea>
    <c:legend>
      <c:legendPos val="r"/>
      <c:layout>
        <c:manualLayout>
          <c:xMode val="edge"/>
          <c:yMode val="edge"/>
          <c:x val="0.79166666666666652"/>
          <c:y val="0.139507668755814"/>
          <c:w val="0.20614035087719379"/>
          <c:h val="0.15242875181238136"/>
        </c:manualLayout>
      </c:layout>
      <c:txPr>
        <a:bodyPr/>
        <a:lstStyle/>
        <a:p>
          <a:pPr>
            <a:defRPr lang="en-ZA" sz="1800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4443447647893012"/>
          <c:y val="2.3220789854667873E-2"/>
          <c:w val="0.81204208375248632"/>
          <c:h val="0.89513623575914658"/>
        </c:manualLayout>
      </c:layout>
      <c:scatterChart>
        <c:scatterStyle val="smoothMarker"/>
        <c:ser>
          <c:idx val="1"/>
          <c:order val="0"/>
          <c:tx>
            <c:strRef>
              <c:f>Fans!$G$4</c:f>
              <c:strCache>
                <c:ptCount val="1"/>
                <c:pt idx="0">
                  <c:v>Fans Equipment Profile</c:v>
                </c:pt>
              </c:strCache>
            </c:strRef>
          </c:tx>
          <c:spPr>
            <a:ln w="508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Fans!$C$5:$C$12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Ref>
              <c:f>Fans!$G$5:$G$12</c:f>
              <c:numCache>
                <c:formatCode>General</c:formatCode>
                <c:ptCount val="8"/>
                <c:pt idx="0">
                  <c:v>274</c:v>
                </c:pt>
                <c:pt idx="1">
                  <c:v>1120</c:v>
                </c:pt>
                <c:pt idx="2">
                  <c:v>1076</c:v>
                </c:pt>
                <c:pt idx="3">
                  <c:v>2338</c:v>
                </c:pt>
                <c:pt idx="4">
                  <c:v>2692</c:v>
                </c:pt>
                <c:pt idx="5">
                  <c:v>1559</c:v>
                </c:pt>
                <c:pt idx="6">
                  <c:v>3</c:v>
                </c:pt>
              </c:numCache>
            </c:numRef>
          </c:yVal>
          <c:smooth val="1"/>
        </c:ser>
        <c:axId val="126531072"/>
        <c:axId val="126243584"/>
      </c:scatterChart>
      <c:valAx>
        <c:axId val="126531072"/>
        <c:scaling>
          <c:orientation val="minMax"/>
          <c:max val="120"/>
          <c:min val="85"/>
        </c:scaling>
        <c:axPos val="b"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6243584"/>
        <c:crosses val="autoZero"/>
        <c:crossBetween val="midCat"/>
      </c:valAx>
      <c:valAx>
        <c:axId val="126243584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6531072"/>
        <c:crosses val="autoZero"/>
        <c:crossBetween val="midCat"/>
      </c:valAx>
    </c:plotArea>
    <c:legend>
      <c:legendPos val="r"/>
      <c:legendEntry>
        <c:idx val="0"/>
        <c:delete val="1"/>
      </c:legendEntry>
      <c:txPr>
        <a:bodyPr/>
        <a:lstStyle/>
        <a:p>
          <a:pPr>
            <a:defRPr lang="en-ZA"/>
          </a:pPr>
          <a:endParaRPr lang="en-US"/>
        </a:p>
      </c:txPr>
    </c:legend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3771668260142192"/>
          <c:y val="3.1248375214471769E-2"/>
          <c:w val="0.81145806932682407"/>
          <c:h val="0.86214203058529715"/>
        </c:manualLayout>
      </c:layout>
      <c:scatterChart>
        <c:scatterStyle val="smoothMarker"/>
        <c:ser>
          <c:idx val="1"/>
          <c:order val="0"/>
          <c:tx>
            <c:strRef>
              <c:f>LHDs!$G$4</c:f>
              <c:strCache>
                <c:ptCount val="1"/>
                <c:pt idx="0">
                  <c:v>Fans Equipment Profile</c:v>
                </c:pt>
              </c:strCache>
            </c:strRef>
          </c:tx>
          <c:spPr>
            <a:ln w="50800">
              <a:solidFill>
                <a:schemeClr val="bg2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LHDs!$C$5:$C$12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Ref>
              <c:f>LHDs!$G$5:$G$12</c:f>
              <c:numCache>
                <c:formatCode>General</c:formatCode>
                <c:ptCount val="8"/>
                <c:pt idx="0">
                  <c:v>320</c:v>
                </c:pt>
                <c:pt idx="1">
                  <c:v>144</c:v>
                </c:pt>
                <c:pt idx="2">
                  <c:v>905</c:v>
                </c:pt>
                <c:pt idx="3">
                  <c:v>503</c:v>
                </c:pt>
                <c:pt idx="4">
                  <c:v>869</c:v>
                </c:pt>
                <c:pt idx="5">
                  <c:v>845</c:v>
                </c:pt>
                <c:pt idx="6">
                  <c:v>0</c:v>
                </c:pt>
              </c:numCache>
            </c:numRef>
          </c:yVal>
          <c:smooth val="1"/>
        </c:ser>
        <c:axId val="126264448"/>
        <c:axId val="126265984"/>
      </c:scatterChart>
      <c:valAx>
        <c:axId val="126264448"/>
        <c:scaling>
          <c:orientation val="minMax"/>
          <c:max val="120"/>
          <c:min val="85"/>
        </c:scaling>
        <c:axPos val="b"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6265984"/>
        <c:crosses val="autoZero"/>
        <c:crossBetween val="midCat"/>
      </c:valAx>
      <c:valAx>
        <c:axId val="126265984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6264448"/>
        <c:crosses val="autoZero"/>
        <c:crossBetween val="midCat"/>
      </c:valAx>
    </c:plotArea>
    <c:legend>
      <c:legendPos val="r"/>
      <c:legendEntry>
        <c:idx val="0"/>
        <c:delete val="1"/>
      </c:legendEntry>
      <c:txPr>
        <a:bodyPr/>
        <a:lstStyle/>
        <a:p>
          <a:pPr>
            <a:defRPr lang="en-ZA"/>
          </a:pPr>
          <a:endParaRPr lang="en-US"/>
        </a:p>
      </c:txPr>
    </c:legend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en-ZA"/>
            </a:pPr>
            <a:r>
              <a:rPr lang="en-US" dirty="0" smtClean="0">
                <a:solidFill>
                  <a:schemeClr val="bg1"/>
                </a:solidFill>
              </a:rPr>
              <a:t>Activity </a:t>
            </a:r>
            <a:r>
              <a:rPr lang="en-US" dirty="0">
                <a:solidFill>
                  <a:schemeClr val="bg1"/>
                </a:solidFill>
              </a:rPr>
              <a:t>Profile - </a:t>
            </a:r>
            <a:r>
              <a:rPr lang="en-US" dirty="0" err="1">
                <a:solidFill>
                  <a:schemeClr val="bg1"/>
                </a:solidFill>
              </a:rPr>
              <a:t>Stoping</a:t>
            </a:r>
            <a:endParaRPr lang="en-US" dirty="0">
              <a:solidFill>
                <a:schemeClr val="bg1"/>
              </a:solidFill>
            </a:endParaRPr>
          </a:p>
        </c:rich>
      </c:tx>
    </c:title>
    <c:plotArea>
      <c:layout/>
      <c:scatterChart>
        <c:scatterStyle val="smoothMarker"/>
        <c:ser>
          <c:idx val="1"/>
          <c:order val="0"/>
          <c:tx>
            <c:strRef>
              <c:f>'Drilling act - stoping'!$G$4</c:f>
              <c:strCache>
                <c:ptCount val="1"/>
                <c:pt idx="0">
                  <c:v>Drilling Activity Profile</c:v>
                </c:pt>
              </c:strCache>
            </c:strRef>
          </c:tx>
          <c:spPr>
            <a:ln w="508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'Drilling act - stoping'!$C$5:$C$12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</c:numCache>
            </c:numRef>
          </c:xVal>
          <c:yVal>
            <c:numRef>
              <c:f>'Drilling act - stoping'!$G$5:$G$12</c:f>
              <c:numCache>
                <c:formatCode>General</c:formatCode>
                <c:ptCount val="8"/>
                <c:pt idx="0">
                  <c:v>4</c:v>
                </c:pt>
                <c:pt idx="1">
                  <c:v>8</c:v>
                </c:pt>
                <c:pt idx="2">
                  <c:v>23</c:v>
                </c:pt>
                <c:pt idx="3">
                  <c:v>18</c:v>
                </c:pt>
                <c:pt idx="4">
                  <c:v>13</c:v>
                </c:pt>
                <c:pt idx="5">
                  <c:v>4</c:v>
                </c:pt>
                <c:pt idx="6">
                  <c:v>0</c:v>
                </c:pt>
              </c:numCache>
            </c:numRef>
          </c:yVal>
          <c:smooth val="1"/>
        </c:ser>
        <c:axId val="128285696"/>
        <c:axId val="128291584"/>
      </c:scatterChart>
      <c:valAx>
        <c:axId val="128285696"/>
        <c:scaling>
          <c:orientation val="minMax"/>
          <c:max val="120"/>
          <c:min val="85"/>
        </c:scaling>
        <c:axPos val="b"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8291584"/>
        <c:crosses val="autoZero"/>
        <c:crossBetween val="midCat"/>
      </c:valAx>
      <c:valAx>
        <c:axId val="128291584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8285696"/>
        <c:crosses val="autoZero"/>
        <c:crossBetween val="midCat"/>
      </c:valAx>
    </c:plotArea>
    <c:legend>
      <c:legendPos val="r"/>
      <c:legendEntry>
        <c:idx val="0"/>
        <c:delete val="1"/>
      </c:legendEntry>
      <c:txPr>
        <a:bodyPr/>
        <a:lstStyle/>
        <a:p>
          <a:pPr>
            <a:defRPr lang="en-ZA"/>
          </a:pPr>
          <a:endParaRPr lang="en-US"/>
        </a:p>
      </c:txPr>
    </c:legend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en-ZA"/>
            </a:pPr>
            <a:r>
              <a:rPr lang="en-US" dirty="0"/>
              <a:t>Drilling Activity Profile - Dev</a:t>
            </a:r>
          </a:p>
        </c:rich>
      </c:tx>
    </c:title>
    <c:plotArea>
      <c:layout/>
      <c:scatterChart>
        <c:scatterStyle val="smoothMarker"/>
        <c:ser>
          <c:idx val="1"/>
          <c:order val="0"/>
          <c:tx>
            <c:strRef>
              <c:f>'Drilling act - Dev'!$G$4</c:f>
              <c:strCache>
                <c:ptCount val="1"/>
                <c:pt idx="0">
                  <c:v>Drilling Activity Profile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'Drilling act - Dev'!$C$5:$C$12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</c:numCache>
            </c:numRef>
          </c:xVal>
          <c:yVal>
            <c:numRef>
              <c:f>'Drilling act - Dev'!$G$5:$G$12</c:f>
              <c:numCache>
                <c:formatCode>General</c:formatCode>
                <c:ptCount val="8"/>
                <c:pt idx="0">
                  <c:v>5</c:v>
                </c:pt>
                <c:pt idx="1">
                  <c:v>6</c:v>
                </c:pt>
                <c:pt idx="2">
                  <c:v>12</c:v>
                </c:pt>
                <c:pt idx="3">
                  <c:v>15</c:v>
                </c:pt>
                <c:pt idx="4">
                  <c:v>9</c:v>
                </c:pt>
                <c:pt idx="5">
                  <c:v>2</c:v>
                </c:pt>
                <c:pt idx="6">
                  <c:v>0</c:v>
                </c:pt>
              </c:numCache>
            </c:numRef>
          </c:yVal>
          <c:smooth val="1"/>
        </c:ser>
        <c:axId val="128312832"/>
        <c:axId val="128314368"/>
      </c:scatterChart>
      <c:valAx>
        <c:axId val="128312832"/>
        <c:scaling>
          <c:orientation val="minMax"/>
          <c:max val="120"/>
          <c:min val="85"/>
        </c:scaling>
        <c:axPos val="b"/>
        <c:numFmt formatCode="General" sourceLinked="1"/>
        <c:tickLblPos val="nextTo"/>
        <c:txPr>
          <a:bodyPr/>
          <a:lstStyle/>
          <a:p>
            <a:pPr>
              <a:defRPr lang="en-ZA"/>
            </a:pPr>
            <a:endParaRPr lang="en-US"/>
          </a:p>
        </c:txPr>
        <c:crossAx val="128314368"/>
        <c:crosses val="autoZero"/>
        <c:crossBetween val="midCat"/>
      </c:valAx>
      <c:valAx>
        <c:axId val="128314368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ZA"/>
            </a:pPr>
            <a:endParaRPr lang="en-US"/>
          </a:p>
        </c:txPr>
        <c:crossAx val="128312832"/>
        <c:crosses val="autoZero"/>
        <c:crossBetween val="midCat"/>
      </c:valAx>
    </c:plotArea>
    <c:legend>
      <c:legendPos val="r"/>
      <c:legendEntry>
        <c:idx val="0"/>
        <c:delete val="1"/>
      </c:legendEntry>
      <c:txPr>
        <a:bodyPr/>
        <a:lstStyle/>
        <a:p>
          <a:pPr>
            <a:defRPr lang="en-ZA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089672035654805"/>
          <c:y val="2.7321701227745632E-2"/>
          <c:w val="0.6854695268155897"/>
          <c:h val="0.84806190198278442"/>
        </c:manualLayout>
      </c:layout>
      <c:scatterChart>
        <c:scatterStyle val="smoothMarker"/>
        <c:ser>
          <c:idx val="2"/>
          <c:order val="0"/>
          <c:tx>
            <c:strRef>
              <c:f>LL!$D$4</c:f>
              <c:strCache>
                <c:ptCount val="1"/>
                <c:pt idx="0">
                  <c:v>Industry Equipment - All Mines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xVal>
            <c:numRef>
              <c:f>LL!$C$5:$C$12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Ref>
              <c:f>LL!$D$5:$D$12</c:f>
              <c:numCache>
                <c:formatCode>General</c:formatCode>
                <c:ptCount val="8"/>
                <c:pt idx="0">
                  <c:v>5387</c:v>
                </c:pt>
                <c:pt idx="1">
                  <c:v>7305</c:v>
                </c:pt>
                <c:pt idx="2">
                  <c:v>13177</c:v>
                </c:pt>
                <c:pt idx="3">
                  <c:v>10611</c:v>
                </c:pt>
                <c:pt idx="4">
                  <c:v>16541</c:v>
                </c:pt>
                <c:pt idx="5">
                  <c:v>17964</c:v>
                </c:pt>
                <c:pt idx="6">
                  <c:v>11</c:v>
                </c:pt>
                <c:pt idx="7">
                  <c:v>0</c:v>
                </c:pt>
              </c:numCache>
            </c:numRef>
          </c:yVal>
          <c:smooth val="1"/>
        </c:ser>
        <c:ser>
          <c:idx val="0"/>
          <c:order val="1"/>
          <c:tx>
            <c:strRef>
              <c:f>LL!$E$4</c:f>
              <c:strCache>
                <c:ptCount val="1"/>
                <c:pt idx="0">
                  <c:v>Industry Equipment - Gold </c:v>
                </c:pt>
              </c:strCache>
            </c:strRef>
          </c:tx>
          <c:spPr>
            <a:ln w="50800">
              <a:solidFill>
                <a:schemeClr val="accent3"/>
              </a:solidFill>
            </a:ln>
          </c:spPr>
          <c:xVal>
            <c:numRef>
              <c:f>LL!$C$5:$C$12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Ref>
              <c:f>LL!$E$5:$E$12</c:f>
              <c:numCache>
                <c:formatCode>General</c:formatCode>
                <c:ptCount val="8"/>
                <c:pt idx="0">
                  <c:v>1699</c:v>
                </c:pt>
                <c:pt idx="1">
                  <c:v>1263</c:v>
                </c:pt>
                <c:pt idx="2">
                  <c:v>898</c:v>
                </c:pt>
                <c:pt idx="3">
                  <c:v>1676</c:v>
                </c:pt>
                <c:pt idx="4">
                  <c:v>8203</c:v>
                </c:pt>
                <c:pt idx="5">
                  <c:v>397</c:v>
                </c:pt>
                <c:pt idx="6">
                  <c:v>15</c:v>
                </c:pt>
                <c:pt idx="7">
                  <c:v>0</c:v>
                </c:pt>
              </c:numCache>
            </c:numRef>
          </c:yVal>
          <c:smooth val="1"/>
        </c:ser>
        <c:axId val="148249600"/>
        <c:axId val="148304640"/>
      </c:scatterChart>
      <c:valAx>
        <c:axId val="148249600"/>
        <c:scaling>
          <c:orientation val="minMax"/>
          <c:max val="120"/>
          <c:min val="80"/>
        </c:scaling>
        <c:axPos val="b"/>
        <c:numFmt formatCode="General" sourceLinked="1"/>
        <c:tickLblPos val="nextTo"/>
        <c:txPr>
          <a:bodyPr/>
          <a:lstStyle/>
          <a:p>
            <a:pPr>
              <a:defRPr lang="en-ZA" sz="1800" b="1">
                <a:solidFill>
                  <a:schemeClr val="bg1"/>
                </a:solidFill>
              </a:defRPr>
            </a:pPr>
            <a:endParaRPr lang="en-US"/>
          </a:p>
        </c:txPr>
        <c:crossAx val="148304640"/>
        <c:crosses val="autoZero"/>
        <c:crossBetween val="midCat"/>
        <c:majorUnit val="10"/>
      </c:valAx>
      <c:valAx>
        <c:axId val="148304640"/>
        <c:scaling>
          <c:orientation val="minMax"/>
          <c:max val="20000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ZA" sz="1800" b="1">
                <a:solidFill>
                  <a:schemeClr val="bg1"/>
                </a:solidFill>
              </a:defRPr>
            </a:pPr>
            <a:endParaRPr lang="en-US"/>
          </a:p>
        </c:txPr>
        <c:crossAx val="148249600"/>
        <c:crosses val="autoZero"/>
        <c:crossBetween val="midCat"/>
        <c:majorUnit val="5000"/>
      </c:valAx>
    </c:plotArea>
    <c:legend>
      <c:legendPos val="r"/>
      <c:legendEntry>
        <c:idx val="1"/>
        <c:txPr>
          <a:bodyPr/>
          <a:lstStyle/>
          <a:p>
            <a:pPr>
              <a:defRPr lang="en-ZA" sz="1800" b="1">
                <a:solidFill>
                  <a:schemeClr val="bg1"/>
                </a:solidFill>
              </a:defRPr>
            </a:pPr>
            <a:endParaRPr lang="en-US"/>
          </a:p>
        </c:txPr>
      </c:legendEntry>
      <c:legendEntry>
        <c:idx val="0"/>
        <c:txPr>
          <a:bodyPr/>
          <a:lstStyle/>
          <a:p>
            <a:pPr>
              <a:defRPr lang="en-ZA" sz="1800" b="1">
                <a:solidFill>
                  <a:schemeClr val="bg1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83745569117255281"/>
          <c:y val="2.7045147989183511E-2"/>
          <c:w val="0.161110621926604"/>
          <c:h val="0.35560044535659757"/>
        </c:manualLayout>
      </c:layout>
      <c:txPr>
        <a:bodyPr/>
        <a:lstStyle/>
        <a:p>
          <a:pPr>
            <a:defRPr lang="en-ZA" sz="1400" b="1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</c:chart>
  <c:spPr>
    <a:noFill/>
  </c:sp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7961909448818925"/>
          <c:y val="2.567591953896993E-2"/>
          <c:w val="0.6314434601924771"/>
          <c:h val="0.84222095919775086"/>
        </c:manualLayout>
      </c:layout>
      <c:scatterChart>
        <c:scatterStyle val="smoothMarker"/>
        <c:ser>
          <c:idx val="2"/>
          <c:order val="0"/>
          <c:tx>
            <c:strRef>
              <c:f>LL!$D$4</c:f>
              <c:strCache>
                <c:ptCount val="1"/>
                <c:pt idx="0">
                  <c:v>Industry Equipment - All Mines</c:v>
                </c:pt>
              </c:strCache>
            </c:strRef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LL!$C$5:$C$12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Ref>
              <c:f>LL!$D$5:$D$12</c:f>
              <c:numCache>
                <c:formatCode>General</c:formatCode>
                <c:ptCount val="8"/>
                <c:pt idx="0">
                  <c:v>5387</c:v>
                </c:pt>
                <c:pt idx="1">
                  <c:v>7305</c:v>
                </c:pt>
                <c:pt idx="2">
                  <c:v>13177</c:v>
                </c:pt>
                <c:pt idx="3">
                  <c:v>10611</c:v>
                </c:pt>
                <c:pt idx="4">
                  <c:v>16541</c:v>
                </c:pt>
                <c:pt idx="5">
                  <c:v>17964</c:v>
                </c:pt>
                <c:pt idx="6">
                  <c:v>11</c:v>
                </c:pt>
                <c:pt idx="7">
                  <c:v>0</c:v>
                </c:pt>
              </c:numCache>
            </c:numRef>
          </c:yVal>
          <c:smooth val="1"/>
        </c:ser>
        <c:ser>
          <c:idx val="3"/>
          <c:order val="1"/>
          <c:tx>
            <c:strRef>
              <c:f>LL!$F$4</c:f>
              <c:strCache>
                <c:ptCount val="1"/>
                <c:pt idx="0">
                  <c:v>Industry Equipment - Platinum</c:v>
                </c:pt>
              </c:strCache>
            </c:strRef>
          </c:tx>
          <c:spPr>
            <a:ln w="50800">
              <a:solidFill>
                <a:schemeClr val="accent3"/>
              </a:solidFill>
            </a:ln>
          </c:spPr>
          <c:marker>
            <c:symbol val="none"/>
          </c:marker>
          <c:xVal>
            <c:numRef>
              <c:f>LL!$C$5:$C$12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Ref>
              <c:f>LL!$F$5:$F$12</c:f>
              <c:numCache>
                <c:formatCode>General</c:formatCode>
                <c:ptCount val="8"/>
                <c:pt idx="0">
                  <c:v>849</c:v>
                </c:pt>
                <c:pt idx="1">
                  <c:v>6076</c:v>
                </c:pt>
                <c:pt idx="2">
                  <c:v>12644</c:v>
                </c:pt>
                <c:pt idx="3">
                  <c:v>8299</c:v>
                </c:pt>
                <c:pt idx="4">
                  <c:v>8758</c:v>
                </c:pt>
                <c:pt idx="5">
                  <c:v>17435</c:v>
                </c:pt>
                <c:pt idx="6">
                  <c:v>6</c:v>
                </c:pt>
                <c:pt idx="7">
                  <c:v>0</c:v>
                </c:pt>
              </c:numCache>
            </c:numRef>
          </c:yVal>
          <c:smooth val="1"/>
        </c:ser>
        <c:axId val="125825024"/>
        <c:axId val="125826560"/>
      </c:scatterChart>
      <c:valAx>
        <c:axId val="125825024"/>
        <c:scaling>
          <c:orientation val="minMax"/>
          <c:max val="120"/>
          <c:min val="80"/>
        </c:scaling>
        <c:axPos val="b"/>
        <c:numFmt formatCode="General" sourceLinked="1"/>
        <c:tickLblPos val="nextTo"/>
        <c:txPr>
          <a:bodyPr/>
          <a:lstStyle/>
          <a:p>
            <a:pPr>
              <a:defRPr lang="en-ZA" sz="1800" b="1">
                <a:solidFill>
                  <a:schemeClr val="bg1"/>
                </a:solidFill>
              </a:defRPr>
            </a:pPr>
            <a:endParaRPr lang="en-US"/>
          </a:p>
        </c:txPr>
        <c:crossAx val="125826560"/>
        <c:crosses val="autoZero"/>
        <c:crossBetween val="midCat"/>
        <c:majorUnit val="10"/>
      </c:valAx>
      <c:valAx>
        <c:axId val="125826560"/>
        <c:scaling>
          <c:orientation val="minMax"/>
          <c:max val="20000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ZA" sz="1800" b="1">
                <a:solidFill>
                  <a:schemeClr val="bg1"/>
                </a:solidFill>
              </a:defRPr>
            </a:pPr>
            <a:endParaRPr lang="en-US"/>
          </a:p>
        </c:txPr>
        <c:crossAx val="125825024"/>
        <c:crosses val="autoZero"/>
        <c:crossBetween val="midCat"/>
        <c:majorUnit val="5000"/>
      </c:valAx>
    </c:plotArea>
    <c:legend>
      <c:legendPos val="r"/>
      <c:layout>
        <c:manualLayout>
          <c:xMode val="edge"/>
          <c:yMode val="edge"/>
          <c:x val="0.82032163167104233"/>
          <c:y val="1.3672539730458627E-2"/>
          <c:w val="0.17763157894736842"/>
          <c:h val="0.36579377433875332"/>
        </c:manualLayout>
      </c:layout>
      <c:txPr>
        <a:bodyPr/>
        <a:lstStyle/>
        <a:p>
          <a:pPr>
            <a:defRPr lang="en-ZA" sz="1800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412891860096655"/>
          <c:y val="2.4367485360817138E-2"/>
          <c:w val="0.68593290812109253"/>
          <c:h val="0.84593405619779771"/>
        </c:manualLayout>
      </c:layout>
      <c:scatterChart>
        <c:scatterStyle val="smoothMarker"/>
        <c:ser>
          <c:idx val="1"/>
          <c:order val="0"/>
          <c:tx>
            <c:strRef>
              <c:f>'Plat 2'!$C$4</c:f>
              <c:strCache>
                <c:ptCount val="1"/>
                <c:pt idx="0">
                  <c:v>Machine Noise Levels</c:v>
                </c:pt>
              </c:strCache>
            </c:strRef>
          </c:tx>
          <c:marker>
            <c:symbol val="none"/>
          </c:marker>
          <c:xVal>
            <c:numRef>
              <c:f>'Plat 2'!$C$5:$C$12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Lit>
              <c:formatCode>General</c:formatCode>
              <c:ptCount val="1"/>
              <c:pt idx="0">
                <c:v>1</c:v>
              </c:pt>
            </c:numLit>
          </c:yVal>
          <c:smooth val="1"/>
        </c:ser>
        <c:ser>
          <c:idx val="4"/>
          <c:order val="1"/>
          <c:tx>
            <c:strRef>
              <c:f>'Plat 2'!$H$4</c:f>
              <c:strCache>
                <c:ptCount val="1"/>
                <c:pt idx="0">
                  <c:v>Platinum - Pure Mechanised</c:v>
                </c:pt>
              </c:strCache>
            </c:strRef>
          </c:tx>
          <c:spPr>
            <a:ln w="50800">
              <a:solidFill>
                <a:schemeClr val="accent3"/>
              </a:solidFill>
            </a:ln>
          </c:spPr>
          <c:marker>
            <c:symbol val="none"/>
          </c:marker>
          <c:xVal>
            <c:numRef>
              <c:f>'Plat 2'!$C$5:$C$12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Ref>
              <c:f>'Plat 2'!$H$5:$H$12</c:f>
              <c:numCache>
                <c:formatCode>General</c:formatCode>
                <c:ptCount val="8"/>
                <c:pt idx="0">
                  <c:v>66</c:v>
                </c:pt>
                <c:pt idx="1">
                  <c:v>157</c:v>
                </c:pt>
                <c:pt idx="2">
                  <c:v>262</c:v>
                </c:pt>
                <c:pt idx="3">
                  <c:v>209</c:v>
                </c:pt>
                <c:pt idx="4">
                  <c:v>139</c:v>
                </c:pt>
                <c:pt idx="5">
                  <c:v>253</c:v>
                </c:pt>
                <c:pt idx="6">
                  <c:v>0</c:v>
                </c:pt>
              </c:numCache>
            </c:numRef>
          </c:yVal>
          <c:smooth val="1"/>
        </c:ser>
        <c:axId val="125689216"/>
        <c:axId val="125780352"/>
      </c:scatterChart>
      <c:valAx>
        <c:axId val="125689216"/>
        <c:scaling>
          <c:orientation val="minMax"/>
          <c:max val="120"/>
          <c:min val="80"/>
        </c:scaling>
        <c:axPos val="b"/>
        <c:numFmt formatCode="General" sourceLinked="1"/>
        <c:tickLblPos val="nextTo"/>
        <c:txPr>
          <a:bodyPr/>
          <a:lstStyle/>
          <a:p>
            <a:pPr>
              <a:defRPr lang="en-ZA" sz="1800" b="1">
                <a:solidFill>
                  <a:schemeClr val="bg1"/>
                </a:solidFill>
              </a:defRPr>
            </a:pPr>
            <a:endParaRPr lang="en-US"/>
          </a:p>
        </c:txPr>
        <c:crossAx val="125780352"/>
        <c:crosses val="autoZero"/>
        <c:crossBetween val="midCat"/>
      </c:valAx>
      <c:valAx>
        <c:axId val="1257803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ZA" sz="1800" b="1">
                <a:solidFill>
                  <a:schemeClr val="bg1"/>
                </a:solidFill>
              </a:defRPr>
            </a:pPr>
            <a:endParaRPr lang="en-US"/>
          </a:p>
        </c:txPr>
        <c:crossAx val="125689216"/>
        <c:crosses val="autoZero"/>
        <c:crossBetween val="midCat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80066247130812362"/>
          <c:y val="7.4392056791713512E-2"/>
          <c:w val="0.18170679605742643"/>
          <c:h val="0.24106926527673686"/>
        </c:manualLayout>
      </c:layout>
      <c:txPr>
        <a:bodyPr/>
        <a:lstStyle/>
        <a:p>
          <a:pPr>
            <a:defRPr lang="en-ZA" sz="1400" b="1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Pr>
        <a:bodyPr/>
        <a:lstStyle/>
        <a:p>
          <a:pPr>
            <a:defRPr lang="en-ZA">
              <a:solidFill>
                <a:schemeClr val="bg1"/>
              </a:solidFill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12949885638056791"/>
          <c:y val="9.1224795540785067E-2"/>
          <c:w val="0.73300682897885694"/>
          <c:h val="0.70177121735942127"/>
        </c:manualLayout>
      </c:layout>
      <c:scatterChart>
        <c:scatterStyle val="smoothMarker"/>
        <c:ser>
          <c:idx val="1"/>
          <c:order val="0"/>
          <c:tx>
            <c:strRef>
              <c:f>'Plat 2'!$G$4</c:f>
              <c:strCache>
                <c:ptCount val="1"/>
                <c:pt idx="0">
                  <c:v>Platinum - Pure Coventional</c:v>
                </c:pt>
              </c:strCache>
            </c:strRef>
          </c:tx>
          <c:spPr>
            <a:ln w="50800">
              <a:solidFill>
                <a:schemeClr val="accent3"/>
              </a:solidFill>
            </a:ln>
          </c:spPr>
          <c:marker>
            <c:symbol val="none"/>
          </c:marker>
          <c:xVal>
            <c:numRef>
              <c:f>'Plat 2'!$C$5:$C$12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Ref>
              <c:f>'Plat 2'!$G$5:$G$12</c:f>
              <c:numCache>
                <c:formatCode>General</c:formatCode>
                <c:ptCount val="8"/>
                <c:pt idx="0">
                  <c:v>1113</c:v>
                </c:pt>
                <c:pt idx="1">
                  <c:v>404</c:v>
                </c:pt>
                <c:pt idx="2">
                  <c:v>5272</c:v>
                </c:pt>
                <c:pt idx="3">
                  <c:v>4633</c:v>
                </c:pt>
                <c:pt idx="4">
                  <c:v>8418</c:v>
                </c:pt>
                <c:pt idx="5">
                  <c:v>8830</c:v>
                </c:pt>
                <c:pt idx="6">
                  <c:v>0</c:v>
                </c:pt>
              </c:numCache>
            </c:numRef>
          </c:yVal>
          <c:smooth val="1"/>
        </c:ser>
        <c:axId val="126010112"/>
        <c:axId val="126011648"/>
      </c:scatterChart>
      <c:valAx>
        <c:axId val="126010112"/>
        <c:scaling>
          <c:orientation val="minMax"/>
          <c:max val="120"/>
          <c:min val="80"/>
        </c:scaling>
        <c:axPos val="b"/>
        <c:numFmt formatCode="General" sourceLinked="1"/>
        <c:tickLblPos val="nextTo"/>
        <c:txPr>
          <a:bodyPr/>
          <a:lstStyle/>
          <a:p>
            <a:pPr>
              <a:defRPr lang="en-ZA" sz="1800" b="1">
                <a:solidFill>
                  <a:schemeClr val="bg1"/>
                </a:solidFill>
              </a:defRPr>
            </a:pPr>
            <a:endParaRPr lang="en-US"/>
          </a:p>
        </c:txPr>
        <c:crossAx val="126011648"/>
        <c:crosses val="autoZero"/>
        <c:crossBetween val="midCat"/>
      </c:valAx>
      <c:valAx>
        <c:axId val="1260116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ZA" sz="1800" b="1">
                <a:solidFill>
                  <a:schemeClr val="bg1"/>
                </a:solidFill>
              </a:defRPr>
            </a:pPr>
            <a:endParaRPr lang="en-US"/>
          </a:p>
        </c:txPr>
        <c:crossAx val="126010112"/>
        <c:crosses val="autoZero"/>
        <c:crossBetween val="midCat"/>
      </c:valAx>
    </c:plotArea>
    <c:legend>
      <c:legendPos val="r"/>
      <c:legendEntry>
        <c:idx val="0"/>
        <c:delete val="1"/>
      </c:legendEntry>
      <c:txPr>
        <a:bodyPr/>
        <a:lstStyle/>
        <a:p>
          <a:pPr>
            <a:defRPr lang="en-ZA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898169717459377E-2"/>
          <c:y val="0.11012217439929509"/>
          <c:w val="0.89871588674432901"/>
          <c:h val="0.82559554770349264"/>
        </c:manualLayout>
      </c:layout>
      <c:scatterChart>
        <c:scatterStyle val="smoothMarker"/>
        <c:ser>
          <c:idx val="1"/>
          <c:order val="0"/>
          <c:tx>
            <c:strRef>
              <c:f>Coal!$G$4</c:f>
              <c:strCache>
                <c:ptCount val="1"/>
                <c:pt idx="0">
                  <c:v>Platinum -  Coal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Coal!$C$5:$C$12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Ref>
              <c:f>Coal!$G$5:$G$12</c:f>
              <c:numCache>
                <c:formatCode>General</c:formatCode>
                <c:ptCount val="8"/>
                <c:pt idx="0">
                  <c:v>352</c:v>
                </c:pt>
                <c:pt idx="1">
                  <c:v>461</c:v>
                </c:pt>
                <c:pt idx="2">
                  <c:v>412</c:v>
                </c:pt>
                <c:pt idx="3">
                  <c:v>168</c:v>
                </c:pt>
                <c:pt idx="4">
                  <c:v>169</c:v>
                </c:pt>
                <c:pt idx="5">
                  <c:v>27</c:v>
                </c:pt>
                <c:pt idx="6">
                  <c:v>0</c:v>
                </c:pt>
              </c:numCache>
            </c:numRef>
          </c:yVal>
          <c:smooth val="1"/>
        </c:ser>
        <c:axId val="126102528"/>
        <c:axId val="125854464"/>
      </c:scatterChart>
      <c:valAx>
        <c:axId val="126102528"/>
        <c:scaling>
          <c:orientation val="minMax"/>
          <c:max val="120"/>
          <c:min val="85"/>
        </c:scaling>
        <c:axPos val="b"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5854464"/>
        <c:crosses val="autoZero"/>
        <c:crossBetween val="midCat"/>
      </c:valAx>
      <c:valAx>
        <c:axId val="1258544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6102528"/>
        <c:crosses val="autoZero"/>
        <c:crossBetween val="midCat"/>
      </c:valAx>
    </c:plotArea>
    <c:legend>
      <c:legendPos val="r"/>
      <c:legendEntry>
        <c:idx val="0"/>
        <c:delete val="1"/>
      </c:legendEntry>
      <c:txPr>
        <a:bodyPr/>
        <a:lstStyle/>
        <a:p>
          <a:pPr>
            <a:defRPr lang="en-ZA"/>
          </a:pPr>
          <a:endParaRPr lang="en-US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0683804755446706"/>
          <c:y val="4.7004962011681133E-2"/>
          <c:w val="0.86793283770044161"/>
          <c:h val="0.86754931682351444"/>
        </c:manualLayout>
      </c:layout>
      <c:scatterChart>
        <c:scatterStyle val="smoothMarker"/>
        <c:ser>
          <c:idx val="1"/>
          <c:order val="0"/>
          <c:tx>
            <c:strRef>
              <c:f>'Iron (2)'!$G$4</c:f>
              <c:strCache>
                <c:ptCount val="1"/>
                <c:pt idx="0">
                  <c:v>Industry Equipment  -  Iron</c:v>
                </c:pt>
              </c:strCache>
            </c:strRef>
          </c:tx>
          <c:spPr>
            <a:ln w="50800"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'Iron (2)'!$C$5:$C$12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Ref>
              <c:f>'Iron (2)'!$G$5:$G$12</c:f>
              <c:numCache>
                <c:formatCode>General</c:formatCode>
                <c:ptCount val="8"/>
                <c:pt idx="0">
                  <c:v>238</c:v>
                </c:pt>
                <c:pt idx="1">
                  <c:v>245</c:v>
                </c:pt>
                <c:pt idx="2">
                  <c:v>485</c:v>
                </c:pt>
                <c:pt idx="3">
                  <c:v>614</c:v>
                </c:pt>
                <c:pt idx="4">
                  <c:v>216</c:v>
                </c:pt>
                <c:pt idx="5">
                  <c:v>94</c:v>
                </c:pt>
                <c:pt idx="6">
                  <c:v>0</c:v>
                </c:pt>
              </c:numCache>
            </c:numRef>
          </c:yVal>
          <c:smooth val="1"/>
        </c:ser>
        <c:axId val="126214912"/>
        <c:axId val="126216448"/>
      </c:scatterChart>
      <c:valAx>
        <c:axId val="126214912"/>
        <c:scaling>
          <c:orientation val="minMax"/>
          <c:max val="120"/>
          <c:min val="85"/>
        </c:scaling>
        <c:axPos val="b"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6216448"/>
        <c:crosses val="autoZero"/>
        <c:crossBetween val="midCat"/>
      </c:valAx>
      <c:valAx>
        <c:axId val="1262164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6214912"/>
        <c:crosses val="autoZero"/>
        <c:crossBetween val="midCat"/>
      </c:valAx>
    </c:plotArea>
    <c:legend>
      <c:legendPos val="r"/>
      <c:legendEntry>
        <c:idx val="0"/>
        <c:delete val="1"/>
      </c:legendEntry>
      <c:txPr>
        <a:bodyPr/>
        <a:lstStyle/>
        <a:p>
          <a:pPr>
            <a:defRPr lang="en-ZA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861028757876709"/>
          <c:y val="9.8248882999296239E-2"/>
          <c:w val="0.85735511014175514"/>
          <c:h val="0.8131407394964606"/>
        </c:manualLayout>
      </c:layout>
      <c:scatterChart>
        <c:scatterStyle val="smoothMarker"/>
        <c:ser>
          <c:idx val="1"/>
          <c:order val="0"/>
          <c:tx>
            <c:strRef>
              <c:f>Chrome!$G$4</c:f>
              <c:strCache>
                <c:ptCount val="1"/>
                <c:pt idx="0">
                  <c:v>Industry Equipment - Chrome</c:v>
                </c:pt>
              </c:strCache>
            </c:strRef>
          </c:tx>
          <c:marker>
            <c:symbol val="none"/>
          </c:marker>
          <c:xVal>
            <c:numRef>
              <c:f>Chrome!$C$5:$C$12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Ref>
              <c:f>Chrome!$G$5:$G$12</c:f>
              <c:numCache>
                <c:formatCode>General</c:formatCode>
                <c:ptCount val="8"/>
                <c:pt idx="0">
                  <c:v>23</c:v>
                </c:pt>
                <c:pt idx="1">
                  <c:v>112</c:v>
                </c:pt>
                <c:pt idx="2">
                  <c:v>35</c:v>
                </c:pt>
                <c:pt idx="3">
                  <c:v>137</c:v>
                </c:pt>
                <c:pt idx="4">
                  <c:v>115</c:v>
                </c:pt>
                <c:pt idx="5">
                  <c:v>16</c:v>
                </c:pt>
                <c:pt idx="6">
                  <c:v>4</c:v>
                </c:pt>
                <c:pt idx="7">
                  <c:v>0</c:v>
                </c:pt>
              </c:numCache>
            </c:numRef>
          </c:yVal>
          <c:smooth val="1"/>
        </c:ser>
        <c:axId val="126297216"/>
        <c:axId val="126443904"/>
      </c:scatterChart>
      <c:valAx>
        <c:axId val="126297216"/>
        <c:scaling>
          <c:orientation val="minMax"/>
          <c:max val="120"/>
          <c:min val="85"/>
        </c:scaling>
        <c:axPos val="b"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6443904"/>
        <c:crosses val="autoZero"/>
        <c:crossBetween val="midCat"/>
      </c:valAx>
      <c:valAx>
        <c:axId val="126443904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6297216"/>
        <c:crosses val="autoZero"/>
        <c:crossBetween val="midCat"/>
      </c:valAx>
    </c:plotArea>
    <c:legend>
      <c:legendPos val="r"/>
      <c:legendEntry>
        <c:idx val="0"/>
        <c:delete val="1"/>
      </c:legendEntry>
      <c:txPr>
        <a:bodyPr/>
        <a:lstStyle/>
        <a:p>
          <a:pPr>
            <a:defRPr lang="en-ZA"/>
          </a:pPr>
          <a:endParaRPr lang="en-US"/>
        </a:p>
      </c:txPr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1272483063583796"/>
          <c:y val="3.5302200574640452E-2"/>
          <c:w val="0.84340073280599992"/>
          <c:h val="0.83140495222072563"/>
        </c:manualLayout>
      </c:layout>
      <c:scatterChart>
        <c:scatterStyle val="smoothMarker"/>
        <c:ser>
          <c:idx val="1"/>
          <c:order val="0"/>
          <c:tx>
            <c:strRef>
              <c:f>'Drilling Profile'!$G$4</c:f>
              <c:strCache>
                <c:ptCount val="1"/>
                <c:pt idx="0">
                  <c:v>Drilling Equipment Profile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'Drilling Profile'!$C$5:$C$12</c:f>
              <c:numCache>
                <c:formatCode>General</c:formatCode>
                <c:ptCount val="8"/>
                <c:pt idx="0">
                  <c:v>85</c:v>
                </c:pt>
                <c:pt idx="1">
                  <c:v>90</c:v>
                </c:pt>
                <c:pt idx="2">
                  <c:v>95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</c:numCache>
            </c:numRef>
          </c:xVal>
          <c:yVal>
            <c:numRef>
              <c:f>'Drilling Profile'!$G$5:$G$12</c:f>
              <c:numCache>
                <c:formatCode>General</c:formatCode>
                <c:ptCount val="8"/>
                <c:pt idx="0">
                  <c:v>2</c:v>
                </c:pt>
                <c:pt idx="1">
                  <c:v>69</c:v>
                </c:pt>
                <c:pt idx="2">
                  <c:v>413</c:v>
                </c:pt>
                <c:pt idx="3">
                  <c:v>425</c:v>
                </c:pt>
                <c:pt idx="4">
                  <c:v>8661</c:v>
                </c:pt>
                <c:pt idx="5">
                  <c:v>17096</c:v>
                </c:pt>
                <c:pt idx="6">
                  <c:v>4</c:v>
                </c:pt>
              </c:numCache>
            </c:numRef>
          </c:yVal>
          <c:smooth val="1"/>
        </c:ser>
        <c:axId val="126522112"/>
        <c:axId val="126523648"/>
      </c:scatterChart>
      <c:valAx>
        <c:axId val="126522112"/>
        <c:scaling>
          <c:orientation val="minMax"/>
          <c:max val="120"/>
          <c:min val="85"/>
        </c:scaling>
        <c:axPos val="b"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6523648"/>
        <c:crosses val="autoZero"/>
        <c:crossBetween val="midCat"/>
      </c:valAx>
      <c:valAx>
        <c:axId val="126523648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ZA" sz="1600" b="1">
                <a:solidFill>
                  <a:schemeClr val="bg1"/>
                </a:solidFill>
              </a:defRPr>
            </a:pPr>
            <a:endParaRPr lang="en-US"/>
          </a:p>
        </c:txPr>
        <c:crossAx val="126522112"/>
        <c:crosses val="autoZero"/>
        <c:crossBetween val="midCat"/>
      </c:valAx>
    </c:plotArea>
    <c:legend>
      <c:legendPos val="r"/>
      <c:legendEntry>
        <c:idx val="0"/>
        <c:delete val="1"/>
      </c:legendEntry>
      <c:txPr>
        <a:bodyPr/>
        <a:lstStyle/>
        <a:p>
          <a:pPr>
            <a:defRPr lang="en-ZA"/>
          </a:pPr>
          <a:endParaRPr lang="en-US"/>
        </a:p>
      </c:txPr>
    </c:legend>
    <c:plotVisOnly val="1"/>
    <c:dispBlanksAs val="gap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0.42623</cdr:x>
      <cdr:y>0.9409</cdr:y>
    </cdr:from>
    <cdr:to>
      <cdr:x>0.69432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14776" y="5847771"/>
          <a:ext cx="2336521" cy="3673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indent="0"/>
          <a:r>
            <a:rPr lang="en-US" sz="1600" b="1" dirty="0">
              <a:solidFill>
                <a:schemeClr val="bg1"/>
              </a:solidFill>
              <a:latin typeface="+mn-lt"/>
              <a:ea typeface="+mn-ea"/>
              <a:cs typeface="+mn-cs"/>
            </a:rPr>
            <a:t>Noise </a:t>
          </a:r>
          <a:r>
            <a:rPr lang="en-US" sz="1600" b="1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Levels (dBA)</a:t>
          </a:r>
          <a:endParaRPr lang="en-US" sz="1600" b="1" dirty="0">
            <a:solidFill>
              <a:schemeClr val="bg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0.18067</cdr:x>
      <cdr:y>0.57831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1009813" y="9681"/>
          <a:ext cx="3594244" cy="15746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/>
          <a:r>
            <a:rPr lang="en-US" sz="1600" b="1" dirty="0" smtClean="0">
              <a:solidFill>
                <a:schemeClr val="bg1"/>
              </a:solidFill>
              <a:latin typeface="Calibri"/>
              <a:ea typeface="+mn-ea"/>
              <a:cs typeface="+mn-cs"/>
            </a:rPr>
            <a:t>Frequency</a:t>
          </a:r>
          <a:endParaRPr lang="en-US" sz="1600" b="1" dirty="0">
            <a:solidFill>
              <a:schemeClr val="bg1"/>
            </a:solidFill>
            <a:latin typeface="Calibri"/>
            <a:ea typeface="+mn-ea"/>
            <a:cs typeface="+mn-cs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0.17776</cdr:x>
      <cdr:y>0.61538</cdr:y>
    </cdr:to>
    <cdr:sp macro="" textlink="">
      <cdr:nvSpPr>
        <cdr:cNvPr id="5" name="TextBox 1"/>
        <cdr:cNvSpPr txBox="1"/>
      </cdr:nvSpPr>
      <cdr:spPr>
        <a:xfrm xmlns:a="http://schemas.openxmlformats.org/drawingml/2006/main" rot="16200000">
          <a:off x="-1212895" y="-1358841"/>
          <a:ext cx="3428998" cy="15746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chemeClr val="bg1"/>
              </a:solidFill>
            </a:rPr>
            <a:t>Frequency</a:t>
          </a:r>
          <a:endParaRPr lang="en-US" sz="16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0.14516</cdr:x>
      <cdr:y>0.02564</cdr:y>
    </cdr:from>
    <cdr:to>
      <cdr:x>0.39516</cdr:x>
      <cdr:y>0.09192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1285884" y="142876"/>
          <a:ext cx="22145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en-US" sz="1800" b="1" dirty="0">
            <a:solidFill>
              <a:sysClr val="window" lastClr="FFFFFF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0.1722</cdr:x>
      <cdr:y>0.57832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27200" y="927200"/>
          <a:ext cx="3429024" cy="15746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chemeClr val="bg1"/>
              </a:solidFill>
            </a:rPr>
            <a:t>Frequency</a:t>
          </a:r>
          <a:endParaRPr lang="en-US" sz="16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0.46875</cdr:x>
      <cdr:y>0.93805</cdr:y>
    </cdr:from>
    <cdr:to>
      <cdr:x>0.72427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286248" y="5562018"/>
          <a:ext cx="2336521" cy="3673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en-US" sz="1600" b="1" dirty="0">
              <a:solidFill>
                <a:sysClr val="window" lastClr="FFFFFF"/>
              </a:solidFill>
              <a:latin typeface="Calibri"/>
            </a:rPr>
            <a:t>Noise </a:t>
          </a:r>
          <a:r>
            <a:rPr lang="en-US" sz="1600" b="1" dirty="0" smtClean="0">
              <a:solidFill>
                <a:sysClr val="window" lastClr="FFFFFF"/>
              </a:solidFill>
              <a:latin typeface="Calibri"/>
            </a:rPr>
            <a:t>Levels (dBA)</a:t>
          </a:r>
          <a:endParaRPr lang="en-US" sz="1600" b="1" dirty="0">
            <a:solidFill>
              <a:sysClr val="window" lastClr="FFFFFF"/>
            </a:solidFill>
            <a:latin typeface="Calibri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0.18216</cdr:x>
      <cdr:y>0.59259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27200" y="927200"/>
          <a:ext cx="3429024" cy="15746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chemeClr val="bg1"/>
              </a:solidFill>
            </a:rPr>
            <a:t>Frequency</a:t>
          </a:r>
          <a:endParaRPr lang="en-US" sz="16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0.44628</cdr:x>
      <cdr:y>0.93652</cdr:y>
    </cdr:from>
    <cdr:to>
      <cdr:x>0.71659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857652" y="5633455"/>
          <a:ext cx="2336521" cy="3673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/>
          <a:r>
            <a:rPr lang="en-US" sz="1600" b="1" dirty="0">
              <a:solidFill>
                <a:sysClr val="window" lastClr="FFFFFF"/>
              </a:solidFill>
              <a:latin typeface="Calibri"/>
            </a:rPr>
            <a:t>Noise </a:t>
          </a:r>
          <a:r>
            <a:rPr lang="en-US" sz="1600" b="1" dirty="0" smtClean="0">
              <a:solidFill>
                <a:sysClr val="window" lastClr="FFFFFF"/>
              </a:solidFill>
              <a:latin typeface="Calibri"/>
            </a:rPr>
            <a:t>Levels (dBA)</a:t>
          </a:r>
          <a:endParaRPr lang="en-US" sz="1600" b="1" dirty="0">
            <a:solidFill>
              <a:sysClr val="window" lastClr="FFFFFF"/>
            </a:solidFill>
            <a:latin typeface="Calibri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0.43549</cdr:x>
      <cdr:y>0.9342</cdr:y>
    </cdr:from>
    <cdr:to>
      <cdr:x>0.69925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857651" y="5472441"/>
          <a:ext cx="2336521" cy="3854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/>
          <a:r>
            <a:rPr lang="en-US" sz="1600" b="1" dirty="0">
              <a:solidFill>
                <a:sysClr val="window" lastClr="FFFFFF"/>
              </a:solidFill>
              <a:latin typeface="Calibri"/>
            </a:rPr>
            <a:t>Noise </a:t>
          </a:r>
          <a:r>
            <a:rPr lang="en-US" sz="1600" b="1" dirty="0" smtClean="0">
              <a:solidFill>
                <a:sysClr val="window" lastClr="FFFFFF"/>
              </a:solidFill>
              <a:latin typeface="Calibri"/>
            </a:rPr>
            <a:t>Levels (dBA)</a:t>
          </a:r>
          <a:endParaRPr lang="en-US" sz="1600" b="1" dirty="0">
            <a:solidFill>
              <a:sysClr val="window" lastClr="FFFFFF"/>
            </a:solidFill>
            <a:latin typeface="Calibri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0.17776</cdr:x>
      <cdr:y>0.61428</cdr:y>
    </cdr:to>
    <cdr:sp macro="" textlink="">
      <cdr:nvSpPr>
        <cdr:cNvPr id="4" name="TextBox 1"/>
        <cdr:cNvSpPr txBox="1"/>
      </cdr:nvSpPr>
      <cdr:spPr>
        <a:xfrm xmlns:a="http://schemas.openxmlformats.org/drawingml/2006/main" rot="16200000">
          <a:off x="-1011868" y="1011868"/>
          <a:ext cx="3598359" cy="15746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chemeClr val="bg1"/>
              </a:solidFill>
            </a:rPr>
            <a:t>Frequency</a:t>
          </a:r>
          <a:endParaRPr lang="en-US" sz="1600" b="1" dirty="0">
            <a:solidFill>
              <a:schemeClr val="bg1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0.17634</cdr:x>
      <cdr:y>0.64578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011869" y="1011869"/>
          <a:ext cx="3598386" cy="15746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ysClr val="window" lastClr="FFFFFF"/>
              </a:solidFill>
            </a:rPr>
            <a:t>Frequency</a:t>
          </a:r>
          <a:endParaRPr lang="en-US" sz="1600" b="1" dirty="0">
            <a:solidFill>
              <a:sysClr val="window" lastClr="FFFFFF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3FAE3-825B-434F-8598-F7A9FB698417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3E38E-798E-44AC-9A08-D6CC7E7E5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2668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3E38E-798E-44AC-9A08-D6CC7E7E599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5AA6-0D00-4313-A42E-433812463DD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20" y="1500174"/>
            <a:ext cx="5286380" cy="1470025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Noise Database Analysis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86124"/>
            <a:ext cx="3914780" cy="1752600"/>
          </a:xfrm>
        </p:spPr>
        <p:txBody>
          <a:bodyPr/>
          <a:lstStyle/>
          <a:p>
            <a:r>
              <a:rPr lang="en-ZA" dirty="0" smtClean="0"/>
              <a:t>20 June 2014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Platinum Conventional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285721" y="1000108"/>
          <a:ext cx="8858279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Connector 3"/>
          <p:cNvCxnSpPr/>
          <p:nvPr/>
        </p:nvCxnSpPr>
        <p:spPr>
          <a:xfrm rot="5400000">
            <a:off x="4429918" y="3786190"/>
            <a:ext cx="3713982" cy="79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"/>
          <p:cNvSpPr txBox="1"/>
          <p:nvPr/>
        </p:nvSpPr>
        <p:spPr>
          <a:xfrm rot="17415328">
            <a:off x="3657217" y="3090153"/>
            <a:ext cx="1928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bg1"/>
                </a:solidFill>
              </a:rPr>
              <a:t>Rock Drills &amp; Fans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rot="17415328">
            <a:off x="4459316" y="3285729"/>
            <a:ext cx="857256" cy="35719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9" name="TextBox 1"/>
          <p:cNvSpPr txBox="1"/>
          <p:nvPr/>
        </p:nvSpPr>
        <p:spPr>
          <a:xfrm rot="17415328">
            <a:off x="4291194" y="1674257"/>
            <a:ext cx="1956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bg1"/>
                </a:solidFill>
              </a:rPr>
              <a:t>Rock Drills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 rot="17415328">
            <a:off x="5032110" y="2005562"/>
            <a:ext cx="869444" cy="35719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1" name="TextBox 1"/>
          <p:cNvSpPr txBox="1"/>
          <p:nvPr/>
        </p:nvSpPr>
        <p:spPr>
          <a:xfrm rot="4203958">
            <a:off x="5938447" y="2591134"/>
            <a:ext cx="1928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bg1"/>
                </a:solidFill>
              </a:rPr>
              <a:t>Drop Raising, Siren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 rot="3818110">
            <a:off x="5922498" y="2070687"/>
            <a:ext cx="857256" cy="35719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" lastClr="FFFFFF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 animBg="1"/>
      <p:bldP spid="11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Coal Profile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500034" y="928670"/>
          <a:ext cx="8286808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val 3"/>
          <p:cNvSpPr/>
          <p:nvPr/>
        </p:nvSpPr>
        <p:spPr>
          <a:xfrm rot="1877614">
            <a:off x="5447771" y="5065706"/>
            <a:ext cx="1785950" cy="57150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561150">
            <a:off x="5499554" y="496626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Grinders &amp; </a:t>
            </a:r>
            <a:r>
              <a:rPr lang="en-US" dirty="0" err="1" smtClean="0">
                <a:solidFill>
                  <a:schemeClr val="bg1"/>
                </a:solidFill>
              </a:rPr>
              <a:t>Impactors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643306" y="4000504"/>
            <a:ext cx="1785950" cy="57150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71868" y="3500438"/>
            <a:ext cx="321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CM, Grinders, Tractor, Brush </a:t>
            </a:r>
            <a:r>
              <a:rPr lang="en-US" dirty="0" err="1" smtClean="0">
                <a:solidFill>
                  <a:schemeClr val="bg1"/>
                </a:solidFill>
              </a:rPr>
              <a:t>Cuttters</a:t>
            </a:r>
            <a:r>
              <a:rPr lang="en-US" dirty="0" smtClean="0">
                <a:solidFill>
                  <a:schemeClr val="bg1"/>
                </a:solidFill>
              </a:rPr>
              <a:t> &amp; </a:t>
            </a:r>
            <a:r>
              <a:rPr lang="en-US" dirty="0" err="1" smtClean="0">
                <a:solidFill>
                  <a:schemeClr val="bg1"/>
                </a:solidFill>
              </a:rPr>
              <a:t>Impactors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4287042" y="4856966"/>
            <a:ext cx="4286280" cy="158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"/>
          <p:cNvSpPr txBox="1"/>
          <p:nvPr/>
        </p:nvSpPr>
        <p:spPr>
          <a:xfrm rot="16200000">
            <a:off x="-1011869" y="1797663"/>
            <a:ext cx="3598386" cy="15746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chemeClr val="bg1"/>
                </a:solidFill>
              </a:rPr>
              <a:t>Frequency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Iron Ore Profile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1"/>
          <p:cNvSpPr txBox="1"/>
          <p:nvPr/>
        </p:nvSpPr>
        <p:spPr>
          <a:xfrm rot="2946624">
            <a:off x="5106389" y="4774324"/>
            <a:ext cx="1928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bg1"/>
                </a:solidFill>
              </a:rPr>
              <a:t>Rock Drills &amp; Fans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 rot="2532853">
            <a:off x="4693238" y="4934806"/>
            <a:ext cx="1643074" cy="35719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" lastClr="FFFFFF"/>
              </a:solidFill>
              <a:latin typeface="Calibri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215604" y="4571190"/>
            <a:ext cx="4572032" cy="158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/>
          <p:nvPr/>
        </p:nvGraphicFramePr>
        <p:xfrm>
          <a:off x="1" y="1285860"/>
          <a:ext cx="8929717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Chrome Profile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3571868" y="1785926"/>
            <a:ext cx="3143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bg1"/>
                </a:solidFill>
              </a:rPr>
              <a:t>Drill Rigs, LHD, Grinders, Impact Wrench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429124" y="2143116"/>
            <a:ext cx="1555355" cy="35719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" lastClr="FFFFFF"/>
              </a:solidFill>
              <a:latin typeface="Calibri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501356" y="4714090"/>
            <a:ext cx="4572032" cy="158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/>
          <p:nvPr/>
        </p:nvGraphicFramePr>
        <p:xfrm>
          <a:off x="642910" y="500042"/>
          <a:ext cx="8501089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1"/>
          <p:cNvSpPr txBox="1"/>
          <p:nvPr/>
        </p:nvSpPr>
        <p:spPr>
          <a:xfrm rot="16200000">
            <a:off x="-511835" y="1154721"/>
            <a:ext cx="3598386" cy="15746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chemeClr val="bg1"/>
                </a:solidFill>
              </a:rPr>
              <a:t>Frequency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-357214"/>
            <a:ext cx="8229600" cy="1143000"/>
          </a:xfrm>
        </p:spPr>
        <p:txBody>
          <a:bodyPr>
            <a:norm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Drilling Equipment Profile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1428728" y="4786322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bg1"/>
                </a:solidFill>
              </a:rPr>
              <a:t>Sibanye – </a:t>
            </a:r>
            <a:r>
              <a:rPr lang="en-US" sz="1400" b="1" dirty="0" err="1" smtClean="0">
                <a:solidFill>
                  <a:schemeClr val="bg1"/>
                </a:solidFill>
              </a:rPr>
              <a:t>Driefontein</a:t>
            </a:r>
            <a:r>
              <a:rPr lang="en-US" sz="1400" b="1" dirty="0" smtClean="0">
                <a:solidFill>
                  <a:schemeClr val="bg1"/>
                </a:solidFill>
              </a:rPr>
              <a:t> – </a:t>
            </a:r>
            <a:r>
              <a:rPr lang="en-US" sz="1400" b="1" dirty="0" err="1" smtClean="0">
                <a:solidFill>
                  <a:schemeClr val="bg1"/>
                </a:solidFill>
              </a:rPr>
              <a:t>Pitseng</a:t>
            </a:r>
            <a:endParaRPr lang="en-US" sz="14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bg1"/>
                </a:solidFill>
              </a:rPr>
              <a:t>Hand Drills&amp; Diamond Drills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571604" y="5429264"/>
            <a:ext cx="2857520" cy="428628"/>
          </a:xfrm>
          <a:prstGeom prst="ellipse">
            <a:avLst/>
          </a:prstGeom>
          <a:noFill/>
          <a:ln w="25400" cap="flat" cmpd="sng" algn="ctr">
            <a:solidFill>
              <a:schemeClr val="bg1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11" name="Chart 10"/>
          <p:cNvGraphicFramePr/>
          <p:nvPr/>
        </p:nvGraphicFramePr>
        <p:xfrm>
          <a:off x="0" y="357166"/>
          <a:ext cx="8929717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"/>
          <p:cNvSpPr txBox="1"/>
          <p:nvPr/>
        </p:nvSpPr>
        <p:spPr>
          <a:xfrm rot="16200000">
            <a:off x="-1011869" y="1226159"/>
            <a:ext cx="3598386" cy="15746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chemeClr val="bg1"/>
                </a:solidFill>
              </a:rPr>
              <a:t>Frequency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822695" y="3392487"/>
            <a:ext cx="5072098" cy="158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Fans Profile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0" y="571480"/>
          <a:ext cx="8929717" cy="6072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"/>
          <p:cNvSpPr txBox="1"/>
          <p:nvPr/>
        </p:nvSpPr>
        <p:spPr>
          <a:xfrm rot="16200000">
            <a:off x="-797587" y="1369035"/>
            <a:ext cx="3598386" cy="15746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chemeClr val="bg1"/>
                </a:solidFill>
              </a:rPr>
              <a:t>Frequency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rm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Load &amp; Haul Equipment Profile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357127" y="857208"/>
          <a:ext cx="8786873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"/>
          <p:cNvSpPr txBox="1"/>
          <p:nvPr/>
        </p:nvSpPr>
        <p:spPr>
          <a:xfrm rot="16200000">
            <a:off x="-583273" y="1583349"/>
            <a:ext cx="3598386" cy="15746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chemeClr val="bg1"/>
                </a:solidFill>
              </a:rPr>
              <a:t>Frequency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Exposure by Activities -Drilling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357158" y="928670"/>
          <a:ext cx="842968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Exposure by Activities -Development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285720" y="1000108"/>
          <a:ext cx="871543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Exposure by Activities -Ventilation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9190" y="1428736"/>
            <a:ext cx="4214810" cy="4840303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Motivation – IBMQI &amp; Identification of the new Leading Practice (LP planning workshop)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Mining Houses that submitted data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AGA – Great </a:t>
            </a:r>
            <a:r>
              <a:rPr lang="en-US" sz="2400" dirty="0" err="1" smtClean="0">
                <a:solidFill>
                  <a:schemeClr val="bg1"/>
                </a:solidFill>
              </a:rPr>
              <a:t>Nolikwa</a:t>
            </a:r>
            <a:r>
              <a:rPr lang="en-US" sz="2400" dirty="0" smtClean="0">
                <a:solidFill>
                  <a:schemeClr val="bg1"/>
                </a:solidFill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</a:rPr>
              <a:t>Kopanang</a:t>
            </a:r>
            <a:r>
              <a:rPr lang="en-US" sz="2400" dirty="0" smtClean="0">
                <a:solidFill>
                  <a:schemeClr val="bg1"/>
                </a:solidFill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</a:rPr>
              <a:t>Tautona</a:t>
            </a:r>
            <a:r>
              <a:rPr lang="en-US" sz="2400" dirty="0" smtClean="0">
                <a:solidFill>
                  <a:schemeClr val="bg1"/>
                </a:solidFill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</a:rPr>
              <a:t>Savuka</a:t>
            </a:r>
            <a:r>
              <a:rPr lang="en-US" sz="2400" dirty="0" smtClean="0">
                <a:solidFill>
                  <a:schemeClr val="bg1"/>
                </a:solidFill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</a:rPr>
              <a:t>Mponeng</a:t>
            </a:r>
            <a:r>
              <a:rPr lang="en-US" sz="2400" dirty="0" smtClean="0">
                <a:solidFill>
                  <a:schemeClr val="bg1"/>
                </a:solidFill>
              </a:rPr>
              <a:t>, Moab </a:t>
            </a:r>
            <a:r>
              <a:rPr lang="en-US" sz="2400" dirty="0" err="1" smtClean="0">
                <a:solidFill>
                  <a:schemeClr val="bg1"/>
                </a:solidFill>
              </a:rPr>
              <a:t>Khotsong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Anglo Platinum – All mines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071678"/>
            <a:ext cx="4714876" cy="211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17026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Discussion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0562" y="1285860"/>
            <a:ext cx="4371948" cy="4525963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Total Equipment Above 110dBA ~ 10%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Gold &lt; 5%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Pt </a:t>
            </a:r>
            <a:r>
              <a:rPr lang="en-US" sz="2000" dirty="0" err="1" smtClean="0">
                <a:solidFill>
                  <a:schemeClr val="bg1"/>
                </a:solidFill>
              </a:rPr>
              <a:t>Mechanised</a:t>
            </a:r>
            <a:r>
              <a:rPr lang="en-US" sz="2000" dirty="0" smtClean="0">
                <a:solidFill>
                  <a:schemeClr val="bg1"/>
                </a:solidFill>
              </a:rPr>
              <a:t> &gt; 12%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Pt Conventional &gt; 15 – 20 %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Coal &lt;&lt; 5%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Iron ~ 5%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Chrome &lt; 5%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Drilling Equipment profile ~ 30% above 110 dBA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Outstanding - Exposure by Activities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85926"/>
            <a:ext cx="407196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Quo Vadis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85720" y="1285860"/>
            <a:ext cx="8658228" cy="5286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Based on the 2013 Target – Industry should have been further than this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Analysis should be unpacked more – more specific –depending on the available data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Specific type, capacity, power etc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Strategy on equipment still 110dBA  - even if its in small quantities &amp;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Strategy must also focus on the big noisy equipment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equipment can be phased out  faster – e.g. 1</a:t>
            </a:r>
            <a:r>
              <a:rPr kumimoji="0" lang="en-US" sz="2000" b="0" i="0" u="none" strike="noStrike" kern="1200" cap="none" spc="0" normalizeH="0" baseline="3000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generation rock drills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Grinders  - OEMs can be pressured on this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Equipment to be purchased after 2020 should be less than 100dBA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What Happened Thereafter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658228" cy="5286412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Noise Milestones will be set using this input (Major)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Noise Milestones will be set with a Pre –requisite – Standardized Guidance for Measuring Noise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Input to include profiles for 105 and 107</a:t>
            </a:r>
          </a:p>
          <a:p>
            <a:pPr lvl="1">
              <a:buFont typeface="Wingdings" pitchFamily="2" charset="2"/>
              <a:buChar char="§"/>
            </a:pPr>
            <a:endParaRPr lang="en-US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What Happened Thereafter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1297460">
                <a:tc rowSpan="2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sz="3600" dirty="0" smtClean="0"/>
                    </a:p>
                    <a:p>
                      <a:r>
                        <a:rPr lang="en-US" sz="3600" dirty="0" smtClean="0"/>
                        <a:t>Commodity</a:t>
                      </a:r>
                      <a:endParaRPr lang="en-US" sz="3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3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Equipment Noise Levels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5032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105 dBA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107dBA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17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517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517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517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517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7517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428868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INDUSTRY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1406" y="3214686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Gold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4000504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Pt </a:t>
            </a:r>
            <a:r>
              <a:rPr lang="en-US" sz="2800" dirty="0" err="1" smtClean="0"/>
              <a:t>Mechanised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4714884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Pt. Conventional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5429264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Coal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42844" y="633478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Iron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500430" y="2571744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45 %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428992" y="633478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30 %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500430" y="3286124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45 %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500430" y="4071942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35 %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3500430" y="4786322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50 %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3428992" y="557214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&lt;15%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286512" y="3214686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35 %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6286512" y="4000504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30 %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6286512" y="4786322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 40 %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6367474" y="2571744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40 %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6286512" y="5500702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10 %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6357950" y="633478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20 %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4810" y="1600200"/>
            <a:ext cx="447199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Participating mines (cont.)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Exxaro – </a:t>
            </a:r>
            <a:r>
              <a:rPr lang="en-US" sz="2400" dirty="0" err="1" smtClean="0">
                <a:solidFill>
                  <a:schemeClr val="bg1"/>
                </a:solidFill>
              </a:rPr>
              <a:t>Matla</a:t>
            </a:r>
            <a:r>
              <a:rPr lang="en-US" sz="2400" dirty="0" smtClean="0">
                <a:solidFill>
                  <a:schemeClr val="bg1"/>
                </a:solidFill>
              </a:rPr>
              <a:t> 2&amp;3, </a:t>
            </a:r>
            <a:r>
              <a:rPr lang="en-US" sz="2400" dirty="0" err="1" smtClean="0">
                <a:solidFill>
                  <a:schemeClr val="bg1"/>
                </a:solidFill>
              </a:rPr>
              <a:t>Arnot</a:t>
            </a:r>
            <a:r>
              <a:rPr lang="en-US" sz="2400" dirty="0" smtClean="0">
                <a:solidFill>
                  <a:schemeClr val="bg1"/>
                </a:solidFill>
              </a:rPr>
              <a:t> 8&amp;10, </a:t>
            </a:r>
            <a:r>
              <a:rPr lang="en-US" sz="2400" dirty="0" err="1" smtClean="0">
                <a:solidFill>
                  <a:schemeClr val="bg1"/>
                </a:solidFill>
              </a:rPr>
              <a:t>Tshikondeni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Glencore – All mines except Coal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Impala (Mining and Processing) – all mines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Kumba Iron Ore – all mines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Lonmin – all mines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Sasol – all mines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Sibanye – all mines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Remaining Mining Houses  – DID NOT RESPOND!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000240"/>
            <a:ext cx="4714876" cy="211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714488"/>
            <a:ext cx="4371948" cy="4525963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Data Collection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Equipment Noise Levels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Activity Noise Exposure Levels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Occupational Noise Exposure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Data Analysis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Frequency Distribution curves – statistical distributions</a:t>
            </a:r>
          </a:p>
          <a:p>
            <a:pPr lvl="2">
              <a:buFont typeface="Wingdings" pitchFamily="2" charset="2"/>
              <a:buChar char="v"/>
            </a:pPr>
            <a:r>
              <a:rPr lang="en-US" sz="1600" dirty="0" smtClean="0">
                <a:solidFill>
                  <a:schemeClr val="bg1"/>
                </a:solidFill>
              </a:rPr>
              <a:t>Equipment noise profiles for different commodities, Exposure profiles etc</a:t>
            </a:r>
          </a:p>
          <a:p>
            <a:pPr lvl="2">
              <a:buFont typeface="Wingdings" pitchFamily="2" charset="2"/>
              <a:buChar char="v"/>
            </a:pPr>
            <a:r>
              <a:rPr lang="en-US" sz="1600" dirty="0" smtClean="0">
                <a:solidFill>
                  <a:schemeClr val="bg1"/>
                </a:solidFill>
              </a:rPr>
              <a:t>Area under the graph = probability</a:t>
            </a:r>
          </a:p>
          <a:p>
            <a:pPr lvl="2">
              <a:buFont typeface="Wingdings" pitchFamily="2" charset="2"/>
              <a:buChar char="v"/>
            </a:pPr>
            <a:r>
              <a:rPr lang="en-US" sz="1600" dirty="0" smtClean="0">
                <a:solidFill>
                  <a:schemeClr val="bg1"/>
                </a:solidFill>
              </a:rPr>
              <a:t>Intention is to assist with the direction (strategy) and provide options and leverage points</a:t>
            </a:r>
          </a:p>
          <a:p>
            <a:pPr lvl="2">
              <a:buFont typeface="Wingdings" pitchFamily="2" charset="2"/>
              <a:buChar char="v"/>
            </a:pPr>
            <a:endParaRPr lang="en-US" sz="1600" dirty="0" smtClean="0">
              <a:solidFill>
                <a:schemeClr val="bg1"/>
              </a:solidFill>
            </a:endParaRPr>
          </a:p>
          <a:p>
            <a:pPr lvl="2">
              <a:buFont typeface="Wingdings" pitchFamily="2" charset="2"/>
              <a:buChar char="v"/>
            </a:pPr>
            <a:endParaRPr lang="en-US" sz="16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428736"/>
            <a:ext cx="492922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16" y="1643050"/>
            <a:ext cx="5372080" cy="4525963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Why this approach?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Better view of the future by analyzing trends not exact numbers – challenges in obtaining exact numbers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Exact figures gives a cross sectional view i.e. @point in-time based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Statistical analysis gives longitudinal sectional view i.e. point over time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Holistic view vs. looking @ outliners – Stats accommodate both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71546"/>
            <a:ext cx="3286116" cy="2475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71876"/>
            <a:ext cx="3286116" cy="2459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Industry Profile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214282" y="642918"/>
          <a:ext cx="8715436" cy="6215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3" name="Straight Connector 12"/>
          <p:cNvCxnSpPr/>
          <p:nvPr/>
        </p:nvCxnSpPr>
        <p:spPr>
          <a:xfrm rot="5400000">
            <a:off x="4001290" y="3928272"/>
            <a:ext cx="4572032" cy="158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285720" y="928670"/>
          <a:ext cx="8858280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Gold Profile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3644100" y="3785396"/>
            <a:ext cx="4572032" cy="158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"/>
          <p:cNvSpPr txBox="1"/>
          <p:nvPr/>
        </p:nvSpPr>
        <p:spPr>
          <a:xfrm>
            <a:off x="4071934" y="6490688"/>
            <a:ext cx="2336521" cy="36731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16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Noise </a:t>
            </a:r>
            <a:r>
              <a:rPr lang="en-US" sz="16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Levels (dBA)</a:t>
            </a:r>
            <a:endParaRPr lang="en-US" sz="16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 rot="18135644">
            <a:off x="2715321" y="2917723"/>
            <a:ext cx="1285884" cy="541677"/>
          </a:xfrm>
          <a:prstGeom prst="ellipse">
            <a:avLst/>
          </a:prstGeom>
          <a:noFill/>
          <a:ln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"/>
          <p:cNvSpPr txBox="1"/>
          <p:nvPr/>
        </p:nvSpPr>
        <p:spPr>
          <a:xfrm rot="17890469">
            <a:off x="1864296" y="280741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ysClr val="window" lastClr="FFFFFF"/>
                </a:solidFill>
              </a:rPr>
              <a:t>Fans, Shaft Services</a:t>
            </a:r>
            <a:endParaRPr lang="en-US" sz="1800" b="1" dirty="0">
              <a:solidFill>
                <a:sysClr val="window" lastClr="FFFFFF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1285852" y="4857760"/>
            <a:ext cx="3380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ysClr val="window" lastClr="FFFFFF"/>
                </a:solidFill>
              </a:rPr>
              <a:t>Shaft Services, Surface Workshops, Barring down</a:t>
            </a:r>
            <a:endParaRPr lang="en-US" sz="1800" b="1" dirty="0">
              <a:solidFill>
                <a:sysClr val="window" lastClr="FFFFFF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 rot="522711">
            <a:off x="2176713" y="5309209"/>
            <a:ext cx="1285884" cy="541677"/>
          </a:xfrm>
          <a:prstGeom prst="ellipse">
            <a:avLst/>
          </a:prstGeom>
          <a:noFill/>
          <a:ln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rot="17257783">
            <a:off x="4198101" y="4743258"/>
            <a:ext cx="890982" cy="316845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"/>
          <p:cNvSpPr txBox="1"/>
          <p:nvPr/>
        </p:nvSpPr>
        <p:spPr>
          <a:xfrm>
            <a:off x="3428992" y="4286256"/>
            <a:ext cx="3380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ysClr val="window" lastClr="FFFFFF"/>
                </a:solidFill>
              </a:rPr>
              <a:t>Pneumatic Rock drills, Winches, Fans</a:t>
            </a:r>
            <a:endParaRPr lang="en-US" sz="1800" b="1" dirty="0">
              <a:solidFill>
                <a:sysClr val="window" lastClr="FFFFFF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 rot="2261300">
            <a:off x="4861655" y="4096929"/>
            <a:ext cx="890982" cy="316845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"/>
          <p:cNvSpPr txBox="1"/>
          <p:nvPr/>
        </p:nvSpPr>
        <p:spPr>
          <a:xfrm rot="2435173">
            <a:off x="4285502" y="4198523"/>
            <a:ext cx="3380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ysClr val="window" lastClr="FFFFFF"/>
                </a:solidFill>
              </a:rPr>
              <a:t>Winches, Angle Grinders, Locos</a:t>
            </a:r>
            <a:endParaRPr lang="en-US" sz="1800" b="1" dirty="0">
              <a:solidFill>
                <a:sysClr val="window" lastClr="FFFFFF"/>
              </a:solidFill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6715140" y="5286388"/>
            <a:ext cx="3380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ysClr val="window" lastClr="FFFFFF"/>
                </a:solidFill>
              </a:rPr>
              <a:t>Mean &lt;105 dBA</a:t>
            </a:r>
            <a:endParaRPr lang="en-US" sz="1800" b="1" dirty="0">
              <a:solidFill>
                <a:sysClr val="window" lastClr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2" grpId="0"/>
      <p:bldP spid="13" grpId="1" animBg="1"/>
      <p:bldP spid="14" grpId="0" animBg="1"/>
      <p:bldP spid="15" grpId="0"/>
      <p:bldP spid="16" grpId="0" animBg="1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Platinum Profile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0" y="928670"/>
          <a:ext cx="9144000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Platinum Mechanised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214282" y="571480"/>
          <a:ext cx="8643997" cy="6072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Connector 4"/>
          <p:cNvCxnSpPr/>
          <p:nvPr/>
        </p:nvCxnSpPr>
        <p:spPr>
          <a:xfrm rot="16200000" flipH="1">
            <a:off x="3394067" y="3679827"/>
            <a:ext cx="4572032" cy="6985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"/>
          <p:cNvSpPr txBox="1"/>
          <p:nvPr/>
        </p:nvSpPr>
        <p:spPr>
          <a:xfrm>
            <a:off x="4214810" y="3571876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bg1"/>
                </a:solidFill>
              </a:rPr>
              <a:t>Pneumatic Pumps, Fans, Grinders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572000" y="3214686"/>
            <a:ext cx="857256" cy="35719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1" name="TextBox 1"/>
          <p:cNvSpPr txBox="1"/>
          <p:nvPr/>
        </p:nvSpPr>
        <p:spPr>
          <a:xfrm rot="3336828">
            <a:off x="3421998" y="1729012"/>
            <a:ext cx="1928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bg1"/>
                </a:solidFill>
              </a:rPr>
              <a:t>LHDs, Fans, Grinders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 rot="3336828">
            <a:off x="3197299" y="1855468"/>
            <a:ext cx="1741961" cy="357190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3" name="TextBox 1"/>
          <p:cNvSpPr txBox="1"/>
          <p:nvPr/>
        </p:nvSpPr>
        <p:spPr>
          <a:xfrm rot="4728663">
            <a:off x="5228609" y="1648526"/>
            <a:ext cx="19288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bg1"/>
                </a:solidFill>
              </a:rPr>
              <a:t>1</a:t>
            </a:r>
            <a:r>
              <a:rPr lang="en-US" sz="1400" b="1" baseline="30000" dirty="0" smtClean="0">
                <a:solidFill>
                  <a:schemeClr val="bg1"/>
                </a:solidFill>
              </a:rPr>
              <a:t>st</a:t>
            </a:r>
            <a:r>
              <a:rPr lang="en-US" sz="1400" b="1" dirty="0" smtClean="0">
                <a:solidFill>
                  <a:schemeClr val="bg1"/>
                </a:solidFill>
              </a:rPr>
              <a:t> generation rock drills, Fans, Roof bolters, Drill Rigs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5400000">
            <a:off x="5129380" y="1834899"/>
            <a:ext cx="1116499" cy="35719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" lastClr="FFFFFF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2" grpId="0" animBg="1"/>
      <p:bldP spid="13" grpId="0"/>
      <p:bldP spid="14" grpId="0" animBg="1"/>
    </p:bld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9055</TotalTime>
  <Words>631</Words>
  <Application>Microsoft Office PowerPoint</Application>
  <PresentationFormat>On-screen Show (4:3)</PresentationFormat>
  <Paragraphs>136</Paragraphs>
  <Slides>23</Slides>
  <Notes>1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Theme3</vt:lpstr>
      <vt:lpstr>Noise Database Analysis</vt:lpstr>
      <vt:lpstr>Background</vt:lpstr>
      <vt:lpstr>Background</vt:lpstr>
      <vt:lpstr>Background</vt:lpstr>
      <vt:lpstr>Background</vt:lpstr>
      <vt:lpstr>Industry Profile</vt:lpstr>
      <vt:lpstr>Gold Profile</vt:lpstr>
      <vt:lpstr>Platinum Profile</vt:lpstr>
      <vt:lpstr>Platinum Mechanised</vt:lpstr>
      <vt:lpstr>Platinum Conventional</vt:lpstr>
      <vt:lpstr>Coal Profile</vt:lpstr>
      <vt:lpstr>Iron Ore Profile</vt:lpstr>
      <vt:lpstr>Chrome Profile</vt:lpstr>
      <vt:lpstr>Drilling Equipment Profile</vt:lpstr>
      <vt:lpstr>Fans Profile</vt:lpstr>
      <vt:lpstr>Load &amp; Haul Equipment Profile</vt:lpstr>
      <vt:lpstr>Exposure by Activities -Drilling</vt:lpstr>
      <vt:lpstr>Exposure by Activities -Development</vt:lpstr>
      <vt:lpstr>Exposure by Activities -Ventilation</vt:lpstr>
      <vt:lpstr>Discussion Points</vt:lpstr>
      <vt:lpstr>Quo Vadis</vt:lpstr>
      <vt:lpstr>What Happened Thereafter</vt:lpstr>
      <vt:lpstr>What Happened Thereafter</vt:lpstr>
    </vt:vector>
  </TitlesOfParts>
  <Company>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tbotha</dc:creator>
  <cp:lastModifiedBy>hgumede</cp:lastModifiedBy>
  <cp:revision>31</cp:revision>
  <dcterms:created xsi:type="dcterms:W3CDTF">2012-08-02T11:34:04Z</dcterms:created>
  <dcterms:modified xsi:type="dcterms:W3CDTF">2014-07-09T08:11:41Z</dcterms:modified>
</cp:coreProperties>
</file>