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87" r:id="rId4"/>
    <p:sldId id="283" r:id="rId5"/>
    <p:sldId id="284" r:id="rId6"/>
    <p:sldId id="285" r:id="rId7"/>
    <p:sldId id="278" r:id="rId8"/>
    <p:sldId id="277" r:id="rId9"/>
    <p:sldId id="286" r:id="rId10"/>
    <p:sldId id="28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5pPr>
    <a:lvl6pPr marL="22860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6pPr>
    <a:lvl7pPr marL="27432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7pPr>
    <a:lvl8pPr marL="32004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8pPr>
    <a:lvl9pPr marL="36576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0EFC7E-DE7F-424F-99AE-EB95080D4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4D1E5A-EEA7-474B-ACF6-5633C5D7D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366B30-C4BD-4185-9EF7-7128895A9D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CDA762-076E-454F-B45C-412615CF6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14C6E3-15A5-413B-AB7F-55C90AC22B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A6F45B-30FF-4F5E-AF6C-268C0C739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70C3E4-4962-4A43-A437-9DBAD5695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C0FD14-66A0-4CCB-B26F-1A5DFBB03F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52DBC-FE7C-4920-959D-C984E453D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A18EF4-7695-4765-ACCC-3D28132D4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824E03-7B77-4ABE-AAE6-A1A5BBF458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smtClean="0">
                <a:sym typeface="Lucida Grande" charset="0"/>
              </a:rPr>
              <a:t>Second level</a:t>
            </a:r>
          </a:p>
          <a:p>
            <a:pPr lvl="2"/>
            <a:r>
              <a:rPr lang="en-US" smtClean="0">
                <a:sym typeface="Lucida Grande" charset="0"/>
              </a:rPr>
              <a:t>Third level</a:t>
            </a:r>
          </a:p>
          <a:p>
            <a:pPr lvl="3"/>
            <a:r>
              <a:rPr lang="en-US" smtClean="0">
                <a:sym typeface="Lucida Grande" charset="0"/>
              </a:rPr>
              <a:t>Fourth level</a:t>
            </a:r>
          </a:p>
          <a:p>
            <a:pPr lvl="4"/>
            <a:r>
              <a:rPr lang="en-US" smtClean="0">
                <a:sym typeface="Lucida Grande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B8B8B"/>
                </a:solidFill>
                <a:ea typeface="Lucida Grande" charset="0"/>
                <a:cs typeface="Lucida Grande" charset="0"/>
              </a:defRPr>
            </a:lvl1pPr>
          </a:lstStyle>
          <a:p>
            <a:fld id="{B91507BC-79AF-4EB4-8F49-DB9E3545A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9pPr>
    </p:titleStyle>
    <p:bodyStyle>
      <a:lvl1pPr marL="382588" indent="-342900" algn="l" rtl="0" fontAlgn="base">
        <a:spcBef>
          <a:spcPts val="800"/>
        </a:spcBef>
        <a:spcAft>
          <a:spcPct val="0"/>
        </a:spcAft>
        <a:buClr>
          <a:srgbClr val="1B1B1B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731838" indent="-285750" algn="l" rtl="0" fontAlgn="base">
        <a:spcBef>
          <a:spcPts val="700"/>
        </a:spcBef>
        <a:spcAft>
          <a:spcPct val="0"/>
        </a:spcAft>
        <a:buClr>
          <a:srgbClr val="1B1B1B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Clr>
          <a:srgbClr val="1B1B1B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8012D782-61BA-41AF-BF38-D82F32AF070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1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2051" name="Rectangle 3"/>
          <p:cNvSpPr>
            <a:spLocks/>
          </p:cNvSpPr>
          <p:nvPr/>
        </p:nvSpPr>
        <p:spPr bwMode="auto">
          <a:xfrm>
            <a:off x="2743200" y="1219200"/>
            <a:ext cx="6781800" cy="1676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r>
              <a:rPr lang="en-US" sz="2800" b="1" dirty="0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MOSH Noise Team</a:t>
            </a:r>
          </a:p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endParaRPr lang="en-US" sz="2800" b="1" dirty="0" smtClean="0">
              <a:solidFill>
                <a:srgbClr val="FFFFFF"/>
              </a:solidFill>
              <a:ea typeface="Lucida Grande" charset="0"/>
              <a:cs typeface="Lucida Grande" charset="0"/>
            </a:endParaRPr>
          </a:p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r>
              <a:rPr lang="en-US" sz="2800" b="1" dirty="0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Presentation to </a:t>
            </a:r>
            <a:r>
              <a:rPr lang="en-US" sz="2800" b="1" dirty="0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JS</a:t>
            </a:r>
            <a:endParaRPr lang="en-US" sz="2800" b="1" dirty="0">
              <a:solidFill>
                <a:srgbClr val="FFFFFF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2052" name="Rectangle 4"/>
          <p:cNvSpPr>
            <a:spLocks/>
          </p:cNvSpPr>
          <p:nvPr/>
        </p:nvSpPr>
        <p:spPr bwMode="auto">
          <a:xfrm>
            <a:off x="4495800" y="2743200"/>
            <a:ext cx="4292600" cy="381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800" dirty="0" smtClean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  <a:sym typeface="Georgia" charset="0"/>
              </a:rPr>
              <a:t>August 2013</a:t>
            </a:r>
            <a:endParaRPr lang="en-US" sz="2800" dirty="0">
              <a:solidFill>
                <a:srgbClr val="FFFFFF"/>
              </a:solidFill>
              <a:latin typeface="Georgia" charset="0"/>
              <a:ea typeface="Georgia" charset="0"/>
              <a:cs typeface="Georgia" charset="0"/>
              <a:sym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10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Conclusion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3962400" y="990600"/>
            <a:ext cx="5029200" cy="838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Noise and Leadership tolerance/vision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Composite Wheels – 10 dBA reduction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Tires with porous treads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Optimising pavement texture,  porosity             &amp; softer pavement       </a:t>
            </a:r>
          </a:p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</a:p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990600"/>
            <a:ext cx="33337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581400"/>
            <a:ext cx="3352800" cy="3047999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11" name="Rectangle 6"/>
          <p:cNvSpPr>
            <a:spLocks/>
          </p:cNvSpPr>
          <p:nvPr/>
        </p:nvSpPr>
        <p:spPr bwMode="auto">
          <a:xfrm>
            <a:off x="3886200" y="3581400"/>
            <a:ext cx="5029200" cy="838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Strategy to manage noise at the ‘real source’</a:t>
            </a: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4" name="Rectangle 6"/>
          <p:cNvSpPr>
            <a:spLocks/>
          </p:cNvSpPr>
          <p:nvPr/>
        </p:nvSpPr>
        <p:spPr bwMode="auto">
          <a:xfrm>
            <a:off x="3962400" y="4572000"/>
            <a:ext cx="5029200" cy="838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Benchmarking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Engineering leads; OH monitor, measure,       inspects</a:t>
            </a:r>
          </a:p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2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8153400" cy="645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3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Introduction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304800" y="4114800"/>
            <a:ext cx="3733800" cy="2590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Ultimate Target is Source       Elimination    </a:t>
            </a: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Current machines/ equipment</a:t>
            </a: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Future / new equipment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902207"/>
            <a:ext cx="3581400" cy="321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>
            <a:spLocks/>
          </p:cNvSpPr>
          <p:nvPr/>
        </p:nvSpPr>
        <p:spPr bwMode="auto">
          <a:xfrm>
            <a:off x="4267200" y="4191000"/>
            <a:ext cx="4800600" cy="1905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Operational and Technological Limitations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Most Machines are now &lt; 110 dBA</a:t>
            </a: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70 % of the workforce is exposed to noise &gt; 85 dBA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914400"/>
            <a:ext cx="447802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4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609600" y="4419600"/>
            <a:ext cx="8458200" cy="396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HPD TAS Tool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Educational and Motivational Material (local languages; maintenance)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Guidelines for trainers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chemeClr val="bg1"/>
                </a:solidFill>
              </a:rPr>
              <a:t>Enables Occupational Hygienists to select the correct HPD per occupation based on noise exposures</a:t>
            </a:r>
            <a:endParaRPr lang="en-US" sz="2400" dirty="0" smtClean="0">
              <a:solidFill>
                <a:srgbClr val="FFFFFF"/>
              </a:solidFill>
              <a:latin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Adopted by 10 Mining Houses / (79 Mines)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914400"/>
            <a:ext cx="6631912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5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5410200" y="2514600"/>
            <a:ext cx="3276600" cy="396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 Elimination of Current Machines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 Elimination repository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Engineering Controls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Scientific Research on further eliminations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90600"/>
            <a:ext cx="495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6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1676400" y="3962400"/>
            <a:ext cx="6172200" cy="396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 Elimination of NEW/ FUTURE Machines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Industry-wide Buy Quiet Initiative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066800"/>
            <a:ext cx="437116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7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6868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 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8" name="Rectangle 6"/>
          <p:cNvSpPr>
            <a:spLocks/>
          </p:cNvSpPr>
          <p:nvPr/>
        </p:nvSpPr>
        <p:spPr bwMode="auto">
          <a:xfrm>
            <a:off x="152400" y="28956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Most Companies have individual Buy Quiet Policies</a:t>
            </a: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2590800" y="30226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Need to Manage noise at the “real source”</a:t>
            </a:r>
          </a:p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Mining Industry to motivate Suppliers to invest into development of quieter equipment</a:t>
            </a: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4876800" y="31242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Collective demand from the industry will motivate Suppliers to focus MORE on noise reduction as part of their product development 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086600" y="33528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Cheaper to manage noise hazard at the design phase</a:t>
            </a:r>
            <a:endParaRPr lang="en-US" sz="22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2244651" cy="17526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1" y="1143000"/>
            <a:ext cx="2427412" cy="17526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1143000"/>
            <a:ext cx="1905000" cy="185166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15366" name="AutoShape 6" descr="http://www.railwaypro.com/wp/wp-content/uploads/2012/08/UIC-S.2.2.jpg"/>
          <p:cNvSpPr>
            <a:spLocks noChangeAspect="1" noChangeArrowheads="1"/>
          </p:cNvSpPr>
          <p:nvPr/>
        </p:nvSpPr>
        <p:spPr bwMode="auto">
          <a:xfrm>
            <a:off x="42863" y="-90488"/>
            <a:ext cx="5076825" cy="4438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5450" y="1066800"/>
            <a:ext cx="2268550" cy="19812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41C62268-8BE2-4FCC-9640-025C806C4CD6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8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8198" name="Rectangle 6"/>
          <p:cNvSpPr>
            <a:spLocks/>
          </p:cNvSpPr>
          <p:nvPr/>
        </p:nvSpPr>
        <p:spPr bwMode="auto">
          <a:xfrm>
            <a:off x="228600" y="382588"/>
            <a:ext cx="8661400" cy="444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Critical steps </a:t>
            </a:r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to be achieved 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258763" y="1119188"/>
            <a:ext cx="1665287" cy="4037012"/>
            <a:chOff x="0" y="0"/>
            <a:chExt cx="1048" cy="2543"/>
          </a:xfrm>
        </p:grpSpPr>
        <p:grpSp>
          <p:nvGrpSpPr>
            <p:cNvPr id="8201" name="Group 9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199" name="Rectangle 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00" name="Rectangle 8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Establishing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a mining industry Buy Quiet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Initiative Task Team</a:t>
                </a:r>
                <a:endPara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endParaRPr>
              </a:p>
            </p:txBody>
          </p:sp>
        </p:grpSp>
        <p:pic>
          <p:nvPicPr>
            <p:cNvPr id="8202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 l="4352" r="3661"/>
            <a:stretch>
              <a:fillRect/>
            </a:stretch>
          </p:blipFill>
          <p:spPr bwMode="auto">
            <a:xfrm>
              <a:off x="23" y="0"/>
              <a:ext cx="1006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1981200" y="1117600"/>
            <a:ext cx="1663700" cy="4037013"/>
            <a:chOff x="0" y="0"/>
            <a:chExt cx="1048" cy="2543"/>
          </a:xfrm>
        </p:grpSpPr>
        <p:grpSp>
          <p:nvGrpSpPr>
            <p:cNvPr id="8206" name="Group 14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04" name="Rectangle 12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05" name="Rectangle 13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Set-up executive Round Table discussions with the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suppliers</a:t>
                </a:r>
              </a:p>
              <a:p>
                <a:pPr marL="39688">
                  <a:lnSpc>
                    <a:spcPct val="90000"/>
                  </a:lnSpc>
                </a:pPr>
                <a:endPara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endParaRPr>
              </a:p>
            </p:txBody>
          </p:sp>
        </p:grpSp>
        <p:pic>
          <p:nvPicPr>
            <p:cNvPr id="820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 t="3181" b="2399"/>
            <a:stretch>
              <a:fillRect/>
            </a:stretch>
          </p:blipFill>
          <p:spPr bwMode="auto">
            <a:xfrm>
              <a:off x="24" y="0"/>
              <a:ext cx="1005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695700" y="1116013"/>
            <a:ext cx="1663700" cy="5461000"/>
            <a:chOff x="0" y="0"/>
            <a:chExt cx="1048" cy="3439"/>
          </a:xfrm>
        </p:grpSpPr>
        <p:grpSp>
          <p:nvGrpSpPr>
            <p:cNvPr id="8211" name="Group 19"/>
            <p:cNvGrpSpPr>
              <a:grpSpLocks/>
            </p:cNvGrpSpPr>
            <p:nvPr/>
          </p:nvGrpSpPr>
          <p:grpSpPr bwMode="auto">
            <a:xfrm>
              <a:off x="0" y="2"/>
              <a:ext cx="1048" cy="3437"/>
              <a:chOff x="0" y="0"/>
              <a:chExt cx="1048" cy="3437"/>
            </a:xfrm>
          </p:grpSpPr>
          <p:sp>
            <p:nvSpPr>
              <p:cNvPr id="8209" name="Rectangle 1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10" name="Rectangle 18"/>
              <p:cNvSpPr>
                <a:spLocks/>
              </p:cNvSpPr>
              <p:nvPr/>
            </p:nvSpPr>
            <p:spPr bwMode="auto">
              <a:xfrm>
                <a:off x="0" y="765"/>
                <a:ext cx="1048" cy="2672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/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 specific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standards based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on equipment/machinery life –cycle cost as opposed to purchase cost.  </a:t>
                </a:r>
              </a:p>
            </p:txBody>
          </p:sp>
        </p:grpSp>
        <p:pic>
          <p:nvPicPr>
            <p:cNvPr id="8212" name="Picture 20"/>
            <p:cNvPicPr>
              <a:picLocks noChangeAspect="1" noChangeArrowheads="1"/>
            </p:cNvPicPr>
            <p:nvPr/>
          </p:nvPicPr>
          <p:blipFill>
            <a:blip r:embed="rId5" cstate="print"/>
            <a:srcRect t="18330" b="18909"/>
            <a:stretch>
              <a:fillRect/>
            </a:stretch>
          </p:blipFill>
          <p:spPr bwMode="auto">
            <a:xfrm>
              <a:off x="24" y="0"/>
              <a:ext cx="1005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18" name="Group 26"/>
          <p:cNvGrpSpPr>
            <a:grpSpLocks/>
          </p:cNvGrpSpPr>
          <p:nvPr/>
        </p:nvGrpSpPr>
        <p:grpSpPr bwMode="auto">
          <a:xfrm>
            <a:off x="5422900" y="1117600"/>
            <a:ext cx="1663700" cy="4037013"/>
            <a:chOff x="0" y="0"/>
            <a:chExt cx="1048" cy="2543"/>
          </a:xfrm>
        </p:grpSpPr>
        <p:grpSp>
          <p:nvGrpSpPr>
            <p:cNvPr id="8216" name="Group 24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14" name="Rectangle 22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15" name="Rectangle 23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Specific Task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Teams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realistic and equipment specific noise reduction targets and milestones</a:t>
                </a:r>
              </a:p>
            </p:txBody>
          </p:sp>
        </p:grpSp>
        <p:pic>
          <p:nvPicPr>
            <p:cNvPr id="8217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 l="4352" r="3661"/>
            <a:stretch>
              <a:fillRect/>
            </a:stretch>
          </p:blipFill>
          <p:spPr bwMode="auto">
            <a:xfrm>
              <a:off x="23" y="0"/>
              <a:ext cx="1006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23" name="Group 31"/>
          <p:cNvGrpSpPr>
            <a:grpSpLocks/>
          </p:cNvGrpSpPr>
          <p:nvPr/>
        </p:nvGrpSpPr>
        <p:grpSpPr bwMode="auto">
          <a:xfrm>
            <a:off x="7137400" y="1117600"/>
            <a:ext cx="1663700" cy="4037013"/>
            <a:chOff x="0" y="0"/>
            <a:chExt cx="1048" cy="2543"/>
          </a:xfrm>
        </p:grpSpPr>
        <p:grpSp>
          <p:nvGrpSpPr>
            <p:cNvPr id="8221" name="Group 29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19" name="Rectangle 2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20" name="Rectangle 28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Monitor and manage progress towards the milestones</a:t>
                </a:r>
              </a:p>
            </p:txBody>
          </p:sp>
        </p:grpSp>
        <p:pic>
          <p:nvPicPr>
            <p:cNvPr id="8222" name="Picture 30"/>
            <p:cNvPicPr>
              <a:picLocks noChangeAspect="1" noChangeArrowheads="1"/>
            </p:cNvPicPr>
            <p:nvPr/>
          </p:nvPicPr>
          <p:blipFill>
            <a:blip r:embed="rId6" cstate="print"/>
            <a:srcRect t="23346"/>
            <a:stretch>
              <a:fillRect/>
            </a:stretch>
          </p:blipFill>
          <p:spPr bwMode="auto">
            <a:xfrm>
              <a:off x="24" y="0"/>
              <a:ext cx="1005" cy="709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9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Future Leading Practices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5029200" y="2667000"/>
            <a:ext cx="4572000" cy="2590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Verifying three Potential Leading Practices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Customised Hearing Protection   Device</a:t>
            </a: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Auto Acoustic Emissions</a:t>
            </a: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Silencing of the Shaft Sinking lashing Unit</a:t>
            </a: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0200"/>
            <a:ext cx="4648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1B1B1B"/>
      </a:dk1>
      <a:lt1>
        <a:srgbClr val="FFFFFF"/>
      </a:lt1>
      <a:dk2>
        <a:srgbClr val="000000"/>
      </a:dk2>
      <a:lt2>
        <a:srgbClr val="000000"/>
      </a:lt2>
      <a:accent1>
        <a:srgbClr val="C6C6C6"/>
      </a:accent1>
      <a:accent2>
        <a:srgbClr val="333399"/>
      </a:accent2>
      <a:accent3>
        <a:srgbClr val="FFFFFF"/>
      </a:accent3>
      <a:accent4>
        <a:srgbClr val="151515"/>
      </a:accent4>
      <a:accent5>
        <a:srgbClr val="DFDFD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Lucida Grande"/>
        <a:ea typeface="ヒラギノ角ゴ ProN W3"/>
        <a:cs typeface="ヒラギノ角ゴ ProN W3"/>
      </a:majorFont>
      <a:minorFont>
        <a:latin typeface="Lucida Grand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1B1B1B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B1B1B"/>
            </a:solidFill>
            <a:effectLst/>
            <a:latin typeface="Lucida Grande" charset="0"/>
            <a:ea typeface="ヒラギノ角ゴ ProN W3" charset="0"/>
            <a:cs typeface="ヒラギノ角ゴ ProN W3" charset="0"/>
            <a:sym typeface="Lucida Gran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1B1B1B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B1B1B"/>
            </a:solidFill>
            <a:effectLst/>
            <a:latin typeface="Lucida Grande" charset="0"/>
            <a:ea typeface="ヒラギノ角ゴ ProN W3" charset="0"/>
            <a:cs typeface="ヒラギノ角ゴ ProN W3" charset="0"/>
            <a:sym typeface="Lucida Grande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3639</TotalTime>
  <Pages>0</Pages>
  <Words>329</Words>
  <Characters>0</Characters>
  <Application>Microsoft Office PowerPoint</Application>
  <PresentationFormat>On-screen Show (4:3)</PresentationFormat>
  <Lines>0</Lines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Silver Ink</dc:creator>
  <cp:lastModifiedBy>Hgumede</cp:lastModifiedBy>
  <cp:revision>10</cp:revision>
  <dcterms:modified xsi:type="dcterms:W3CDTF">2013-08-08T05:09:48Z</dcterms:modified>
</cp:coreProperties>
</file>